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78" r:id="rId2"/>
    <p:sldId id="257" r:id="rId3"/>
    <p:sldId id="354" r:id="rId4"/>
    <p:sldId id="259" r:id="rId5"/>
    <p:sldId id="320" r:id="rId6"/>
    <p:sldId id="321" r:id="rId7"/>
    <p:sldId id="322" r:id="rId8"/>
    <p:sldId id="348" r:id="rId9"/>
    <p:sldId id="261" r:id="rId10"/>
    <p:sldId id="345" r:id="rId11"/>
    <p:sldId id="267" r:id="rId12"/>
    <p:sldId id="325" r:id="rId13"/>
    <p:sldId id="275" r:id="rId14"/>
    <p:sldId id="317" r:id="rId15"/>
    <p:sldId id="339" r:id="rId16"/>
    <p:sldId id="340" r:id="rId17"/>
    <p:sldId id="341" r:id="rId18"/>
    <p:sldId id="342" r:id="rId19"/>
    <p:sldId id="332" r:id="rId20"/>
    <p:sldId id="333" r:id="rId21"/>
    <p:sldId id="335" r:id="rId22"/>
    <p:sldId id="346" r:id="rId23"/>
    <p:sldId id="350" r:id="rId24"/>
    <p:sldId id="353" r:id="rId25"/>
    <p:sldId id="338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4" autoAdjust="0"/>
  </p:normalViewPr>
  <p:slideViewPr>
    <p:cSldViewPr>
      <p:cViewPr varScale="1">
        <p:scale>
          <a:sx n="84" d="100"/>
          <a:sy n="84" d="100"/>
        </p:scale>
        <p:origin x="-10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A32A6494-E2B3-41E1-A137-01BDC2CD814A}" type="presOf" srcId="{EF24F56F-F948-4FAE-A21B-C908CFF0947F}" destId="{04E584C8-CAF4-4F3A-A494-457051CBD1BA}" srcOrd="0" destOrd="0" presId="urn:microsoft.com/office/officeart/2005/8/layout/venn1"/>
    <dgm:cxn modelId="{92448E96-CAC3-4282-87EF-68B4413C6A83}" type="presOf" srcId="{45ECB1DE-4976-41EA-BF4A-BA9625218151}" destId="{61DA2F6A-A3A4-47F6-9631-E32DDDDECDEE}" srcOrd="0" destOrd="0" presId="urn:microsoft.com/office/officeart/2005/8/layout/venn1"/>
    <dgm:cxn modelId="{04D864FB-323B-4CFD-AACB-20DC009DDEF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5AC04613-3C40-4F9D-A659-A35694B63D72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6B2DD171-A03C-40F5-BF10-86B4AA928C4C}" type="presOf" srcId="{8A5913D2-4896-41F8-9856-90C73F67022D}" destId="{6F917F00-94F3-4752-A2F0-5E137890CEB8}" srcOrd="0" destOrd="0" presId="urn:microsoft.com/office/officeart/2005/8/layout/venn1"/>
    <dgm:cxn modelId="{BD87F344-FF7C-49BB-AB49-9DA17FF841EC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E8B35D15-B897-4829-9FCB-6164ADAA223D}" type="presOf" srcId="{B9B3E140-8B8D-4175-BD94-00D1649702AA}" destId="{6DAFA64C-DC3D-43CC-9306-9A83B9F4FF30}" srcOrd="0" destOrd="0" presId="urn:microsoft.com/office/officeart/2005/8/layout/venn1"/>
    <dgm:cxn modelId="{F175607D-C4BD-44C0-A6F7-34205B2B7946}" type="presOf" srcId="{737B5EC5-D0D2-4529-A675-2479ADB7512A}" destId="{4470F79F-6492-40EA-A900-0CDDBA36E791}" srcOrd="0" destOrd="0" presId="urn:microsoft.com/office/officeart/2005/8/layout/venn1"/>
    <dgm:cxn modelId="{756EEF22-1061-4DC7-B280-CD7E574D77F1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F57B0F91-F957-4C81-88EE-6C1B6B6614E4}" type="presOf" srcId="{938154DC-7DEC-4435-8AEE-F287F60DA644}" destId="{A319629E-037B-4B5B-8915-441F51FA60BC}" srcOrd="0" destOrd="0" presId="urn:microsoft.com/office/officeart/2005/8/layout/venn1"/>
    <dgm:cxn modelId="{E5DBEABA-E42B-4B2B-B74D-1431856AAEA9}" type="presOf" srcId="{AABD46EF-623D-4EC1-9905-9F9517C84035}" destId="{8A8110AF-7FCF-4E47-932E-B9CB33926204}" srcOrd="0" destOrd="0" presId="urn:microsoft.com/office/officeart/2005/8/layout/venn1"/>
    <dgm:cxn modelId="{F5BCBF78-8269-4526-A4E7-98519E8F9666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6C77407F-58C8-421B-8A85-804A8662DCF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4053655D-ECBB-4D5A-9A70-A1FD61DA4273}" type="presOf" srcId="{CE6CFCA0-C49C-4951-BE4A-2894AF7F0369}" destId="{7B1E7C52-CF18-48B2-BB65-024F73E359D3}" srcOrd="0" destOrd="0" presId="urn:microsoft.com/office/officeart/2005/8/layout/venn1"/>
    <dgm:cxn modelId="{87C9BA31-1078-40CF-9DB4-C4D704EBB81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10D2E371-235F-4BD0-B0A8-2D880B6F3C4F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4CE4488A-E535-4397-ACC1-C88B76DE1346}" type="presOf" srcId="{0E6DF1C2-1746-482F-BF52-CD765E80A365}" destId="{171034FF-3396-4AA1-9482-05BACFB2D723}" srcOrd="0" destOrd="0" presId="urn:microsoft.com/office/officeart/2005/8/layout/venn1"/>
    <dgm:cxn modelId="{F650EE78-D76F-4C96-95F5-D8DC65ACCE5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05D0AB64-5D0D-44ED-A165-7DCC3B8BFFC2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18F76BDE-FFDD-4A69-986F-15A073534CA8}" type="presOf" srcId="{8A5913D2-4896-41F8-9856-90C73F67022D}" destId="{6F917F00-94F3-4752-A2F0-5E137890CEB8}" srcOrd="0" destOrd="0" presId="urn:microsoft.com/office/officeart/2005/8/layout/venn1"/>
    <dgm:cxn modelId="{00808874-B6B6-4E9E-8215-A8EB1048094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C6772F8-D79E-4960-9C41-BF3AFA368FE0}" type="presOf" srcId="{737B5EC5-D0D2-4529-A675-2479ADB7512A}" destId="{4470F79F-6492-40EA-A900-0CDDBA36E791}" srcOrd="0" destOrd="0" presId="urn:microsoft.com/office/officeart/2005/8/layout/venn1"/>
    <dgm:cxn modelId="{DA48FB2E-EEA7-465F-B7ED-AF004493BAB2}" type="presOf" srcId="{B9B3E140-8B8D-4175-BD94-00D1649702AA}" destId="{6DAFA64C-DC3D-43CC-9306-9A83B9F4FF30}" srcOrd="0" destOrd="0" presId="urn:microsoft.com/office/officeart/2005/8/layout/venn1"/>
    <dgm:cxn modelId="{06EAC5C6-A4CC-4ED3-951E-B688B01AA7D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36213AF3-86D9-4F1C-879A-057E6EF85F31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D1F66236-65CA-4CBC-B648-BC5239552139}" type="presOf" srcId="{AABD46EF-623D-4EC1-9905-9F9517C84035}" destId="{8A8110AF-7FCF-4E47-932E-B9CB33926204}" srcOrd="0" destOrd="0" presId="urn:microsoft.com/office/officeart/2005/8/layout/venn1"/>
    <dgm:cxn modelId="{DFB86842-3046-47C8-942B-B076AF7FC9B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23FFB04E-E120-4155-AE08-B441FBBFD1C3}" type="presOf" srcId="{45ECB1DE-4976-41EA-BF4A-BA9625218151}" destId="{61DA2F6A-A3A4-47F6-9631-E32DDDDECDEE}" srcOrd="0" destOrd="0" presId="urn:microsoft.com/office/officeart/2005/8/layout/venn1"/>
    <dgm:cxn modelId="{89B212AF-EA28-439D-AA88-DE2D65B2FB7E}" type="presOf" srcId="{EF24F56F-F948-4FAE-A21B-C908CFF0947F}" destId="{04E584C8-CAF4-4F3A-A494-457051CBD1BA}" srcOrd="0" destOrd="0" presId="urn:microsoft.com/office/officeart/2005/8/layout/venn1"/>
    <dgm:cxn modelId="{9D082CCD-2E3F-458F-82DE-AB6A35D03BAB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96EE154B-11F0-408D-B903-9EFFBEA90E37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5C857CD7-D765-4EA5-B155-AF06811345C3}" type="presOf" srcId="{21F9EB01-2DBC-4DE3-BF4F-D736561A8F50}" destId="{EDBBB33F-27B5-48AE-A61C-C9DE23066AD1}" srcOrd="0" destOrd="0" presId="urn:microsoft.com/office/officeart/2005/8/layout/venn1"/>
    <dgm:cxn modelId="{FFA76378-183A-4AB0-B7FF-CE1D2BD16052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6348773D-C750-4A63-A0E1-4D644373C89A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0051D418-CD1C-4047-A55D-025E375C0BBA}" type="presOf" srcId="{0E6DF1C2-1746-482F-BF52-CD765E80A365}" destId="{171034FF-3396-4AA1-9482-05BACFB2D723}" srcOrd="0" destOrd="0" presId="urn:microsoft.com/office/officeart/2005/8/layout/venn1"/>
    <dgm:cxn modelId="{94D2B240-F50E-42C3-9F7D-B89AE08FD556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58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89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4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12" Type="http://schemas.openxmlformats.org/officeDocument/2006/relationships/image" Target="../media/image43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45.wmf"/><Relationship Id="rId1" Type="http://schemas.openxmlformats.org/officeDocument/2006/relationships/image" Target="../media/image32.wmf"/><Relationship Id="rId6" Type="http://schemas.openxmlformats.org/officeDocument/2006/relationships/image" Target="../media/image40.wmf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FA2DB-AD59-48FF-B33D-E22FCD9AD722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88142-16F1-47A2-B633-17C8C031B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300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6049164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9525074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3163120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1191660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02260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96175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-4685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1C786-421B-4D00-B960-731EDE144FAD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5536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/25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8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-4685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65E3C-B63A-4447-9DC0-BE22E5F2B450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5536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/25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76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4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5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1357739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4160715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79707298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816843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26113504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5351202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2"/>
          </p:nvPr>
        </p:nvSpPr>
        <p:spPr>
          <a:xfrm>
            <a:off x="-4685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67C7C-334B-4B53-9290-D0F80362480E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5536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/25</a:t>
            </a:r>
            <a:endParaRPr lang="zh-CN" altLang="en-US" dirty="0"/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270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-4685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25730-8430-4F46-A0B4-5F5A7A9F37C0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5536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/25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1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39.wmf"/><Relationship Id="rId26" Type="http://schemas.openxmlformats.org/officeDocument/2006/relationships/image" Target="../media/image43.w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42.w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28" Type="http://schemas.openxmlformats.org/officeDocument/2006/relationships/image" Target="../media/image44.wmf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7.wmf"/><Relationship Id="rId22" Type="http://schemas.openxmlformats.org/officeDocument/2006/relationships/image" Target="../media/image41.wmf"/><Relationship Id="rId27" Type="http://schemas.openxmlformats.org/officeDocument/2006/relationships/oleObject" Target="../embeddings/oleObject4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1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50.w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40.wmf"/><Relationship Id="rId22" Type="http://schemas.openxmlformats.org/officeDocument/2006/relationships/image" Target="../media/image4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7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5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6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7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0.png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76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5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7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9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8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8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89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9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110.bin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93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95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997592" y="128500"/>
            <a:ext cx="3302150" cy="850993"/>
          </a:xfrm>
          <a:prstGeom prst="rect">
            <a:avLst/>
          </a:prstGeom>
          <a:solidFill>
            <a:srgbClr val="7BC143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 rot="5400000">
            <a:off x="271130" y="2257263"/>
            <a:ext cx="3809895" cy="1832890"/>
            <a:chOff x="2346280" y="2992831"/>
            <a:chExt cx="4451440" cy="2856114"/>
          </a:xfrm>
        </p:grpSpPr>
        <p:sp>
          <p:nvSpPr>
            <p:cNvPr id="3" name="Oval 5"/>
            <p:cNvSpPr>
              <a:spLocks noChangeArrowheads="1"/>
            </p:cNvSpPr>
            <p:nvPr/>
          </p:nvSpPr>
          <p:spPr bwMode="auto">
            <a:xfrm>
              <a:off x="2346280" y="3979558"/>
              <a:ext cx="4451440" cy="1465666"/>
            </a:xfrm>
            <a:prstGeom prst="ellipse">
              <a:avLst/>
            </a:prstGeom>
            <a:gradFill rotWithShape="1">
              <a:gsLst>
                <a:gs pos="0">
                  <a:sysClr val="windowText" lastClr="000000"/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3126582" y="2992831"/>
              <a:ext cx="3323400" cy="2856114"/>
              <a:chOff x="2928467" y="2992831"/>
              <a:chExt cx="3323400" cy="2856114"/>
            </a:xfrm>
          </p:grpSpPr>
          <p:grpSp>
            <p:nvGrpSpPr>
              <p:cNvPr id="5" name="Group 6"/>
              <p:cNvGrpSpPr>
                <a:grpSpLocks/>
              </p:cNvGrpSpPr>
              <p:nvPr/>
            </p:nvGrpSpPr>
            <p:grpSpPr bwMode="auto">
              <a:xfrm>
                <a:off x="3135605" y="3400293"/>
                <a:ext cx="3116262" cy="2448652"/>
                <a:chOff x="3216" y="2933"/>
                <a:chExt cx="1089" cy="856"/>
              </a:xfrm>
            </p:grpSpPr>
            <p:sp>
              <p:nvSpPr>
                <p:cNvPr id="7" name="Oval 9"/>
                <p:cNvSpPr>
                  <a:spLocks noChangeArrowheads="1"/>
                </p:cNvSpPr>
                <p:nvPr/>
              </p:nvSpPr>
              <p:spPr bwMode="auto">
                <a:xfrm flipV="1">
                  <a:off x="3332" y="3607"/>
                  <a:ext cx="183" cy="182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" lastClr="FFFFFF">
                        <a:alpha val="29999"/>
                      </a:sysClr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10800000"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</a:endParaRPr>
                </a:p>
              </p:txBody>
            </p:sp>
            <p:grpSp>
              <p:nvGrpSpPr>
                <p:cNvPr id="8" name="Group 10"/>
                <p:cNvGrpSpPr>
                  <a:grpSpLocks/>
                </p:cNvGrpSpPr>
                <p:nvPr/>
              </p:nvGrpSpPr>
              <p:grpSpPr bwMode="auto">
                <a:xfrm>
                  <a:off x="3216" y="2933"/>
                  <a:ext cx="1089" cy="688"/>
                  <a:chOff x="1719" y="2976"/>
                  <a:chExt cx="1089" cy="688"/>
                </a:xfrm>
              </p:grpSpPr>
              <p:sp>
                <p:nvSpPr>
                  <p:cNvPr id="9" name="Freeform 11"/>
                  <p:cNvSpPr>
                    <a:spLocks/>
                  </p:cNvSpPr>
                  <p:nvPr/>
                </p:nvSpPr>
                <p:spPr bwMode="auto">
                  <a:xfrm>
                    <a:off x="1719" y="2983"/>
                    <a:ext cx="1089" cy="681"/>
                  </a:xfrm>
                  <a:custGeom>
                    <a:avLst/>
                    <a:gdLst>
                      <a:gd name="T0" fmla="*/ 637 w 1862"/>
                      <a:gd name="T1" fmla="*/ 318 h 1164"/>
                      <a:gd name="T2" fmla="*/ 635 w 1862"/>
                      <a:gd name="T3" fmla="*/ 326 h 1164"/>
                      <a:gd name="T4" fmla="*/ 630 w 1862"/>
                      <a:gd name="T5" fmla="*/ 335 h 1164"/>
                      <a:gd name="T6" fmla="*/ 622 w 1862"/>
                      <a:gd name="T7" fmla="*/ 342 h 1164"/>
                      <a:gd name="T8" fmla="*/ 612 w 1862"/>
                      <a:gd name="T9" fmla="*/ 349 h 1164"/>
                      <a:gd name="T10" fmla="*/ 582 w 1862"/>
                      <a:gd name="T11" fmla="*/ 363 h 1164"/>
                      <a:gd name="T12" fmla="*/ 543 w 1862"/>
                      <a:gd name="T13" fmla="*/ 374 h 1164"/>
                      <a:gd name="T14" fmla="*/ 497 w 1862"/>
                      <a:gd name="T15" fmla="*/ 385 h 1164"/>
                      <a:gd name="T16" fmla="*/ 443 w 1862"/>
                      <a:gd name="T17" fmla="*/ 391 h 1164"/>
                      <a:gd name="T18" fmla="*/ 382 w 1862"/>
                      <a:gd name="T19" fmla="*/ 396 h 1164"/>
                      <a:gd name="T20" fmla="*/ 318 w 1862"/>
                      <a:gd name="T21" fmla="*/ 398 h 1164"/>
                      <a:gd name="T22" fmla="*/ 286 w 1862"/>
                      <a:gd name="T23" fmla="*/ 398 h 1164"/>
                      <a:gd name="T24" fmla="*/ 223 w 1862"/>
                      <a:gd name="T25" fmla="*/ 394 h 1164"/>
                      <a:gd name="T26" fmla="*/ 167 w 1862"/>
                      <a:gd name="T27" fmla="*/ 388 h 1164"/>
                      <a:gd name="T28" fmla="*/ 116 w 1862"/>
                      <a:gd name="T29" fmla="*/ 380 h 1164"/>
                      <a:gd name="T30" fmla="*/ 73 w 1862"/>
                      <a:gd name="T31" fmla="*/ 369 h 1164"/>
                      <a:gd name="T32" fmla="*/ 39 w 1862"/>
                      <a:gd name="T33" fmla="*/ 357 h 1164"/>
                      <a:gd name="T34" fmla="*/ 19 w 1862"/>
                      <a:gd name="T35" fmla="*/ 346 h 1164"/>
                      <a:gd name="T36" fmla="*/ 11 w 1862"/>
                      <a:gd name="T37" fmla="*/ 338 h 1164"/>
                      <a:gd name="T38" fmla="*/ 4 w 1862"/>
                      <a:gd name="T39" fmla="*/ 331 h 1164"/>
                      <a:gd name="T40" fmla="*/ 1 w 1862"/>
                      <a:gd name="T41" fmla="*/ 322 h 1164"/>
                      <a:gd name="T42" fmla="*/ 0 w 1862"/>
                      <a:gd name="T43" fmla="*/ 318 h 1164"/>
                      <a:gd name="T44" fmla="*/ 1 w 1862"/>
                      <a:gd name="T45" fmla="*/ 286 h 1164"/>
                      <a:gd name="T46" fmla="*/ 6 w 1862"/>
                      <a:gd name="T47" fmla="*/ 254 h 1164"/>
                      <a:gd name="T48" fmla="*/ 15 w 1862"/>
                      <a:gd name="T49" fmla="*/ 224 h 1164"/>
                      <a:gd name="T50" fmla="*/ 25 w 1862"/>
                      <a:gd name="T51" fmla="*/ 194 h 1164"/>
                      <a:gd name="T52" fmla="*/ 39 w 1862"/>
                      <a:gd name="T53" fmla="*/ 166 h 1164"/>
                      <a:gd name="T54" fmla="*/ 54 w 1862"/>
                      <a:gd name="T55" fmla="*/ 140 h 1164"/>
                      <a:gd name="T56" fmla="*/ 73 w 1862"/>
                      <a:gd name="T57" fmla="*/ 116 h 1164"/>
                      <a:gd name="T58" fmla="*/ 93 w 1862"/>
                      <a:gd name="T59" fmla="*/ 93 h 1164"/>
                      <a:gd name="T60" fmla="*/ 116 w 1862"/>
                      <a:gd name="T61" fmla="*/ 73 h 1164"/>
                      <a:gd name="T62" fmla="*/ 140 w 1862"/>
                      <a:gd name="T63" fmla="*/ 54 h 1164"/>
                      <a:gd name="T64" fmla="*/ 167 w 1862"/>
                      <a:gd name="T65" fmla="*/ 39 h 1164"/>
                      <a:gd name="T66" fmla="*/ 194 w 1862"/>
                      <a:gd name="T67" fmla="*/ 25 h 1164"/>
                      <a:gd name="T68" fmla="*/ 223 w 1862"/>
                      <a:gd name="T69" fmla="*/ 15 h 1164"/>
                      <a:gd name="T70" fmla="*/ 254 w 1862"/>
                      <a:gd name="T71" fmla="*/ 6 h 1164"/>
                      <a:gd name="T72" fmla="*/ 286 w 1862"/>
                      <a:gd name="T73" fmla="*/ 1 h 1164"/>
                      <a:gd name="T74" fmla="*/ 318 w 1862"/>
                      <a:gd name="T75" fmla="*/ 0 h 1164"/>
                      <a:gd name="T76" fmla="*/ 335 w 1862"/>
                      <a:gd name="T77" fmla="*/ 0 h 1164"/>
                      <a:gd name="T78" fmla="*/ 367 w 1862"/>
                      <a:gd name="T79" fmla="*/ 4 h 1164"/>
                      <a:gd name="T80" fmla="*/ 398 w 1862"/>
                      <a:gd name="T81" fmla="*/ 9 h 1164"/>
                      <a:gd name="T82" fmla="*/ 428 w 1862"/>
                      <a:gd name="T83" fmla="*/ 19 h 1164"/>
                      <a:gd name="T84" fmla="*/ 456 w 1862"/>
                      <a:gd name="T85" fmla="*/ 32 h 1164"/>
                      <a:gd name="T86" fmla="*/ 484 w 1862"/>
                      <a:gd name="T87" fmla="*/ 46 h 1164"/>
                      <a:gd name="T88" fmla="*/ 509 w 1862"/>
                      <a:gd name="T89" fmla="*/ 63 h 1164"/>
                      <a:gd name="T90" fmla="*/ 532 w 1862"/>
                      <a:gd name="T91" fmla="*/ 83 h 1164"/>
                      <a:gd name="T92" fmla="*/ 554 w 1862"/>
                      <a:gd name="T93" fmla="*/ 104 h 1164"/>
                      <a:gd name="T94" fmla="*/ 573 w 1862"/>
                      <a:gd name="T95" fmla="*/ 128 h 1164"/>
                      <a:gd name="T96" fmla="*/ 590 w 1862"/>
                      <a:gd name="T97" fmla="*/ 153 h 1164"/>
                      <a:gd name="T98" fmla="*/ 605 w 1862"/>
                      <a:gd name="T99" fmla="*/ 180 h 1164"/>
                      <a:gd name="T100" fmla="*/ 618 w 1862"/>
                      <a:gd name="T101" fmla="*/ 209 h 1164"/>
                      <a:gd name="T102" fmla="*/ 626 w 1862"/>
                      <a:gd name="T103" fmla="*/ 239 h 1164"/>
                      <a:gd name="T104" fmla="*/ 633 w 1862"/>
                      <a:gd name="T105" fmla="*/ 270 h 1164"/>
                      <a:gd name="T106" fmla="*/ 636 w 1862"/>
                      <a:gd name="T107" fmla="*/ 302 h 1164"/>
                      <a:gd name="T108" fmla="*/ 637 w 1862"/>
                      <a:gd name="T109" fmla="*/ 318 h 116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w 1862"/>
                      <a:gd name="T166" fmla="*/ 0 h 1164"/>
                      <a:gd name="T167" fmla="*/ 1862 w 1862"/>
                      <a:gd name="T168" fmla="*/ 1164 h 1164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T165" t="T166" r="T167" b="T168"/>
                    <a:pathLst>
                      <a:path w="1862" h="1164">
                        <a:moveTo>
                          <a:pt x="1862" y="930"/>
                        </a:moveTo>
                        <a:lnTo>
                          <a:pt x="1862" y="930"/>
                        </a:lnTo>
                        <a:lnTo>
                          <a:pt x="1860" y="942"/>
                        </a:lnTo>
                        <a:lnTo>
                          <a:pt x="1856" y="954"/>
                        </a:lnTo>
                        <a:lnTo>
                          <a:pt x="1850" y="966"/>
                        </a:lnTo>
                        <a:lnTo>
                          <a:pt x="1842" y="978"/>
                        </a:lnTo>
                        <a:lnTo>
                          <a:pt x="1832" y="988"/>
                        </a:lnTo>
                        <a:lnTo>
                          <a:pt x="1820" y="1000"/>
                        </a:lnTo>
                        <a:lnTo>
                          <a:pt x="1806" y="1010"/>
                        </a:lnTo>
                        <a:lnTo>
                          <a:pt x="1788" y="1020"/>
                        </a:lnTo>
                        <a:lnTo>
                          <a:pt x="1750" y="1042"/>
                        </a:lnTo>
                        <a:lnTo>
                          <a:pt x="1702" y="1060"/>
                        </a:lnTo>
                        <a:lnTo>
                          <a:pt x="1650" y="1078"/>
                        </a:lnTo>
                        <a:lnTo>
                          <a:pt x="1588" y="1094"/>
                        </a:lnTo>
                        <a:lnTo>
                          <a:pt x="1522" y="1110"/>
                        </a:lnTo>
                        <a:lnTo>
                          <a:pt x="1452" y="1124"/>
                        </a:lnTo>
                        <a:lnTo>
                          <a:pt x="1374" y="1134"/>
                        </a:lnTo>
                        <a:lnTo>
                          <a:pt x="1294" y="1144"/>
                        </a:lnTo>
                        <a:lnTo>
                          <a:pt x="1208" y="1152"/>
                        </a:lnTo>
                        <a:lnTo>
                          <a:pt x="1118" y="1158"/>
                        </a:lnTo>
                        <a:lnTo>
                          <a:pt x="1026" y="1162"/>
                        </a:lnTo>
                        <a:lnTo>
                          <a:pt x="930" y="1164"/>
                        </a:lnTo>
                        <a:lnTo>
                          <a:pt x="836" y="1162"/>
                        </a:lnTo>
                        <a:lnTo>
                          <a:pt x="744" y="1158"/>
                        </a:lnTo>
                        <a:lnTo>
                          <a:pt x="654" y="1152"/>
                        </a:lnTo>
                        <a:lnTo>
                          <a:pt x="568" y="1144"/>
                        </a:lnTo>
                        <a:lnTo>
                          <a:pt x="488" y="1134"/>
                        </a:lnTo>
                        <a:lnTo>
                          <a:pt x="410" y="1124"/>
                        </a:lnTo>
                        <a:lnTo>
                          <a:pt x="338" y="1110"/>
                        </a:lnTo>
                        <a:lnTo>
                          <a:pt x="272" y="1094"/>
                        </a:lnTo>
                        <a:lnTo>
                          <a:pt x="212" y="1078"/>
                        </a:lnTo>
                        <a:lnTo>
                          <a:pt x="158" y="1060"/>
                        </a:lnTo>
                        <a:lnTo>
                          <a:pt x="112" y="1042"/>
                        </a:lnTo>
                        <a:lnTo>
                          <a:pt x="74" y="1020"/>
                        </a:lnTo>
                        <a:lnTo>
                          <a:pt x="56" y="1010"/>
                        </a:lnTo>
                        <a:lnTo>
                          <a:pt x="42" y="1000"/>
                        </a:lnTo>
                        <a:lnTo>
                          <a:pt x="30" y="988"/>
                        </a:lnTo>
                        <a:lnTo>
                          <a:pt x="18" y="978"/>
                        </a:lnTo>
                        <a:lnTo>
                          <a:pt x="10" y="966"/>
                        </a:lnTo>
                        <a:lnTo>
                          <a:pt x="4" y="954"/>
                        </a:lnTo>
                        <a:lnTo>
                          <a:pt x="2" y="942"/>
                        </a:lnTo>
                        <a:lnTo>
                          <a:pt x="0" y="930"/>
                        </a:lnTo>
                        <a:lnTo>
                          <a:pt x="2" y="882"/>
                        </a:lnTo>
                        <a:lnTo>
                          <a:pt x="4" y="836"/>
                        </a:lnTo>
                        <a:lnTo>
                          <a:pt x="10" y="788"/>
                        </a:lnTo>
                        <a:lnTo>
                          <a:pt x="18" y="742"/>
                        </a:lnTo>
                        <a:lnTo>
                          <a:pt x="30" y="698"/>
                        </a:lnTo>
                        <a:lnTo>
                          <a:pt x="42" y="654"/>
                        </a:lnTo>
                        <a:lnTo>
                          <a:pt x="56" y="610"/>
                        </a:lnTo>
                        <a:lnTo>
                          <a:pt x="74" y="568"/>
                        </a:lnTo>
                        <a:lnTo>
                          <a:pt x="92" y="526"/>
                        </a:lnTo>
                        <a:lnTo>
                          <a:pt x="112" y="486"/>
                        </a:lnTo>
                        <a:lnTo>
                          <a:pt x="134" y="448"/>
                        </a:lnTo>
                        <a:lnTo>
                          <a:pt x="158" y="410"/>
                        </a:lnTo>
                        <a:lnTo>
                          <a:pt x="184" y="374"/>
                        </a:lnTo>
                        <a:lnTo>
                          <a:pt x="212" y="338"/>
                        </a:lnTo>
                        <a:lnTo>
                          <a:pt x="242" y="304"/>
                        </a:lnTo>
                        <a:lnTo>
                          <a:pt x="272" y="272"/>
                        </a:lnTo>
                        <a:lnTo>
                          <a:pt x="304" y="242"/>
                        </a:lnTo>
                        <a:lnTo>
                          <a:pt x="338" y="212"/>
                        </a:lnTo>
                        <a:lnTo>
                          <a:pt x="374" y="184"/>
                        </a:lnTo>
                        <a:lnTo>
                          <a:pt x="410" y="158"/>
                        </a:lnTo>
                        <a:lnTo>
                          <a:pt x="448" y="134"/>
                        </a:lnTo>
                        <a:lnTo>
                          <a:pt x="488" y="112"/>
                        </a:lnTo>
                        <a:lnTo>
                          <a:pt x="528" y="92"/>
                        </a:lnTo>
                        <a:lnTo>
                          <a:pt x="568" y="72"/>
                        </a:lnTo>
                        <a:lnTo>
                          <a:pt x="610" y="56"/>
                        </a:lnTo>
                        <a:lnTo>
                          <a:pt x="654" y="42"/>
                        </a:lnTo>
                        <a:lnTo>
                          <a:pt x="698" y="28"/>
                        </a:lnTo>
                        <a:lnTo>
                          <a:pt x="744" y="18"/>
                        </a:lnTo>
                        <a:lnTo>
                          <a:pt x="790" y="10"/>
                        </a:lnTo>
                        <a:lnTo>
                          <a:pt x="836" y="4"/>
                        </a:lnTo>
                        <a:lnTo>
                          <a:pt x="882" y="0"/>
                        </a:lnTo>
                        <a:lnTo>
                          <a:pt x="930" y="0"/>
                        </a:lnTo>
                        <a:lnTo>
                          <a:pt x="978" y="0"/>
                        </a:lnTo>
                        <a:lnTo>
                          <a:pt x="1026" y="4"/>
                        </a:lnTo>
                        <a:lnTo>
                          <a:pt x="1072" y="10"/>
                        </a:lnTo>
                        <a:lnTo>
                          <a:pt x="1118" y="18"/>
                        </a:lnTo>
                        <a:lnTo>
                          <a:pt x="1164" y="28"/>
                        </a:lnTo>
                        <a:lnTo>
                          <a:pt x="1208" y="42"/>
                        </a:lnTo>
                        <a:lnTo>
                          <a:pt x="1250" y="56"/>
                        </a:lnTo>
                        <a:lnTo>
                          <a:pt x="1294" y="72"/>
                        </a:lnTo>
                        <a:lnTo>
                          <a:pt x="1334" y="92"/>
                        </a:lnTo>
                        <a:lnTo>
                          <a:pt x="1374" y="112"/>
                        </a:lnTo>
                        <a:lnTo>
                          <a:pt x="1414" y="134"/>
                        </a:lnTo>
                        <a:lnTo>
                          <a:pt x="1452" y="158"/>
                        </a:lnTo>
                        <a:lnTo>
                          <a:pt x="1488" y="184"/>
                        </a:lnTo>
                        <a:lnTo>
                          <a:pt x="1522" y="212"/>
                        </a:lnTo>
                        <a:lnTo>
                          <a:pt x="1556" y="242"/>
                        </a:lnTo>
                        <a:lnTo>
                          <a:pt x="1588" y="272"/>
                        </a:lnTo>
                        <a:lnTo>
                          <a:pt x="1620" y="304"/>
                        </a:lnTo>
                        <a:lnTo>
                          <a:pt x="1650" y="338"/>
                        </a:lnTo>
                        <a:lnTo>
                          <a:pt x="1676" y="374"/>
                        </a:lnTo>
                        <a:lnTo>
                          <a:pt x="1702" y="410"/>
                        </a:lnTo>
                        <a:lnTo>
                          <a:pt x="1726" y="448"/>
                        </a:lnTo>
                        <a:lnTo>
                          <a:pt x="1750" y="486"/>
                        </a:lnTo>
                        <a:lnTo>
                          <a:pt x="1770" y="526"/>
                        </a:lnTo>
                        <a:lnTo>
                          <a:pt x="1788" y="568"/>
                        </a:lnTo>
                        <a:lnTo>
                          <a:pt x="1806" y="610"/>
                        </a:lnTo>
                        <a:lnTo>
                          <a:pt x="1820" y="654"/>
                        </a:lnTo>
                        <a:lnTo>
                          <a:pt x="1832" y="698"/>
                        </a:lnTo>
                        <a:lnTo>
                          <a:pt x="1842" y="742"/>
                        </a:lnTo>
                        <a:lnTo>
                          <a:pt x="1850" y="788"/>
                        </a:lnTo>
                        <a:lnTo>
                          <a:pt x="1856" y="836"/>
                        </a:lnTo>
                        <a:lnTo>
                          <a:pt x="1860" y="882"/>
                        </a:lnTo>
                        <a:lnTo>
                          <a:pt x="1862" y="93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835" y="2976"/>
                    <a:ext cx="183" cy="18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ysClr val="window" lastClr="FFFFFF">
                          <a:alpha val="50000"/>
                        </a:sysClr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</a:endParaRPr>
                  </a:p>
                </p:txBody>
              </p:sp>
            </p:grpSp>
          </p:grpSp>
          <p:sp>
            <p:nvSpPr>
              <p:cNvPr id="6" name="Freeform 33"/>
              <p:cNvSpPr>
                <a:spLocks/>
              </p:cNvSpPr>
              <p:nvPr/>
            </p:nvSpPr>
            <p:spPr bwMode="auto">
              <a:xfrm>
                <a:off x="2928467" y="2992831"/>
                <a:ext cx="2917825" cy="1054100"/>
              </a:xfrm>
              <a:custGeom>
                <a:avLst/>
                <a:gdLst>
                  <a:gd name="T0" fmla="*/ 0 w 4756"/>
                  <a:gd name="T1" fmla="*/ 705029702 h 1576"/>
                  <a:gd name="T2" fmla="*/ 18819235 w 4756"/>
                  <a:gd name="T3" fmla="*/ 654031595 h 1576"/>
                  <a:gd name="T4" fmla="*/ 40649548 w 4756"/>
                  <a:gd name="T5" fmla="*/ 603927734 h 1576"/>
                  <a:gd name="T6" fmla="*/ 63986013 w 4756"/>
                  <a:gd name="T7" fmla="*/ 555613702 h 1576"/>
                  <a:gd name="T8" fmla="*/ 89580172 w 4756"/>
                  <a:gd name="T9" fmla="*/ 509088832 h 1576"/>
                  <a:gd name="T10" fmla="*/ 116679871 w 4756"/>
                  <a:gd name="T11" fmla="*/ 463458876 h 1576"/>
                  <a:gd name="T12" fmla="*/ 145285722 w 4756"/>
                  <a:gd name="T13" fmla="*/ 420512327 h 1576"/>
                  <a:gd name="T14" fmla="*/ 176149267 w 4756"/>
                  <a:gd name="T15" fmla="*/ 378461362 h 1576"/>
                  <a:gd name="T16" fmla="*/ 207765582 w 4756"/>
                  <a:gd name="T17" fmla="*/ 338199558 h 1576"/>
                  <a:gd name="T18" fmla="*/ 224326509 w 4756"/>
                  <a:gd name="T19" fmla="*/ 318516113 h 1576"/>
                  <a:gd name="T20" fmla="*/ 258954515 w 4756"/>
                  <a:gd name="T21" fmla="*/ 281832630 h 1576"/>
                  <a:gd name="T22" fmla="*/ 295087446 w 4756"/>
                  <a:gd name="T23" fmla="*/ 246044731 h 1576"/>
                  <a:gd name="T24" fmla="*/ 332726530 w 4756"/>
                  <a:gd name="T25" fmla="*/ 212940239 h 1576"/>
                  <a:gd name="T26" fmla="*/ 371117769 w 4756"/>
                  <a:gd name="T27" fmla="*/ 181625577 h 1576"/>
                  <a:gd name="T28" fmla="*/ 411014547 w 4756"/>
                  <a:gd name="T29" fmla="*/ 152994990 h 1576"/>
                  <a:gd name="T30" fmla="*/ 452417478 w 4756"/>
                  <a:gd name="T31" fmla="*/ 126153564 h 1576"/>
                  <a:gd name="T32" fmla="*/ 495325334 w 4756"/>
                  <a:gd name="T33" fmla="*/ 101996883 h 1576"/>
                  <a:gd name="T34" fmla="*/ 517155647 w 4756"/>
                  <a:gd name="T35" fmla="*/ 90365665 h 1576"/>
                  <a:gd name="T36" fmla="*/ 560816885 w 4756"/>
                  <a:gd name="T37" fmla="*/ 69787306 h 1576"/>
                  <a:gd name="T38" fmla="*/ 605983049 w 4756"/>
                  <a:gd name="T39" fmla="*/ 51893022 h 1576"/>
                  <a:gd name="T40" fmla="*/ 651902596 w 4756"/>
                  <a:gd name="T41" fmla="*/ 35788568 h 1576"/>
                  <a:gd name="T42" fmla="*/ 699327069 w 4756"/>
                  <a:gd name="T43" fmla="*/ 23262435 h 1576"/>
                  <a:gd name="T44" fmla="*/ 746752155 w 4756"/>
                  <a:gd name="T45" fmla="*/ 13420378 h 1576"/>
                  <a:gd name="T46" fmla="*/ 795682166 w 4756"/>
                  <a:gd name="T47" fmla="*/ 5368151 h 1576"/>
                  <a:gd name="T48" fmla="*/ 845365560 w 4756"/>
                  <a:gd name="T49" fmla="*/ 894915 h 1576"/>
                  <a:gd name="T50" fmla="*/ 895048954 w 4756"/>
                  <a:gd name="T51" fmla="*/ 0 h 1576"/>
                  <a:gd name="T52" fmla="*/ 919890344 w 4756"/>
                  <a:gd name="T53" fmla="*/ 0 h 1576"/>
                  <a:gd name="T54" fmla="*/ 969573125 w 4756"/>
                  <a:gd name="T55" fmla="*/ 3578991 h 1576"/>
                  <a:gd name="T56" fmla="*/ 1018503749 w 4756"/>
                  <a:gd name="T57" fmla="*/ 8947142 h 1576"/>
                  <a:gd name="T58" fmla="*/ 1066680991 w 4756"/>
                  <a:gd name="T59" fmla="*/ 17894284 h 1576"/>
                  <a:gd name="T60" fmla="*/ 1114858846 w 4756"/>
                  <a:gd name="T61" fmla="*/ 29525502 h 1576"/>
                  <a:gd name="T62" fmla="*/ 1160777780 w 4756"/>
                  <a:gd name="T63" fmla="*/ 43840795 h 1576"/>
                  <a:gd name="T64" fmla="*/ 1206697327 w 4756"/>
                  <a:gd name="T65" fmla="*/ 60840164 h 1576"/>
                  <a:gd name="T66" fmla="*/ 1251110721 w 4756"/>
                  <a:gd name="T67" fmla="*/ 79628694 h 1576"/>
                  <a:gd name="T68" fmla="*/ 1272941648 w 4756"/>
                  <a:gd name="T69" fmla="*/ 90365665 h 1576"/>
                  <a:gd name="T70" fmla="*/ 1316602273 w 4756"/>
                  <a:gd name="T71" fmla="*/ 113628101 h 1576"/>
                  <a:gd name="T72" fmla="*/ 1358004590 w 4756"/>
                  <a:gd name="T73" fmla="*/ 139574612 h 1576"/>
                  <a:gd name="T74" fmla="*/ 1398654751 w 4756"/>
                  <a:gd name="T75" fmla="*/ 167310284 h 1576"/>
                  <a:gd name="T76" fmla="*/ 1438551529 w 4756"/>
                  <a:gd name="T77" fmla="*/ 196835785 h 1576"/>
                  <a:gd name="T78" fmla="*/ 1476190613 w 4756"/>
                  <a:gd name="T79" fmla="*/ 229045362 h 1576"/>
                  <a:gd name="T80" fmla="*/ 1513076314 w 4756"/>
                  <a:gd name="T81" fmla="*/ 263939015 h 1576"/>
                  <a:gd name="T82" fmla="*/ 1548456476 w 4756"/>
                  <a:gd name="T83" fmla="*/ 299726914 h 1576"/>
                  <a:gd name="T84" fmla="*/ 1582331712 w 4756"/>
                  <a:gd name="T85" fmla="*/ 338199558 h 1576"/>
                  <a:gd name="T86" fmla="*/ 1598139870 w 4756"/>
                  <a:gd name="T87" fmla="*/ 357883002 h 1576"/>
                  <a:gd name="T88" fmla="*/ 1629756184 w 4756"/>
                  <a:gd name="T89" fmla="*/ 399039721 h 1576"/>
                  <a:gd name="T90" fmla="*/ 1659867574 w 4756"/>
                  <a:gd name="T91" fmla="*/ 441985601 h 1576"/>
                  <a:gd name="T92" fmla="*/ 1687720042 w 4756"/>
                  <a:gd name="T93" fmla="*/ 485826396 h 1576"/>
                  <a:gd name="T94" fmla="*/ 1713314202 w 4756"/>
                  <a:gd name="T95" fmla="*/ 532351267 h 1576"/>
                  <a:gd name="T96" fmla="*/ 1738155592 w 4756"/>
                  <a:gd name="T97" fmla="*/ 579770383 h 1576"/>
                  <a:gd name="T98" fmla="*/ 1760739287 w 4756"/>
                  <a:gd name="T99" fmla="*/ 628979330 h 1576"/>
                  <a:gd name="T100" fmla="*/ 1781064061 w 4756"/>
                  <a:gd name="T101" fmla="*/ 679083191 h 1576"/>
                  <a:gd name="T102" fmla="*/ 0 w 4756"/>
                  <a:gd name="T103" fmla="*/ 705029702 h 157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4756"/>
                  <a:gd name="T157" fmla="*/ 0 h 1576"/>
                  <a:gd name="T158" fmla="*/ 4756 w 4756"/>
                  <a:gd name="T159" fmla="*/ 1576 h 157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6" name="矩形 15"/>
          <p:cNvSpPr/>
          <p:nvPr/>
        </p:nvSpPr>
        <p:spPr>
          <a:xfrm>
            <a:off x="2925094" y="1391885"/>
            <a:ext cx="3700441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kern="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kern="0" dirty="0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向量的内积、长度及正交性</a:t>
            </a:r>
            <a:endParaRPr lang="zh-CN" altLang="en-US" sz="2000" b="1" kern="0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2809111" y="1403344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sp>
        <p:nvSpPr>
          <p:cNvPr id="18" name="矩形 17"/>
          <p:cNvSpPr/>
          <p:nvPr/>
        </p:nvSpPr>
        <p:spPr>
          <a:xfrm>
            <a:off x="3384536" y="2081057"/>
            <a:ext cx="3603296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spc="2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kern="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方阵的特征值与特征向量</a:t>
            </a: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3258245" y="2041934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0" name="矩形 19"/>
          <p:cNvSpPr/>
          <p:nvPr/>
        </p:nvSpPr>
        <p:spPr>
          <a:xfrm>
            <a:off x="3644255" y="2735672"/>
            <a:ext cx="3485336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kern="0" dirty="0" smtClean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kern="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相似矩阵</a:t>
            </a: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3474269" y="2690006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22" name="矩形 21"/>
          <p:cNvSpPr/>
          <p:nvPr/>
        </p:nvSpPr>
        <p:spPr>
          <a:xfrm>
            <a:off x="3644254" y="3447295"/>
            <a:ext cx="3341321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kern="0" dirty="0" smtClean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 b="1" kern="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对称矩阵的对角化</a:t>
            </a: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3501730" y="3458134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15816" y="272516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相似矩阵及二次型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84536" y="4142393"/>
            <a:ext cx="3366832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20000"/>
              </a:lnSpc>
              <a:defRPr/>
            </a:pPr>
            <a:r>
              <a:rPr lang="zh-CN" altLang="en-US" kern="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二次型及其标准型</a:t>
            </a: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3241159" y="4130166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451292" y="1750716"/>
            <a:ext cx="903365" cy="3222572"/>
            <a:chOff x="2630005" y="2417702"/>
            <a:chExt cx="903365" cy="3222572"/>
          </a:xfrm>
        </p:grpSpPr>
        <p:sp>
          <p:nvSpPr>
            <p:cNvPr id="35" name="AutoShape 15"/>
            <p:cNvSpPr>
              <a:spLocks noChangeArrowheads="1"/>
            </p:cNvSpPr>
            <p:nvPr/>
          </p:nvSpPr>
          <p:spPr bwMode="auto">
            <a:xfrm rot="6053988">
              <a:off x="3086490" y="3974437"/>
              <a:ext cx="391308" cy="502453"/>
            </a:xfrm>
            <a:prstGeom prst="upArrow">
              <a:avLst>
                <a:gd name="adj1" fmla="val 52833"/>
                <a:gd name="adj2" fmla="val 45940"/>
              </a:avLst>
            </a:prstGeom>
            <a:gradFill>
              <a:gsLst>
                <a:gs pos="33000">
                  <a:srgbClr val="6DAA2D">
                    <a:lumMod val="20000"/>
                    <a:lumOff val="80000"/>
                  </a:srgbClr>
                </a:gs>
                <a:gs pos="100000">
                  <a:srgbClr val="6DAA2D">
                    <a:lumMod val="60000"/>
                    <a:lumOff val="40000"/>
                  </a:srgbClr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630005" y="2417702"/>
              <a:ext cx="859827" cy="3222572"/>
              <a:chOff x="2630005" y="2417702"/>
              <a:chExt cx="859827" cy="322257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2630005" y="2417702"/>
                <a:ext cx="859827" cy="2497095"/>
                <a:chOff x="1850728" y="1866913"/>
                <a:chExt cx="1339833" cy="2917578"/>
              </a:xfrm>
            </p:grpSpPr>
            <p:sp>
              <p:nvSpPr>
                <p:cNvPr id="12" name="AutoShape 15"/>
                <p:cNvSpPr>
                  <a:spLocks noChangeArrowheads="1"/>
                </p:cNvSpPr>
                <p:nvPr/>
              </p:nvSpPr>
              <p:spPr bwMode="auto">
                <a:xfrm rot="3600000">
                  <a:off x="2307860" y="2423380"/>
                  <a:ext cx="457200" cy="843712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  <a:ex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13" name="AutoShape 15"/>
                <p:cNvSpPr>
                  <a:spLocks noChangeArrowheads="1"/>
                </p:cNvSpPr>
                <p:nvPr/>
              </p:nvSpPr>
              <p:spPr bwMode="auto">
                <a:xfrm rot="1800000">
                  <a:off x="1850728" y="1866913"/>
                  <a:ext cx="558957" cy="809261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  <a:ex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14" name="AutoShape 15"/>
                <p:cNvSpPr>
                  <a:spLocks noChangeArrowheads="1"/>
                </p:cNvSpPr>
                <p:nvPr/>
              </p:nvSpPr>
              <p:spPr bwMode="auto">
                <a:xfrm rot="4586978">
                  <a:off x="2569323" y="3006252"/>
                  <a:ext cx="457200" cy="738404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  <a:ex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15" name="AutoShape 15"/>
                <p:cNvSpPr>
                  <a:spLocks noChangeArrowheads="1"/>
                </p:cNvSpPr>
                <p:nvPr/>
              </p:nvSpPr>
              <p:spPr bwMode="auto">
                <a:xfrm rot="7397106">
                  <a:off x="2520743" y="4114674"/>
                  <a:ext cx="416465" cy="923170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  <a:ex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</p:grpSp>
          <p:sp>
            <p:nvSpPr>
              <p:cNvPr id="36" name="AutoShape 15"/>
              <p:cNvSpPr>
                <a:spLocks noChangeArrowheads="1"/>
              </p:cNvSpPr>
              <p:nvPr/>
            </p:nvSpPr>
            <p:spPr bwMode="auto">
              <a:xfrm rot="9417641">
                <a:off x="2660500" y="5020381"/>
                <a:ext cx="402728" cy="619893"/>
              </a:xfrm>
              <a:prstGeom prst="upArrow">
                <a:avLst>
                  <a:gd name="adj1" fmla="val 52833"/>
                  <a:gd name="adj2" fmla="val 45940"/>
                </a:avLst>
              </a:prstGeom>
              <a:gradFill>
                <a:gsLst>
                  <a:gs pos="33000">
                    <a:srgbClr val="6DAA2D">
                      <a:lumMod val="20000"/>
                      <a:lumOff val="80000"/>
                    </a:srgbClr>
                  </a:gs>
                  <a:gs pos="100000">
                    <a:srgbClr val="6DAA2D">
                      <a:lumMod val="60000"/>
                      <a:lumOff val="40000"/>
                    </a:srgbClr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/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37" name="矩形 36"/>
          <p:cNvSpPr/>
          <p:nvPr/>
        </p:nvSpPr>
        <p:spPr>
          <a:xfrm>
            <a:off x="2925094" y="4827832"/>
            <a:ext cx="3399067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20000"/>
              </a:lnSpc>
              <a:defRPr/>
            </a:pPr>
            <a:r>
              <a:rPr lang="zh-CN" altLang="en-US" sz="2000" b="1" kern="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正定二次型</a:t>
            </a: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2754189" y="4827832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6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第五章   相似矩阵及二次型</a:t>
            </a:r>
            <a:endParaRPr lang="zh-CN" altLang="en-US" dirty="0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8460432" y="727707"/>
            <a:ext cx="504057" cy="4285469"/>
          </a:xfrm>
        </p:spPr>
        <p:txBody>
          <a:bodyPr/>
          <a:lstStyle/>
          <a:p>
            <a:r>
              <a:rPr lang="zh-CN" altLang="en-US" dirty="0" smtClean="0"/>
              <a:t>内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要 </a:t>
            </a:r>
            <a:endParaRPr lang="zh-CN" altLang="en-US" dirty="0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F6CBCB-F50D-4BE6-8ACC-42603F6033C2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31" name="页脚占位符 3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 dirty="0"/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0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/>
      <p:bldP spid="28" grpId="0" animBg="1"/>
      <p:bldP spid="29" grpId="0" animBg="1"/>
      <p:bldP spid="37" grpId="0" animBg="1"/>
      <p:bldP spid="3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1547664" y="2996952"/>
            <a:ext cx="6803426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833522"/>
              </p:ext>
            </p:extLst>
          </p:nvPr>
        </p:nvGraphicFramePr>
        <p:xfrm>
          <a:off x="1619672" y="3155950"/>
          <a:ext cx="6616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7" name="Equation" r:id="rId3" imgW="6616440" imgH="495000" progId="Equation.DSMT4">
                  <p:embed/>
                </p:oleObj>
              </mc:Choice>
              <mc:Fallback>
                <p:oleObj name="Equation" r:id="rId3" imgW="66164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155950"/>
                        <a:ext cx="6616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圆角矩形标注 39"/>
          <p:cNvSpPr/>
          <p:nvPr/>
        </p:nvSpPr>
        <p:spPr>
          <a:xfrm rot="10800000">
            <a:off x="6161464" y="4324771"/>
            <a:ext cx="2189626" cy="703801"/>
          </a:xfrm>
          <a:prstGeom prst="wedgeRoundRectCallout">
            <a:avLst>
              <a:gd name="adj1" fmla="val 44879"/>
              <a:gd name="adj2" fmla="val 12360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161464" y="4454328"/>
            <a:ext cx="218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二次型的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标准形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23528" y="5140814"/>
            <a:ext cx="5688632" cy="7810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                                                            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规范</a:t>
            </a:r>
            <a:r>
              <a:rPr lang="zh-CN" altLang="en-US" sz="2400" b="1" dirty="0">
                <a:solidFill>
                  <a:srgbClr val="FF0000"/>
                </a:solidFill>
              </a:rPr>
              <a:t>形</a:t>
            </a:r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40580"/>
              </p:ext>
            </p:extLst>
          </p:nvPr>
        </p:nvGraphicFramePr>
        <p:xfrm>
          <a:off x="481013" y="5283200"/>
          <a:ext cx="4114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8" name="Equation" r:id="rId5" imgW="4114800" imgH="495000" progId="Equation.DSMT4">
                  <p:embed/>
                </p:oleObj>
              </mc:Choice>
              <mc:Fallback>
                <p:oleObj name="Equation" r:id="rId5" imgW="41148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5283200"/>
                        <a:ext cx="41148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60432" y="476672"/>
            <a:ext cx="576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 二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次型有关概念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836984"/>
              </p:ext>
            </p:extLst>
          </p:nvPr>
        </p:nvGraphicFramePr>
        <p:xfrm>
          <a:off x="2071836" y="1700808"/>
          <a:ext cx="5524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9" name="Equation" r:id="rId7" imgW="5524200" imgH="457200" progId="Equation.DSMT4">
                  <p:embed/>
                </p:oleObj>
              </mc:Choice>
              <mc:Fallback>
                <p:oleObj name="Equation" r:id="rId7" imgW="5524200" imgH="4572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836" y="1700808"/>
                        <a:ext cx="5524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195736" y="2204864"/>
            <a:ext cx="218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标准形的矩阵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808118"/>
              </p:ext>
            </p:extLst>
          </p:nvPr>
        </p:nvGraphicFramePr>
        <p:xfrm>
          <a:off x="611560" y="455613"/>
          <a:ext cx="4610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0" name="Equation" r:id="rId9" imgW="4609800" imgH="355320" progId="Equation.DSMT4">
                  <p:embed/>
                </p:oleObj>
              </mc:Choice>
              <mc:Fallback>
                <p:oleObj name="Equation" r:id="rId9" imgW="4609800" imgH="35532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55613"/>
                        <a:ext cx="4610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83568" y="980728"/>
            <a:ext cx="218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规范形的矩阵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5980B3-A54D-4B73-8B67-CF4EEE23F2E7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49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5868144" y="4437112"/>
            <a:ext cx="1512168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0432" y="116632"/>
            <a:ext cx="57606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换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23528" y="641457"/>
            <a:ext cx="4385035" cy="24322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TextBox 26"/>
          <p:cNvSpPr txBox="1"/>
          <p:nvPr/>
        </p:nvSpPr>
        <p:spPr>
          <a:xfrm>
            <a:off x="532099" y="641457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/>
              <a:t>寻找可逆的线性变换 </a:t>
            </a:r>
            <a:endParaRPr lang="zh-CN" altLang="en-US" sz="24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010042"/>
              </p:ext>
            </p:extLst>
          </p:nvPr>
        </p:nvGraphicFramePr>
        <p:xfrm>
          <a:off x="411077" y="1096244"/>
          <a:ext cx="42672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1" name="Equation" r:id="rId3" imgW="4267080" imgH="1955520" progId="Equation.DSMT4">
                  <p:embed/>
                </p:oleObj>
              </mc:Choice>
              <mc:Fallback>
                <p:oleObj name="Equation" r:id="rId3" imgW="4267080" imgH="1955520" progId="Equation.DSMT4">
                  <p:embed/>
                  <p:pic>
                    <p:nvPicPr>
                      <p:cNvPr id="0" name="Picture 17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77" y="1096244"/>
                        <a:ext cx="42672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49193" y="641457"/>
            <a:ext cx="605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记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59531"/>
              </p:ext>
            </p:extLst>
          </p:nvPr>
        </p:nvGraphicFramePr>
        <p:xfrm>
          <a:off x="5181515" y="332656"/>
          <a:ext cx="1178362" cy="1833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2" name="Equation" r:id="rId5" imgW="1257120" imgH="1955520" progId="Equation.DSMT4">
                  <p:embed/>
                </p:oleObj>
              </mc:Choice>
              <mc:Fallback>
                <p:oleObj name="Equation" r:id="rId5" imgW="1257120" imgH="1955520" progId="Equation.DSMT4">
                  <p:embed/>
                  <p:pic>
                    <p:nvPicPr>
                      <p:cNvPr id="0" name="Picture 17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515" y="332656"/>
                        <a:ext cx="1178362" cy="18330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10250"/>
              </p:ext>
            </p:extLst>
          </p:nvPr>
        </p:nvGraphicFramePr>
        <p:xfrm>
          <a:off x="4975225" y="2114550"/>
          <a:ext cx="33274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3" name="Equation" r:id="rId7" imgW="3327120" imgH="1473120" progId="Equation.DSMT4">
                  <p:embed/>
                </p:oleObj>
              </mc:Choice>
              <mc:Fallback>
                <p:oleObj name="Equation" r:id="rId7" imgW="3327120" imgH="1473120" progId="Equation.DSMT4">
                  <p:embed/>
                  <p:pic>
                    <p:nvPicPr>
                      <p:cNvPr id="0" name="Picture 17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5" y="2114550"/>
                        <a:ext cx="33274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506650"/>
              </p:ext>
            </p:extLst>
          </p:nvPr>
        </p:nvGraphicFramePr>
        <p:xfrm>
          <a:off x="6554702" y="350119"/>
          <a:ext cx="1155346" cy="1815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4" name="Equation" r:id="rId9" imgW="1244520" imgH="1955520" progId="Equation.DSMT4">
                  <p:embed/>
                </p:oleObj>
              </mc:Choice>
              <mc:Fallback>
                <p:oleObj name="Equation" r:id="rId9" imgW="1244520" imgH="1955520" progId="Equation.DSMT4">
                  <p:embed/>
                  <p:pic>
                    <p:nvPicPr>
                      <p:cNvPr id="0" name="Picture 17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4702" y="350119"/>
                        <a:ext cx="1155346" cy="18155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976604"/>
              </p:ext>
            </p:extLst>
          </p:nvPr>
        </p:nvGraphicFramePr>
        <p:xfrm>
          <a:off x="3603625" y="757238"/>
          <a:ext cx="952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5" name="Equation" r:id="rId11" imgW="952200" imgH="355320" progId="Equation.DSMT4">
                  <p:embed/>
                </p:oleObj>
              </mc:Choice>
              <mc:Fallback>
                <p:oleObj name="Equation" r:id="rId11" imgW="952200" imgH="355320" progId="Equation.DSMT4">
                  <p:embed/>
                  <p:pic>
                    <p:nvPicPr>
                      <p:cNvPr id="0" name="Picture 17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25" y="757238"/>
                        <a:ext cx="9525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组合 56"/>
          <p:cNvGrpSpPr/>
          <p:nvPr/>
        </p:nvGrpSpPr>
        <p:grpSpPr>
          <a:xfrm>
            <a:off x="-36512" y="3679180"/>
            <a:ext cx="1930400" cy="469900"/>
            <a:chOff x="-58700" y="4178866"/>
            <a:chExt cx="1930400" cy="469900"/>
          </a:xfrm>
        </p:grpSpPr>
        <p:sp>
          <p:nvSpPr>
            <p:cNvPr id="38" name="圆角矩形 37"/>
            <p:cNvSpPr/>
            <p:nvPr/>
          </p:nvSpPr>
          <p:spPr>
            <a:xfrm>
              <a:off x="0" y="4185084"/>
              <a:ext cx="1835696" cy="46368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2898749"/>
                </p:ext>
              </p:extLst>
            </p:nvPr>
          </p:nvGraphicFramePr>
          <p:xfrm>
            <a:off x="-58700" y="4178866"/>
            <a:ext cx="19304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06" name="Equation" r:id="rId13" imgW="1930320" imgH="469800" progId="Equation.DSMT4">
                    <p:embed/>
                  </p:oleObj>
                </mc:Choice>
                <mc:Fallback>
                  <p:oleObj name="Equation" r:id="rId13" imgW="1930320" imgH="469800" progId="Equation.DSMT4">
                    <p:embed/>
                    <p:pic>
                      <p:nvPicPr>
                        <p:cNvPr id="0" name="Picture 17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58700" y="4178866"/>
                          <a:ext cx="1930400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右箭头 31"/>
          <p:cNvSpPr/>
          <p:nvPr/>
        </p:nvSpPr>
        <p:spPr>
          <a:xfrm>
            <a:off x="1905664" y="3810763"/>
            <a:ext cx="718024" cy="172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2557463" y="3644900"/>
            <a:ext cx="2400300" cy="520700"/>
            <a:chOff x="2529111" y="4204320"/>
            <a:chExt cx="2400300" cy="520700"/>
          </a:xfrm>
        </p:grpSpPr>
        <p:sp>
          <p:nvSpPr>
            <p:cNvPr id="39" name="圆角矩形 38"/>
            <p:cNvSpPr/>
            <p:nvPr/>
          </p:nvSpPr>
          <p:spPr>
            <a:xfrm>
              <a:off x="2623689" y="4241275"/>
              <a:ext cx="2236344" cy="46368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6789716"/>
                </p:ext>
              </p:extLst>
            </p:nvPr>
          </p:nvGraphicFramePr>
          <p:xfrm>
            <a:off x="2529111" y="4204320"/>
            <a:ext cx="2400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07" name="Equation" r:id="rId15" imgW="2400120" imgH="520560" progId="Equation.DSMT4">
                    <p:embed/>
                  </p:oleObj>
                </mc:Choice>
                <mc:Fallback>
                  <p:oleObj name="Equation" r:id="rId15" imgW="2400120" imgH="520560" progId="Equation.DSMT4">
                    <p:embed/>
                    <p:pic>
                      <p:nvPicPr>
                        <p:cNvPr id="0" name="Picture 17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9111" y="4204320"/>
                          <a:ext cx="24003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右箭头 39"/>
          <p:cNvSpPr/>
          <p:nvPr/>
        </p:nvSpPr>
        <p:spPr>
          <a:xfrm>
            <a:off x="4932040" y="3789040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5326063" y="3716338"/>
            <a:ext cx="1993900" cy="470533"/>
            <a:chOff x="5100167" y="4292402"/>
            <a:chExt cx="1993900" cy="470533"/>
          </a:xfrm>
        </p:grpSpPr>
        <p:sp>
          <p:nvSpPr>
            <p:cNvPr id="42" name="圆角矩形 41"/>
            <p:cNvSpPr/>
            <p:nvPr/>
          </p:nvSpPr>
          <p:spPr>
            <a:xfrm>
              <a:off x="5198691" y="4315070"/>
              <a:ext cx="1811709" cy="44786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6951857"/>
                </p:ext>
              </p:extLst>
            </p:nvPr>
          </p:nvGraphicFramePr>
          <p:xfrm>
            <a:off x="5100167" y="4292402"/>
            <a:ext cx="19939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08" name="Equation" r:id="rId17" imgW="1993680" imgH="431640" progId="Equation.DSMT4">
                    <p:embed/>
                  </p:oleObj>
                </mc:Choice>
                <mc:Fallback>
                  <p:oleObj name="Equation" r:id="rId17" imgW="1993680" imgH="431640" progId="Equation.DSMT4">
                    <p:embed/>
                    <p:pic>
                      <p:nvPicPr>
                        <p:cNvPr id="0" name="Picture 17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0167" y="4292402"/>
                          <a:ext cx="19939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手杖形箭头 46"/>
          <p:cNvSpPr/>
          <p:nvPr/>
        </p:nvSpPr>
        <p:spPr>
          <a:xfrm rot="5400000">
            <a:off x="7362672" y="3880325"/>
            <a:ext cx="901012" cy="86245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960727"/>
              </p:ext>
            </p:extLst>
          </p:nvPr>
        </p:nvGraphicFramePr>
        <p:xfrm>
          <a:off x="5856312" y="4424561"/>
          <a:ext cx="152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9" name="Equation" r:id="rId19" imgW="1523880" imgH="431640" progId="Equation.DSMT4">
                  <p:embed/>
                </p:oleObj>
              </mc:Choice>
              <mc:Fallback>
                <p:oleObj name="Equation" r:id="rId19" imgW="1523880" imgH="431640" progId="Equation.DSMT4">
                  <p:embed/>
                  <p:pic>
                    <p:nvPicPr>
                      <p:cNvPr id="0" name="Picture 17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312" y="4424561"/>
                        <a:ext cx="1524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025335"/>
              </p:ext>
            </p:extLst>
          </p:nvPr>
        </p:nvGraphicFramePr>
        <p:xfrm>
          <a:off x="4887168" y="4882108"/>
          <a:ext cx="299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10" name="Equation" r:id="rId21" imgW="2997000" imgH="419040" progId="Equation.DSMT4">
                  <p:embed/>
                </p:oleObj>
              </mc:Choice>
              <mc:Fallback>
                <p:oleObj name="Equation" r:id="rId21" imgW="2997000" imgH="419040" progId="Equation.DSMT4">
                  <p:embed/>
                  <p:pic>
                    <p:nvPicPr>
                      <p:cNvPr id="0" name="Picture 17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168" y="4882108"/>
                        <a:ext cx="2997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左箭头 51"/>
          <p:cNvSpPr/>
          <p:nvPr/>
        </p:nvSpPr>
        <p:spPr>
          <a:xfrm>
            <a:off x="4355976" y="4640018"/>
            <a:ext cx="1440160" cy="2291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4391980" y="4252722"/>
            <a:ext cx="1412714" cy="400414"/>
            <a:chOff x="4391980" y="4828786"/>
            <a:chExt cx="1412714" cy="400414"/>
          </a:xfrm>
        </p:grpSpPr>
        <p:sp>
          <p:nvSpPr>
            <p:cNvPr id="53" name="圆角矩形 52"/>
            <p:cNvSpPr/>
            <p:nvPr/>
          </p:nvSpPr>
          <p:spPr>
            <a:xfrm>
              <a:off x="4391980" y="4828786"/>
              <a:ext cx="1260140" cy="40041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22266" y="4828786"/>
              <a:ext cx="1382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得到标准型</a:t>
              </a:r>
              <a:endParaRPr lang="zh-CN" altLang="en-US" b="1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00968" y="4459961"/>
            <a:ext cx="3749298" cy="589807"/>
            <a:chOff x="600968" y="5036025"/>
            <a:chExt cx="3749298" cy="589807"/>
          </a:xfrm>
        </p:grpSpPr>
        <p:sp>
          <p:nvSpPr>
            <p:cNvPr id="56" name="圆角矩形 55"/>
            <p:cNvSpPr/>
            <p:nvPr/>
          </p:nvSpPr>
          <p:spPr>
            <a:xfrm>
              <a:off x="611560" y="5036025"/>
              <a:ext cx="3738706" cy="58980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5" name="对象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1010535"/>
                </p:ext>
              </p:extLst>
            </p:nvPr>
          </p:nvGraphicFramePr>
          <p:xfrm>
            <a:off x="600968" y="5132040"/>
            <a:ext cx="3683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11" name="Equation" r:id="rId23" imgW="3682800" imgH="457200" progId="Equation.DSMT4">
                    <p:embed/>
                  </p:oleObj>
                </mc:Choice>
                <mc:Fallback>
                  <p:oleObj name="Equation" r:id="rId23" imgW="3682800" imgH="457200" progId="Equation.DSMT4">
                    <p:embed/>
                    <p:pic>
                      <p:nvPicPr>
                        <p:cNvPr id="0" name="Picture 17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968" y="5132040"/>
                          <a:ext cx="36830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795463" y="3422129"/>
            <a:ext cx="952500" cy="398984"/>
            <a:chOff x="1851080" y="4005064"/>
            <a:chExt cx="952500" cy="398984"/>
          </a:xfrm>
        </p:grpSpPr>
        <p:sp>
          <p:nvSpPr>
            <p:cNvPr id="44" name="圆角矩形 43"/>
            <p:cNvSpPr/>
            <p:nvPr/>
          </p:nvSpPr>
          <p:spPr>
            <a:xfrm>
              <a:off x="1875160" y="4005064"/>
              <a:ext cx="864096" cy="36004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1090557"/>
                </p:ext>
              </p:extLst>
            </p:nvPr>
          </p:nvGraphicFramePr>
          <p:xfrm>
            <a:off x="1851080" y="4048448"/>
            <a:ext cx="9525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12" name="Equation" r:id="rId25" imgW="952200" imgH="355320" progId="Equation.DSMT4">
                    <p:embed/>
                  </p:oleObj>
                </mc:Choice>
                <mc:Fallback>
                  <p:oleObj name="Equation" r:id="rId25" imgW="952200" imgH="355320" progId="Equation.DSMT4">
                    <p:embed/>
                    <p:pic>
                      <p:nvPicPr>
                        <p:cNvPr id="0" name="Picture 17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1080" y="4048448"/>
                          <a:ext cx="9525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41EF86-BD61-4EF0-90DC-B9C93FBF474A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5496" y="25460"/>
            <a:ext cx="5319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二次型中，我们要做的工作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963431"/>
              </p:ext>
            </p:extLst>
          </p:nvPr>
        </p:nvGraphicFramePr>
        <p:xfrm>
          <a:off x="901700" y="5373688"/>
          <a:ext cx="3670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13" name="Equation" r:id="rId27" imgW="3670200" imgH="457200" progId="Equation.DSMT4">
                  <p:embed/>
                </p:oleObj>
              </mc:Choice>
              <mc:Fallback>
                <p:oleObj name="Equation" r:id="rId27" imgW="3670200" imgH="457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5373688"/>
                        <a:ext cx="3670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110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1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7" grpId="0" animBg="1"/>
      <p:bldP spid="29" grpId="0"/>
      <p:bldP spid="11" grpId="0"/>
      <p:bldP spid="32" grpId="0" animBg="1"/>
      <p:bldP spid="40" grpId="0" animBg="1"/>
      <p:bldP spid="47" grpId="0" animBg="1"/>
      <p:bldP spid="52" grpId="0" animBg="1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5868144" y="4437112"/>
            <a:ext cx="1512168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0432" y="116632"/>
            <a:ext cx="57606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换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23528" y="641457"/>
            <a:ext cx="4385035" cy="24322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TextBox 26"/>
          <p:cNvSpPr txBox="1"/>
          <p:nvPr/>
        </p:nvSpPr>
        <p:spPr>
          <a:xfrm>
            <a:off x="532099" y="641457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/>
              <a:t>寻找可逆的线性变换 </a:t>
            </a:r>
            <a:endParaRPr lang="zh-CN" altLang="en-US" sz="24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166879"/>
              </p:ext>
            </p:extLst>
          </p:nvPr>
        </p:nvGraphicFramePr>
        <p:xfrm>
          <a:off x="411077" y="1096244"/>
          <a:ext cx="42672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83" name="Equation" r:id="rId3" imgW="4267080" imgH="1955520" progId="Equation.DSMT4">
                  <p:embed/>
                </p:oleObj>
              </mc:Choice>
              <mc:Fallback>
                <p:oleObj name="Equation" r:id="rId3" imgW="4267080" imgH="195552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77" y="1096244"/>
                        <a:ext cx="42672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167927"/>
              </p:ext>
            </p:extLst>
          </p:nvPr>
        </p:nvGraphicFramePr>
        <p:xfrm>
          <a:off x="3603625" y="757238"/>
          <a:ext cx="952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84" name="Equation" r:id="rId5" imgW="952200" imgH="355320" progId="Equation.DSMT4">
                  <p:embed/>
                </p:oleObj>
              </mc:Choice>
              <mc:Fallback>
                <p:oleObj name="Equation" r:id="rId5" imgW="952200" imgH="35532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25" y="757238"/>
                        <a:ext cx="9525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组合 56"/>
          <p:cNvGrpSpPr/>
          <p:nvPr/>
        </p:nvGrpSpPr>
        <p:grpSpPr>
          <a:xfrm>
            <a:off x="-36512" y="3679180"/>
            <a:ext cx="1930400" cy="469900"/>
            <a:chOff x="-58700" y="4178866"/>
            <a:chExt cx="1930400" cy="469900"/>
          </a:xfrm>
        </p:grpSpPr>
        <p:sp>
          <p:nvSpPr>
            <p:cNvPr id="38" name="圆角矩形 37"/>
            <p:cNvSpPr/>
            <p:nvPr/>
          </p:nvSpPr>
          <p:spPr>
            <a:xfrm>
              <a:off x="0" y="4185084"/>
              <a:ext cx="1835696" cy="46368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3651999"/>
                </p:ext>
              </p:extLst>
            </p:nvPr>
          </p:nvGraphicFramePr>
          <p:xfrm>
            <a:off x="-58700" y="4178866"/>
            <a:ext cx="19304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85" name="Equation" r:id="rId7" imgW="1930320" imgH="469800" progId="Equation.DSMT4">
                    <p:embed/>
                  </p:oleObj>
                </mc:Choice>
                <mc:Fallback>
                  <p:oleObj name="Equation" r:id="rId7" imgW="1930320" imgH="469800" progId="Equation.DSMT4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58700" y="4178866"/>
                          <a:ext cx="1930400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右箭头 31"/>
          <p:cNvSpPr/>
          <p:nvPr/>
        </p:nvSpPr>
        <p:spPr>
          <a:xfrm>
            <a:off x="1905664" y="3810763"/>
            <a:ext cx="718024" cy="172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2557463" y="3644900"/>
            <a:ext cx="2400300" cy="520700"/>
            <a:chOff x="2529111" y="4204320"/>
            <a:chExt cx="2400300" cy="520700"/>
          </a:xfrm>
        </p:grpSpPr>
        <p:sp>
          <p:nvSpPr>
            <p:cNvPr id="39" name="圆角矩形 38"/>
            <p:cNvSpPr/>
            <p:nvPr/>
          </p:nvSpPr>
          <p:spPr>
            <a:xfrm>
              <a:off x="2623689" y="4241275"/>
              <a:ext cx="2236344" cy="46368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289922"/>
                </p:ext>
              </p:extLst>
            </p:nvPr>
          </p:nvGraphicFramePr>
          <p:xfrm>
            <a:off x="2529111" y="4204320"/>
            <a:ext cx="2400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86" name="Equation" r:id="rId9" imgW="2400120" imgH="520560" progId="Equation.DSMT4">
                    <p:embed/>
                  </p:oleObj>
                </mc:Choice>
                <mc:Fallback>
                  <p:oleObj name="Equation" r:id="rId9" imgW="2400120" imgH="520560" progId="Equation.DSMT4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9111" y="4204320"/>
                          <a:ext cx="24003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右箭头 39"/>
          <p:cNvSpPr/>
          <p:nvPr/>
        </p:nvSpPr>
        <p:spPr>
          <a:xfrm>
            <a:off x="4932040" y="3789040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5326063" y="3716338"/>
            <a:ext cx="1993900" cy="470533"/>
            <a:chOff x="5100167" y="4292402"/>
            <a:chExt cx="1993900" cy="470533"/>
          </a:xfrm>
        </p:grpSpPr>
        <p:sp>
          <p:nvSpPr>
            <p:cNvPr id="42" name="圆角矩形 41"/>
            <p:cNvSpPr/>
            <p:nvPr/>
          </p:nvSpPr>
          <p:spPr>
            <a:xfrm>
              <a:off x="5198691" y="4315070"/>
              <a:ext cx="1811709" cy="44786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9618232"/>
                </p:ext>
              </p:extLst>
            </p:nvPr>
          </p:nvGraphicFramePr>
          <p:xfrm>
            <a:off x="5100167" y="4292402"/>
            <a:ext cx="19939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87" name="Equation" r:id="rId11" imgW="1993680" imgH="431640" progId="Equation.DSMT4">
                    <p:embed/>
                  </p:oleObj>
                </mc:Choice>
                <mc:Fallback>
                  <p:oleObj name="Equation" r:id="rId11" imgW="1993680" imgH="431640" progId="Equation.DSMT4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0167" y="4292402"/>
                          <a:ext cx="19939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手杖形箭头 46"/>
          <p:cNvSpPr/>
          <p:nvPr/>
        </p:nvSpPr>
        <p:spPr>
          <a:xfrm rot="5400000">
            <a:off x="7362672" y="3880325"/>
            <a:ext cx="901012" cy="86245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102227"/>
              </p:ext>
            </p:extLst>
          </p:nvPr>
        </p:nvGraphicFramePr>
        <p:xfrm>
          <a:off x="5856312" y="4424561"/>
          <a:ext cx="152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88" name="Equation" r:id="rId13" imgW="1523880" imgH="431640" progId="Equation.DSMT4">
                  <p:embed/>
                </p:oleObj>
              </mc:Choice>
              <mc:Fallback>
                <p:oleObj name="Equation" r:id="rId13" imgW="1523880" imgH="43164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312" y="4424561"/>
                        <a:ext cx="1524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598744"/>
              </p:ext>
            </p:extLst>
          </p:nvPr>
        </p:nvGraphicFramePr>
        <p:xfrm>
          <a:off x="4887168" y="4882108"/>
          <a:ext cx="299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89" name="Equation" r:id="rId15" imgW="2997000" imgH="419040" progId="Equation.DSMT4">
                  <p:embed/>
                </p:oleObj>
              </mc:Choice>
              <mc:Fallback>
                <p:oleObj name="Equation" r:id="rId15" imgW="2997000" imgH="41904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168" y="4882108"/>
                        <a:ext cx="2997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左箭头 51"/>
          <p:cNvSpPr/>
          <p:nvPr/>
        </p:nvSpPr>
        <p:spPr>
          <a:xfrm>
            <a:off x="4355976" y="4640018"/>
            <a:ext cx="1440160" cy="2291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4391980" y="4252722"/>
            <a:ext cx="1412714" cy="400414"/>
            <a:chOff x="4391980" y="4828786"/>
            <a:chExt cx="1412714" cy="400414"/>
          </a:xfrm>
        </p:grpSpPr>
        <p:sp>
          <p:nvSpPr>
            <p:cNvPr id="53" name="圆角矩形 52"/>
            <p:cNvSpPr/>
            <p:nvPr/>
          </p:nvSpPr>
          <p:spPr>
            <a:xfrm>
              <a:off x="4391980" y="4828786"/>
              <a:ext cx="1260140" cy="40041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22266" y="4828786"/>
              <a:ext cx="1382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得到标准型</a:t>
              </a:r>
              <a:endParaRPr lang="zh-CN" altLang="en-US" b="1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00968" y="4459961"/>
            <a:ext cx="3749298" cy="589807"/>
            <a:chOff x="600968" y="5036025"/>
            <a:chExt cx="3749298" cy="589807"/>
          </a:xfrm>
        </p:grpSpPr>
        <p:sp>
          <p:nvSpPr>
            <p:cNvPr id="56" name="圆角矩形 55"/>
            <p:cNvSpPr/>
            <p:nvPr/>
          </p:nvSpPr>
          <p:spPr>
            <a:xfrm>
              <a:off x="611560" y="5036025"/>
              <a:ext cx="3738706" cy="58980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5" name="对象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6473078"/>
                </p:ext>
              </p:extLst>
            </p:nvPr>
          </p:nvGraphicFramePr>
          <p:xfrm>
            <a:off x="600968" y="5132040"/>
            <a:ext cx="3683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90" name="Equation" r:id="rId17" imgW="3682800" imgH="457200" progId="Equation.DSMT4">
                    <p:embed/>
                  </p:oleObj>
                </mc:Choice>
                <mc:Fallback>
                  <p:oleObj name="Equation" r:id="rId17" imgW="3682800" imgH="457200" progId="Equation.DSMT4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968" y="5132040"/>
                          <a:ext cx="36830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795463" y="3422129"/>
            <a:ext cx="952500" cy="398984"/>
            <a:chOff x="1851080" y="4005064"/>
            <a:chExt cx="952500" cy="398984"/>
          </a:xfrm>
        </p:grpSpPr>
        <p:sp>
          <p:nvSpPr>
            <p:cNvPr id="44" name="圆角矩形 43"/>
            <p:cNvSpPr/>
            <p:nvPr/>
          </p:nvSpPr>
          <p:spPr>
            <a:xfrm>
              <a:off x="1875160" y="4005064"/>
              <a:ext cx="864096" cy="36004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5428109"/>
                </p:ext>
              </p:extLst>
            </p:nvPr>
          </p:nvGraphicFramePr>
          <p:xfrm>
            <a:off x="1851080" y="4048448"/>
            <a:ext cx="9525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91" name="Equation" r:id="rId19" imgW="952200" imgH="355320" progId="Equation.DSMT4">
                    <p:embed/>
                  </p:oleObj>
                </mc:Choice>
                <mc:Fallback>
                  <p:oleObj name="Equation" r:id="rId19" imgW="952200" imgH="355320" progId="Equation.DSMT4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1080" y="4048448"/>
                          <a:ext cx="9525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" name="圆角矩形标注 47"/>
          <p:cNvSpPr/>
          <p:nvPr/>
        </p:nvSpPr>
        <p:spPr>
          <a:xfrm>
            <a:off x="4860032" y="692696"/>
            <a:ext cx="3144329" cy="2292353"/>
          </a:xfrm>
          <a:prstGeom prst="wedgeRoundRectCallout">
            <a:avLst>
              <a:gd name="adj1" fmla="val 71150"/>
              <a:gd name="adj2" fmla="val -2369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4860031" y="838899"/>
            <a:ext cx="3312369" cy="1046440"/>
            <a:chOff x="4860031" y="1486971"/>
            <a:chExt cx="3312369" cy="1046440"/>
          </a:xfrm>
        </p:grpSpPr>
        <p:grpSp>
          <p:nvGrpSpPr>
            <p:cNvPr id="63" name="组合 62"/>
            <p:cNvGrpSpPr/>
            <p:nvPr/>
          </p:nvGrpSpPr>
          <p:grpSpPr>
            <a:xfrm>
              <a:off x="4860031" y="1486971"/>
              <a:ext cx="3312369" cy="1046440"/>
              <a:chOff x="4860031" y="1486971"/>
              <a:chExt cx="3312369" cy="1046440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5434459" y="1486971"/>
                <a:ext cx="27379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为正交矩阵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860031" y="2010191"/>
                <a:ext cx="20898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/>
                  <a:t>在正交变换</a:t>
                </a:r>
                <a:endParaRPr lang="zh-CN" altLang="en-US" sz="2800" b="1" dirty="0"/>
              </a:p>
            </p:txBody>
          </p:sp>
          <p:graphicFrame>
            <p:nvGraphicFramePr>
              <p:cNvPr id="67" name="对象 6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45757320"/>
                  </p:ext>
                </p:extLst>
              </p:nvPr>
            </p:nvGraphicFramePr>
            <p:xfrm>
              <a:off x="6759575" y="2094285"/>
              <a:ext cx="9525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892" name="Equation" r:id="rId21" imgW="952200" imgH="355320" progId="Equation.DSMT4">
                      <p:embed/>
                    </p:oleObj>
                  </mc:Choice>
                  <mc:Fallback>
                    <p:oleObj name="Equation" r:id="rId21" imgW="952200" imgH="355320" progId="Equation.DSMT4">
                      <p:embed/>
                      <p:pic>
                        <p:nvPicPr>
                          <p:cNvPr id="0" name="Picture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59575" y="2094285"/>
                            <a:ext cx="952500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4" name="TextBox 63"/>
            <p:cNvSpPr txBox="1"/>
            <p:nvPr/>
          </p:nvSpPr>
          <p:spPr>
            <a:xfrm>
              <a:off x="7668281" y="1964171"/>
              <a:ext cx="336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下</a:t>
              </a:r>
              <a:endParaRPr lang="zh-CN" altLang="en-US" sz="2800" b="1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860032" y="1915103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将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b="1" dirty="0" smtClean="0">
                <a:latin typeface="+mn-ea"/>
              </a:rPr>
              <a:t>转化为标准型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963431"/>
              </p:ext>
            </p:extLst>
          </p:nvPr>
        </p:nvGraphicFramePr>
        <p:xfrm>
          <a:off x="901700" y="5373216"/>
          <a:ext cx="3670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93" name="Equation" r:id="rId23" imgW="3670200" imgH="457200" progId="Equation.DSMT4">
                  <p:embed/>
                </p:oleObj>
              </mc:Choice>
              <mc:Fallback>
                <p:oleObj name="Equation" r:id="rId23" imgW="3670200" imgH="457200" progId="Equation.DSMT4">
                  <p:embed/>
                  <p:pic>
                    <p:nvPicPr>
                      <p:cNvPr id="0" name="对象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5373216"/>
                        <a:ext cx="3670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1B0AC2-2216-428E-8967-2DDC35669948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5496" y="25460"/>
            <a:ext cx="5319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二次型中，我们要做的工作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353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590728"/>
              </p:ext>
            </p:extLst>
          </p:nvPr>
        </p:nvGraphicFramePr>
        <p:xfrm>
          <a:off x="4225776" y="1086892"/>
          <a:ext cx="1930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2" name="Equation" r:id="rId3" imgW="1930320" imgH="469800" progId="Equation.DSMT4">
                  <p:embed/>
                </p:oleObj>
              </mc:Choice>
              <mc:Fallback>
                <p:oleObj name="Equation" r:id="rId3" imgW="1930320" imgH="469800" progId="Equation.DSMT4">
                  <p:embed/>
                  <p:pic>
                    <p:nvPicPr>
                      <p:cNvPr id="0" name="Picture 9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776" y="1086892"/>
                        <a:ext cx="1930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437018"/>
              </p:ext>
            </p:extLst>
          </p:nvPr>
        </p:nvGraphicFramePr>
        <p:xfrm>
          <a:off x="3370263" y="1736725"/>
          <a:ext cx="952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3" name="Equation" r:id="rId5" imgW="952200" imgH="355320" progId="Equation.DSMT4">
                  <p:embed/>
                </p:oleObj>
              </mc:Choice>
              <mc:Fallback>
                <p:oleObj name="Equation" r:id="rId5" imgW="952200" imgH="355320" progId="Equation.DSMT4">
                  <p:embed/>
                  <p:pic>
                    <p:nvPicPr>
                      <p:cNvPr id="0" name="Picture 9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3" y="1736725"/>
                        <a:ext cx="9525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948638"/>
              </p:ext>
            </p:extLst>
          </p:nvPr>
        </p:nvGraphicFramePr>
        <p:xfrm>
          <a:off x="3779912" y="3297932"/>
          <a:ext cx="306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4" name="Equation" r:id="rId7" imgW="3060360" imgH="419040" progId="Equation.DSMT4">
                  <p:embed/>
                </p:oleObj>
              </mc:Choice>
              <mc:Fallback>
                <p:oleObj name="Equation" r:id="rId7" imgW="3060360" imgH="419040" progId="Equation.DSMT4">
                  <p:embed/>
                  <p:pic>
                    <p:nvPicPr>
                      <p:cNvPr id="0" name="Picture 9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297932"/>
                        <a:ext cx="3060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60039" y="1105580"/>
            <a:ext cx="393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对任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一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个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元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实二次型</a:t>
            </a:r>
            <a:endParaRPr lang="zh-CN" altLang="en-US" sz="28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48784" y="1129360"/>
            <a:ext cx="2095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，一定可以</a:t>
            </a:r>
            <a:endParaRPr lang="zh-CN" alt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45233" y="1593042"/>
            <a:ext cx="3290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找到一个正交变换</a:t>
            </a:r>
            <a:endParaRPr lang="zh-CN" alt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283969" y="1652580"/>
            <a:ext cx="2016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，使得</a:t>
            </a:r>
            <a:endParaRPr lang="zh-CN" altLang="en-US" sz="2800" b="1" dirty="0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234384"/>
              </p:ext>
            </p:extLst>
          </p:nvPr>
        </p:nvGraphicFramePr>
        <p:xfrm>
          <a:off x="534988" y="2181225"/>
          <a:ext cx="4813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5" name="Equation" r:id="rId9" imgW="4813200" imgH="545760" progId="Equation.DSMT4">
                  <p:embed/>
                </p:oleObj>
              </mc:Choice>
              <mc:Fallback>
                <p:oleObj name="Equation" r:id="rId9" imgW="4813200" imgH="545760" progId="Equation.DSMT4">
                  <p:embed/>
                  <p:pic>
                    <p:nvPicPr>
                      <p:cNvPr id="0" name="Picture 9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2181225"/>
                        <a:ext cx="48133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562640"/>
              </p:ext>
            </p:extLst>
          </p:nvPr>
        </p:nvGraphicFramePr>
        <p:xfrm>
          <a:off x="1046163" y="2687976"/>
          <a:ext cx="337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6" name="Equation" r:id="rId11" imgW="3377880" imgH="457200" progId="Equation.DSMT4">
                  <p:embed/>
                </p:oleObj>
              </mc:Choice>
              <mc:Fallback>
                <p:oleObj name="Equation" r:id="rId11" imgW="3377880" imgH="457200" progId="Equation.DSMT4">
                  <p:embed/>
                  <p:pic>
                    <p:nvPicPr>
                      <p:cNvPr id="0" name="Picture 9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2687976"/>
                        <a:ext cx="3378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631067" y="2723750"/>
            <a:ext cx="1322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其中</a:t>
            </a:r>
            <a:endParaRPr lang="zh-CN" altLang="en-US" sz="2800" b="1" dirty="0"/>
          </a:p>
        </p:txBody>
      </p:sp>
      <p:grpSp>
        <p:nvGrpSpPr>
          <p:cNvPr id="69" name="组合 68"/>
          <p:cNvGrpSpPr/>
          <p:nvPr/>
        </p:nvGrpSpPr>
        <p:grpSpPr>
          <a:xfrm>
            <a:off x="5580112" y="2646339"/>
            <a:ext cx="1872208" cy="544578"/>
            <a:chOff x="5580112" y="2977788"/>
            <a:chExt cx="1872208" cy="544578"/>
          </a:xfrm>
        </p:grpSpPr>
        <p:sp>
          <p:nvSpPr>
            <p:cNvPr id="50" name="圆角矩形 49"/>
            <p:cNvSpPr/>
            <p:nvPr/>
          </p:nvSpPr>
          <p:spPr>
            <a:xfrm>
              <a:off x="5616116" y="3012907"/>
              <a:ext cx="1800200" cy="50945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80112" y="2977788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2800" b="1" dirty="0" smtClean="0">
                  <a:latin typeface="+mn-ea"/>
                </a:rPr>
                <a:t>为正交阵</a:t>
              </a:r>
              <a:endParaRPr lang="zh-CN" altLang="en-US" sz="2800" b="1" dirty="0">
                <a:latin typeface="+mn-ea"/>
              </a:endParaRPr>
            </a:p>
          </p:txBody>
        </p:sp>
      </p:grp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392206"/>
              </p:ext>
            </p:extLst>
          </p:nvPr>
        </p:nvGraphicFramePr>
        <p:xfrm>
          <a:off x="1395413" y="3870664"/>
          <a:ext cx="1612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7" name="Equation" r:id="rId13" imgW="1612800" imgH="419040" progId="Equation.DSMT4">
                  <p:embed/>
                </p:oleObj>
              </mc:Choice>
              <mc:Fallback>
                <p:oleObj name="Equation" r:id="rId13" imgW="1612800" imgH="419040" progId="Equation.DSMT4">
                  <p:embed/>
                  <p:pic>
                    <p:nvPicPr>
                      <p:cNvPr id="0" name="Picture 9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3870664"/>
                        <a:ext cx="1612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066449" y="3817631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为实对称方阵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特征值。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3" name="TextBox 34"/>
          <p:cNvSpPr txBox="1"/>
          <p:nvPr/>
        </p:nvSpPr>
        <p:spPr>
          <a:xfrm>
            <a:off x="395536" y="3817631"/>
            <a:ext cx="1086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/>
              <a:t>这里</a:t>
            </a:r>
          </a:p>
        </p:txBody>
      </p:sp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236090"/>
              </p:ext>
            </p:extLst>
          </p:nvPr>
        </p:nvGraphicFramePr>
        <p:xfrm>
          <a:off x="1479550" y="3246438"/>
          <a:ext cx="1511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8" name="Equation" r:id="rId15" imgW="1511280" imgH="368280" progId="Equation.DSMT4">
                  <p:embed/>
                </p:oleObj>
              </mc:Choice>
              <mc:Fallback>
                <p:oleObj name="Equation" r:id="rId15" imgW="1511280" imgH="368280" progId="Equation.DSMT4">
                  <p:embed/>
                  <p:pic>
                    <p:nvPicPr>
                      <p:cNvPr id="0" name="Picture 9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3246438"/>
                        <a:ext cx="1511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6523607" y="1580302"/>
            <a:ext cx="1288753" cy="874258"/>
            <a:chOff x="6523607" y="1911751"/>
            <a:chExt cx="1288753" cy="874258"/>
          </a:xfrm>
        </p:grpSpPr>
        <p:sp>
          <p:nvSpPr>
            <p:cNvPr id="66" name="椭圆形标注 65"/>
            <p:cNvSpPr/>
            <p:nvPr/>
          </p:nvSpPr>
          <p:spPr>
            <a:xfrm>
              <a:off x="6523607" y="1911751"/>
              <a:ext cx="1224136" cy="874258"/>
            </a:xfrm>
            <a:prstGeom prst="wedgeEllipseCallout">
              <a:avLst>
                <a:gd name="adj1" fmla="val -58333"/>
                <a:gd name="adj2" fmla="val 8115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588224" y="1916832"/>
              <a:ext cx="12241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+mn-ea"/>
                </a:rPr>
                <a:t>如何得到</a:t>
              </a:r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2400" b="1" dirty="0" smtClean="0">
                  <a:latin typeface="+mn-ea"/>
                </a:rPr>
                <a:t>呢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23528" y="404664"/>
            <a:ext cx="1296144" cy="523220"/>
            <a:chOff x="323528" y="404664"/>
            <a:chExt cx="1296144" cy="523220"/>
          </a:xfrm>
        </p:grpSpPr>
        <p:sp>
          <p:nvSpPr>
            <p:cNvPr id="11" name="圆角矩形 10"/>
            <p:cNvSpPr/>
            <p:nvPr/>
          </p:nvSpPr>
          <p:spPr>
            <a:xfrm>
              <a:off x="323528" y="404664"/>
              <a:ext cx="1186141" cy="46647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3531" y="404664"/>
              <a:ext cx="1186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定理</a:t>
              </a:r>
              <a:endParaRPr lang="zh-CN" altLang="en-US" sz="2800" b="1" dirty="0"/>
            </a:p>
          </p:txBody>
        </p:sp>
      </p:grpSp>
      <p:sp>
        <p:nvSpPr>
          <p:cNvPr id="3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TextBox 34"/>
          <p:cNvSpPr txBox="1"/>
          <p:nvPr/>
        </p:nvSpPr>
        <p:spPr>
          <a:xfrm>
            <a:off x="395536" y="4374531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的列向量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是矩阵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两两正交的单位特征向量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34"/>
          <p:cNvSpPr txBox="1"/>
          <p:nvPr/>
        </p:nvSpPr>
        <p:spPr>
          <a:xfrm>
            <a:off x="405011" y="4950595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</a:rPr>
              <a:t>其中第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列是</a:t>
            </a:r>
            <a:r>
              <a:rPr lang="zh-CN" altLang="en-US" sz="2800" b="1" dirty="0" smtClean="0">
                <a:solidFill>
                  <a:srgbClr val="FF0000"/>
                </a:solidFill>
                <a:sym typeface="Symbol"/>
              </a:rPr>
              <a:t></a:t>
            </a:r>
            <a:r>
              <a:rPr lang="en-US" altLang="zh-CN" sz="28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j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对应的特征向量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2" name="副标题 2"/>
          <p:cNvSpPr txBox="1">
            <a:spLocks/>
          </p:cNvSpPr>
          <p:nvPr/>
        </p:nvSpPr>
        <p:spPr>
          <a:xfrm>
            <a:off x="8316416" y="0"/>
            <a:ext cx="82758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460432" y="116632"/>
            <a:ext cx="57606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换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06FCE5-BED3-457C-99E4-65F93EDB4431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59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6" grpId="0"/>
      <p:bldP spid="28" grpId="0"/>
      <p:bldP spid="35" grpId="0"/>
      <p:bldP spid="46" grpId="0"/>
      <p:bldP spid="63" grpId="0"/>
      <p:bldP spid="40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881932" y="404664"/>
            <a:ext cx="2978100" cy="523220"/>
            <a:chOff x="1403648" y="548680"/>
            <a:chExt cx="2978100" cy="523220"/>
          </a:xfrm>
        </p:grpSpPr>
        <p:sp>
          <p:nvSpPr>
            <p:cNvPr id="12" name="TextBox 11"/>
            <p:cNvSpPr txBox="1"/>
            <p:nvPr/>
          </p:nvSpPr>
          <p:spPr>
            <a:xfrm>
              <a:off x="1403648" y="548680"/>
              <a:ext cx="2016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求</a:t>
              </a:r>
              <a:r>
                <a:rPr lang="zh-CN" altLang="en-US" sz="2800" b="1" dirty="0" smtClean="0"/>
                <a:t>正交变换</a:t>
              </a:r>
              <a:endParaRPr lang="zh-CN" altLang="en-US" sz="2800" b="1" dirty="0"/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0834747"/>
                </p:ext>
              </p:extLst>
            </p:nvPr>
          </p:nvGraphicFramePr>
          <p:xfrm>
            <a:off x="3416548" y="620102"/>
            <a:ext cx="9652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80" name="Equation" r:id="rId3" imgW="965160" imgH="355320" progId="Equation.DSMT4">
                    <p:embed/>
                  </p:oleObj>
                </mc:Choice>
                <mc:Fallback>
                  <p:oleObj name="Equation" r:id="rId3" imgW="965160" imgH="35532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6548" y="620102"/>
                          <a:ext cx="9652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395536" y="1052736"/>
            <a:ext cx="7337188" cy="523220"/>
            <a:chOff x="899592" y="1071900"/>
            <a:chExt cx="7337188" cy="523220"/>
          </a:xfrm>
        </p:grpSpPr>
        <p:sp>
          <p:nvSpPr>
            <p:cNvPr id="14" name="矩形 13"/>
            <p:cNvSpPr/>
            <p:nvPr/>
          </p:nvSpPr>
          <p:spPr>
            <a:xfrm>
              <a:off x="899592" y="1071900"/>
              <a:ext cx="73371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000000"/>
                  </a:solidFill>
                </a:rPr>
                <a:t>将</a:t>
              </a:r>
              <a:r>
                <a:rPr lang="zh-CN" altLang="en-US" sz="2800" b="1" dirty="0" smtClean="0">
                  <a:solidFill>
                    <a:srgbClr val="000000"/>
                  </a:solidFill>
                </a:rPr>
                <a:t>二次型</a:t>
              </a:r>
              <a:endParaRPr lang="zh-CN" altLang="en-US" sz="28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8440941"/>
                </p:ext>
              </p:extLst>
            </p:nvPr>
          </p:nvGraphicFramePr>
          <p:xfrm>
            <a:off x="2448644" y="1089903"/>
            <a:ext cx="5219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81" name="Equation" r:id="rId5" imgW="5219640" imgH="419040" progId="Equation.DSMT4">
                    <p:embed/>
                  </p:oleObj>
                </mc:Choice>
                <mc:Fallback>
                  <p:oleObj name="Equation" r:id="rId5" imgW="5219640" imgH="41904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644" y="1089903"/>
                          <a:ext cx="52197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>
            <a:off x="168747" y="347179"/>
            <a:ext cx="1150506" cy="574050"/>
            <a:chOff x="129208" y="932973"/>
            <a:chExt cx="1150506" cy="574050"/>
          </a:xfrm>
        </p:grpSpPr>
        <p:sp>
          <p:nvSpPr>
            <p:cNvPr id="26" name="流程图: 可选过程 25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TextBox 21"/>
            <p:cNvSpPr txBox="1"/>
            <p:nvPr/>
          </p:nvSpPr>
          <p:spPr>
            <a:xfrm>
              <a:off x="281541" y="98380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练习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8316416" y="0"/>
            <a:ext cx="82758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422039" y="1412776"/>
            <a:ext cx="576064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十字星 21"/>
          <p:cNvSpPr/>
          <p:nvPr/>
        </p:nvSpPr>
        <p:spPr>
          <a:xfrm>
            <a:off x="8410128" y="188640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68746" y="332656"/>
            <a:ext cx="1450925" cy="537743"/>
            <a:chOff x="129207" y="918450"/>
            <a:chExt cx="1450925" cy="537743"/>
          </a:xfrm>
        </p:grpSpPr>
        <p:sp>
          <p:nvSpPr>
            <p:cNvPr id="28" name="流程图: 可选过程 27"/>
            <p:cNvSpPr/>
            <p:nvPr/>
          </p:nvSpPr>
          <p:spPr>
            <a:xfrm>
              <a:off x="129207" y="932973"/>
              <a:ext cx="1450925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TextBox 21"/>
            <p:cNvSpPr txBox="1"/>
            <p:nvPr/>
          </p:nvSpPr>
          <p:spPr>
            <a:xfrm>
              <a:off x="281541" y="918450"/>
              <a:ext cx="1226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 smtClean="0">
                  <a:solidFill>
                    <a:srgbClr val="000000"/>
                  </a:solidFill>
                  <a:latin typeface="宋体"/>
                </a:rPr>
                <a:t> 例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宋体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49452" y="2617748"/>
            <a:ext cx="2826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解  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en-US" sz="2800" b="1" dirty="0" smtClean="0"/>
              <a:t>的矩阵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003341"/>
              </p:ext>
            </p:extLst>
          </p:nvPr>
        </p:nvGraphicFramePr>
        <p:xfrm>
          <a:off x="3383136" y="2197224"/>
          <a:ext cx="2413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2" name="Equation" r:id="rId7" imgW="2412720" imgH="1447560" progId="Equation.DSMT4">
                  <p:embed/>
                </p:oleObj>
              </mc:Choice>
              <mc:Fallback>
                <p:oleObj name="Equation" r:id="rId7" imgW="241272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3136" y="2197224"/>
                        <a:ext cx="24130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67544" y="3637384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先计算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的特征值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045828"/>
              </p:ext>
            </p:extLst>
          </p:nvPr>
        </p:nvGraphicFramePr>
        <p:xfrm>
          <a:off x="570161" y="4350296"/>
          <a:ext cx="3505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3" name="Equation" r:id="rId9" imgW="3504960" imgH="1447560" progId="Equation.DSMT4">
                  <p:embed/>
                </p:oleObj>
              </mc:Choice>
              <mc:Fallback>
                <p:oleObj name="Equation" r:id="rId9" imgW="3504960" imgH="1447560" progId="Equation.DSMT4">
                  <p:embed/>
                  <p:pic>
                    <p:nvPicPr>
                      <p:cNvPr id="0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161" y="4350296"/>
                        <a:ext cx="3505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365065"/>
              </p:ext>
            </p:extLst>
          </p:nvPr>
        </p:nvGraphicFramePr>
        <p:xfrm>
          <a:off x="4099520" y="4357464"/>
          <a:ext cx="3352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4" name="Equation" r:id="rId11" imgW="3352680" imgH="1447560" progId="Equation.DSMT4">
                  <p:embed/>
                </p:oleObj>
              </mc:Choice>
              <mc:Fallback>
                <p:oleObj name="Equation" r:id="rId11" imgW="3352680" imgH="14475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520" y="4357464"/>
                        <a:ext cx="33528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33"/>
          <p:cNvSpPr/>
          <p:nvPr/>
        </p:nvSpPr>
        <p:spPr>
          <a:xfrm>
            <a:off x="395536" y="1483623"/>
            <a:ext cx="7337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</a:rPr>
              <a:t>化为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标准</a:t>
            </a:r>
            <a:r>
              <a:rPr lang="zh-CN" altLang="en-US" sz="2800" b="1" dirty="0">
                <a:solidFill>
                  <a:srgbClr val="000000"/>
                </a:solidFill>
              </a:rPr>
              <a:t>形。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FCE96A-9D1A-48D2-A4BB-AAD18EBB96F8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27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8316416" y="0"/>
            <a:ext cx="82758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422039" y="1412776"/>
            <a:ext cx="576064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十字星 21"/>
          <p:cNvSpPr/>
          <p:nvPr/>
        </p:nvSpPr>
        <p:spPr>
          <a:xfrm>
            <a:off x="8410128" y="188640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412456"/>
              </p:ext>
            </p:extLst>
          </p:nvPr>
        </p:nvGraphicFramePr>
        <p:xfrm>
          <a:off x="570161" y="4350296"/>
          <a:ext cx="3505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3" name="Equation" r:id="rId3" imgW="3504960" imgH="1447560" progId="Equation.DSMT4">
                  <p:embed/>
                </p:oleObj>
              </mc:Choice>
              <mc:Fallback>
                <p:oleObj name="Equation" r:id="rId3" imgW="350496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161" y="4350296"/>
                        <a:ext cx="3505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468493"/>
              </p:ext>
            </p:extLst>
          </p:nvPr>
        </p:nvGraphicFramePr>
        <p:xfrm>
          <a:off x="4099520" y="4357464"/>
          <a:ext cx="3352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4" name="Equation" r:id="rId5" imgW="3352680" imgH="1447560" progId="Equation.DSMT4">
                  <p:embed/>
                </p:oleObj>
              </mc:Choice>
              <mc:Fallback>
                <p:oleObj name="Equation" r:id="rId5" imgW="335268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520" y="4357464"/>
                        <a:ext cx="33528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080778"/>
              </p:ext>
            </p:extLst>
          </p:nvPr>
        </p:nvGraphicFramePr>
        <p:xfrm>
          <a:off x="304304" y="180975"/>
          <a:ext cx="34036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5" name="Equation" r:id="rId7" imgW="3403440" imgH="1447560" progId="Equation.DSMT4">
                  <p:embed/>
                </p:oleObj>
              </mc:Choice>
              <mc:Fallback>
                <p:oleObj name="Equation" r:id="rId7" imgW="3403440" imgH="14475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04" y="180975"/>
                        <a:ext cx="34036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397259"/>
              </p:ext>
            </p:extLst>
          </p:nvPr>
        </p:nvGraphicFramePr>
        <p:xfrm>
          <a:off x="3832448" y="620688"/>
          <a:ext cx="297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6" name="Equation" r:id="rId9" imgW="2971800" imgH="431640" progId="Equation.DSMT4">
                  <p:embed/>
                </p:oleObj>
              </mc:Choice>
              <mc:Fallback>
                <p:oleObj name="Equation" r:id="rId9" imgW="2971800" imgH="431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448" y="620688"/>
                        <a:ext cx="297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738409"/>
              </p:ext>
            </p:extLst>
          </p:nvPr>
        </p:nvGraphicFramePr>
        <p:xfrm>
          <a:off x="4956175" y="1196975"/>
          <a:ext cx="245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7" name="Equation" r:id="rId11" imgW="2450880" imgH="431640" progId="Equation.DSMT4">
                  <p:embed/>
                </p:oleObj>
              </mc:Choice>
              <mc:Fallback>
                <p:oleObj name="Equation" r:id="rId11" imgW="2450880" imgH="4316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1196975"/>
                        <a:ext cx="2451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67544" y="1772816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的特征值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= 2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，二重的特征值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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= 1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385763" y="2267868"/>
            <a:ext cx="6778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/>
              <a:t>对于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 smtClean="0"/>
              <a:t>的二重特征值</a:t>
            </a:r>
            <a:r>
              <a:rPr lang="en-US" altLang="zh-CN" sz="2600" b="1" dirty="0" smtClean="0"/>
              <a:t>1</a:t>
            </a:r>
            <a:r>
              <a:rPr lang="zh-CN" altLang="en-US" sz="2600" b="1" dirty="0" smtClean="0"/>
              <a:t>，求特征向量</a:t>
            </a:r>
            <a:endParaRPr lang="zh-CN" altLang="en-US" sz="2600" b="1" dirty="0">
              <a:latin typeface="Times New Roman" pitchFamily="18" charset="0"/>
            </a:endParaRPr>
          </a:p>
        </p:txBody>
      </p:sp>
      <p:graphicFrame>
        <p:nvGraphicFramePr>
          <p:cNvPr id="14" name="对象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6798467"/>
              </p:ext>
            </p:extLst>
          </p:nvPr>
        </p:nvGraphicFramePr>
        <p:xfrm>
          <a:off x="1133475" y="2843709"/>
          <a:ext cx="5080000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8" name="Equation" r:id="rId13" imgW="5079960" imgH="1447560" progId="Equation.DSMT4">
                  <p:embed/>
                </p:oleObj>
              </mc:Choice>
              <mc:Fallback>
                <p:oleObj name="Equation" r:id="rId13" imgW="5079960" imgH="14475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2843709"/>
                        <a:ext cx="5080000" cy="144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394A0D-4686-40ED-BD70-7FCDC16231AE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82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8316416" y="0"/>
            <a:ext cx="82758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422039" y="1412776"/>
            <a:ext cx="576064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十字星 21"/>
          <p:cNvSpPr/>
          <p:nvPr/>
        </p:nvSpPr>
        <p:spPr>
          <a:xfrm>
            <a:off x="8410128" y="188640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990369"/>
              </p:ext>
            </p:extLst>
          </p:nvPr>
        </p:nvGraphicFramePr>
        <p:xfrm>
          <a:off x="304304" y="180975"/>
          <a:ext cx="34036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4" name="Equation" r:id="rId3" imgW="3403440" imgH="1447560" progId="Equation.DSMT4">
                  <p:embed/>
                </p:oleObj>
              </mc:Choice>
              <mc:Fallback>
                <p:oleObj name="Equation" r:id="rId3" imgW="340344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04" y="180975"/>
                        <a:ext cx="34036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756808"/>
              </p:ext>
            </p:extLst>
          </p:nvPr>
        </p:nvGraphicFramePr>
        <p:xfrm>
          <a:off x="3832448" y="620688"/>
          <a:ext cx="297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5" name="Equation" r:id="rId5" imgW="2971800" imgH="431640" progId="Equation.DSMT4">
                  <p:embed/>
                </p:oleObj>
              </mc:Choice>
              <mc:Fallback>
                <p:oleObj name="Equation" r:id="rId5" imgW="2971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448" y="620688"/>
                        <a:ext cx="297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028643"/>
              </p:ext>
            </p:extLst>
          </p:nvPr>
        </p:nvGraphicFramePr>
        <p:xfrm>
          <a:off x="4956175" y="1196975"/>
          <a:ext cx="245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6" name="Equation" r:id="rId7" imgW="2450880" imgH="431640" progId="Equation.DSMT4">
                  <p:embed/>
                </p:oleObj>
              </mc:Choice>
              <mc:Fallback>
                <p:oleObj name="Equation" r:id="rId7" imgW="2450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1196975"/>
                        <a:ext cx="2451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67544" y="1772816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的特征值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= 2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，二重的特征值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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= 1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385763" y="2267868"/>
            <a:ext cx="6778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/>
              <a:t>对于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 smtClean="0"/>
              <a:t>的二重特征值</a:t>
            </a:r>
            <a:r>
              <a:rPr lang="en-US" altLang="zh-CN" sz="2600" b="1" dirty="0" smtClean="0"/>
              <a:t>1</a:t>
            </a:r>
            <a:r>
              <a:rPr lang="zh-CN" altLang="en-US" sz="2600" b="1" dirty="0" smtClean="0"/>
              <a:t>，求特征向量</a:t>
            </a:r>
            <a:endParaRPr lang="zh-CN" altLang="en-US" sz="2600" b="1" dirty="0">
              <a:latin typeface="Times New Roman" pitchFamily="18" charset="0"/>
            </a:endParaRPr>
          </a:p>
        </p:txBody>
      </p:sp>
      <p:graphicFrame>
        <p:nvGraphicFramePr>
          <p:cNvPr id="14" name="对象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8731685"/>
              </p:ext>
            </p:extLst>
          </p:nvPr>
        </p:nvGraphicFramePr>
        <p:xfrm>
          <a:off x="1133475" y="2843709"/>
          <a:ext cx="5080000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7" name="Equation" r:id="rId9" imgW="5079960" imgH="1447560" progId="Equation.DSMT4">
                  <p:embed/>
                </p:oleObj>
              </mc:Choice>
              <mc:Fallback>
                <p:oleObj name="Equation" r:id="rId9" imgW="5079960" imgH="14475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2843709"/>
                        <a:ext cx="5080000" cy="144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538163" y="4376717"/>
            <a:ext cx="727419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求</a:t>
            </a:r>
            <a:r>
              <a:rPr lang="zh-CN" altLang="en-US" sz="2600" b="1" dirty="0" smtClean="0"/>
              <a:t>出两个正交的特征向量</a:t>
            </a:r>
            <a:r>
              <a:rPr lang="zh-CN" altLang="en-US" sz="2600" b="1" dirty="0"/>
              <a:t>，满足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=0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539552" y="4880773"/>
            <a:ext cx="6778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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1,</a:t>
            </a:r>
            <a:r>
              <a:rPr lang="en-US" altLang="zh-CN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1,0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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1,1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 sz="2600" b="1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ED9301-4931-482D-AF54-356CE95F502E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95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8316416" y="0"/>
            <a:ext cx="82758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422039" y="1412776"/>
            <a:ext cx="576064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十字星 21"/>
          <p:cNvSpPr/>
          <p:nvPr/>
        </p:nvSpPr>
        <p:spPr>
          <a:xfrm>
            <a:off x="8410128" y="188640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538163" y="4376717"/>
            <a:ext cx="727419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求</a:t>
            </a:r>
            <a:r>
              <a:rPr lang="zh-CN" altLang="en-US" sz="2600" b="1" dirty="0" smtClean="0"/>
              <a:t>出两个正交的特征向量</a:t>
            </a:r>
            <a:r>
              <a:rPr lang="zh-CN" altLang="en-US" sz="2600" b="1" dirty="0"/>
              <a:t>，满足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=0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539552" y="4880773"/>
            <a:ext cx="6778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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1,</a:t>
            </a:r>
            <a:r>
              <a:rPr lang="en-US" altLang="zh-CN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1,0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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1,1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 sz="2600" b="1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538163" y="188640"/>
            <a:ext cx="76342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/>
              <a:t>对于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 smtClean="0"/>
              <a:t>的特征值</a:t>
            </a:r>
            <a:r>
              <a:rPr lang="en-US" altLang="zh-CN" sz="2600" b="1" dirty="0" smtClean="0">
                <a:sym typeface="Symbol"/>
              </a:rPr>
              <a:t>2</a:t>
            </a:r>
            <a:r>
              <a:rPr lang="zh-CN" altLang="en-US" sz="2600" b="1" dirty="0" smtClean="0"/>
              <a:t>，求特征向量，</a:t>
            </a:r>
            <a:r>
              <a:rPr lang="zh-CN" altLang="en-US" sz="2600" b="1" dirty="0">
                <a:sym typeface="Symbol"/>
              </a:rPr>
              <a:t> </a:t>
            </a:r>
            <a:r>
              <a:rPr lang="zh-CN" altLang="en-US" sz="2600" b="1" dirty="0" smtClean="0">
                <a:sym typeface="Symbol"/>
              </a:rPr>
              <a:t></a:t>
            </a:r>
            <a:r>
              <a:rPr lang="en-US" altLang="zh-CN" sz="2600" b="1" baseline="-25000" dirty="0" smtClean="0">
                <a:sym typeface="Symbol"/>
              </a:rPr>
              <a:t>3</a:t>
            </a:r>
            <a:r>
              <a:rPr lang="en-US" altLang="zh-CN" sz="2600" b="1" dirty="0" smtClean="0">
                <a:sym typeface="Symbol"/>
              </a:rPr>
              <a:t>=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>
                <a:sym typeface="Symbol"/>
              </a:rPr>
              <a:t>  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1,</a:t>
            </a:r>
            <a:r>
              <a:rPr lang="en-US" altLang="zh-CN" sz="2600" b="1" dirty="0">
                <a:sym typeface="Symbol"/>
              </a:rPr>
              <a:t>  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1,1)</a:t>
            </a:r>
            <a:r>
              <a:rPr lang="en-US" altLang="zh-CN" sz="26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539552" y="776317"/>
            <a:ext cx="76342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/>
              <a:t>把每个向量单位化，得，</a:t>
            </a:r>
            <a:r>
              <a:rPr lang="zh-CN" altLang="en-US" sz="2600" b="1" dirty="0" smtClean="0">
                <a:sym typeface="Symbol"/>
              </a:rPr>
              <a:t> </a:t>
            </a:r>
            <a:endParaRPr lang="zh-CN" altLang="en-US" sz="2600" b="1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30"/>
              <p:cNvSpPr txBox="1">
                <a:spLocks noChangeArrowheads="1"/>
              </p:cNvSpPr>
              <p:nvPr/>
            </p:nvSpPr>
            <p:spPr bwMode="auto">
              <a:xfrm>
                <a:off x="539552" y="1268760"/>
                <a:ext cx="6778525" cy="531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q</a:t>
                </a:r>
                <a:r>
                  <a:rPr lang="en-US" altLang="zh-CN" sz="2600" b="1" baseline="-25000" dirty="0" smtClean="0">
                    <a:sym typeface="Symbol"/>
                  </a:rPr>
                  <a:t>1</a:t>
                </a:r>
                <a:r>
                  <a:rPr lang="en-US" altLang="zh-CN" sz="2600" b="1" dirty="0" smtClean="0">
                    <a:sym typeface="Symbol"/>
                  </a:rPr>
                  <a:t>=</a:t>
                </a:r>
                <a:r>
                  <a:rPr lang="zh-CN" altLang="en-US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（</a:t>
                </a:r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1/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,1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,0)</a:t>
                </a:r>
                <a:r>
                  <a:rPr lang="en-US" altLang="zh-CN" sz="2600" b="1" i="1" baseline="300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T</a:t>
                </a:r>
                <a:r>
                  <a:rPr lang="zh-CN" altLang="en-US" sz="2600" b="1" dirty="0" smtClean="0"/>
                  <a:t>，</a:t>
                </a:r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q</a:t>
                </a:r>
                <a:r>
                  <a:rPr lang="en-US" altLang="zh-CN" sz="2600" b="1" baseline="-25000" dirty="0" smtClean="0">
                    <a:sym typeface="Symbol"/>
                  </a:rPr>
                  <a:t>2</a:t>
                </a:r>
                <a:r>
                  <a:rPr lang="en-US" altLang="zh-CN" sz="2600" b="1" dirty="0" smtClean="0">
                    <a:sym typeface="Symbol"/>
                  </a:rPr>
                  <a:t>=</a:t>
                </a:r>
                <a:r>
                  <a:rPr lang="zh-CN" altLang="en-US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（</a:t>
                </a:r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1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,1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,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2/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)</a:t>
                </a:r>
                <a:r>
                  <a:rPr lang="en-US" altLang="zh-CN" sz="2600" b="1" i="1" baseline="300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T</a:t>
                </a:r>
                <a:r>
                  <a:rPr lang="zh-CN" altLang="en-US" sz="2600" b="1" dirty="0" smtClean="0"/>
                  <a:t>，</a:t>
                </a:r>
                <a:endParaRPr lang="zh-CN" altLang="en-US" sz="2600" b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3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268760"/>
                <a:ext cx="6778525" cy="531428"/>
              </a:xfrm>
              <a:prstGeom prst="rect">
                <a:avLst/>
              </a:prstGeom>
              <a:blipFill rotWithShape="1">
                <a:blip r:embed="rId2"/>
                <a:stretch>
                  <a:fillRect l="-1620" t="-8046" r="-6661" b="-287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30"/>
              <p:cNvSpPr txBox="1">
                <a:spLocks noChangeArrowheads="1"/>
              </p:cNvSpPr>
              <p:nvPr/>
            </p:nvSpPr>
            <p:spPr bwMode="auto">
              <a:xfrm>
                <a:off x="539552" y="1817452"/>
                <a:ext cx="6778525" cy="5486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q</a:t>
                </a:r>
                <a:r>
                  <a:rPr lang="en-US" altLang="zh-CN" sz="2600" b="1" baseline="-25000" dirty="0" smtClean="0">
                    <a:sym typeface="Symbol"/>
                  </a:rPr>
                  <a:t>3</a:t>
                </a:r>
                <a:r>
                  <a:rPr lang="en-US" altLang="zh-CN" sz="2600" b="1" dirty="0" smtClean="0">
                    <a:sym typeface="Symbol"/>
                  </a:rPr>
                  <a:t>=</a:t>
                </a:r>
                <a:r>
                  <a:rPr lang="zh-CN" altLang="en-US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（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 </a:t>
                </a:r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1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,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 </a:t>
                </a:r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1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,1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)</a:t>
                </a:r>
                <a:r>
                  <a:rPr lang="en-US" altLang="zh-CN" sz="2600" b="1" i="1" baseline="300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T</a:t>
                </a:r>
                <a:r>
                  <a:rPr lang="zh-CN" altLang="en-US" sz="2600" b="1" dirty="0" smtClean="0"/>
                  <a:t>，</a:t>
                </a:r>
                <a:endParaRPr lang="zh-CN" altLang="en-US" sz="2600" b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817452"/>
                <a:ext cx="6778525" cy="548676"/>
              </a:xfrm>
              <a:prstGeom prst="rect">
                <a:avLst/>
              </a:prstGeom>
              <a:blipFill rotWithShape="1">
                <a:blip r:embed="rId3"/>
                <a:stretch>
                  <a:fillRect l="-1620" t="-7778" b="-244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06E09E-BEE3-48C4-9293-4C43D6D41759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7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3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8316416" y="0"/>
            <a:ext cx="82758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422039" y="1412776"/>
            <a:ext cx="576064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十字星 21"/>
          <p:cNvSpPr/>
          <p:nvPr/>
        </p:nvSpPr>
        <p:spPr>
          <a:xfrm>
            <a:off x="8410128" y="188640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538163" y="188640"/>
            <a:ext cx="76342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/>
              <a:t>对于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 smtClean="0"/>
              <a:t>的特征值</a:t>
            </a:r>
            <a:r>
              <a:rPr lang="en-US" altLang="zh-CN" sz="2600" b="1" dirty="0" smtClean="0">
                <a:sym typeface="Symbol"/>
              </a:rPr>
              <a:t>2</a:t>
            </a:r>
            <a:r>
              <a:rPr lang="zh-CN" altLang="en-US" sz="2600" b="1" dirty="0" smtClean="0"/>
              <a:t>，求特征向量，</a:t>
            </a:r>
            <a:r>
              <a:rPr lang="zh-CN" altLang="en-US" sz="2600" b="1" dirty="0">
                <a:sym typeface="Symbol"/>
              </a:rPr>
              <a:t> </a:t>
            </a:r>
            <a:r>
              <a:rPr lang="zh-CN" altLang="en-US" sz="2600" b="1" dirty="0" smtClean="0">
                <a:sym typeface="Symbol"/>
              </a:rPr>
              <a:t></a:t>
            </a:r>
            <a:r>
              <a:rPr lang="en-US" altLang="zh-CN" sz="2600" b="1" baseline="-25000" dirty="0" smtClean="0">
                <a:sym typeface="Symbol"/>
              </a:rPr>
              <a:t>3</a:t>
            </a:r>
            <a:r>
              <a:rPr lang="en-US" altLang="zh-CN" sz="2600" b="1" dirty="0" smtClean="0">
                <a:sym typeface="Symbol"/>
              </a:rPr>
              <a:t>=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>
                <a:sym typeface="Symbol"/>
              </a:rPr>
              <a:t>  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1,</a:t>
            </a:r>
            <a:r>
              <a:rPr lang="en-US" altLang="zh-CN" sz="2600" b="1" dirty="0">
                <a:sym typeface="Symbol"/>
              </a:rPr>
              <a:t>  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1,1)</a:t>
            </a:r>
            <a:r>
              <a:rPr lang="en-US" altLang="zh-CN" sz="26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539552" y="776317"/>
            <a:ext cx="76342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/>
              <a:t>把每个向量单位化，得，</a:t>
            </a:r>
            <a:r>
              <a:rPr lang="zh-CN" altLang="en-US" sz="2600" b="1" dirty="0" smtClean="0">
                <a:sym typeface="Symbol"/>
              </a:rPr>
              <a:t> </a:t>
            </a:r>
            <a:endParaRPr lang="zh-CN" altLang="en-US" sz="2600" b="1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30"/>
              <p:cNvSpPr txBox="1">
                <a:spLocks noChangeArrowheads="1"/>
              </p:cNvSpPr>
              <p:nvPr/>
            </p:nvSpPr>
            <p:spPr bwMode="auto">
              <a:xfrm>
                <a:off x="539552" y="1268760"/>
                <a:ext cx="6778525" cy="531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q</a:t>
                </a:r>
                <a:r>
                  <a:rPr lang="en-US" altLang="zh-CN" sz="2600" b="1" baseline="-25000" dirty="0" smtClean="0">
                    <a:sym typeface="Symbol"/>
                  </a:rPr>
                  <a:t>1</a:t>
                </a:r>
                <a:r>
                  <a:rPr lang="en-US" altLang="zh-CN" sz="2600" b="1" dirty="0" smtClean="0">
                    <a:sym typeface="Symbol"/>
                  </a:rPr>
                  <a:t>=</a:t>
                </a:r>
                <a:r>
                  <a:rPr lang="zh-CN" altLang="en-US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（</a:t>
                </a:r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1/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,1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,0)</a:t>
                </a:r>
                <a:r>
                  <a:rPr lang="en-US" altLang="zh-CN" sz="2600" b="1" i="1" baseline="300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T</a:t>
                </a:r>
                <a:r>
                  <a:rPr lang="zh-CN" altLang="en-US" sz="2600" b="1" dirty="0" smtClean="0"/>
                  <a:t>，</a:t>
                </a:r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q</a:t>
                </a:r>
                <a:r>
                  <a:rPr lang="en-US" altLang="zh-CN" sz="2600" b="1" baseline="-25000" dirty="0" smtClean="0">
                    <a:sym typeface="Symbol"/>
                  </a:rPr>
                  <a:t>2</a:t>
                </a:r>
                <a:r>
                  <a:rPr lang="en-US" altLang="zh-CN" sz="2600" b="1" dirty="0" smtClean="0">
                    <a:sym typeface="Symbol"/>
                  </a:rPr>
                  <a:t>=</a:t>
                </a:r>
                <a:r>
                  <a:rPr lang="zh-CN" altLang="en-US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（</a:t>
                </a:r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1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,1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,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2/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)</a:t>
                </a:r>
                <a:r>
                  <a:rPr lang="en-US" altLang="zh-CN" sz="2600" b="1" i="1" baseline="300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T</a:t>
                </a:r>
                <a:r>
                  <a:rPr lang="zh-CN" altLang="en-US" sz="2600" b="1" dirty="0" smtClean="0"/>
                  <a:t>，</a:t>
                </a:r>
                <a:endParaRPr lang="zh-CN" altLang="en-US" sz="2600" b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3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268760"/>
                <a:ext cx="6778525" cy="531428"/>
              </a:xfrm>
              <a:prstGeom prst="rect">
                <a:avLst/>
              </a:prstGeom>
              <a:blipFill rotWithShape="1">
                <a:blip r:embed="rId3"/>
                <a:stretch>
                  <a:fillRect l="-1620" t="-8046" r="-6661" b="-287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30"/>
              <p:cNvSpPr txBox="1">
                <a:spLocks noChangeArrowheads="1"/>
              </p:cNvSpPr>
              <p:nvPr/>
            </p:nvSpPr>
            <p:spPr bwMode="auto">
              <a:xfrm>
                <a:off x="539552" y="1817452"/>
                <a:ext cx="6778525" cy="5486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q</a:t>
                </a:r>
                <a:r>
                  <a:rPr lang="en-US" altLang="zh-CN" sz="2600" b="1" baseline="-25000" dirty="0" smtClean="0">
                    <a:sym typeface="Symbol"/>
                  </a:rPr>
                  <a:t>3</a:t>
                </a:r>
                <a:r>
                  <a:rPr lang="en-US" altLang="zh-CN" sz="2600" b="1" dirty="0" smtClean="0">
                    <a:sym typeface="Symbol"/>
                  </a:rPr>
                  <a:t>=</a:t>
                </a:r>
                <a:r>
                  <a:rPr lang="zh-CN" altLang="en-US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（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 </a:t>
                </a:r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1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,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 </a:t>
                </a:r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1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,1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)</a:t>
                </a:r>
                <a:r>
                  <a:rPr lang="en-US" altLang="zh-CN" sz="2600" b="1" i="1" baseline="300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T</a:t>
                </a:r>
                <a:r>
                  <a:rPr lang="zh-CN" altLang="en-US" sz="2600" b="1" dirty="0" smtClean="0"/>
                  <a:t>，</a:t>
                </a:r>
                <a:endParaRPr lang="zh-CN" altLang="en-US" sz="2600" b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817452"/>
                <a:ext cx="6778525" cy="548676"/>
              </a:xfrm>
              <a:prstGeom prst="rect">
                <a:avLst/>
              </a:prstGeom>
              <a:blipFill rotWithShape="1">
                <a:blip r:embed="rId4"/>
                <a:stretch>
                  <a:fillRect l="-1620" t="-7778" b="-244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539553" y="2636912"/>
            <a:ext cx="381711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/>
              <a:t>故正交矩阵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600" b="1" dirty="0" smtClean="0"/>
              <a:t>为</a:t>
            </a:r>
            <a:r>
              <a:rPr lang="zh-CN" altLang="en-US" sz="2600" b="1" dirty="0" smtClean="0">
                <a:sym typeface="Symbol"/>
              </a:rPr>
              <a:t> 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467544" y="5168805"/>
            <a:ext cx="244827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ym typeface="Symbol"/>
              </a:rPr>
              <a:t>正交变换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x=</a:t>
            </a:r>
            <a:r>
              <a:rPr lang="en-US" altLang="zh-CN" sz="2600" b="1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Qy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zh-CN" altLang="en-US" sz="2600" b="1" dirty="0" smtClean="0">
                <a:sym typeface="Symbol"/>
              </a:rPr>
              <a:t> 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2843808" y="5168805"/>
            <a:ext cx="72008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altLang="zh-CN" sz="2600" b="1" dirty="0" smtClean="0">
                <a:sym typeface="Symbol"/>
              </a:rPr>
              <a:t>=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?</a:t>
            </a:r>
            <a:endParaRPr lang="zh-CN" altLang="en-US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107504" y="3400544"/>
            <a:ext cx="331236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  <a:sym typeface="Symbol"/>
              </a:rPr>
              <a:t>二次型部分基本运算</a:t>
            </a:r>
            <a:endParaRPr lang="en-US" altLang="zh-CN" sz="2600" b="1" dirty="0" smtClean="0">
              <a:solidFill>
                <a:srgbClr val="FF0000"/>
              </a:solidFill>
              <a:sym typeface="Symbol"/>
            </a:endParaRPr>
          </a:p>
          <a:p>
            <a:r>
              <a:rPr lang="zh-CN" altLang="en-US" sz="2600" b="1" dirty="0" smtClean="0">
                <a:solidFill>
                  <a:srgbClr val="FF0000"/>
                </a:solidFill>
                <a:sym typeface="Symbol"/>
              </a:rPr>
              <a:t>必须熟练掌握！ </a:t>
            </a:r>
            <a:endParaRPr lang="zh-CN" altLang="en-US" sz="2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88B19E-E829-424F-A230-F6806C3DD2E4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18</a:t>
            </a:fld>
            <a:endParaRPr lang="zh-CN" altLang="en-US"/>
          </a:p>
        </p:txBody>
      </p:sp>
      <p:graphicFrame>
        <p:nvGraphicFramePr>
          <p:cNvPr id="8" name="对象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3677592"/>
              </p:ext>
            </p:extLst>
          </p:nvPr>
        </p:nvGraphicFramePr>
        <p:xfrm>
          <a:off x="3651250" y="2276475"/>
          <a:ext cx="3441700" cy="282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8" name="Equation" r:id="rId5" imgW="3441600" imgH="2819160" progId="Equation.DSMT4">
                  <p:embed/>
                </p:oleObj>
              </mc:Choice>
              <mc:Fallback>
                <p:oleObj name="Equation" r:id="rId5" imgW="3441600" imgH="2819160" progId="Equation.DSMT4">
                  <p:embed/>
                  <p:pic>
                    <p:nvPicPr>
                      <p:cNvPr id="0" name="对象 1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2276475"/>
                        <a:ext cx="3441700" cy="282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517983"/>
              </p:ext>
            </p:extLst>
          </p:nvPr>
        </p:nvGraphicFramePr>
        <p:xfrm>
          <a:off x="3252788" y="5183188"/>
          <a:ext cx="4686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9" name="Equation" r:id="rId7" imgW="4686120" imgH="622080" progId="Equation.DSMT4">
                  <p:embed/>
                </p:oleObj>
              </mc:Choice>
              <mc:Fallback>
                <p:oleObj name="Equation" r:id="rId7" imgW="4686120" imgH="622080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788" y="5183188"/>
                        <a:ext cx="4686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587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25" grpId="0"/>
      <p:bldP spid="26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1"/>
          <p:cNvGrpSpPr/>
          <p:nvPr/>
        </p:nvGrpSpPr>
        <p:grpSpPr>
          <a:xfrm>
            <a:off x="571472" y="31237"/>
            <a:ext cx="2091685" cy="1183185"/>
            <a:chOff x="4211960" y="0"/>
            <a:chExt cx="3096344" cy="191683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" name="云形 9"/>
            <p:cNvSpPr/>
            <p:nvPr/>
          </p:nvSpPr>
          <p:spPr>
            <a:xfrm>
              <a:off x="4211960" y="0"/>
              <a:ext cx="3096344" cy="191683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1999" y="407968"/>
              <a:ext cx="2286158" cy="954107"/>
            </a:xfrm>
            <a:prstGeom prst="rect">
              <a:avLst/>
            </a:prstGeom>
            <a:grpFill/>
          </p:spPr>
          <p:txBody>
            <a:bodyPr wrap="square" rtlCol="0">
              <a:prstTxWarp prst="textCanUp">
                <a:avLst/>
              </a:prstTxWarp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1">
                      <a:lumMod val="75000"/>
                    </a:schemeClr>
                  </a:solidFill>
                  <a:latin typeface="+mn-ea"/>
                  <a:cs typeface="Times New Roman" pitchFamily="18" charset="0"/>
                </a:rPr>
                <a:t>思考</a:t>
              </a:r>
              <a:endParaRPr lang="zh-CN" altLang="en-US" sz="2800" dirty="0"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47913" y="1484784"/>
            <a:ext cx="7846151" cy="967939"/>
            <a:chOff x="247913" y="1556683"/>
            <a:chExt cx="7846151" cy="967939"/>
          </a:xfrm>
        </p:grpSpPr>
        <p:grpSp>
          <p:nvGrpSpPr>
            <p:cNvPr id="23" name="组合 22"/>
            <p:cNvGrpSpPr/>
            <p:nvPr/>
          </p:nvGrpSpPr>
          <p:grpSpPr>
            <a:xfrm>
              <a:off x="247913" y="1556683"/>
              <a:ext cx="7846151" cy="928694"/>
              <a:chOff x="272598" y="1271563"/>
              <a:chExt cx="7715304" cy="92869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72598" y="1271563"/>
                <a:ext cx="7715304" cy="9286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7" name="对象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8229967"/>
                  </p:ext>
                </p:extLst>
              </p:nvPr>
            </p:nvGraphicFramePr>
            <p:xfrm>
              <a:off x="1526379" y="1336647"/>
              <a:ext cx="54483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754" name="Equation" r:id="rId3" imgW="5448240" imgH="419040" progId="Equation.DSMT4">
                      <p:embed/>
                    </p:oleObj>
                  </mc:Choice>
                  <mc:Fallback>
                    <p:oleObj name="Equation" r:id="rId3" imgW="5448240" imgH="419040" progId="Equation.DSMT4">
                      <p:embed/>
                      <p:pic>
                        <p:nvPicPr>
                          <p:cNvPr id="0" name="Picture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6379" y="1336647"/>
                            <a:ext cx="5448300" cy="419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" name="TextBox 19"/>
            <p:cNvSpPr txBox="1"/>
            <p:nvPr/>
          </p:nvSpPr>
          <p:spPr>
            <a:xfrm>
              <a:off x="406234" y="1570515"/>
              <a:ext cx="74480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1.   </a:t>
              </a:r>
              <a:r>
                <a:rPr lang="zh-CN" altLang="zh-CN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设                          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zh-CN" altLang="zh-CN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       </a:t>
              </a:r>
              <a:r>
                <a:rPr lang="en-US" altLang="zh-CN" dirty="0" smtClean="0"/>
                <a:t>                                                 </a:t>
              </a:r>
              <a:r>
                <a:rPr lang="zh-CN" altLang="zh-CN" sz="2800" b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经</a:t>
              </a:r>
              <a:r>
                <a:rPr lang="zh-CN" altLang="zh-CN" sz="28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正交变换</a:t>
              </a:r>
              <a:r>
                <a:rPr lang="zh-CN" altLang="zh-CN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化为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zh-CN" altLang="zh-CN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                   </a:t>
              </a:r>
              <a:r>
                <a:rPr lang="zh-CN" altLang="zh-CN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，求</a:t>
              </a:r>
              <a:r>
                <a:rPr lang="el-GR" altLang="zh-CN" sz="2800" b="1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α</a:t>
              </a:r>
              <a:r>
                <a:rPr lang="zh-CN" altLang="zh-CN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，</a:t>
              </a:r>
              <a:r>
                <a:rPr lang="el-GR" altLang="zh-CN" sz="2800" b="1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β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。</a:t>
              </a:r>
              <a:endParaRPr lang="zh-CN" altLang="en-US" dirty="0"/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1335398"/>
                </p:ext>
              </p:extLst>
            </p:nvPr>
          </p:nvGraphicFramePr>
          <p:xfrm>
            <a:off x="2625725" y="2028825"/>
            <a:ext cx="17526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55" name="Equation" r:id="rId5" imgW="1752480" imgH="457200" progId="Equation.DSMT4">
                    <p:embed/>
                  </p:oleObj>
                </mc:Choice>
                <mc:Fallback>
                  <p:oleObj name="Equation" r:id="rId5" imgW="1752480" imgH="45720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5725" y="2028825"/>
                          <a:ext cx="17526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十字星 25"/>
          <p:cNvSpPr/>
          <p:nvPr/>
        </p:nvSpPr>
        <p:spPr>
          <a:xfrm>
            <a:off x="8410128" y="293422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副标题 2"/>
          <p:cNvSpPr>
            <a:spLocks noGrp="1"/>
          </p:cNvSpPr>
          <p:nvPr>
            <p:ph type="subTitle" idx="1"/>
          </p:nvPr>
        </p:nvSpPr>
        <p:spPr>
          <a:xfrm>
            <a:off x="8358214" y="1700808"/>
            <a:ext cx="714348" cy="332981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想</a:t>
            </a:r>
            <a:endParaRPr lang="en-US" altLang="zh-CN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想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9904" y="2598584"/>
            <a:ext cx="7772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解：二次型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9512" y="3265820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意味着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b="1" dirty="0" smtClean="0"/>
              <a:t>的矩阵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/>
              <a:t>的特征值为 </a:t>
            </a:r>
            <a:r>
              <a:rPr lang="en-US" altLang="zh-CN" sz="2800" b="1" dirty="0" smtClean="0"/>
              <a:t>0,1,2</a:t>
            </a:r>
            <a:endParaRPr lang="zh-CN" altLang="en-US" sz="2800" b="1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23098"/>
              </p:ext>
            </p:extLst>
          </p:nvPr>
        </p:nvGraphicFramePr>
        <p:xfrm>
          <a:off x="3446735" y="3824288"/>
          <a:ext cx="19526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56" name="Equation" r:id="rId7" imgW="2501640" imgH="495000" progId="Equation.DSMT4">
                  <p:embed/>
                </p:oleObj>
              </mc:Choice>
              <mc:Fallback>
                <p:oleObj name="Equation" r:id="rId7" imgW="2501640" imgH="4950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735" y="3824288"/>
                        <a:ext cx="19526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103733"/>
              </p:ext>
            </p:extLst>
          </p:nvPr>
        </p:nvGraphicFramePr>
        <p:xfrm>
          <a:off x="3256235" y="4430713"/>
          <a:ext cx="36496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57" name="Equation" r:id="rId9" imgW="4673520" imgH="507960" progId="Equation.DSMT4">
                  <p:embed/>
                </p:oleObj>
              </mc:Choice>
              <mc:Fallback>
                <p:oleObj name="Equation" r:id="rId9" imgW="4673520" imgH="50796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6235" y="4430713"/>
                        <a:ext cx="364966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477787"/>
              </p:ext>
            </p:extLst>
          </p:nvPr>
        </p:nvGraphicFramePr>
        <p:xfrm>
          <a:off x="3480072" y="5024438"/>
          <a:ext cx="43322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58" name="Equation" r:id="rId11" imgW="5549760" imgH="507960" progId="Equation.DSMT4">
                  <p:embed/>
                </p:oleObj>
              </mc:Choice>
              <mc:Fallback>
                <p:oleObj name="Equation" r:id="rId11" imgW="5549760" imgH="50796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0072" y="5024438"/>
                        <a:ext cx="4332288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2339752" y="2617748"/>
            <a:ext cx="6184304" cy="523220"/>
            <a:chOff x="512688" y="1393612"/>
            <a:chExt cx="7925300" cy="523220"/>
          </a:xfrm>
        </p:grpSpPr>
        <p:sp>
          <p:nvSpPr>
            <p:cNvPr id="24" name="矩形 23"/>
            <p:cNvSpPr/>
            <p:nvPr/>
          </p:nvSpPr>
          <p:spPr>
            <a:xfrm>
              <a:off x="512688" y="1393612"/>
              <a:ext cx="79253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</a:rPr>
                <a:t>经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正交变换 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           化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成 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                  </a:t>
              </a:r>
              <a:r>
                <a:rPr lang="zh-CN" altLang="en-US" sz="2800" b="1" dirty="0" smtClean="0"/>
                <a:t>，</a:t>
              </a:r>
              <a:endParaRPr lang="zh-CN" altLang="en-US" sz="2800" b="1" dirty="0"/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2701258"/>
                </p:ext>
              </p:extLst>
            </p:nvPr>
          </p:nvGraphicFramePr>
          <p:xfrm>
            <a:off x="2912402" y="1477616"/>
            <a:ext cx="1078238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59" name="Equation" r:id="rId13" imgW="1079280" imgH="355320" progId="Equation.DSMT4">
                    <p:embed/>
                  </p:oleObj>
                </mc:Choice>
                <mc:Fallback>
                  <p:oleObj name="Equation" r:id="rId13" imgW="1079280" imgH="35532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2402" y="1477616"/>
                          <a:ext cx="1078238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1075701"/>
                </p:ext>
              </p:extLst>
            </p:nvPr>
          </p:nvGraphicFramePr>
          <p:xfrm>
            <a:off x="5085152" y="1420466"/>
            <a:ext cx="1867589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60" name="Equation" r:id="rId15" imgW="1866600" imgH="469800" progId="Equation.DSMT4">
                    <p:embed/>
                  </p:oleObj>
                </mc:Choice>
                <mc:Fallback>
                  <p:oleObj name="Equation" r:id="rId15" imgW="1866600" imgH="469800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152" y="1420466"/>
                          <a:ext cx="1867589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90B18B-311E-48A9-B54E-17E8CDB7ECF3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19</a:t>
            </a:fld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085375"/>
              </p:ext>
            </p:extLst>
          </p:nvPr>
        </p:nvGraphicFramePr>
        <p:xfrm>
          <a:off x="489297" y="4005064"/>
          <a:ext cx="1922463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61" name="Equation" r:id="rId17" imgW="2463480" imgH="1257120" progId="Equation.DSMT4">
                  <p:embed/>
                </p:oleObj>
              </mc:Choice>
              <mc:Fallback>
                <p:oleObj name="Equation" r:id="rId17" imgW="2463480" imgH="125712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97" y="4005064"/>
                        <a:ext cx="1922463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041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相似矩阵及二次型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 algn="ctr">
              <a:buNone/>
            </a:pPr>
            <a:endParaRPr lang="zh-CN" altLang="en-US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  <a:p>
            <a:pPr marL="0" indent="0">
              <a:buNone/>
            </a:pPr>
            <a:endParaRPr lang="zh-CN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0432" y="1268760"/>
            <a:ext cx="5760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二次型及其标准型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351090" y="260648"/>
            <a:ext cx="745232" cy="698376"/>
            <a:chOff x="8351090" y="320788"/>
            <a:chExt cx="745232" cy="698376"/>
          </a:xfrm>
        </p:grpSpPr>
        <p:sp>
          <p:nvSpPr>
            <p:cNvPr id="6" name="六角星 5"/>
            <p:cNvSpPr/>
            <p:nvPr/>
          </p:nvSpPr>
          <p:spPr>
            <a:xfrm>
              <a:off x="8351090" y="320788"/>
              <a:ext cx="745232" cy="698376"/>
            </a:xfrm>
            <a:prstGeom prst="star6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99005" y="409754"/>
              <a:ext cx="6494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5.5</a:t>
              </a:r>
              <a:endParaRPr lang="zh-CN" altLang="en-US" sz="2800" b="1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812951" y="669976"/>
            <a:ext cx="21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57903" y="633627"/>
            <a:ext cx="2191097" cy="6351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30449" y="683985"/>
            <a:ext cx="1985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教学要求</a:t>
            </a:r>
            <a:endParaRPr lang="zh-CN" altLang="en-US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4127" y="1952836"/>
            <a:ext cx="5097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1.  </a:t>
            </a:r>
            <a:r>
              <a:rPr lang="zh-CN" altLang="zh-CN" sz="2800" b="1" dirty="0" smtClean="0">
                <a:solidFill>
                  <a:srgbClr val="000000"/>
                </a:solidFill>
                <a:latin typeface="黑体"/>
                <a:ea typeface="黑体"/>
              </a:rPr>
              <a:t>掌握</a:t>
            </a:r>
            <a:r>
              <a:rPr lang="zh-CN" altLang="zh-CN" sz="2800" b="1" dirty="0">
                <a:solidFill>
                  <a:srgbClr val="000000"/>
                </a:solidFill>
                <a:latin typeface="黑体"/>
                <a:ea typeface="黑体"/>
              </a:rPr>
              <a:t>二次型及其有关</a:t>
            </a:r>
            <a:r>
              <a:rPr lang="zh-CN" altLang="zh-CN" sz="2800" b="1" dirty="0">
                <a:latin typeface="黑体"/>
                <a:ea typeface="黑体"/>
              </a:rPr>
              <a:t>概念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4126" y="3292116"/>
            <a:ext cx="69822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 startAt="2"/>
            </a:pPr>
            <a:r>
              <a:rPr lang="zh-CN" altLang="zh-CN" sz="2800" b="1" dirty="0" smtClean="0">
                <a:solidFill>
                  <a:srgbClr val="000000"/>
                </a:solidFill>
                <a:latin typeface="黑体"/>
                <a:ea typeface="黑体"/>
              </a:rPr>
              <a:t>掌握</a:t>
            </a:r>
            <a:r>
              <a:rPr lang="zh-CN" altLang="zh-CN" sz="2800" b="1" dirty="0">
                <a:solidFill>
                  <a:srgbClr val="000000"/>
                </a:solidFill>
                <a:latin typeface="黑体"/>
                <a:ea typeface="黑体"/>
              </a:rPr>
              <a:t>化二次型为标准型</a:t>
            </a:r>
            <a:r>
              <a:rPr lang="zh-CN" altLang="zh-CN" sz="2800" b="1" dirty="0" smtClean="0">
                <a:solidFill>
                  <a:srgbClr val="000000"/>
                </a:solidFill>
                <a:latin typeface="黑体"/>
                <a:ea typeface="黑体"/>
              </a:rPr>
              <a:t>的</a:t>
            </a:r>
            <a:r>
              <a:rPr lang="zh-CN" altLang="en-US" sz="2800" b="1" dirty="0">
                <a:solidFill>
                  <a:srgbClr val="000000"/>
                </a:solidFill>
                <a:latin typeface="黑体"/>
                <a:ea typeface="黑体"/>
              </a:rPr>
              <a:t>方法</a:t>
            </a:r>
            <a:endParaRPr lang="en-US" altLang="zh-CN" sz="2800" b="1" dirty="0" smtClean="0">
              <a:solidFill>
                <a:srgbClr val="000000"/>
              </a:solidFill>
              <a:latin typeface="黑体"/>
              <a:ea typeface="黑体"/>
            </a:endParaRPr>
          </a:p>
          <a:p>
            <a:r>
              <a:rPr lang="en-US" altLang="zh-CN" sz="2800" b="1" dirty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黑体"/>
                <a:ea typeface="黑体"/>
              </a:rPr>
              <a:t>  </a:t>
            </a:r>
            <a:r>
              <a:rPr lang="zh-CN" altLang="zh-CN" sz="2800" b="1" dirty="0" smtClean="0">
                <a:solidFill>
                  <a:srgbClr val="FF0000"/>
                </a:solidFill>
                <a:latin typeface="黑体"/>
                <a:ea typeface="黑体"/>
              </a:rPr>
              <a:t>正交变换法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D81C8B-9B64-413A-9B83-CEF45BD9F30E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74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77231" y="1308740"/>
            <a:ext cx="7906037" cy="21202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11"/>
          <p:cNvGrpSpPr/>
          <p:nvPr/>
        </p:nvGrpSpPr>
        <p:grpSpPr>
          <a:xfrm>
            <a:off x="571472" y="31237"/>
            <a:ext cx="2091685" cy="1183185"/>
            <a:chOff x="4211960" y="0"/>
            <a:chExt cx="3096344" cy="191683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" name="云形 9"/>
            <p:cNvSpPr/>
            <p:nvPr/>
          </p:nvSpPr>
          <p:spPr>
            <a:xfrm>
              <a:off x="4211960" y="0"/>
              <a:ext cx="3096344" cy="191683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1999" y="407968"/>
              <a:ext cx="2286158" cy="954107"/>
            </a:xfrm>
            <a:prstGeom prst="rect">
              <a:avLst/>
            </a:prstGeom>
            <a:grpFill/>
          </p:spPr>
          <p:txBody>
            <a:bodyPr wrap="square" rtlCol="0">
              <a:prstTxWarp prst="textCanUp">
                <a:avLst/>
              </a:prstTxWarp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1">
                      <a:lumMod val="75000"/>
                    </a:schemeClr>
                  </a:solidFill>
                  <a:latin typeface="+mn-ea"/>
                  <a:cs typeface="Times New Roman" pitchFamily="18" charset="0"/>
                </a:rPr>
                <a:t>思考</a:t>
              </a:r>
              <a:endParaRPr lang="zh-CN" altLang="en-US" sz="2800" dirty="0">
                <a:latin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25531" y="1340768"/>
            <a:ext cx="7880398" cy="2123658"/>
            <a:chOff x="225531" y="1305342"/>
            <a:chExt cx="7880398" cy="2123658"/>
          </a:xfrm>
        </p:grpSpPr>
        <p:sp>
          <p:nvSpPr>
            <p:cNvPr id="26" name="TextBox 25"/>
            <p:cNvSpPr txBox="1"/>
            <p:nvPr/>
          </p:nvSpPr>
          <p:spPr>
            <a:xfrm>
              <a:off x="225531" y="1305342"/>
              <a:ext cx="788039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2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.   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设</a:t>
              </a:r>
              <a:r>
                <a:rPr lang="zh-CN" altLang="en-US" sz="26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二次型 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                                              </a:t>
              </a:r>
              <a:r>
                <a:rPr lang="en-US" altLang="zh-CN" sz="26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(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b</a:t>
              </a:r>
              <a:r>
                <a:rPr lang="en-US" altLang="zh-CN" sz="26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&gt; 0)</a:t>
              </a:r>
              <a:r>
                <a:rPr lang="zh-CN" altLang="en-US" sz="26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，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其中 </a:t>
              </a:r>
              <a:r>
                <a:rPr lang="en-US" altLang="zh-CN" sz="2600" b="1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f</a:t>
              </a:r>
              <a:r>
                <a:rPr lang="en-US" altLang="zh-CN" sz="26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的矩阵 </a:t>
              </a:r>
              <a:r>
                <a:rPr lang="en-US" altLang="zh-CN" sz="2600" b="1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zh-CN" altLang="en-US" sz="26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的特征值之和</a:t>
              </a:r>
              <a:r>
                <a:rPr lang="zh-CN" altLang="en-US" sz="2600" b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为 </a:t>
              </a:r>
              <a:r>
                <a:rPr lang="en-US" altLang="zh-CN" sz="2600" b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1</a:t>
              </a:r>
              <a:r>
                <a:rPr lang="zh-CN" altLang="en-US" sz="26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，特征值之积为－</a:t>
              </a:r>
              <a:r>
                <a:rPr lang="en-US" altLang="zh-CN" sz="26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12</a:t>
              </a:r>
              <a:r>
                <a:rPr lang="zh-CN" altLang="en-US" sz="26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，</a:t>
              </a:r>
            </a:p>
            <a:p>
              <a:r>
                <a:rPr lang="zh-CN" altLang="en-US" sz="26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（</a:t>
              </a:r>
              <a:r>
                <a:rPr lang="en-US" altLang="zh-CN" sz="26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  <a:r>
                <a:rPr lang="zh-CN" altLang="en-US" sz="26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）	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求 </a:t>
              </a:r>
              <a:r>
                <a:rPr lang="en-US" altLang="zh-CN" sz="2600" b="1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altLang="zh-CN" sz="26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,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b</a:t>
              </a:r>
              <a:r>
                <a:rPr lang="zh-CN" altLang="en-US" sz="26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的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值。</a:t>
              </a:r>
              <a:endParaRPr lang="zh-CN" altLang="en-US" sz="2600" b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r>
                <a:rPr lang="zh-CN" altLang="en-US" sz="26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（</a:t>
              </a:r>
              <a:r>
                <a:rPr lang="en-US" altLang="zh-CN" sz="26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2</a:t>
              </a:r>
              <a:r>
                <a:rPr lang="zh-CN" altLang="en-US" sz="26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）	用正交变换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化 </a:t>
              </a:r>
              <a:r>
                <a:rPr lang="en-US" altLang="zh-CN" sz="2600" b="1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f</a:t>
              </a:r>
              <a:r>
                <a:rPr lang="en-US" altLang="zh-CN" sz="26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为</a:t>
              </a:r>
              <a:r>
                <a:rPr lang="zh-CN" altLang="en-US" sz="26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标准型，并写出所用的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正交    </a:t>
              </a:r>
              <a:endParaRPr lang="en-US" altLang="zh-CN" sz="2600" b="1" dirty="0" smtClean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r>
                <a:rPr lang="en-US" altLang="zh-CN" sz="26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          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变换及</a:t>
              </a:r>
              <a:r>
                <a:rPr lang="zh-CN" altLang="en-US" sz="26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对应的正交矩阵。</a:t>
              </a: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0193117"/>
                </p:ext>
              </p:extLst>
            </p:nvPr>
          </p:nvGraphicFramePr>
          <p:xfrm>
            <a:off x="2225675" y="1321887"/>
            <a:ext cx="39624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11" name="Equation" r:id="rId3" imgW="3962160" imgH="457200" progId="Equation.DSMT4">
                    <p:embed/>
                  </p:oleObj>
                </mc:Choice>
                <mc:Fallback>
                  <p:oleObj name="Equation" r:id="rId3" imgW="3962160" imgH="457200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5675" y="1321887"/>
                          <a:ext cx="39624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十字星 23"/>
          <p:cNvSpPr/>
          <p:nvPr/>
        </p:nvSpPr>
        <p:spPr>
          <a:xfrm>
            <a:off x="8410128" y="293422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副标题 2"/>
          <p:cNvSpPr>
            <a:spLocks noGrp="1"/>
          </p:cNvSpPr>
          <p:nvPr>
            <p:ph type="subTitle" idx="1"/>
          </p:nvPr>
        </p:nvSpPr>
        <p:spPr>
          <a:xfrm>
            <a:off x="8358214" y="1700808"/>
            <a:ext cx="714348" cy="332981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想</a:t>
            </a:r>
            <a:endParaRPr lang="en-US" altLang="zh-CN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想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814489"/>
              </p:ext>
            </p:extLst>
          </p:nvPr>
        </p:nvGraphicFramePr>
        <p:xfrm>
          <a:off x="1738313" y="3465513"/>
          <a:ext cx="22606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2" name="Equation" r:id="rId5" imgW="2260440" imgH="1447560" progId="Equation.DSMT4">
                  <p:embed/>
                </p:oleObj>
              </mc:Choice>
              <mc:Fallback>
                <p:oleObj name="Equation" r:id="rId5" imgW="2260440" imgH="144756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3465513"/>
                        <a:ext cx="22606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611560" y="3613666"/>
            <a:ext cx="8547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/>
                <a:cs typeface="Times New Roman"/>
              </a:rPr>
              <a:t>解：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972815"/>
              </p:ext>
            </p:extLst>
          </p:nvPr>
        </p:nvGraphicFramePr>
        <p:xfrm>
          <a:off x="788020" y="5038824"/>
          <a:ext cx="4864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3" name="Equation" r:id="rId7" imgW="4863960" imgH="406080" progId="Equation.DSMT4">
                  <p:embed/>
                </p:oleObj>
              </mc:Choice>
              <mc:Fallback>
                <p:oleObj name="Equation" r:id="rId7" imgW="4863960" imgH="40608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20" y="5038824"/>
                        <a:ext cx="4864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495198"/>
              </p:ext>
            </p:extLst>
          </p:nvPr>
        </p:nvGraphicFramePr>
        <p:xfrm>
          <a:off x="2254250" y="5575300"/>
          <a:ext cx="1866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4" name="Equation" r:id="rId9" imgW="1866600" imgH="342720" progId="Equation.DSMT4">
                  <p:embed/>
                </p:oleObj>
              </mc:Choice>
              <mc:Fallback>
                <p:oleObj name="Equation" r:id="rId9" imgW="1866600" imgH="34272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5575300"/>
                        <a:ext cx="18669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223309-352F-49F2-A8D7-9439E56A392D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1"/>
          <p:cNvGrpSpPr/>
          <p:nvPr/>
        </p:nvGrpSpPr>
        <p:grpSpPr>
          <a:xfrm>
            <a:off x="571472" y="31237"/>
            <a:ext cx="2091685" cy="1183185"/>
            <a:chOff x="4211960" y="0"/>
            <a:chExt cx="3096344" cy="191683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" name="云形 9"/>
            <p:cNvSpPr/>
            <p:nvPr/>
          </p:nvSpPr>
          <p:spPr>
            <a:xfrm>
              <a:off x="4211960" y="0"/>
              <a:ext cx="3096344" cy="191683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1999" y="407968"/>
              <a:ext cx="2286158" cy="954107"/>
            </a:xfrm>
            <a:prstGeom prst="rect">
              <a:avLst/>
            </a:prstGeom>
            <a:grpFill/>
          </p:spPr>
          <p:txBody>
            <a:bodyPr wrap="square" rtlCol="0">
              <a:prstTxWarp prst="textCanUp">
                <a:avLst/>
              </a:prstTxWarp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1">
                      <a:lumMod val="75000"/>
                    </a:schemeClr>
                  </a:solidFill>
                  <a:latin typeface="+mn-ea"/>
                  <a:cs typeface="Times New Roman" pitchFamily="18" charset="0"/>
                </a:rPr>
                <a:t>思考</a:t>
              </a:r>
              <a:endParaRPr lang="zh-CN" altLang="en-US" sz="2800" dirty="0">
                <a:latin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30690" y="1340768"/>
            <a:ext cx="8013717" cy="2232248"/>
            <a:chOff x="230690" y="1340768"/>
            <a:chExt cx="8013717" cy="2232248"/>
          </a:xfrm>
        </p:grpSpPr>
        <p:sp>
          <p:nvSpPr>
            <p:cNvPr id="14" name="矩形 13"/>
            <p:cNvSpPr/>
            <p:nvPr/>
          </p:nvSpPr>
          <p:spPr>
            <a:xfrm>
              <a:off x="230690" y="1340768"/>
              <a:ext cx="8013717" cy="223224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8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3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. 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已知                                                            </a:t>
              </a:r>
              <a:endParaRPr lang="en-US" altLang="zh-CN" sz="2800" b="1" dirty="0" smtClean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r>
                <a:rPr lang="en-US" altLang="zh-CN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   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的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秩为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2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，</a:t>
              </a:r>
            </a:p>
            <a:p>
              <a:r>
                <a:rPr lang="zh-CN" altLang="en-US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（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）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求 </a:t>
              </a:r>
              <a:r>
                <a:rPr lang="en-US" altLang="zh-CN" sz="2800" b="1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 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的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值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；</a:t>
              </a:r>
              <a:endParaRPr lang="en-US" altLang="zh-CN" sz="2800" b="1" dirty="0" smtClean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r>
                <a:rPr lang="zh-CN" altLang="en-US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（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2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）求正交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变换 </a:t>
              </a:r>
              <a:r>
                <a:rPr lang="en-US" altLang="zh-CN" sz="2800" b="1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= QY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，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把 </a:t>
              </a:r>
              <a:r>
                <a:rPr lang="en-US" altLang="zh-CN" sz="2800" b="1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f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化为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标准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形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。</a:t>
              </a:r>
            </a:p>
            <a:p>
              <a:r>
                <a:rPr lang="zh-CN" altLang="en-US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endParaRPr lang="zh-CN" altLang="en-US" sz="2800" b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2177548"/>
                </p:ext>
              </p:extLst>
            </p:nvPr>
          </p:nvGraphicFramePr>
          <p:xfrm>
            <a:off x="1552599" y="1412776"/>
            <a:ext cx="60198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0" name="Equation" r:id="rId3" imgW="6019560" imgH="431640" progId="Equation.DSMT4">
                    <p:embed/>
                  </p:oleObj>
                </mc:Choice>
                <mc:Fallback>
                  <p:oleObj name="Equation" r:id="rId3" imgW="6019560" imgH="431640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2599" y="1412776"/>
                          <a:ext cx="60198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十字星 21"/>
          <p:cNvSpPr/>
          <p:nvPr/>
        </p:nvSpPr>
        <p:spPr>
          <a:xfrm>
            <a:off x="8410128" y="293422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副标题 2"/>
          <p:cNvSpPr>
            <a:spLocks noGrp="1"/>
          </p:cNvSpPr>
          <p:nvPr>
            <p:ph type="subTitle" idx="1"/>
          </p:nvPr>
        </p:nvSpPr>
        <p:spPr>
          <a:xfrm>
            <a:off x="8358214" y="1700808"/>
            <a:ext cx="714348" cy="332981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想</a:t>
            </a:r>
            <a:endParaRPr lang="en-US" altLang="zh-CN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想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43608" y="5384829"/>
            <a:ext cx="40783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(1) 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=0 , 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的特征值为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0,2,2</a:t>
            </a:r>
            <a:endParaRPr lang="zh-CN" altLang="en-US" sz="26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3528" y="3728645"/>
            <a:ext cx="8547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/>
                <a:cs typeface="Times New Roman"/>
              </a:rPr>
              <a:t>解：</a:t>
            </a:r>
          </a:p>
        </p:txBody>
      </p:sp>
      <p:sp>
        <p:nvSpPr>
          <p:cNvPr id="24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13595D-9201-41AB-A02A-89E3A3F417DD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21</a:t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816278"/>
              </p:ext>
            </p:extLst>
          </p:nvPr>
        </p:nvGraphicFramePr>
        <p:xfrm>
          <a:off x="1414463" y="3716338"/>
          <a:ext cx="29083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1" name="Equation" r:id="rId5" imgW="2908080" imgH="1447560" progId="Equation.DSMT4">
                  <p:embed/>
                </p:oleObj>
              </mc:Choice>
              <mc:Fallback>
                <p:oleObj name="Equation" r:id="rId5" imgW="2908080" imgH="144756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3716338"/>
                        <a:ext cx="29083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79185"/>
              </p:ext>
            </p:extLst>
          </p:nvPr>
        </p:nvGraphicFramePr>
        <p:xfrm>
          <a:off x="4381872" y="4294188"/>
          <a:ext cx="838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2" name="Equation" r:id="rId7" imgW="838080" imgH="291960" progId="Equation.DSMT4">
                  <p:embed/>
                </p:oleObj>
              </mc:Choice>
              <mc:Fallback>
                <p:oleObj name="Equation" r:id="rId7" imgW="838080" imgH="29196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872" y="4294188"/>
                        <a:ext cx="8382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272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1"/>
          <p:cNvGrpSpPr/>
          <p:nvPr/>
        </p:nvGrpSpPr>
        <p:grpSpPr>
          <a:xfrm>
            <a:off x="571472" y="31237"/>
            <a:ext cx="2091685" cy="1183185"/>
            <a:chOff x="4211960" y="0"/>
            <a:chExt cx="3096344" cy="191683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" name="云形 9"/>
            <p:cNvSpPr/>
            <p:nvPr/>
          </p:nvSpPr>
          <p:spPr>
            <a:xfrm>
              <a:off x="4211960" y="0"/>
              <a:ext cx="3096344" cy="191683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1999" y="407968"/>
              <a:ext cx="2286158" cy="954107"/>
            </a:xfrm>
            <a:prstGeom prst="rect">
              <a:avLst/>
            </a:prstGeom>
            <a:grpFill/>
          </p:spPr>
          <p:txBody>
            <a:bodyPr wrap="square" rtlCol="0">
              <a:prstTxWarp prst="textCanUp">
                <a:avLst/>
              </a:prstTxWarp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1">
                      <a:lumMod val="75000"/>
                    </a:schemeClr>
                  </a:solidFill>
                  <a:latin typeface="+mn-ea"/>
                  <a:cs typeface="Times New Roman" pitchFamily="18" charset="0"/>
                </a:rPr>
                <a:t>思考</a:t>
              </a:r>
              <a:endParaRPr lang="zh-CN" altLang="en-US" sz="2800" dirty="0">
                <a:latin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30691" y="1556792"/>
            <a:ext cx="7715304" cy="1384995"/>
            <a:chOff x="285720" y="2472633"/>
            <a:chExt cx="7715304" cy="1384995"/>
          </a:xfrm>
        </p:grpSpPr>
        <p:sp>
          <p:nvSpPr>
            <p:cNvPr id="13" name="矩形 12"/>
            <p:cNvSpPr/>
            <p:nvPr/>
          </p:nvSpPr>
          <p:spPr>
            <a:xfrm>
              <a:off x="285720" y="2492896"/>
              <a:ext cx="7715304" cy="13647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5732" y="2472633"/>
              <a:ext cx="770529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.  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已知                                                                   的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秩为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，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求（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）</a:t>
              </a:r>
              <a:r>
                <a:rPr lang="en-US" altLang="zh-CN" sz="2800" b="1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c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及 </a:t>
              </a:r>
              <a:r>
                <a:rPr lang="en-US" altLang="zh-CN" sz="2800" b="1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的特征值</a:t>
              </a:r>
            </a:p>
            <a:p>
              <a:r>
                <a:rPr lang="zh-CN" altLang="en-US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             （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2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）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指出  </a:t>
              </a:r>
              <a:r>
                <a:rPr lang="en-US" altLang="zh-CN" sz="2800" b="1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f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= 1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表示何种曲面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。</a:t>
              </a:r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7524902"/>
                </p:ext>
              </p:extLst>
            </p:nvPr>
          </p:nvGraphicFramePr>
          <p:xfrm>
            <a:off x="1612172" y="2544889"/>
            <a:ext cx="58928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24" name="Equation" r:id="rId3" imgW="5892480" imgH="431640" progId="Equation.DSMT4">
                    <p:embed/>
                  </p:oleObj>
                </mc:Choice>
                <mc:Fallback>
                  <p:oleObj name="Equation" r:id="rId3" imgW="58924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2172" y="2544889"/>
                          <a:ext cx="58928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十字星 25"/>
          <p:cNvSpPr/>
          <p:nvPr/>
        </p:nvSpPr>
        <p:spPr>
          <a:xfrm>
            <a:off x="8410128" y="293422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副标题 2"/>
          <p:cNvSpPr>
            <a:spLocks noGrp="1"/>
          </p:cNvSpPr>
          <p:nvPr>
            <p:ph type="subTitle" idx="1"/>
          </p:nvPr>
        </p:nvSpPr>
        <p:spPr>
          <a:xfrm>
            <a:off x="8358214" y="1700808"/>
            <a:ext cx="714348" cy="332981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想</a:t>
            </a:r>
            <a:endParaRPr lang="en-US" altLang="zh-CN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想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43608" y="3121223"/>
            <a:ext cx="8547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/>
                <a:cs typeface="Times New Roman"/>
              </a:rPr>
              <a:t>解：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3645024"/>
            <a:ext cx="7705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秩为</a:t>
            </a:r>
            <a:r>
              <a:rPr lang="en-US" altLang="zh-CN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，意味着 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的行列式等于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endParaRPr lang="zh-CN" altLang="en-US" sz="28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781785"/>
              </p:ext>
            </p:extLst>
          </p:nvPr>
        </p:nvGraphicFramePr>
        <p:xfrm>
          <a:off x="1665684" y="3151188"/>
          <a:ext cx="636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5" name="Equation" r:id="rId5" imgW="6362640" imgH="431640" progId="Equation.DSMT4">
                  <p:embed/>
                </p:oleObj>
              </mc:Choice>
              <mc:Fallback>
                <p:oleObj name="Equation" r:id="rId5" imgW="6362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684" y="3151188"/>
                        <a:ext cx="6362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323528" y="4160693"/>
            <a:ext cx="501130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由此求出 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=3 , 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的特征值为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0,4,9</a:t>
            </a:r>
            <a:endParaRPr lang="zh-CN" altLang="en-US" sz="26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78644" y="4725144"/>
            <a:ext cx="2673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表示椭圆柱面。</a:t>
            </a:r>
            <a:endParaRPr lang="zh-CN" altLang="en-US" sz="28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669940"/>
              </p:ext>
            </p:extLst>
          </p:nvPr>
        </p:nvGraphicFramePr>
        <p:xfrm>
          <a:off x="1606550" y="4797425"/>
          <a:ext cx="292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6" name="Equation" r:id="rId7" imgW="2920680" imgH="431640" progId="Equation.DSMT4">
                  <p:embed/>
                </p:oleObj>
              </mc:Choice>
              <mc:Fallback>
                <p:oleObj name="Equation" r:id="rId7" imgW="2920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4797425"/>
                        <a:ext cx="2921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26AC9FB-8CC8-4DD7-80AF-2F4465009278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617314" y="2476053"/>
            <a:ext cx="4826894" cy="448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259632" y="4653136"/>
            <a:ext cx="619268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35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7" grpId="0"/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737916" y="404664"/>
            <a:ext cx="2978100" cy="523220"/>
            <a:chOff x="1403648" y="548680"/>
            <a:chExt cx="2978100" cy="523220"/>
          </a:xfrm>
        </p:grpSpPr>
        <p:sp>
          <p:nvSpPr>
            <p:cNvPr id="12" name="TextBox 11"/>
            <p:cNvSpPr txBox="1"/>
            <p:nvPr/>
          </p:nvSpPr>
          <p:spPr>
            <a:xfrm>
              <a:off x="1403648" y="548680"/>
              <a:ext cx="2016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求</a:t>
              </a:r>
              <a:r>
                <a:rPr lang="zh-CN" altLang="en-US" sz="2800" b="1" dirty="0" smtClean="0"/>
                <a:t>正交变换</a:t>
              </a:r>
              <a:endParaRPr lang="zh-CN" altLang="en-US" sz="2800" b="1" dirty="0"/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2587381"/>
                </p:ext>
              </p:extLst>
            </p:nvPr>
          </p:nvGraphicFramePr>
          <p:xfrm>
            <a:off x="3416548" y="620102"/>
            <a:ext cx="9652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81" name="Equation" r:id="rId3" imgW="965160" imgH="355320" progId="Equation.DSMT4">
                    <p:embed/>
                  </p:oleObj>
                </mc:Choice>
                <mc:Fallback>
                  <p:oleObj name="Equation" r:id="rId3" imgW="96516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6548" y="620102"/>
                          <a:ext cx="9652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395536" y="1052736"/>
            <a:ext cx="7632848" cy="523220"/>
            <a:chOff x="899592" y="1071900"/>
            <a:chExt cx="7632848" cy="523220"/>
          </a:xfrm>
        </p:grpSpPr>
        <p:sp>
          <p:nvSpPr>
            <p:cNvPr id="14" name="矩形 13"/>
            <p:cNvSpPr/>
            <p:nvPr/>
          </p:nvSpPr>
          <p:spPr>
            <a:xfrm>
              <a:off x="899592" y="1071900"/>
              <a:ext cx="763284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000000"/>
                  </a:solidFill>
                </a:rPr>
                <a:t>将二次型 </a:t>
              </a:r>
              <a:r>
                <a:rPr lang="zh-CN" altLang="en-US" sz="2800" b="1" dirty="0" smtClean="0">
                  <a:solidFill>
                    <a:srgbClr val="000000"/>
                  </a:solidFill>
                </a:rPr>
                <a:t>                                                                化为</a:t>
              </a:r>
              <a:endParaRPr lang="zh-CN" altLang="en-US" sz="28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5819514"/>
                </p:ext>
              </p:extLst>
            </p:nvPr>
          </p:nvGraphicFramePr>
          <p:xfrm>
            <a:off x="2575744" y="1077302"/>
            <a:ext cx="49657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82" name="Equation" r:id="rId5" imgW="4965480" imgH="444240" progId="Equation.DSMT4">
                    <p:embed/>
                  </p:oleObj>
                </mc:Choice>
                <mc:Fallback>
                  <p:oleObj name="Equation" r:id="rId5" imgW="496548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5744" y="1077302"/>
                          <a:ext cx="49657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>
            <a:off x="168747" y="347179"/>
            <a:ext cx="1150506" cy="574050"/>
            <a:chOff x="129208" y="932973"/>
            <a:chExt cx="1150506" cy="574050"/>
          </a:xfrm>
        </p:grpSpPr>
        <p:sp>
          <p:nvSpPr>
            <p:cNvPr id="26" name="流程图: 可选过程 25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TextBox 21"/>
            <p:cNvSpPr txBox="1"/>
            <p:nvPr/>
          </p:nvSpPr>
          <p:spPr>
            <a:xfrm>
              <a:off x="281541" y="98380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练习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8316416" y="0"/>
            <a:ext cx="82758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422039" y="1412776"/>
            <a:ext cx="576064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十字星 21"/>
          <p:cNvSpPr/>
          <p:nvPr/>
        </p:nvSpPr>
        <p:spPr>
          <a:xfrm>
            <a:off x="8410128" y="188640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68746" y="332656"/>
            <a:ext cx="1450925" cy="537743"/>
            <a:chOff x="129207" y="918450"/>
            <a:chExt cx="1450925" cy="537743"/>
          </a:xfrm>
        </p:grpSpPr>
        <p:sp>
          <p:nvSpPr>
            <p:cNvPr id="28" name="流程图: 可选过程 27"/>
            <p:cNvSpPr/>
            <p:nvPr/>
          </p:nvSpPr>
          <p:spPr>
            <a:xfrm>
              <a:off x="129207" y="932973"/>
              <a:ext cx="1450925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TextBox 21"/>
            <p:cNvSpPr txBox="1"/>
            <p:nvPr/>
          </p:nvSpPr>
          <p:spPr>
            <a:xfrm>
              <a:off x="281541" y="918450"/>
              <a:ext cx="1226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 smtClean="0">
                  <a:solidFill>
                    <a:srgbClr val="000000"/>
                  </a:solidFill>
                  <a:latin typeface="宋体"/>
                </a:rPr>
                <a:t> 例</a:t>
              </a:r>
              <a:r>
                <a:rPr lang="en-US" altLang="zh-CN" sz="2800" b="1" dirty="0">
                  <a:solidFill>
                    <a:srgbClr val="000000"/>
                  </a:solidFill>
                  <a:latin typeface="宋体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9552" y="2347719"/>
            <a:ext cx="81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解   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702437"/>
              </p:ext>
            </p:extLst>
          </p:nvPr>
        </p:nvGraphicFramePr>
        <p:xfrm>
          <a:off x="3389313" y="2366883"/>
          <a:ext cx="2832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3" name="Equation" r:id="rId7" imgW="2831760" imgH="939600" progId="Equation.DSMT4">
                  <p:embed/>
                </p:oleObj>
              </mc:Choice>
              <mc:Fallback>
                <p:oleObj name="Equation" r:id="rId7" imgW="28317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3" y="2366883"/>
                        <a:ext cx="28321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67544" y="3637384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二次型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经正交变换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变为标准形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383573"/>
              </p:ext>
            </p:extLst>
          </p:nvPr>
        </p:nvGraphicFramePr>
        <p:xfrm>
          <a:off x="827584" y="4293096"/>
          <a:ext cx="316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4" name="Equation" r:id="rId9" imgW="3162240" imgH="444240" progId="Equation.DSMT4">
                  <p:embed/>
                </p:oleObj>
              </mc:Choice>
              <mc:Fallback>
                <p:oleObj name="Equation" r:id="rId9" imgW="3162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293096"/>
                        <a:ext cx="3162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58387"/>
              </p:ext>
            </p:extLst>
          </p:nvPr>
        </p:nvGraphicFramePr>
        <p:xfrm>
          <a:off x="474663" y="1719263"/>
          <a:ext cx="595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5" name="Equation" r:id="rId11" imgW="5956200" imgH="444240" progId="Equation.DSMT4">
                  <p:embed/>
                </p:oleObj>
              </mc:Choice>
              <mc:Fallback>
                <p:oleObj name="Equation" r:id="rId11" imgW="59562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1719263"/>
                        <a:ext cx="5956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313548" y="2366883"/>
            <a:ext cx="2394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先求出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 smtClean="0"/>
              <a:t>   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79984" y="5138028"/>
            <a:ext cx="1143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其中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622967"/>
              </p:ext>
            </p:extLst>
          </p:nvPr>
        </p:nvGraphicFramePr>
        <p:xfrm>
          <a:off x="4145632" y="4149080"/>
          <a:ext cx="25146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6" name="Equation" r:id="rId13" imgW="2514600" imgH="1854000" progId="Equation.DSMT4">
                  <p:embed/>
                </p:oleObj>
              </mc:Choice>
              <mc:Fallback>
                <p:oleObj name="Equation" r:id="rId13" imgW="2514600" imgH="1854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5632" y="4149080"/>
                        <a:ext cx="251460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E2BB47-2C71-4BF5-BDB8-3544FD8FF21D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5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5" grpId="0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8316416" y="0"/>
            <a:ext cx="82758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422039" y="1412776"/>
            <a:ext cx="576064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十字星 21"/>
          <p:cNvSpPr/>
          <p:nvPr/>
        </p:nvSpPr>
        <p:spPr>
          <a:xfrm>
            <a:off x="8410128" y="188640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67544" y="3637384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二次型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经正交变换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变为标准形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864109"/>
              </p:ext>
            </p:extLst>
          </p:nvPr>
        </p:nvGraphicFramePr>
        <p:xfrm>
          <a:off x="827584" y="4293096"/>
          <a:ext cx="316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0" name="Equation" r:id="rId3" imgW="3162240" imgH="444240" progId="Equation.DSMT4">
                  <p:embed/>
                </p:oleObj>
              </mc:Choice>
              <mc:Fallback>
                <p:oleObj name="Equation" r:id="rId3" imgW="3162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293096"/>
                        <a:ext cx="3162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79984" y="5138028"/>
            <a:ext cx="1143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其中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819150"/>
              </p:ext>
            </p:extLst>
          </p:nvPr>
        </p:nvGraphicFramePr>
        <p:xfrm>
          <a:off x="4145632" y="4149080"/>
          <a:ext cx="25146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1" name="Equation" r:id="rId5" imgW="2514600" imgH="1854000" progId="Equation.DSMT4">
                  <p:embed/>
                </p:oleObj>
              </mc:Choice>
              <mc:Fallback>
                <p:oleObj name="Equation" r:id="rId5" imgW="2514600" imgH="18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5632" y="4149080"/>
                        <a:ext cx="251460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50814"/>
              </p:ext>
            </p:extLst>
          </p:nvPr>
        </p:nvGraphicFramePr>
        <p:xfrm>
          <a:off x="1214438" y="2349500"/>
          <a:ext cx="6388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2" name="Equation" r:id="rId7" imgW="6387840" imgH="672840" progId="Equation.DSMT4">
                  <p:embed/>
                </p:oleObj>
              </mc:Choice>
              <mc:Fallback>
                <p:oleObj name="Equation" r:id="rId7" imgW="638784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349500"/>
                        <a:ext cx="6388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19944" y="44624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二次型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经正交变换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变为标准形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431923"/>
              </p:ext>
            </p:extLst>
          </p:nvPr>
        </p:nvGraphicFramePr>
        <p:xfrm>
          <a:off x="474663" y="700088"/>
          <a:ext cx="306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3" name="Equation" r:id="rId9" imgW="3060360" imgH="444240" progId="Equation.DSMT4">
                  <p:embed/>
                </p:oleObj>
              </mc:Choice>
              <mc:Fallback>
                <p:oleObj name="Equation" r:id="rId9" imgW="3060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700088"/>
                        <a:ext cx="306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3932312" y="673532"/>
            <a:ext cx="1143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其中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1047"/>
              </p:ext>
            </p:extLst>
          </p:nvPr>
        </p:nvGraphicFramePr>
        <p:xfrm>
          <a:off x="5128344" y="555625"/>
          <a:ext cx="25400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4" name="Equation" r:id="rId11" imgW="2539800" imgH="1854000" progId="Equation.DSMT4">
                  <p:embed/>
                </p:oleObj>
              </mc:Choice>
              <mc:Fallback>
                <p:oleObj name="Equation" r:id="rId11" imgW="2539800" imgH="18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8344" y="555625"/>
                        <a:ext cx="254000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95536" y="2420838"/>
            <a:ext cx="1143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所以</a:t>
            </a: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825100"/>
              </p:ext>
            </p:extLst>
          </p:nvPr>
        </p:nvGraphicFramePr>
        <p:xfrm>
          <a:off x="2373313" y="3056458"/>
          <a:ext cx="304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5" name="Equation" r:id="rId13" imgW="3047760" imgH="444240" progId="Equation.DSMT4">
                  <p:embed/>
                </p:oleObj>
              </mc:Choice>
              <mc:Fallback>
                <p:oleObj name="Equation" r:id="rId13" imgW="3047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3056458"/>
                        <a:ext cx="3048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4A8588-2C24-41FE-B174-33F59938D82A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93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作</a:t>
            </a:r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业</a:t>
            </a:r>
            <a:r>
              <a:rPr lang="zh-CN" altLang="en-US" sz="3200" dirty="0" smtClean="0"/>
              <a:t> 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一、课堂内容总结</a:t>
            </a:r>
            <a:endParaRPr lang="en-US" altLang="zh-CN" sz="4000" b="1" dirty="0" smtClean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二、书后习题</a:t>
            </a:r>
            <a:r>
              <a:rPr lang="en-US" altLang="zh-CN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P140</a:t>
            </a:r>
          </a:p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26~30</a:t>
            </a:r>
          </a:p>
          <a:p>
            <a:pPr>
              <a:buNone/>
            </a:pP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</a:t>
            </a:r>
            <a:endParaRPr lang="zh-CN" altLang="en-US" sz="40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47A98D-6A6A-4E9C-A925-AC4188FABD26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实对称阵的相似对角化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0432" y="2014969"/>
            <a:ext cx="5760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复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F160D9-15A5-48FD-AE41-E9C4EC5E4B01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18" name="圆角矩形 17"/>
          <p:cNvSpPr/>
          <p:nvPr/>
        </p:nvSpPr>
        <p:spPr bwMode="auto">
          <a:xfrm>
            <a:off x="35496" y="183724"/>
            <a:ext cx="4016247" cy="79865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466536" y="328323"/>
            <a:ext cx="38042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/>
              <a:t>实对称矩阵的性质</a:t>
            </a:r>
            <a:endParaRPr lang="zh-CN" altLang="en-US" sz="2600" b="1" dirty="0"/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126811" y="1133186"/>
            <a:ext cx="7543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1.  </a:t>
            </a:r>
            <a:r>
              <a:rPr lang="zh-CN" altLang="en-US" sz="2600" b="1" dirty="0"/>
              <a:t>实对称矩阵的特征值都是</a:t>
            </a:r>
            <a:r>
              <a:rPr lang="zh-CN" altLang="en-US" sz="2600" b="1" dirty="0">
                <a:solidFill>
                  <a:srgbClr val="FF0000"/>
                </a:solidFill>
              </a:rPr>
              <a:t>实数</a:t>
            </a:r>
            <a:r>
              <a:rPr lang="zh-CN" altLang="en-US" sz="2600" b="1" dirty="0"/>
              <a:t>。</a:t>
            </a:r>
          </a:p>
        </p:txBody>
      </p: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109349" y="2355469"/>
            <a:ext cx="81359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3.  若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baseline="-25000" dirty="0">
                <a:latin typeface="Times New Roman" pitchFamily="18" charset="0"/>
                <a:sym typeface="Symbol"/>
              </a:rPr>
              <a:t>i</a:t>
            </a:r>
            <a:r>
              <a:rPr lang="zh-CN" altLang="en-US" sz="2600" b="1" i="1" baseline="-25000" dirty="0">
                <a:latin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</a:rPr>
              <a:t>为实对称阵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Times New Roman" pitchFamily="18" charset="0"/>
              </a:rPr>
              <a:t>的</a:t>
            </a:r>
            <a:r>
              <a:rPr lang="en-US" altLang="zh-CN" sz="2600" b="1" i="1" dirty="0">
                <a:latin typeface="Times New Roman" pitchFamily="18" charset="0"/>
              </a:rPr>
              <a:t>n</a:t>
            </a:r>
            <a:r>
              <a:rPr lang="en-US" altLang="zh-CN" sz="2600" b="1" i="1" baseline="-25000" dirty="0">
                <a:latin typeface="Times New Roman" pitchFamily="18" charset="0"/>
              </a:rPr>
              <a:t>i</a:t>
            </a:r>
            <a:r>
              <a:rPr lang="zh-CN" altLang="en-US" sz="2600" b="1" i="1" baseline="-25000" dirty="0">
                <a:latin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</a:rPr>
              <a:t>重特征值，则</a:t>
            </a:r>
            <a:r>
              <a:rPr lang="en-US" altLang="zh-CN" sz="2600" b="1" i="1" dirty="0">
                <a:latin typeface="Times New Roman" pitchFamily="18" charset="0"/>
              </a:rPr>
              <a:t>R(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baseline="-25000" dirty="0">
                <a:latin typeface="Times New Roman" pitchFamily="18" charset="0"/>
                <a:sym typeface="Symbol"/>
              </a:rPr>
              <a:t>i</a:t>
            </a:r>
            <a:r>
              <a:rPr lang="zh-CN" altLang="en-US" sz="2600" b="1" i="1" baseline="-25000" dirty="0">
                <a:latin typeface="Times New Roman" pitchFamily="18" charset="0"/>
              </a:rPr>
              <a:t> </a:t>
            </a:r>
            <a:r>
              <a:rPr lang="en-US" altLang="zh-CN" sz="2600" b="1" i="1" dirty="0" smtClean="0">
                <a:latin typeface="Times New Roman" pitchFamily="18" charset="0"/>
              </a:rPr>
              <a:t>E</a:t>
            </a:r>
            <a:r>
              <a:rPr lang="en-US" altLang="zh-CN" sz="2600" b="1" i="1" dirty="0" smtClean="0">
                <a:latin typeface="Times New Roman" pitchFamily="18" charset="0"/>
                <a:sym typeface="Symbol"/>
              </a:rPr>
              <a:t></a:t>
            </a:r>
            <a:r>
              <a:rPr lang="en-US" altLang="zh-CN" sz="2600" b="1" i="1" dirty="0" smtClean="0">
                <a:latin typeface="Times New Roman" pitchFamily="18" charset="0"/>
              </a:rPr>
              <a:t>A</a:t>
            </a:r>
            <a:r>
              <a:rPr lang="en-US" altLang="zh-CN" sz="2600" b="1" dirty="0">
                <a:latin typeface="Times New Roman" pitchFamily="18" charset="0"/>
              </a:rPr>
              <a:t>)=</a:t>
            </a:r>
            <a:r>
              <a:rPr lang="en-US" altLang="zh-CN" sz="2600" b="1" i="1" dirty="0" err="1" smtClean="0">
                <a:latin typeface="Times New Roman" pitchFamily="18" charset="0"/>
              </a:rPr>
              <a:t>n</a:t>
            </a:r>
            <a:r>
              <a:rPr lang="en-US" altLang="zh-CN" sz="2600" b="1" dirty="0" err="1" smtClean="0">
                <a:latin typeface="Times New Roman" pitchFamily="18" charset="0"/>
                <a:sym typeface="Symbol"/>
              </a:rPr>
              <a:t></a:t>
            </a:r>
            <a:r>
              <a:rPr lang="en-US" altLang="zh-CN" sz="2600" b="1" i="1" dirty="0" err="1" smtClean="0">
                <a:latin typeface="Times New Roman" pitchFamily="18" charset="0"/>
              </a:rPr>
              <a:t>n</a:t>
            </a:r>
            <a:r>
              <a:rPr lang="en-US" altLang="zh-CN" sz="2600" b="1" i="1" baseline="-25000" dirty="0" err="1" smtClean="0">
                <a:latin typeface="Times New Roman" pitchFamily="18" charset="0"/>
              </a:rPr>
              <a:t>i</a:t>
            </a:r>
            <a:r>
              <a:rPr lang="zh-CN" altLang="en-US" sz="2600" b="1" dirty="0" smtClean="0">
                <a:latin typeface="Times New Roman" pitchFamily="18" charset="0"/>
              </a:rPr>
              <a:t>     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107761" y="2991918"/>
            <a:ext cx="8137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4.  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itchFamily="18" charset="0"/>
              </a:rPr>
              <a:t>实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对称矩阵 </a:t>
            </a:r>
            <a:r>
              <a:rPr lang="zh-CN" altLang="en-US" sz="2600" b="1" i="1" dirty="0">
                <a:solidFill>
                  <a:srgbClr val="FF0000"/>
                </a:solidFill>
                <a:latin typeface="Times New Roman" pitchFamily="18" charset="0"/>
              </a:rPr>
              <a:t>A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都可以对角化，</a:t>
            </a:r>
            <a:r>
              <a:rPr lang="zh-CN" altLang="en-US" sz="2600" b="1" dirty="0">
                <a:solidFill>
                  <a:srgbClr val="FF0000"/>
                </a:solidFill>
              </a:rPr>
              <a:t>更进一步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一定</a:t>
            </a:r>
            <a:endParaRPr lang="zh-CN" altLang="en-US" sz="2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6" name="Text Box 38"/>
          <p:cNvSpPr txBox="1">
            <a:spLocks noChangeArrowheads="1"/>
          </p:cNvSpPr>
          <p:nvPr/>
        </p:nvSpPr>
        <p:spPr bwMode="auto">
          <a:xfrm>
            <a:off x="519521" y="3512626"/>
            <a:ext cx="750257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</a:rPr>
              <a:t>存在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itchFamily="18" charset="0"/>
              </a:rPr>
              <a:t>正交矩阵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</a:rPr>
              <a:t>Q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，使得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</a:rPr>
              <a:t>Q</a:t>
            </a:r>
            <a:r>
              <a:rPr lang="en-US" altLang="zh-CN" sz="2600" b="1" i="1" baseline="30000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</a:rPr>
              <a:t>AQ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 为对角阵。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107500" y="1707420"/>
            <a:ext cx="78884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2</a:t>
            </a:r>
            <a:r>
              <a:rPr lang="zh-CN" altLang="en-US" sz="2600" b="1" dirty="0"/>
              <a:t>. 实</a:t>
            </a:r>
            <a:r>
              <a:rPr lang="zh-CN" altLang="en-US" sz="2600" b="1" dirty="0" smtClean="0"/>
              <a:t>对称矩阵</a:t>
            </a:r>
            <a:r>
              <a:rPr lang="zh-CN" altLang="en-US" sz="2600" b="1" dirty="0"/>
              <a:t>的</a:t>
            </a:r>
            <a:r>
              <a:rPr lang="zh-CN" altLang="en-US" sz="2600" b="1" dirty="0">
                <a:solidFill>
                  <a:srgbClr val="FF0000"/>
                </a:solidFill>
              </a:rPr>
              <a:t>不同特征值</a:t>
            </a:r>
            <a:r>
              <a:rPr lang="zh-CN" altLang="en-US" sz="2600" b="1" dirty="0"/>
              <a:t>对应的特征向量</a:t>
            </a:r>
            <a:r>
              <a:rPr lang="zh-CN" altLang="en-US" sz="2600" b="1" dirty="0">
                <a:solidFill>
                  <a:srgbClr val="FF0000"/>
                </a:solidFill>
              </a:rPr>
              <a:t>一定正交。</a:t>
            </a:r>
            <a:endParaRPr lang="zh-CN" altLang="en-US" sz="2600" b="1" dirty="0"/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107315" y="4088685"/>
            <a:ext cx="81359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</a:rPr>
              <a:t>5</a:t>
            </a:r>
            <a:r>
              <a:rPr lang="zh-CN" altLang="en-US" sz="2600" b="1" dirty="0" smtClean="0">
                <a:latin typeface="Times New Roman" pitchFamily="18" charset="0"/>
              </a:rPr>
              <a:t>.  实对称</a:t>
            </a:r>
            <a:r>
              <a:rPr lang="zh-CN" altLang="en-US" sz="2600" b="1" dirty="0">
                <a:latin typeface="Times New Roman" pitchFamily="18" charset="0"/>
              </a:rPr>
              <a:t>矩</a:t>
            </a:r>
            <a:r>
              <a:rPr lang="zh-CN" altLang="en-US" sz="2600" b="1" dirty="0" smtClean="0">
                <a:latin typeface="Times New Roman" pitchFamily="18" charset="0"/>
              </a:rPr>
              <a:t>阵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 smtClean="0">
                <a:latin typeface="Times New Roman" pitchFamily="18" charset="0"/>
              </a:rPr>
              <a:t>的秩</a:t>
            </a:r>
            <a:r>
              <a:rPr lang="en-US" altLang="zh-CN" sz="2600" b="1" i="1" dirty="0" smtClean="0">
                <a:latin typeface="Times New Roman" pitchFamily="18" charset="0"/>
              </a:rPr>
              <a:t>R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 smtClean="0">
                <a:latin typeface="Times New Roman" pitchFamily="18" charset="0"/>
              </a:rPr>
              <a:t>A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等于非零特征值的个数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5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 bldLvl="0" autoUpdateAnimBg="0"/>
      <p:bldP spid="26" grpId="0"/>
      <p:bldP spid="27" grpId="0" bldLvl="0" autoUpdateAnimBg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0432" y="476672"/>
            <a:ext cx="576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 二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次型有关概念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51520" y="980728"/>
            <a:ext cx="7019450" cy="523220"/>
            <a:chOff x="1331640" y="1019164"/>
            <a:chExt cx="7019450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1331640" y="1019164"/>
              <a:ext cx="7019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latin typeface="+mn-ea"/>
                </a:rPr>
                <a:t>含有 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800" b="1" dirty="0" smtClean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 smtClean="0">
                  <a:latin typeface="+mn-ea"/>
                </a:rPr>
                <a:t>个变量         的二次齐次多项</a:t>
              </a:r>
              <a:r>
                <a:rPr lang="zh-CN" altLang="en-US" sz="2800" b="1" dirty="0">
                  <a:latin typeface="+mn-ea"/>
                </a:rPr>
                <a:t>式</a:t>
              </a: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7072313"/>
                </p:ext>
              </p:extLst>
            </p:nvPr>
          </p:nvGraphicFramePr>
          <p:xfrm>
            <a:off x="3789983" y="1071899"/>
            <a:ext cx="1651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37" name="Equation" r:id="rId3" imgW="1650960" imgH="419040" progId="Equation.DSMT4">
                    <p:embed/>
                  </p:oleObj>
                </mc:Choice>
                <mc:Fallback>
                  <p:oleObj name="Equation" r:id="rId3" imgW="1650960" imgH="419040" progId="Equation.DSMT4">
                    <p:embed/>
                    <p:pic>
                      <p:nvPicPr>
                        <p:cNvPr id="0" name="Picture 10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9983" y="1071899"/>
                          <a:ext cx="16510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570068"/>
              </p:ext>
            </p:extLst>
          </p:nvPr>
        </p:nvGraphicFramePr>
        <p:xfrm>
          <a:off x="1076325" y="1490663"/>
          <a:ext cx="6197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8" name="Equation" r:id="rId5" imgW="6197400" imgH="901440" progId="Equation.DSMT4">
                  <p:embed/>
                </p:oleObj>
              </mc:Choice>
              <mc:Fallback>
                <p:oleObj name="Equation" r:id="rId5" imgW="6197400" imgH="901440" progId="Equation.DSMT4">
                  <p:embed/>
                  <p:pic>
                    <p:nvPicPr>
                      <p:cNvPr id="0" name="Picture 1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1490663"/>
                        <a:ext cx="61976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231768"/>
              </p:ext>
            </p:extLst>
          </p:nvPr>
        </p:nvGraphicFramePr>
        <p:xfrm>
          <a:off x="4273550" y="1982788"/>
          <a:ext cx="304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9" name="Equation" r:id="rId7" imgW="3047760" imgH="457200" progId="Equation.DSMT4">
                  <p:embed/>
                </p:oleObj>
              </mc:Choice>
              <mc:Fallback>
                <p:oleObj name="Equation" r:id="rId7" imgW="3047760" imgH="457200" progId="Equation.DSMT4">
                  <p:embed/>
                  <p:pic>
                    <p:nvPicPr>
                      <p:cNvPr id="0" name="Picture 1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1982788"/>
                        <a:ext cx="3048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348205"/>
              </p:ext>
            </p:extLst>
          </p:nvPr>
        </p:nvGraphicFramePr>
        <p:xfrm>
          <a:off x="5292080" y="2631028"/>
          <a:ext cx="546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0" name="Equation" r:id="rId9" imgW="545760" imgH="228600" progId="Equation.DSMT4">
                  <p:embed/>
                </p:oleObj>
              </mc:Choice>
              <mc:Fallback>
                <p:oleObj name="Equation" r:id="rId9" imgW="545760" imgH="228600" progId="Equation.DSMT4">
                  <p:embed/>
                  <p:pic>
                    <p:nvPicPr>
                      <p:cNvPr id="0" name="Picture 1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631028"/>
                        <a:ext cx="546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812944"/>
              </p:ext>
            </p:extLst>
          </p:nvPr>
        </p:nvGraphicFramePr>
        <p:xfrm>
          <a:off x="5908675" y="2889250"/>
          <a:ext cx="952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1" name="Equation" r:id="rId11" imgW="952200" imgH="457200" progId="Equation.DSMT4">
                  <p:embed/>
                </p:oleObj>
              </mc:Choice>
              <mc:Fallback>
                <p:oleObj name="Equation" r:id="rId11" imgW="952200" imgH="457200" progId="Equation.DSMT4">
                  <p:embed/>
                  <p:pic>
                    <p:nvPicPr>
                      <p:cNvPr id="0" name="Picture 1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675" y="2889250"/>
                        <a:ext cx="952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23528" y="3429000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称为</a:t>
            </a:r>
            <a:r>
              <a:rPr lang="zh-CN" altLang="en-US" sz="2800" b="1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元二次型</a:t>
            </a:r>
            <a:r>
              <a:rPr lang="zh-CN" altLang="en-US" sz="2800" b="1" dirty="0" smtClean="0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1674" y="232368"/>
            <a:ext cx="1147958" cy="532336"/>
            <a:chOff x="111674" y="1043620"/>
            <a:chExt cx="1147958" cy="532336"/>
          </a:xfrm>
        </p:grpSpPr>
        <p:sp>
          <p:nvSpPr>
            <p:cNvPr id="4" name="圆角矩形 3"/>
            <p:cNvSpPr/>
            <p:nvPr/>
          </p:nvSpPr>
          <p:spPr>
            <a:xfrm>
              <a:off x="111674" y="1043620"/>
              <a:ext cx="961256" cy="52322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9512" y="1052736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solidFill>
                    <a:srgbClr val="000000"/>
                  </a:solidFill>
                  <a:latin typeface="宋体"/>
                </a:rPr>
                <a:t>定义</a:t>
              </a:r>
              <a:endParaRPr lang="zh-CN" altLang="en-US" dirty="0"/>
            </a:p>
          </p:txBody>
        </p:sp>
      </p:grpSp>
      <p:sp>
        <p:nvSpPr>
          <p:cNvPr id="2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E697D3-FBB3-42DB-9F87-4E93B386CB9A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48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816342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28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prstClr val="black"/>
                </a:solidFill>
                <a:latin typeface="+mn-ea"/>
              </a:rPr>
              <a:t>  </a:t>
            </a:r>
            <a:r>
              <a:rPr lang="zh-CN" altLang="en-US" sz="2800" b="1" dirty="0" smtClean="0">
                <a:solidFill>
                  <a:prstClr val="black"/>
                </a:solidFill>
                <a:latin typeface="+mn-ea"/>
              </a:rPr>
              <a:t>   </a:t>
            </a:r>
            <a:endParaRPr lang="zh-CN" altLang="en-US" sz="2800" b="1" dirty="0">
              <a:solidFill>
                <a:prstClr val="black"/>
              </a:solidFill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303037"/>
              </p:ext>
            </p:extLst>
          </p:nvPr>
        </p:nvGraphicFramePr>
        <p:xfrm>
          <a:off x="1017984" y="404664"/>
          <a:ext cx="7010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2" name="Equation" r:id="rId3" imgW="7010280" imgH="990360" progId="Equation.DSMT4">
                  <p:embed/>
                </p:oleObj>
              </mc:Choice>
              <mc:Fallback>
                <p:oleObj name="Equation" r:id="rId3" imgW="7010280" imgH="99036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984" y="404664"/>
                        <a:ext cx="70104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403436"/>
              </p:ext>
            </p:extLst>
          </p:nvPr>
        </p:nvGraphicFramePr>
        <p:xfrm>
          <a:off x="1123950" y="1484784"/>
          <a:ext cx="44069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3" name="Equation" r:id="rId5" imgW="4406760" imgH="1473120" progId="Equation.DSMT4">
                  <p:embed/>
                </p:oleObj>
              </mc:Choice>
              <mc:Fallback>
                <p:oleObj name="Equation" r:id="rId5" imgW="4406760" imgH="147312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1484784"/>
                        <a:ext cx="44069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759510"/>
              </p:ext>
            </p:extLst>
          </p:nvPr>
        </p:nvGraphicFramePr>
        <p:xfrm>
          <a:off x="3707904" y="2996952"/>
          <a:ext cx="27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4" name="Equation" r:id="rId7" imgW="279360" imgH="279360" progId="Equation.DSMT4">
                  <p:embed/>
                </p:oleObj>
              </mc:Choice>
              <mc:Fallback>
                <p:oleObj name="Equation" r:id="rId7" imgW="279360" imgH="27936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996952"/>
                        <a:ext cx="2794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78570"/>
              </p:ext>
            </p:extLst>
          </p:nvPr>
        </p:nvGraphicFramePr>
        <p:xfrm>
          <a:off x="5004048" y="3068960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5" name="Equation" r:id="rId9" imgW="241200" imgH="228600" progId="Equation.DSMT4">
                  <p:embed/>
                </p:oleObj>
              </mc:Choice>
              <mc:Fallback>
                <p:oleObj name="Equation" r:id="rId9" imgW="241200" imgH="2286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068960"/>
                        <a:ext cx="2413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229427"/>
              </p:ext>
            </p:extLst>
          </p:nvPr>
        </p:nvGraphicFramePr>
        <p:xfrm>
          <a:off x="1958752" y="2924944"/>
          <a:ext cx="38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6" name="Equation" r:id="rId11" imgW="380880" imgH="368280" progId="Equation.DSMT4">
                  <p:embed/>
                </p:oleObj>
              </mc:Choice>
              <mc:Fallback>
                <p:oleObj name="Equation" r:id="rId11" imgW="380880" imgH="36828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752" y="2924944"/>
                        <a:ext cx="381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968558"/>
              </p:ext>
            </p:extLst>
          </p:nvPr>
        </p:nvGraphicFramePr>
        <p:xfrm>
          <a:off x="6421488" y="1844824"/>
          <a:ext cx="140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7" name="Equation" r:id="rId13" imgW="1409400" imgH="431640" progId="Equation.DSMT4">
                  <p:embed/>
                </p:oleObj>
              </mc:Choice>
              <mc:Fallback>
                <p:oleObj name="Equation" r:id="rId13" imgW="1409400" imgH="43164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88" y="1844824"/>
                        <a:ext cx="1409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228184" y="2328840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+mn-ea"/>
              </a:rPr>
              <a:t>为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对称矩阵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60432" y="476672"/>
            <a:ext cx="576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 二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次型有关概念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933267"/>
              </p:ext>
            </p:extLst>
          </p:nvPr>
        </p:nvGraphicFramePr>
        <p:xfrm>
          <a:off x="1331640" y="3500438"/>
          <a:ext cx="43180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8" name="Equation" r:id="rId15" imgW="4317840" imgH="1473120" progId="Equation.DSMT4">
                  <p:embed/>
                </p:oleObj>
              </mc:Choice>
              <mc:Fallback>
                <p:oleObj name="Equation" r:id="rId15" imgW="4317840" imgH="147312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500438"/>
                        <a:ext cx="43180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755888"/>
              </p:ext>
            </p:extLst>
          </p:nvPr>
        </p:nvGraphicFramePr>
        <p:xfrm>
          <a:off x="249238" y="5226050"/>
          <a:ext cx="7302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9" name="Equation" r:id="rId17" imgW="7302240" imgH="457200" progId="Equation.DSMT4">
                  <p:embed/>
                </p:oleObj>
              </mc:Choice>
              <mc:Fallback>
                <p:oleObj name="Equation" r:id="rId17" imgW="7302240" imgH="45720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5226050"/>
                        <a:ext cx="7302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8" y="400506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例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520" y="40466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例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136A5A2-1173-426D-B2E9-9ED240810145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90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954884"/>
              </p:ext>
            </p:extLst>
          </p:nvPr>
        </p:nvGraphicFramePr>
        <p:xfrm>
          <a:off x="467544" y="1000135"/>
          <a:ext cx="140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1" name="Equation" r:id="rId3" imgW="1409400" imgH="431640" progId="Equation.DSMT4">
                  <p:embed/>
                </p:oleObj>
              </mc:Choice>
              <mc:Fallback>
                <p:oleObj name="Equation" r:id="rId3" imgW="1409400" imgH="43164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000135"/>
                        <a:ext cx="1409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268910"/>
              </p:ext>
            </p:extLst>
          </p:nvPr>
        </p:nvGraphicFramePr>
        <p:xfrm>
          <a:off x="4762500" y="256541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2" name="Equation" r:id="rId5" imgW="177480" imgH="304560" progId="Equation.DSMT4">
                  <p:embed/>
                </p:oleObj>
              </mc:Choice>
              <mc:Fallback>
                <p:oleObj name="Equation" r:id="rId5" imgW="177480" imgH="30456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256541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625731"/>
              </p:ext>
            </p:extLst>
          </p:nvPr>
        </p:nvGraphicFramePr>
        <p:xfrm>
          <a:off x="1898600" y="249064"/>
          <a:ext cx="62738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3" name="Equation" r:id="rId7" imgW="6273720" imgH="1955520" progId="Equation.DSMT4">
                  <p:embed/>
                </p:oleObj>
              </mc:Choice>
              <mc:Fallback>
                <p:oleObj name="Equation" r:id="rId7" imgW="6273720" imgH="195552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00" y="249064"/>
                        <a:ext cx="62738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04" y="3121804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称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实对称矩阵  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为二次型 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的矩阵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504" y="2492896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二次型</a:t>
            </a:r>
            <a:r>
              <a:rPr lang="zh-CN" altLang="en-US" sz="2800" b="1" dirty="0" smtClean="0"/>
              <a:t>与 实对称矩阵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</a:t>
            </a:r>
            <a:r>
              <a:rPr lang="zh-CN" altLang="en-US" sz="2800" b="1" dirty="0" smtClean="0"/>
              <a:t>可建立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一一对应</a:t>
            </a:r>
            <a:r>
              <a:rPr lang="zh-CN" altLang="en-US" sz="2800" b="1" dirty="0" smtClean="0"/>
              <a:t>的关系</a:t>
            </a:r>
            <a:endParaRPr lang="zh-CN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79512" y="3841884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二次型 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的秩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定义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为矩阵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的秩</a:t>
            </a:r>
            <a:r>
              <a:rPr lang="zh-CN" altLang="en-US" sz="2800" b="1" dirty="0" smtClean="0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60432" y="476672"/>
            <a:ext cx="576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 二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次型有关概念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D3B88C-F2ED-431E-AE3A-10DC971AE278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20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3" name="十字星 22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126492" y="927100"/>
            <a:ext cx="7015796" cy="529093"/>
            <a:chOff x="910468" y="927100"/>
            <a:chExt cx="5744940" cy="529093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1644509"/>
                </p:ext>
              </p:extLst>
            </p:nvPr>
          </p:nvGraphicFramePr>
          <p:xfrm>
            <a:off x="2069231" y="927100"/>
            <a:ext cx="4586177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71" name="Equation" r:id="rId3" imgW="4584600" imgH="457200" progId="Equation.DSMT4">
                    <p:embed/>
                  </p:oleObj>
                </mc:Choice>
                <mc:Fallback>
                  <p:oleObj name="Equation" r:id="rId3" imgW="4584600" imgH="4572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9231" y="927100"/>
                          <a:ext cx="4586177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910468" y="932973"/>
              <a:ext cx="14292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800" b="1" dirty="0"/>
                <a:t>将</a:t>
              </a:r>
              <a:r>
                <a:rPr lang="zh-CN" altLang="en-US" sz="2800" b="1" dirty="0" smtClean="0"/>
                <a:t>二次型</a:t>
              </a:r>
              <a:endParaRPr lang="zh-CN" altLang="en-US" sz="2800" b="1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23528" y="1484784"/>
            <a:ext cx="4291335" cy="523220"/>
            <a:chOff x="323528" y="1484784"/>
            <a:chExt cx="4291335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323528" y="1484784"/>
              <a:ext cx="2664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写成</a:t>
              </a:r>
              <a:r>
                <a:rPr lang="zh-CN" altLang="en-US" sz="2800" b="1" dirty="0" smtClean="0"/>
                <a:t>矩阵形式</a:t>
              </a:r>
              <a:endParaRPr lang="zh-CN" altLang="en-US" sz="2800" b="1" dirty="0"/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8454266"/>
                </p:ext>
              </p:extLst>
            </p:nvPr>
          </p:nvGraphicFramePr>
          <p:xfrm>
            <a:off x="2760663" y="1557338"/>
            <a:ext cx="18542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72" name="Equation" r:id="rId5" imgW="1854000" imgH="431640" progId="Equation.DSMT4">
                    <p:embed/>
                  </p:oleObj>
                </mc:Choice>
                <mc:Fallback>
                  <p:oleObj name="Equation" r:id="rId5" imgW="1854000" imgH="431640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0663" y="1557338"/>
                          <a:ext cx="18542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TextBox 4"/>
          <p:cNvSpPr txBox="1"/>
          <p:nvPr/>
        </p:nvSpPr>
        <p:spPr>
          <a:xfrm>
            <a:off x="8435674" y="1412776"/>
            <a:ext cx="57606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72"/>
              </a:spcBef>
            </a:pPr>
            <a:r>
              <a:rPr lang="zh-CN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zh-CN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722747"/>
              </p:ext>
            </p:extLst>
          </p:nvPr>
        </p:nvGraphicFramePr>
        <p:xfrm>
          <a:off x="384175" y="2973388"/>
          <a:ext cx="50419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3" name="Equation" r:id="rId7" imgW="5041800" imgH="1473120" progId="Equation.DSMT4">
                  <p:embed/>
                </p:oleObj>
              </mc:Choice>
              <mc:Fallback>
                <p:oleObj name="Equation" r:id="rId7" imgW="5041800" imgH="147312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2973388"/>
                        <a:ext cx="50419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599659"/>
              </p:ext>
            </p:extLst>
          </p:nvPr>
        </p:nvGraphicFramePr>
        <p:xfrm>
          <a:off x="623888" y="4797425"/>
          <a:ext cx="2451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4" name="Equation" r:id="rId9" imgW="2450880" imgH="457200" progId="Equation.DSMT4">
                  <p:embed/>
                </p:oleObj>
              </mc:Choice>
              <mc:Fallback>
                <p:oleObj name="Equation" r:id="rId9" imgW="2450880" imgH="4572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4797425"/>
                        <a:ext cx="2451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9552" y="2420888"/>
            <a:ext cx="124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</a:t>
            </a:r>
          </a:p>
        </p:txBody>
      </p:sp>
      <p:sp>
        <p:nvSpPr>
          <p:cNvPr id="5" name="矩形 4"/>
          <p:cNvSpPr/>
          <p:nvPr/>
        </p:nvSpPr>
        <p:spPr>
          <a:xfrm>
            <a:off x="4716016" y="1484784"/>
            <a:ext cx="29867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，并</a:t>
            </a:r>
            <a:r>
              <a:rPr lang="zh-CN" altLang="en-US" sz="2800" b="1" dirty="0"/>
              <a:t>求出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的秩。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1622" y="372594"/>
            <a:ext cx="124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练习</a:t>
            </a:r>
          </a:p>
        </p:txBody>
      </p:sp>
      <p:sp>
        <p:nvSpPr>
          <p:cNvPr id="2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7050" y="4725144"/>
            <a:ext cx="624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2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1CEBBA-FF51-4D5C-BC2D-6BA5C60CD6BC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93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3" name="十字星 22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26492" y="932973"/>
            <a:ext cx="229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 dirty="0" smtClean="0"/>
              <a:t>写出二次型</a:t>
            </a:r>
            <a:endParaRPr lang="zh-CN" alt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3528" y="2113692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的</a:t>
            </a:r>
            <a:r>
              <a:rPr lang="zh-CN" altLang="en-US" sz="2800" b="1" dirty="0" smtClean="0"/>
              <a:t>矩阵。</a:t>
            </a:r>
            <a:endParaRPr lang="zh-CN" altLang="en-US" sz="2800" b="1" dirty="0"/>
          </a:p>
        </p:txBody>
      </p:sp>
      <p:sp>
        <p:nvSpPr>
          <p:cNvPr id="32" name="TextBox 4"/>
          <p:cNvSpPr txBox="1"/>
          <p:nvPr/>
        </p:nvSpPr>
        <p:spPr>
          <a:xfrm>
            <a:off x="8435674" y="1412776"/>
            <a:ext cx="57606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72"/>
              </a:spcBef>
            </a:pPr>
            <a:r>
              <a:rPr lang="zh-CN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zh-CN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673775"/>
              </p:ext>
            </p:extLst>
          </p:nvPr>
        </p:nvGraphicFramePr>
        <p:xfrm>
          <a:off x="3104976" y="457200"/>
          <a:ext cx="48514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5" name="Equation" r:id="rId3" imgW="4851360" imgH="1473120" progId="Equation.DSMT4">
                  <p:embed/>
                </p:oleObj>
              </mc:Choice>
              <mc:Fallback>
                <p:oleObj name="Equation" r:id="rId3" imgW="485136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4976" y="457200"/>
                        <a:ext cx="48514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9552" y="2852936"/>
            <a:ext cx="124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1622" y="372594"/>
            <a:ext cx="124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练习</a:t>
            </a:r>
          </a:p>
        </p:txBody>
      </p:sp>
      <p:sp>
        <p:nvSpPr>
          <p:cNvPr id="2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272678"/>
              </p:ext>
            </p:extLst>
          </p:nvPr>
        </p:nvGraphicFramePr>
        <p:xfrm>
          <a:off x="1798960" y="2760663"/>
          <a:ext cx="2413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6" name="Equation" r:id="rId5" imgW="2412720" imgH="1447560" progId="Equation.DSMT4">
                  <p:embed/>
                </p:oleObj>
              </mc:Choice>
              <mc:Fallback>
                <p:oleObj name="Equation" r:id="rId5" imgW="2412720" imgH="144756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960" y="2760663"/>
                        <a:ext cx="24130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5F7020-1432-4A5A-AD83-7F29F5270DEF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89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右弧形箭头 29"/>
          <p:cNvSpPr/>
          <p:nvPr/>
        </p:nvSpPr>
        <p:spPr>
          <a:xfrm>
            <a:off x="7372214" y="1148418"/>
            <a:ext cx="728178" cy="2178089"/>
          </a:xfrm>
          <a:prstGeom prst="curved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23528" y="409754"/>
            <a:ext cx="1296144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3528" y="45996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二次型</a:t>
            </a:r>
            <a:endParaRPr lang="zh-CN" altLang="en-US" sz="2800" b="1" dirty="0"/>
          </a:p>
        </p:txBody>
      </p:sp>
      <p:sp>
        <p:nvSpPr>
          <p:cNvPr id="19" name="右箭头 18"/>
          <p:cNvSpPr/>
          <p:nvPr/>
        </p:nvSpPr>
        <p:spPr>
          <a:xfrm>
            <a:off x="1649904" y="527347"/>
            <a:ext cx="1049888" cy="2880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699792" y="199961"/>
            <a:ext cx="4672422" cy="24631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649904" y="22508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主要</a:t>
            </a:r>
            <a:endParaRPr lang="zh-CN" alt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651124" y="74830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问题</a:t>
            </a:r>
            <a:endParaRPr lang="zh-CN" alt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911767" y="225088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寻找可逆的线性变换</a:t>
            </a:r>
            <a:endParaRPr lang="zh-CN" altLang="en-US" sz="2400" b="1" dirty="0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170847"/>
              </p:ext>
            </p:extLst>
          </p:nvPr>
        </p:nvGraphicFramePr>
        <p:xfrm>
          <a:off x="4749800" y="2363788"/>
          <a:ext cx="203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5" name="Equation" r:id="rId3" imgW="203040" imgH="342720" progId="Equation.DSMT4">
                  <p:embed/>
                </p:oleObj>
              </mc:Choice>
              <mc:Fallback>
                <p:oleObj name="Equation" r:id="rId3" imgW="203040" imgH="342720" progId="Equation.DSMT4">
                  <p:embed/>
                  <p:pic>
                    <p:nvPicPr>
                      <p:cNvPr id="0" name="Picture 7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2363788"/>
                        <a:ext cx="2032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225563"/>
              </p:ext>
            </p:extLst>
          </p:nvPr>
        </p:nvGraphicFramePr>
        <p:xfrm>
          <a:off x="2790825" y="655638"/>
          <a:ext cx="42672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6" name="Equation" r:id="rId5" imgW="4267080" imgH="1955520" progId="Equation.DSMT4">
                  <p:embed/>
                </p:oleObj>
              </mc:Choice>
              <mc:Fallback>
                <p:oleObj name="Equation" r:id="rId5" imgW="4267080" imgH="1955520" progId="Equation.DSMT4">
                  <p:embed/>
                  <p:pic>
                    <p:nvPicPr>
                      <p:cNvPr id="0" name="Picture 7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655638"/>
                        <a:ext cx="42672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圆角矩形 31"/>
          <p:cNvSpPr/>
          <p:nvPr/>
        </p:nvSpPr>
        <p:spPr>
          <a:xfrm>
            <a:off x="1547664" y="2996952"/>
            <a:ext cx="6803426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501224"/>
              </p:ext>
            </p:extLst>
          </p:nvPr>
        </p:nvGraphicFramePr>
        <p:xfrm>
          <a:off x="57150" y="4021138"/>
          <a:ext cx="6235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7" name="Equation" r:id="rId7" imgW="6235560" imgH="1015920" progId="Equation.DSMT4">
                  <p:embed/>
                </p:oleObj>
              </mc:Choice>
              <mc:Fallback>
                <p:oleObj name="Equation" r:id="rId7" imgW="6235560" imgH="1015920" progId="Equation.DSMT4">
                  <p:embed/>
                  <p:pic>
                    <p:nvPicPr>
                      <p:cNvPr id="0" name="Picture 7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4021138"/>
                        <a:ext cx="62357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744478"/>
              </p:ext>
            </p:extLst>
          </p:nvPr>
        </p:nvGraphicFramePr>
        <p:xfrm>
          <a:off x="1619672" y="3155950"/>
          <a:ext cx="6616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8" name="Equation" r:id="rId9" imgW="6616440" imgH="495000" progId="Equation.DSMT4">
                  <p:embed/>
                </p:oleObj>
              </mc:Choice>
              <mc:Fallback>
                <p:oleObj name="Equation" r:id="rId9" imgW="6616440" imgH="495000" progId="Equation.DSMT4">
                  <p:embed/>
                  <p:pic>
                    <p:nvPicPr>
                      <p:cNvPr id="0" name="Picture 7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155950"/>
                        <a:ext cx="6616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圆角矩形标注 39"/>
          <p:cNvSpPr/>
          <p:nvPr/>
        </p:nvSpPr>
        <p:spPr>
          <a:xfrm rot="10800000">
            <a:off x="6161464" y="4324771"/>
            <a:ext cx="2189626" cy="703801"/>
          </a:xfrm>
          <a:prstGeom prst="wedgeRoundRectCallout">
            <a:avLst>
              <a:gd name="adj1" fmla="val 44879"/>
              <a:gd name="adj2" fmla="val 12360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161464" y="4454328"/>
            <a:ext cx="218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二次型的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标准形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23528" y="5140814"/>
            <a:ext cx="5688632" cy="7810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                                                            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规范</a:t>
            </a:r>
            <a:r>
              <a:rPr lang="zh-CN" altLang="en-US" sz="2400" b="1" dirty="0">
                <a:solidFill>
                  <a:srgbClr val="FF0000"/>
                </a:solidFill>
              </a:rPr>
              <a:t>形</a:t>
            </a:r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133049"/>
              </p:ext>
            </p:extLst>
          </p:nvPr>
        </p:nvGraphicFramePr>
        <p:xfrm>
          <a:off x="481013" y="5283200"/>
          <a:ext cx="4114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9" name="Equation" r:id="rId11" imgW="4114800" imgH="495000" progId="Equation.DSMT4">
                  <p:embed/>
                </p:oleObj>
              </mc:Choice>
              <mc:Fallback>
                <p:oleObj name="Equation" r:id="rId11" imgW="4114800" imgH="495000" progId="Equation.DSMT4">
                  <p:embed/>
                  <p:pic>
                    <p:nvPicPr>
                      <p:cNvPr id="0" name="Picture 7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5283200"/>
                        <a:ext cx="41148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左弧形箭头 50"/>
          <p:cNvSpPr/>
          <p:nvPr/>
        </p:nvSpPr>
        <p:spPr>
          <a:xfrm>
            <a:off x="2911767" y="3392996"/>
            <a:ext cx="580113" cy="2052228"/>
          </a:xfrm>
          <a:prstGeom prst="curvedRightArrow">
            <a:avLst>
              <a:gd name="adj1" fmla="val 25000"/>
              <a:gd name="adj2" fmla="val 50000"/>
              <a:gd name="adj3" fmla="val 3106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108520" y="1412776"/>
            <a:ext cx="3131840" cy="1760790"/>
            <a:chOff x="0" y="2100258"/>
            <a:chExt cx="3131840" cy="1760790"/>
          </a:xfrm>
        </p:grpSpPr>
        <p:sp>
          <p:nvSpPr>
            <p:cNvPr id="4" name="云形标注 3"/>
            <p:cNvSpPr/>
            <p:nvPr/>
          </p:nvSpPr>
          <p:spPr>
            <a:xfrm>
              <a:off x="0" y="2100258"/>
              <a:ext cx="2894106" cy="1760790"/>
            </a:xfrm>
            <a:prstGeom prst="cloudCallout">
              <a:avLst>
                <a:gd name="adj1" fmla="val 13512"/>
                <a:gd name="adj2" fmla="val 166118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1600" y="2204864"/>
              <a:ext cx="2160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/>
                <a:t>作可逆变换</a:t>
              </a:r>
              <a:endParaRPr lang="zh-CN" altLang="en-US" sz="2000" b="1" dirty="0"/>
            </a:p>
          </p:txBody>
        </p:sp>
      </p:grp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370708"/>
              </p:ext>
            </p:extLst>
          </p:nvPr>
        </p:nvGraphicFramePr>
        <p:xfrm>
          <a:off x="802705" y="1733456"/>
          <a:ext cx="1319213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0" name="Equation" r:id="rId13" imgW="1676160" imgH="1650960" progId="Equation.DSMT4">
                  <p:embed/>
                </p:oleObj>
              </mc:Choice>
              <mc:Fallback>
                <p:oleObj name="Equation" r:id="rId13" imgW="1676160" imgH="1650960" progId="Equation.DSMT4">
                  <p:embed/>
                  <p:pic>
                    <p:nvPicPr>
                      <p:cNvPr id="0" name="Picture 8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05" y="1733456"/>
                        <a:ext cx="1319213" cy="1300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60432" y="476672"/>
            <a:ext cx="576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 二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次型有关概念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F01A240-E910-44B8-8867-51ABAA090CDE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/25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4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2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7" grpId="0" animBg="1"/>
      <p:bldP spid="18" grpId="0"/>
      <p:bldP spid="19" grpId="0" animBg="1"/>
      <p:bldP spid="20" grpId="0" animBg="1"/>
      <p:bldP spid="24" grpId="0"/>
      <p:bldP spid="25" grpId="0"/>
      <p:bldP spid="32" grpId="0" animBg="1"/>
      <p:bldP spid="40" grpId="0" animBg="1"/>
      <p:bldP spid="41" grpId="0"/>
      <p:bldP spid="45" grpId="0" animBg="1"/>
      <p:bldP spid="51" grpId="0" animBg="1"/>
    </p:bldLst>
  </p:timing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5088</TotalTime>
  <Words>1316</Words>
  <Application>Microsoft Office PowerPoint</Application>
  <PresentationFormat>全屏显示(4:3)</PresentationFormat>
  <Paragraphs>401</Paragraphs>
  <Slides>25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8" baseType="lpstr">
      <vt:lpstr>主题2</vt:lpstr>
      <vt:lpstr>Equation</vt:lpstr>
      <vt:lpstr>MathType 6.0 Equation</vt:lpstr>
      <vt:lpstr>第五章   相似矩阵及二次型</vt:lpstr>
      <vt:lpstr>第五章   相似矩阵及二次型</vt:lpstr>
      <vt:lpstr>实对称阵的相似对角化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</vt:vector>
  </TitlesOfParts>
  <Manager>卢玉贞</Manager>
  <Company>dlyuzhen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dlyuzhen</cp:lastModifiedBy>
  <cp:revision>381</cp:revision>
  <dcterms:created xsi:type="dcterms:W3CDTF">2015-01-05T18:34:44Z</dcterms:created>
  <dcterms:modified xsi:type="dcterms:W3CDTF">2022-11-23T06:15:38Z</dcterms:modified>
</cp:coreProperties>
</file>