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1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9"/>
  </p:notesMasterIdLst>
  <p:sldIdLst>
    <p:sldId id="278" r:id="rId2"/>
    <p:sldId id="340" r:id="rId3"/>
    <p:sldId id="343" r:id="rId4"/>
    <p:sldId id="341" r:id="rId5"/>
    <p:sldId id="366" r:id="rId6"/>
    <p:sldId id="342" r:id="rId7"/>
    <p:sldId id="345" r:id="rId8"/>
    <p:sldId id="346" r:id="rId9"/>
    <p:sldId id="348" r:id="rId10"/>
    <p:sldId id="368" r:id="rId11"/>
    <p:sldId id="349" r:id="rId12"/>
    <p:sldId id="360" r:id="rId13"/>
    <p:sldId id="361" r:id="rId14"/>
    <p:sldId id="362" r:id="rId15"/>
    <p:sldId id="363" r:id="rId16"/>
    <p:sldId id="351" r:id="rId17"/>
    <p:sldId id="352" r:id="rId18"/>
    <p:sldId id="353" r:id="rId19"/>
    <p:sldId id="257" r:id="rId20"/>
    <p:sldId id="306" r:id="rId21"/>
    <p:sldId id="367" r:id="rId22"/>
    <p:sldId id="318" r:id="rId23"/>
    <p:sldId id="313" r:id="rId24"/>
    <p:sldId id="259" r:id="rId25"/>
    <p:sldId id="339" r:id="rId26"/>
    <p:sldId id="364" r:id="rId27"/>
    <p:sldId id="365" r:id="rId28"/>
    <p:sldId id="335" r:id="rId29"/>
    <p:sldId id="334" r:id="rId30"/>
    <p:sldId id="310" r:id="rId31"/>
    <p:sldId id="322" r:id="rId32"/>
    <p:sldId id="331" r:id="rId33"/>
    <p:sldId id="326" r:id="rId34"/>
    <p:sldId id="325" r:id="rId35"/>
    <p:sldId id="327" r:id="rId36"/>
    <p:sldId id="337" r:id="rId37"/>
    <p:sldId id="332" r:id="rId38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8000"/>
    <a:srgbClr val="66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95" autoAdjust="0"/>
    <p:restoredTop sz="94584" autoAdjust="0"/>
  </p:normalViewPr>
  <p:slideViewPr>
    <p:cSldViewPr>
      <p:cViewPr varScale="1">
        <p:scale>
          <a:sx n="84" d="100"/>
          <a:sy n="84" d="100"/>
        </p:scale>
        <p:origin x="-1632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A32A6494-E2B3-41E1-A137-01BDC2CD814A}" type="presOf" srcId="{EF24F56F-F948-4FAE-A21B-C908CFF0947F}" destId="{04E584C8-CAF4-4F3A-A494-457051CBD1BA}" srcOrd="0" destOrd="0" presId="urn:microsoft.com/office/officeart/2005/8/layout/venn1"/>
    <dgm:cxn modelId="{92448E96-CAC3-4282-87EF-68B4413C6A83}" type="presOf" srcId="{45ECB1DE-4976-41EA-BF4A-BA9625218151}" destId="{61DA2F6A-A3A4-47F6-9631-E32DDDDECDEE}" srcOrd="0" destOrd="0" presId="urn:microsoft.com/office/officeart/2005/8/layout/venn1"/>
    <dgm:cxn modelId="{04D864FB-323B-4CFD-AACB-20DC009DDEF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ACDFE00-D4DF-4E37-9DFB-9E9ABDB435D5}" type="presOf" srcId="{A4DBE9E6-97EB-4725-A2C1-3C97D390DE6E}" destId="{CD4B3101-F142-4E5E-B80A-8D9996F097C7}" srcOrd="0" destOrd="0" presId="urn:microsoft.com/office/officeart/2005/8/layout/venn1"/>
    <dgm:cxn modelId="{626B9FA2-E52E-4EFA-AD5B-5603553AA250}" type="presOf" srcId="{8A5913D2-4896-41F8-9856-90C73F67022D}" destId="{6F917F00-94F3-4752-A2F0-5E137890CEB8}" srcOrd="0" destOrd="0" presId="urn:microsoft.com/office/officeart/2005/8/layout/venn1"/>
    <dgm:cxn modelId="{5A15A41C-DD85-4215-B393-0D4383E8719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E4A8B910-7DC5-4498-B653-ED8CD969E762}" type="presOf" srcId="{B9B3E140-8B8D-4175-BD94-00D1649702AA}" destId="{6DAFA64C-DC3D-43CC-9306-9A83B9F4FF30}" srcOrd="0" destOrd="0" presId="urn:microsoft.com/office/officeart/2005/8/layout/venn1"/>
    <dgm:cxn modelId="{F65E01D4-84DB-4CA5-BA60-8443B53B2228}" type="presOf" srcId="{737B5EC5-D0D2-4529-A675-2479ADB7512A}" destId="{4470F79F-6492-40EA-A900-0CDDBA36E791}" srcOrd="0" destOrd="0" presId="urn:microsoft.com/office/officeart/2005/8/layout/venn1"/>
    <dgm:cxn modelId="{32E45583-30B3-4CB5-9F10-D1BA3BED1BAB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40F57946-834F-4B00-830D-16492F0C7E10}" type="presOf" srcId="{938154DC-7DEC-4435-8AEE-F287F60DA644}" destId="{A319629E-037B-4B5B-8915-441F51FA60BC}" srcOrd="0" destOrd="0" presId="urn:microsoft.com/office/officeart/2005/8/layout/venn1"/>
    <dgm:cxn modelId="{84B398AF-C332-4669-B155-A5A1A95EAA76}" type="presOf" srcId="{AABD46EF-623D-4EC1-9905-9F9517C84035}" destId="{8A8110AF-7FCF-4E47-932E-B9CB33926204}" srcOrd="0" destOrd="0" presId="urn:microsoft.com/office/officeart/2005/8/layout/venn1"/>
    <dgm:cxn modelId="{42CFB953-709D-4E12-99D7-4ADB18F8B6F2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E5B74F71-C24B-4CD5-92BF-CBCA22B396B6}" type="presOf" srcId="{45ECB1DE-4976-41EA-BF4A-BA9625218151}" destId="{61DA2F6A-A3A4-47F6-9631-E32DDDDECDEE}" srcOrd="0" destOrd="0" presId="urn:microsoft.com/office/officeart/2005/8/layout/venn1"/>
    <dgm:cxn modelId="{B6C58C1F-4569-4276-8423-BA9DCAA32220}" type="presOf" srcId="{EF24F56F-F948-4FAE-A21B-C908CFF0947F}" destId="{04E584C8-CAF4-4F3A-A494-457051CBD1BA}" srcOrd="0" destOrd="0" presId="urn:microsoft.com/office/officeart/2005/8/layout/venn1"/>
    <dgm:cxn modelId="{EA71EF57-2680-4A08-8E0B-E88382431F15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FBB696DC-F9E4-47A8-8F17-CF55D1F0B330}" type="presOf" srcId="{21F9EB01-2DBC-4DE3-BF4F-D736561A8F50}" destId="{EDBBB33F-27B5-48AE-A61C-C9DE23066AD1}" srcOrd="0" destOrd="0" presId="urn:microsoft.com/office/officeart/2005/8/layout/venn1"/>
    <dgm:cxn modelId="{57A0CB7D-1649-4F1B-85C9-D5125515F49E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CCE4C96-F5F2-4BE2-BABD-BBC0870D409B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B54C1D96-6DE3-4BD7-9170-03194A74DF62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897AED54-C194-449E-A1AA-3637ABB9876B}" type="presOf" srcId="{4E65984A-BA92-43D1-B9A2-B9086CB43038}" destId="{952DD290-D500-4BE9-9525-723274617DF1}" srcOrd="0" destOrd="0" presId="urn:microsoft.com/office/officeart/2005/8/layout/venn1"/>
    <dgm:cxn modelId="{2A9DFF7F-F311-439F-AB3B-5323BB083A2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6802847-2837-4B81-BED8-5E8608178F72}" type="presOf" srcId="{8A5913D2-4896-41F8-9856-90C73F67022D}" destId="{6F917F00-94F3-4752-A2F0-5E137890CEB8}" srcOrd="0" destOrd="0" presId="urn:microsoft.com/office/officeart/2005/8/layout/venn1"/>
    <dgm:cxn modelId="{A47E25EA-F49B-4213-BAE5-2EC9B3E31F55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8EB95A73-E890-48D3-9698-41BC20BAC4CB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18DF15B9-3BEB-4669-94E0-62E877A742C7}" type="presOf" srcId="{737B5EC5-D0D2-4529-A675-2479ADB7512A}" destId="{4470F79F-6492-40EA-A900-0CDDBA36E791}" srcOrd="0" destOrd="0" presId="urn:microsoft.com/office/officeart/2005/8/layout/venn1"/>
    <dgm:cxn modelId="{B8D0233E-A229-4596-950F-C603B7FD9A9C}" type="presOf" srcId="{B9B3E140-8B8D-4175-BD94-00D1649702AA}" destId="{6DAFA64C-DC3D-43CC-9306-9A83B9F4FF30}" srcOrd="0" destOrd="0" presId="urn:microsoft.com/office/officeart/2005/8/layout/venn1"/>
    <dgm:cxn modelId="{EA16C476-24B5-48DC-A765-C991C095B1A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A03DC30C-6C80-40D0-AAE4-A0C7DE86BAF3}" type="presOf" srcId="{938154DC-7DEC-4435-8AEE-F287F60DA644}" destId="{A319629E-037B-4B5B-8915-441F51FA60BC}" srcOrd="0" destOrd="0" presId="urn:microsoft.com/office/officeart/2005/8/layout/venn1"/>
    <dgm:cxn modelId="{E275D60D-4C71-4C14-80B3-6270BB19F5AF}" type="presOf" srcId="{AABD46EF-623D-4EC1-9905-9F9517C84035}" destId="{8A8110AF-7FCF-4E47-932E-B9CB33926204}" srcOrd="0" destOrd="0" presId="urn:microsoft.com/office/officeart/2005/8/layout/venn1"/>
    <dgm:cxn modelId="{EBB6B157-B002-4171-908E-76A1A5C4DB1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00280E92-5C9B-4357-BBEB-96E2CF488BD1}" type="presOf" srcId="{45ECB1DE-4976-41EA-BF4A-BA9625218151}" destId="{61DA2F6A-A3A4-47F6-9631-E32DDDDECDEE}" srcOrd="0" destOrd="0" presId="urn:microsoft.com/office/officeart/2005/8/layout/venn1"/>
    <dgm:cxn modelId="{A2678029-8120-430A-825C-B40BB8677729}" type="presOf" srcId="{EF24F56F-F948-4FAE-A21B-C908CFF0947F}" destId="{04E584C8-CAF4-4F3A-A494-457051CBD1BA}" srcOrd="0" destOrd="0" presId="urn:microsoft.com/office/officeart/2005/8/layout/venn1"/>
    <dgm:cxn modelId="{2A4EBD96-7591-487C-A185-FF0F14432861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6C77407F-58C8-421B-8A85-804A8662DCF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4053655D-ECBB-4D5A-9A70-A1FD61DA4273}" type="presOf" srcId="{CE6CFCA0-C49C-4951-BE4A-2894AF7F0369}" destId="{7B1E7C52-CF18-48B2-BB65-024F73E359D3}" srcOrd="0" destOrd="0" presId="urn:microsoft.com/office/officeart/2005/8/layout/venn1"/>
    <dgm:cxn modelId="{87C9BA31-1078-40CF-9DB4-C4D704EBB81D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65054F8-6952-4484-94A4-E3312F790459}" type="presOf" srcId="{CE6CFCA0-C49C-4951-BE4A-2894AF7F0369}" destId="{7B1E7C52-CF18-48B2-BB65-024F73E359D3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EFE60A2-0297-45DB-A2AB-9C4B350F8702}" type="presOf" srcId="{21F9EB01-2DBC-4DE3-BF4F-D736561A8F50}" destId="{EDBBB33F-27B5-48AE-A61C-C9DE23066AD1}" srcOrd="0" destOrd="0" presId="urn:microsoft.com/office/officeart/2005/8/layout/venn1"/>
    <dgm:cxn modelId="{EB7FE01F-6030-469F-8443-2CD54088A1A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1393105-A443-40EA-B9E4-B6ADF62FC60F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FCF42A93-8F33-4A89-8853-51C0AD17957F}" type="presOf" srcId="{4E65984A-BA92-43D1-B9A2-B9086CB43038}" destId="{952DD290-D500-4BE9-9525-723274617DF1}" srcOrd="0" destOrd="0" presId="urn:microsoft.com/office/officeart/2005/8/layout/venn1"/>
    <dgm:cxn modelId="{A4B4A178-885D-44BE-9985-DB1147450E63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E2EE795-44B2-4174-A961-5B90F8BEF0E2}" type="presOf" srcId="{8A5913D2-4896-41F8-9856-90C73F67022D}" destId="{6F917F00-94F3-4752-A2F0-5E137890CEB8}" srcOrd="0" destOrd="0" presId="urn:microsoft.com/office/officeart/2005/8/layout/venn1"/>
    <dgm:cxn modelId="{7C6E3AE4-1E20-43BE-8F38-73F3A019A9BF}" type="presOf" srcId="{A4DBE9E6-97EB-4725-A2C1-3C97D390DE6E}" destId="{CD4B3101-F142-4E5E-B80A-8D9996F097C7}" srcOrd="0" destOrd="0" presId="urn:microsoft.com/office/officeart/2005/8/layout/venn1"/>
    <dgm:cxn modelId="{68E2D535-D468-41B2-90D1-C398BADBFC2A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568A29EF-65B2-4644-BC57-1DEAC135A1A9}" type="presOf" srcId="{737B5EC5-D0D2-4529-A675-2479ADB7512A}" destId="{4470F79F-6492-40EA-A900-0CDDBA36E791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801CDB42-DA68-4FC7-AC02-E7299E7E2CE2}" type="presOf" srcId="{B9B3E140-8B8D-4175-BD94-00D1649702AA}" destId="{6DAFA64C-DC3D-43CC-9306-9A83B9F4FF30}" srcOrd="0" destOrd="0" presId="urn:microsoft.com/office/officeart/2005/8/layout/venn1"/>
    <dgm:cxn modelId="{5FDE5523-4AB0-4915-998E-B623D5CCE1E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1368268-5172-4ACF-A597-E10EFBF0C96E}" type="presOf" srcId="{AABD46EF-623D-4EC1-9905-9F9517C84035}" destId="{8A8110AF-7FCF-4E47-932E-B9CB33926204}" srcOrd="0" destOrd="0" presId="urn:microsoft.com/office/officeart/2005/8/layout/venn1"/>
    <dgm:cxn modelId="{5BED0C80-F274-43DC-AC28-AEA010F69020}" type="presOf" srcId="{938154DC-7DEC-4435-8AEE-F287F60DA644}" destId="{A319629E-037B-4B5B-8915-441F51FA60BC}" srcOrd="0" destOrd="0" presId="urn:microsoft.com/office/officeart/2005/8/layout/venn1"/>
    <dgm:cxn modelId="{AF43AF9B-D4E3-40A5-BFF0-580B2CCCF28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8DF36124-1879-4657-8880-9B89E15A740F}" type="presOf" srcId="{EF24F56F-F948-4FAE-A21B-C908CFF0947F}" destId="{04E584C8-CAF4-4F3A-A494-457051CBD1BA}" srcOrd="0" destOrd="0" presId="urn:microsoft.com/office/officeart/2005/8/layout/venn1"/>
    <dgm:cxn modelId="{C3561F1D-0E11-4F54-B5B7-7A5FFCC2434F}" type="presOf" srcId="{45ECB1DE-4976-41EA-BF4A-BA9625218151}" destId="{61DA2F6A-A3A4-47F6-9631-E32DDDDECDEE}" srcOrd="0" destOrd="0" presId="urn:microsoft.com/office/officeart/2005/8/layout/venn1"/>
    <dgm:cxn modelId="{9B7650EC-CF43-4258-ADCB-3CCC77130270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/>
            <a:t>连</a:t>
          </a:r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9BD5B232-8B20-4F38-95C0-303F5E5B8E3A}" type="presOf" srcId="{21F9EB01-2DBC-4DE3-BF4F-D736561A8F50}" destId="{EDBBB33F-27B5-48AE-A61C-C9DE23066AD1}" srcOrd="0" destOrd="0" presId="urn:microsoft.com/office/officeart/2005/8/layout/venn1"/>
    <dgm:cxn modelId="{948C3374-8378-4749-9D1E-7952E7FF6602}" type="presOf" srcId="{CE6CFCA0-C49C-4951-BE4A-2894AF7F0369}" destId="{7B1E7C52-CF18-48B2-BB65-024F73E359D3}" srcOrd="0" destOrd="0" presId="urn:microsoft.com/office/officeart/2005/8/layout/venn1"/>
    <dgm:cxn modelId="{0D211886-3AF8-47A8-B5DD-B7F5AA09165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/>
            <a:t>事</a:t>
          </a:r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3EED2ADD-5C57-4AB6-A8FB-E1DCD2B889FF}" type="presOf" srcId="{4E65984A-BA92-43D1-B9A2-B9086CB43038}" destId="{952DD290-D500-4BE9-9525-723274617DF1}" srcOrd="0" destOrd="0" presId="urn:microsoft.com/office/officeart/2005/8/layout/venn1"/>
    <dgm:cxn modelId="{A8C4179A-4DDC-4EAC-8FCB-DAF7B60DAA50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B46CE50-A16A-44A7-A83B-41AD1DDF2864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/>
            <a:t>海</a:t>
          </a:r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C5A25724-853D-4E15-A283-3AC850375566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D55657B6-CFC6-45A9-82D6-588FE245D838}" type="presOf" srcId="{8A5913D2-4896-41F8-9856-90C73F67022D}" destId="{6F917F00-94F3-4752-A2F0-5E137890CEB8}" srcOrd="0" destOrd="0" presId="urn:microsoft.com/office/officeart/2005/8/layout/venn1"/>
    <dgm:cxn modelId="{15E772D7-FABE-4B9B-BEE8-A1AAA96F20C5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/>
            <a:t>大</a:t>
          </a:r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FE1D30E1-B45C-4460-994A-AED2B6C96A8F}" type="presOf" srcId="{B9B3E140-8B8D-4175-BD94-00D1649702AA}" destId="{6DAFA64C-DC3D-43CC-9306-9A83B9F4FF30}" srcOrd="0" destOrd="0" presId="urn:microsoft.com/office/officeart/2005/8/layout/venn1"/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4B68AE62-E61D-4B2A-8F5A-28286DBAC532}" type="presOf" srcId="{737B5EC5-D0D2-4529-A675-2479ADB7512A}" destId="{4470F79F-6492-40EA-A900-0CDDBA36E791}" srcOrd="0" destOrd="0" presId="urn:microsoft.com/office/officeart/2005/8/layout/venn1"/>
    <dgm:cxn modelId="{0F718241-1F71-4F5A-B883-E51374A95EAF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10D2E371-235F-4BD0-B0A8-2D880B6F3C4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4CE4488A-E535-4397-ACC1-C88B76DE1346}" type="presOf" srcId="{0E6DF1C2-1746-482F-BF52-CD765E80A365}" destId="{171034FF-3396-4AA1-9482-05BACFB2D723}" srcOrd="0" destOrd="0" presId="urn:microsoft.com/office/officeart/2005/8/layout/venn1"/>
    <dgm:cxn modelId="{F650EE78-D76F-4C96-95F5-D8DC65ACCE5A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/>
            <a:t>学</a:t>
          </a:r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23245882-D583-4E12-A66B-E4DBC6462C14}" type="presOf" srcId="{AABD46EF-623D-4EC1-9905-9F9517C84035}" destId="{8A8110AF-7FCF-4E47-932E-B9CB33926204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60D6F320-FFB7-498F-80C2-971F98D8FC03}" type="presOf" srcId="{938154DC-7DEC-4435-8AEE-F287F60DA644}" destId="{A319629E-037B-4B5B-8915-441F51FA60BC}" srcOrd="0" destOrd="0" presId="urn:microsoft.com/office/officeart/2005/8/layout/venn1"/>
    <dgm:cxn modelId="{3B32F537-4EE9-4FA8-8D2C-FF13170D9693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B5265EE9-19ED-4952-9444-1050BFD4321A}" type="presOf" srcId="{EF24F56F-F948-4FAE-A21B-C908CFF0947F}" destId="{04E584C8-CAF4-4F3A-A494-457051CBD1BA}" srcOrd="0" destOrd="0" presId="urn:microsoft.com/office/officeart/2005/8/layout/venn1"/>
    <dgm:cxn modelId="{93DA53C5-A7CE-4A64-B863-E66D206F5538}" type="presOf" srcId="{45ECB1DE-4976-41EA-BF4A-BA9625218151}" destId="{61DA2F6A-A3A4-47F6-9631-E32DDDDECDEE}" srcOrd="0" destOrd="0" presId="urn:microsoft.com/office/officeart/2005/8/layout/venn1"/>
    <dgm:cxn modelId="{AEED01C2-7F7E-4129-B67A-4523D49FC7B7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5E037F40-8B13-40C9-B7D2-AA797830A8B3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EEE15959-7B7A-43E3-9CCC-D6FF7B3BB21C}" type="presOf" srcId="{CE6CFCA0-C49C-4951-BE4A-2894AF7F0369}" destId="{7B1E7C52-CF18-48B2-BB65-024F73E359D3}" srcOrd="0" destOrd="0" presId="urn:microsoft.com/office/officeart/2005/8/layout/venn1"/>
    <dgm:cxn modelId="{D1CAE4A1-0515-4B13-B6E4-0CA1BFBFDDDA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0556D833-DB5F-44A8-A3A8-0B64119E0201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67867626-D0CE-4F5B-BBFD-97EEB386D0BB}" type="presOf" srcId="{0E6DF1C2-1746-482F-BF52-CD765E80A365}" destId="{171034FF-3396-4AA1-9482-05BACFB2D723}" srcOrd="0" destOrd="0" presId="urn:microsoft.com/office/officeart/2005/8/layout/venn1"/>
    <dgm:cxn modelId="{2FF689A0-5481-4062-A454-01F52D4BB77C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71FAD9FB-F1E2-4070-82DB-61283F256656}" type="presOf" srcId="{A4DBE9E6-97EB-4725-A2C1-3C97D390DE6E}" destId="{CD4B3101-F142-4E5E-B80A-8D9996F097C7}" srcOrd="0" destOrd="0" presId="urn:microsoft.com/office/officeart/2005/8/layout/venn1"/>
    <dgm:cxn modelId="{338A1E2E-D6A1-4707-A05C-B8B9CF0C6252}" type="presOf" srcId="{8A5913D2-4896-41F8-9856-90C73F67022D}" destId="{6F917F00-94F3-4752-A2F0-5E137890CEB8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CEBB4AB9-13A5-43AE-9DBF-F30B2B9A3513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C172D425-CD41-44EE-9567-9EA55B2879A4}" type="presOf" srcId="{B9B3E140-8B8D-4175-BD94-00D1649702AA}" destId="{6DAFA64C-DC3D-43CC-9306-9A83B9F4FF30}" srcOrd="0" destOrd="0" presId="urn:microsoft.com/office/officeart/2005/8/layout/venn1"/>
    <dgm:cxn modelId="{18A75906-A604-4BAD-BB5E-BD747AC82186}" type="presOf" srcId="{737B5EC5-D0D2-4529-A675-2479ADB7512A}" destId="{4470F79F-6492-40EA-A900-0CDDBA36E791}" srcOrd="0" destOrd="0" presId="urn:microsoft.com/office/officeart/2005/8/layout/venn1"/>
    <dgm:cxn modelId="{2EF23C72-787A-4DBD-BC53-89B3179F58DC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540D23D5-6380-4DD3-9D7F-FB2447EF69AF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20232053-3ED8-464D-9C31-C60676470D6E}" type="presOf" srcId="{AABD46EF-623D-4EC1-9905-9F9517C84035}" destId="{8A8110AF-7FCF-4E47-932E-B9CB33926204}" srcOrd="0" destOrd="0" presId="urn:microsoft.com/office/officeart/2005/8/layout/venn1"/>
    <dgm:cxn modelId="{7DC34C40-5FBF-47B4-BD34-33B1F82459F6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1AFF9947-8B3F-4EA1-B756-A368AD00B8BC}" type="presOf" srcId="{45ECB1DE-4976-41EA-BF4A-BA9625218151}" destId="{61DA2F6A-A3A4-47F6-9631-E32DDDDECDEE}" srcOrd="0" destOrd="0" presId="urn:microsoft.com/office/officeart/2005/8/layout/venn1"/>
    <dgm:cxn modelId="{BB5D9459-81FA-40B4-B04E-4E511054B458}" type="presOf" srcId="{EF24F56F-F948-4FAE-A21B-C908CFF0947F}" destId="{04E584C8-CAF4-4F3A-A494-457051CBD1BA}" srcOrd="0" destOrd="0" presId="urn:microsoft.com/office/officeart/2005/8/layout/venn1"/>
    <dgm:cxn modelId="{0BEB1051-E1E5-4843-9B4E-C5C348DCB0AF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0C2E5FCA-0BAE-44E4-8E22-876B2689621C}" type="presOf" srcId="{CE6CFCA0-C49C-4951-BE4A-2894AF7F0369}" destId="{7B1E7C52-CF18-48B2-BB65-024F73E359D3}" srcOrd="0" destOrd="0" presId="urn:microsoft.com/office/officeart/2005/8/layout/venn1"/>
    <dgm:cxn modelId="{FC9C7020-D487-43C0-984C-078D421D51CC}" type="presOf" srcId="{21F9EB01-2DBC-4DE3-BF4F-D736561A8F50}" destId="{EDBBB33F-27B5-48AE-A61C-C9DE23066AD1}" srcOrd="0" destOrd="0" presId="urn:microsoft.com/office/officeart/2005/8/layout/venn1"/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86C86D4F-39D9-4E9D-827E-0469D5B36C22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DE17EA56-6D06-43A7-A9E6-145BE28A4D01}" type="presOf" srcId="{0E6DF1C2-1746-482F-BF52-CD765E80A365}" destId="{171034FF-3396-4AA1-9482-05BACFB2D723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EBD0C9FB-A623-4EE9-87B7-112B03C048E4}" type="presOf" srcId="{4E65984A-BA92-43D1-B9A2-B9086CB43038}" destId="{952DD290-D500-4BE9-9525-723274617DF1}" srcOrd="0" destOrd="0" presId="urn:microsoft.com/office/officeart/2005/8/layout/venn1"/>
    <dgm:cxn modelId="{AA92B083-FAAD-4051-A8D7-9392E8B4DACB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05D0AB64-5D0D-44ED-A165-7DCC3B8BFFC2}" type="presOf" srcId="{A4DBE9E6-97EB-4725-A2C1-3C97D390DE6E}" destId="{CD4B3101-F142-4E5E-B80A-8D9996F097C7}" srcOrd="0" destOrd="0" presId="urn:microsoft.com/office/officeart/2005/8/layout/venn1"/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18F76BDE-FFDD-4A69-986F-15A073534CA8}" type="presOf" srcId="{8A5913D2-4896-41F8-9856-90C73F67022D}" destId="{6F917F00-94F3-4752-A2F0-5E137890CEB8}" srcOrd="0" destOrd="0" presId="urn:microsoft.com/office/officeart/2005/8/layout/venn1"/>
    <dgm:cxn modelId="{00808874-B6B6-4E9E-8215-A8EB10480946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8A5913D2-4896-41F8-9856-90C73F67022D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4DBE9E6-97EB-4725-A2C1-3C97D390DE6E}">
      <dgm:prSet/>
      <dgm:spPr/>
      <dgm:t>
        <a:bodyPr/>
        <a:lstStyle/>
        <a:p>
          <a:pPr rtl="0"/>
          <a:r>
            <a:rPr lang="zh-CN" dirty="0" smtClean="0"/>
            <a:t>海</a:t>
          </a:r>
          <a:endParaRPr lang="zh-CN" dirty="0"/>
        </a:p>
      </dgm:t>
    </dgm:pt>
    <dgm:pt modelId="{87EAD260-81CC-4CA9-BBD7-8CAA53C41D5E}" type="par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E9DC61F2-79D8-4484-8E44-6794BC3940A2}" type="sibTrans" cxnId="{2B21FC62-6E7B-4E86-901F-C320E9329617}">
      <dgm:prSet/>
      <dgm:spPr/>
      <dgm:t>
        <a:bodyPr/>
        <a:lstStyle/>
        <a:p>
          <a:endParaRPr lang="zh-CN" altLang="en-US"/>
        </a:p>
      </dgm:t>
    </dgm:pt>
    <dgm:pt modelId="{6F917F00-94F3-4752-A2F0-5E137890CEB8}" type="pres">
      <dgm:prSet presAssocID="{8A5913D2-4896-41F8-9856-90C73F67022D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CD4B3101-F142-4E5E-B80A-8D9996F097C7}" type="pres">
      <dgm:prSet presAssocID="{A4DBE9E6-97EB-4725-A2C1-3C97D390DE6E}" presName="circ1TxSh" presStyleLbl="vennNode1" presStyleIdx="0" presStyleCnt="1" custLinFactNeighborX="-14286"/>
      <dgm:spPr/>
      <dgm:t>
        <a:bodyPr/>
        <a:lstStyle/>
        <a:p>
          <a:endParaRPr lang="zh-CN" altLang="en-US"/>
        </a:p>
      </dgm:t>
    </dgm:pt>
  </dgm:ptLst>
  <dgm:cxnLst>
    <dgm:cxn modelId="{2B21FC62-6E7B-4E86-901F-C320E9329617}" srcId="{8A5913D2-4896-41F8-9856-90C73F67022D}" destId="{A4DBE9E6-97EB-4725-A2C1-3C97D390DE6E}" srcOrd="0" destOrd="0" parTransId="{87EAD260-81CC-4CA9-BBD7-8CAA53C41D5E}" sibTransId="{E9DC61F2-79D8-4484-8E44-6794BC3940A2}"/>
    <dgm:cxn modelId="{BE3771A3-64DB-4990-9AC2-0C77606B2981}" type="presOf" srcId="{A4DBE9E6-97EB-4725-A2C1-3C97D390DE6E}" destId="{CD4B3101-F142-4E5E-B80A-8D9996F097C7}" srcOrd="0" destOrd="0" presId="urn:microsoft.com/office/officeart/2005/8/layout/venn1"/>
    <dgm:cxn modelId="{4F44F6B9-3D4D-429A-8E11-D903A3BF18D2}" type="presOf" srcId="{8A5913D2-4896-41F8-9856-90C73F67022D}" destId="{6F917F00-94F3-4752-A2F0-5E137890CEB8}" srcOrd="0" destOrd="0" presId="urn:microsoft.com/office/officeart/2005/8/layout/venn1"/>
    <dgm:cxn modelId="{1B10C698-3A27-42A7-AD8F-F7964D8ED7FD}" type="presParOf" srcId="{6F917F00-94F3-4752-A2F0-5E137890CEB8}" destId="{CD4B3101-F142-4E5E-B80A-8D9996F097C7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240FA5EF-00AE-43D2-8F53-D9AE2B01BDB2}" type="presOf" srcId="{B9B3E140-8B8D-4175-BD94-00D1649702AA}" destId="{6DAFA64C-DC3D-43CC-9306-9A83B9F4FF30}" srcOrd="0" destOrd="0" presId="urn:microsoft.com/office/officeart/2005/8/layout/venn1"/>
    <dgm:cxn modelId="{AB864D71-94F2-4DC0-96E0-D36EFDC6A220}" type="presOf" srcId="{737B5EC5-D0D2-4529-A675-2479ADB7512A}" destId="{4470F79F-6492-40EA-A900-0CDDBA36E791}" srcOrd="0" destOrd="0" presId="urn:microsoft.com/office/officeart/2005/8/layout/venn1"/>
    <dgm:cxn modelId="{B1E49355-E388-4469-A42E-23F966630C45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BDE7B317-FD36-4EED-A53C-0855B1C72398}" type="presOf" srcId="{AABD46EF-623D-4EC1-9905-9F9517C84035}" destId="{8A8110AF-7FCF-4E47-932E-B9CB33926204}" srcOrd="0" destOrd="0" presId="urn:microsoft.com/office/officeart/2005/8/layout/venn1"/>
    <dgm:cxn modelId="{AF8FDA79-9A4B-44BC-AEC3-BEF957EBCDB2}" type="presOf" srcId="{938154DC-7DEC-4435-8AEE-F287F60DA644}" destId="{A319629E-037B-4B5B-8915-441F51FA60BC}" srcOrd="0" destOrd="0" presId="urn:microsoft.com/office/officeart/2005/8/layout/venn1"/>
    <dgm:cxn modelId="{20E0EB36-BA4A-40D2-AC4A-4166EBD376A5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37B5EC5-D0D2-4529-A675-2479ADB7512A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B9B3E140-8B8D-4175-BD94-00D1649702AA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20CABB80-E645-4623-B0F5-082F1C9844C3}" type="par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64EA75C9-5C20-4191-8BF0-E6DA063D3386}" type="sibTrans" cxnId="{8C3AC8CF-CD5C-4961-B37E-08F0B762C53E}">
      <dgm:prSet/>
      <dgm:spPr/>
      <dgm:t>
        <a:bodyPr/>
        <a:lstStyle/>
        <a:p>
          <a:endParaRPr lang="zh-CN" altLang="en-US"/>
        </a:p>
      </dgm:t>
    </dgm:pt>
    <dgm:pt modelId="{4470F79F-6492-40EA-A900-0CDDBA36E791}" type="pres">
      <dgm:prSet presAssocID="{737B5EC5-D0D2-4529-A675-2479ADB7512A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6DAFA64C-DC3D-43CC-9306-9A83B9F4FF30}" type="pres">
      <dgm:prSet presAssocID="{B9B3E140-8B8D-4175-BD94-00D1649702AA}" presName="circ1TxSh" presStyleLbl="vennNode1" presStyleIdx="0" presStyleCnt="1" custScaleX="85044" custScaleY="76553"/>
      <dgm:spPr/>
      <dgm:t>
        <a:bodyPr/>
        <a:lstStyle/>
        <a:p>
          <a:endParaRPr lang="zh-CN" altLang="en-US"/>
        </a:p>
      </dgm:t>
    </dgm:pt>
  </dgm:ptLst>
  <dgm:cxnLst>
    <dgm:cxn modelId="{8C3AC8CF-CD5C-4961-B37E-08F0B762C53E}" srcId="{737B5EC5-D0D2-4529-A675-2479ADB7512A}" destId="{B9B3E140-8B8D-4175-BD94-00D1649702AA}" srcOrd="0" destOrd="0" parTransId="{20CABB80-E645-4623-B0F5-082F1C9844C3}" sibTransId="{64EA75C9-5C20-4191-8BF0-E6DA063D3386}"/>
    <dgm:cxn modelId="{6C6772F8-D79E-4960-9C41-BF3AFA368FE0}" type="presOf" srcId="{737B5EC5-D0D2-4529-A675-2479ADB7512A}" destId="{4470F79F-6492-40EA-A900-0CDDBA36E791}" srcOrd="0" destOrd="0" presId="urn:microsoft.com/office/officeart/2005/8/layout/venn1"/>
    <dgm:cxn modelId="{DA48FB2E-EEA7-465F-B7ED-AF004493BAB2}" type="presOf" srcId="{B9B3E140-8B8D-4175-BD94-00D1649702AA}" destId="{6DAFA64C-DC3D-43CC-9306-9A83B9F4FF30}" srcOrd="0" destOrd="0" presId="urn:microsoft.com/office/officeart/2005/8/layout/venn1"/>
    <dgm:cxn modelId="{06EAC5C6-A4CC-4ED3-951E-B688B01AA7DE}" type="presParOf" srcId="{4470F79F-6492-40EA-A900-0CDDBA36E791}" destId="{6DAFA64C-DC3D-43CC-9306-9A83B9F4FF30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ABD46EF-623D-4EC1-9905-9F9517C8403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938154DC-7DEC-4435-8AEE-F287F60DA644}">
      <dgm:prSet/>
      <dgm:spPr/>
      <dgm:t>
        <a:bodyPr/>
        <a:lstStyle/>
        <a:p>
          <a:pPr rtl="0"/>
          <a:r>
            <a:rPr lang="zh-CN" dirty="0" smtClean="0"/>
            <a:t>学</a:t>
          </a:r>
          <a:endParaRPr lang="zh-CN" dirty="0"/>
        </a:p>
      </dgm:t>
    </dgm:pt>
    <dgm:pt modelId="{6E033A8B-39BD-418D-B3E7-B46D3AA0ABB1}" type="par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2D1234A8-D610-4E36-A02B-729B238B8E3D}" type="sibTrans" cxnId="{F8FB8444-3373-404C-9230-AE02F265EB7D}">
      <dgm:prSet/>
      <dgm:spPr/>
      <dgm:t>
        <a:bodyPr/>
        <a:lstStyle/>
        <a:p>
          <a:endParaRPr lang="zh-CN" altLang="en-US"/>
        </a:p>
      </dgm:t>
    </dgm:pt>
    <dgm:pt modelId="{8A8110AF-7FCF-4E47-932E-B9CB33926204}" type="pres">
      <dgm:prSet presAssocID="{AABD46EF-623D-4EC1-9905-9F9517C8403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A319629E-037B-4B5B-8915-441F51FA60BC}" type="pres">
      <dgm:prSet presAssocID="{938154DC-7DEC-4435-8AEE-F287F60DA644}" presName="circ1TxSh" presStyleLbl="vennNode1" presStyleIdx="0" presStyleCnt="1" custScaleX="81447" custScaleY="119119" custLinFactNeighborY="12680"/>
      <dgm:spPr/>
      <dgm:t>
        <a:bodyPr/>
        <a:lstStyle/>
        <a:p>
          <a:endParaRPr lang="zh-CN" altLang="en-US"/>
        </a:p>
      </dgm:t>
    </dgm:pt>
  </dgm:ptLst>
  <dgm:cxnLst>
    <dgm:cxn modelId="{36213AF3-86D9-4F1C-879A-057E6EF85F31}" type="presOf" srcId="{938154DC-7DEC-4435-8AEE-F287F60DA644}" destId="{A319629E-037B-4B5B-8915-441F51FA60BC}" srcOrd="0" destOrd="0" presId="urn:microsoft.com/office/officeart/2005/8/layout/venn1"/>
    <dgm:cxn modelId="{F8FB8444-3373-404C-9230-AE02F265EB7D}" srcId="{AABD46EF-623D-4EC1-9905-9F9517C84035}" destId="{938154DC-7DEC-4435-8AEE-F287F60DA644}" srcOrd="0" destOrd="0" parTransId="{6E033A8B-39BD-418D-B3E7-B46D3AA0ABB1}" sibTransId="{2D1234A8-D610-4E36-A02B-729B238B8E3D}"/>
    <dgm:cxn modelId="{D1F66236-65CA-4CBC-B648-BC5239552139}" type="presOf" srcId="{AABD46EF-623D-4EC1-9905-9F9517C84035}" destId="{8A8110AF-7FCF-4E47-932E-B9CB33926204}" srcOrd="0" destOrd="0" presId="urn:microsoft.com/office/officeart/2005/8/layout/venn1"/>
    <dgm:cxn modelId="{DFB86842-3046-47C8-942B-B076AF7FC9B1}" type="presParOf" srcId="{8A8110AF-7FCF-4E47-932E-B9CB33926204}" destId="{A319629E-037B-4B5B-8915-441F51FA60BC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5ECB1DE-4976-41EA-BF4A-BA9625218151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EF24F56F-F948-4FAE-A21B-C908CFF0947F}">
      <dgm:prSet/>
      <dgm:spPr/>
      <dgm:t>
        <a:bodyPr/>
        <a:lstStyle/>
        <a:p>
          <a:pPr rtl="0"/>
          <a:r>
            <a:rPr lang="zh-CN" dirty="0" smtClean="0"/>
            <a:t>大</a:t>
          </a:r>
          <a:endParaRPr lang="zh-CN" dirty="0"/>
        </a:p>
      </dgm:t>
    </dgm:pt>
    <dgm:pt modelId="{6EB2B391-B256-4E95-9585-2F0870E44ACA}" type="par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A69B06CF-6523-4B01-915A-C0C50F407655}" type="sibTrans" cxnId="{43D3D3F3-471A-48BF-9BE4-5B6320766276}">
      <dgm:prSet/>
      <dgm:spPr/>
      <dgm:t>
        <a:bodyPr/>
        <a:lstStyle/>
        <a:p>
          <a:endParaRPr lang="zh-CN" altLang="en-US"/>
        </a:p>
      </dgm:t>
    </dgm:pt>
    <dgm:pt modelId="{61DA2F6A-A3A4-47F6-9631-E32DDDDECDEE}" type="pres">
      <dgm:prSet presAssocID="{45ECB1DE-4976-41EA-BF4A-BA9625218151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4E584C8-CAF4-4F3A-A494-457051CBD1BA}" type="pres">
      <dgm:prSet presAssocID="{EF24F56F-F948-4FAE-A21B-C908CFF0947F}" presName="circ1TxSh" presStyleLbl="vennNode1" presStyleIdx="0" presStyleCnt="1" custScaleX="83619" custScaleY="91188" custLinFactNeighborX="-18362"/>
      <dgm:spPr/>
      <dgm:t>
        <a:bodyPr/>
        <a:lstStyle/>
        <a:p>
          <a:endParaRPr lang="zh-CN" altLang="en-US"/>
        </a:p>
      </dgm:t>
    </dgm:pt>
  </dgm:ptLst>
  <dgm:cxnLst>
    <dgm:cxn modelId="{43D3D3F3-471A-48BF-9BE4-5B6320766276}" srcId="{45ECB1DE-4976-41EA-BF4A-BA9625218151}" destId="{EF24F56F-F948-4FAE-A21B-C908CFF0947F}" srcOrd="0" destOrd="0" parTransId="{6EB2B391-B256-4E95-9585-2F0870E44ACA}" sibTransId="{A69B06CF-6523-4B01-915A-C0C50F407655}"/>
    <dgm:cxn modelId="{420B8CD0-C6AA-42E2-98EE-04E7A26F0E42}" type="presOf" srcId="{45ECB1DE-4976-41EA-BF4A-BA9625218151}" destId="{61DA2F6A-A3A4-47F6-9631-E32DDDDECDEE}" srcOrd="0" destOrd="0" presId="urn:microsoft.com/office/officeart/2005/8/layout/venn1"/>
    <dgm:cxn modelId="{463CA459-D7D8-4767-91ED-E118E03A65D5}" type="presOf" srcId="{EF24F56F-F948-4FAE-A21B-C908CFF0947F}" destId="{04E584C8-CAF4-4F3A-A494-457051CBD1BA}" srcOrd="0" destOrd="0" presId="urn:microsoft.com/office/officeart/2005/8/layout/venn1"/>
    <dgm:cxn modelId="{383BDAE4-D52A-4CF9-827B-AE298A2CECC8}" type="presParOf" srcId="{61DA2F6A-A3A4-47F6-9631-E32DDDDECDEE}" destId="{04E584C8-CAF4-4F3A-A494-457051CBD1BA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CE6CFCA0-C49C-4951-BE4A-2894AF7F0369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21F9EB01-2DBC-4DE3-BF4F-D736561A8F50}">
      <dgm:prSet/>
      <dgm:spPr/>
      <dgm:t>
        <a:bodyPr/>
        <a:lstStyle/>
        <a:p>
          <a:pPr rtl="0"/>
          <a:r>
            <a:rPr lang="zh-CN" dirty="0" smtClean="0"/>
            <a:t>连</a:t>
          </a:r>
          <a:endParaRPr lang="zh-CN" dirty="0"/>
        </a:p>
      </dgm:t>
    </dgm:pt>
    <dgm:pt modelId="{8B03F53D-FC70-4946-AEAC-F84E888AD489}" type="par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F4A9E490-2C33-4765-846D-F336D70D9E90}" type="sibTrans" cxnId="{4ED37DFF-B7F3-4A12-BAF1-D82B1853C7BC}">
      <dgm:prSet/>
      <dgm:spPr/>
      <dgm:t>
        <a:bodyPr/>
        <a:lstStyle/>
        <a:p>
          <a:endParaRPr lang="zh-CN" altLang="en-US"/>
        </a:p>
      </dgm:t>
    </dgm:pt>
    <dgm:pt modelId="{7B1E7C52-CF18-48B2-BB65-024F73E359D3}" type="pres">
      <dgm:prSet presAssocID="{CE6CFCA0-C49C-4951-BE4A-2894AF7F0369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DBBB33F-27B5-48AE-A61C-C9DE23066AD1}" type="pres">
      <dgm:prSet presAssocID="{21F9EB01-2DBC-4DE3-BF4F-D736561A8F50}" presName="circ1TxSh" presStyleLbl="vennNode1" presStyleIdx="0" presStyleCnt="1" custScaleX="81179" custScaleY="90583" custLinFactNeighborX="-9411" custLinFactNeighborY="36409"/>
      <dgm:spPr/>
      <dgm:t>
        <a:bodyPr/>
        <a:lstStyle/>
        <a:p>
          <a:endParaRPr lang="zh-CN" altLang="en-US"/>
        </a:p>
      </dgm:t>
    </dgm:pt>
  </dgm:ptLst>
  <dgm:cxnLst>
    <dgm:cxn modelId="{4ED37DFF-B7F3-4A12-BAF1-D82B1853C7BC}" srcId="{CE6CFCA0-C49C-4951-BE4A-2894AF7F0369}" destId="{21F9EB01-2DBC-4DE3-BF4F-D736561A8F50}" srcOrd="0" destOrd="0" parTransId="{8B03F53D-FC70-4946-AEAC-F84E888AD489}" sibTransId="{F4A9E490-2C33-4765-846D-F336D70D9E90}"/>
    <dgm:cxn modelId="{65072421-3C37-4108-9D66-57CC440CBC2B}" type="presOf" srcId="{21F9EB01-2DBC-4DE3-BF4F-D736561A8F50}" destId="{EDBBB33F-27B5-48AE-A61C-C9DE23066AD1}" srcOrd="0" destOrd="0" presId="urn:microsoft.com/office/officeart/2005/8/layout/venn1"/>
    <dgm:cxn modelId="{75F8C7F8-E5F0-4ABC-957F-ED85EF6AAF4F}" type="presOf" srcId="{CE6CFCA0-C49C-4951-BE4A-2894AF7F0369}" destId="{7B1E7C52-CF18-48B2-BB65-024F73E359D3}" srcOrd="0" destOrd="0" presId="urn:microsoft.com/office/officeart/2005/8/layout/venn1"/>
    <dgm:cxn modelId="{7EE2F8CB-8200-4C0F-B578-E9D48C28D057}" type="presParOf" srcId="{7B1E7C52-CF18-48B2-BB65-024F73E359D3}" destId="{EDBBB33F-27B5-48AE-A61C-C9DE23066AD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E6DF1C2-1746-482F-BF52-CD765E80A365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4E65984A-BA92-43D1-B9A2-B9086CB43038}">
      <dgm:prSet/>
      <dgm:spPr/>
      <dgm:t>
        <a:bodyPr/>
        <a:lstStyle/>
        <a:p>
          <a:pPr rtl="0"/>
          <a:r>
            <a:rPr lang="zh-CN" dirty="0" smtClean="0"/>
            <a:t>事</a:t>
          </a:r>
          <a:endParaRPr lang="zh-CN" dirty="0"/>
        </a:p>
      </dgm:t>
    </dgm:pt>
    <dgm:pt modelId="{81728B8A-367F-45A7-8399-F1C3131B02C5}" type="par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8E214BAF-A429-4BFC-AB47-111633C977F3}" type="sibTrans" cxnId="{D4BAEDBC-6704-4ED8-83C9-D725DD67589D}">
      <dgm:prSet/>
      <dgm:spPr/>
      <dgm:t>
        <a:bodyPr/>
        <a:lstStyle/>
        <a:p>
          <a:endParaRPr lang="zh-CN" altLang="en-US"/>
        </a:p>
      </dgm:t>
    </dgm:pt>
    <dgm:pt modelId="{171034FF-3396-4AA1-9482-05BACFB2D723}" type="pres">
      <dgm:prSet presAssocID="{0E6DF1C2-1746-482F-BF52-CD765E80A365}" presName="compositeShape" presStyleCnt="0">
        <dgm:presLayoutVars>
          <dgm:chMax val="7"/>
          <dgm:dir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52DD290-D500-4BE9-9525-723274617DF1}" type="pres">
      <dgm:prSet presAssocID="{4E65984A-BA92-43D1-B9A2-B9086CB43038}" presName="circ1TxSh" presStyleLbl="vennNode1" presStyleIdx="0" presStyleCnt="1" custScaleX="120198" custLinFactNeighborX="-14727" custLinFactNeighborY="-12058"/>
      <dgm:spPr/>
      <dgm:t>
        <a:bodyPr/>
        <a:lstStyle/>
        <a:p>
          <a:endParaRPr lang="zh-CN" altLang="en-US"/>
        </a:p>
      </dgm:t>
    </dgm:pt>
  </dgm:ptLst>
  <dgm:cxnLst>
    <dgm:cxn modelId="{98B53646-7F3C-40B6-87C4-D47A3AD25C40}" type="presOf" srcId="{0E6DF1C2-1746-482F-BF52-CD765E80A365}" destId="{171034FF-3396-4AA1-9482-05BACFB2D723}" srcOrd="0" destOrd="0" presId="urn:microsoft.com/office/officeart/2005/8/layout/venn1"/>
    <dgm:cxn modelId="{23AB7004-FA89-4CC3-991D-57C0DAB2C03F}" type="presOf" srcId="{4E65984A-BA92-43D1-B9A2-B9086CB43038}" destId="{952DD290-D500-4BE9-9525-723274617DF1}" srcOrd="0" destOrd="0" presId="urn:microsoft.com/office/officeart/2005/8/layout/venn1"/>
    <dgm:cxn modelId="{D4BAEDBC-6704-4ED8-83C9-D725DD67589D}" srcId="{0E6DF1C2-1746-482F-BF52-CD765E80A365}" destId="{4E65984A-BA92-43D1-B9A2-B9086CB43038}" srcOrd="0" destOrd="0" parTransId="{81728B8A-367F-45A7-8399-F1C3131B02C5}" sibTransId="{8E214BAF-A429-4BFC-AB47-111633C977F3}"/>
    <dgm:cxn modelId="{3EA04CA1-46EB-437A-A171-EF451E7E851E}" type="presParOf" srcId="{171034FF-3396-4AA1-9482-05BACFB2D723}" destId="{952DD290-D500-4BE9-9525-723274617DF1}" srcOrd="0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/>
            <a:t>大</a:t>
          </a:r>
        </a:p>
      </dsp:txBody>
      <dsp:txXfrm>
        <a:off x="48023" y="226112"/>
        <a:ext cx="231874" cy="252862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/>
            <a:t>连</a:t>
          </a:r>
        </a:p>
      </dsp:txBody>
      <dsp:txXfrm>
        <a:off x="51299" y="371457"/>
        <a:ext cx="247694" cy="27638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事</a:t>
          </a:r>
        </a:p>
      </dsp:txBody>
      <dsp:txXfrm>
        <a:off x="37095" y="72396"/>
        <a:ext cx="420162" cy="349559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/>
            <a:t>海</a:t>
          </a:r>
        </a:p>
      </dsp:txBody>
      <dsp:txXfrm>
        <a:off x="73817" y="165462"/>
        <a:ext cx="356423" cy="35642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/>
            <a:t>大</a:t>
          </a:r>
        </a:p>
      </dsp:txBody>
      <dsp:txXfrm>
        <a:off x="108590" y="205091"/>
        <a:ext cx="327613" cy="2949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/>
            <a:t>学</a:t>
          </a:r>
        </a:p>
      </dsp:txBody>
      <dsp:txXfrm>
        <a:off x="94756" y="221006"/>
        <a:ext cx="257363" cy="376402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4B3101-F142-4E5E-B80A-8D9996F097C7}">
      <dsp:nvSpPr>
        <dsp:cNvPr id="0" name=""/>
        <dsp:cNvSpPr/>
      </dsp:nvSpPr>
      <dsp:spPr>
        <a:xfrm>
          <a:off x="0" y="91645"/>
          <a:ext cx="504057" cy="504057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海</a:t>
          </a:r>
          <a:endParaRPr lang="zh-CN" sz="2300" kern="1200" dirty="0"/>
        </a:p>
      </dsp:txBody>
      <dsp:txXfrm>
        <a:off x="73817" y="165462"/>
        <a:ext cx="356423" cy="356423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AFA64C-DC3D-43CC-9306-9A83B9F4FF30}">
      <dsp:nvSpPr>
        <dsp:cNvPr id="0" name=""/>
        <dsp:cNvSpPr/>
      </dsp:nvSpPr>
      <dsp:spPr>
        <a:xfrm>
          <a:off x="40739" y="144015"/>
          <a:ext cx="463315" cy="417056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900" kern="1200" dirty="0" smtClean="0"/>
            <a:t>大</a:t>
          </a:r>
          <a:endParaRPr lang="zh-CN" sz="1900" kern="1200" dirty="0"/>
        </a:p>
      </dsp:txBody>
      <dsp:txXfrm>
        <a:off x="108590" y="205091"/>
        <a:ext cx="327613" cy="29490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19629E-037B-4B5B-8915-441F51FA60BC}">
      <dsp:nvSpPr>
        <dsp:cNvPr id="0" name=""/>
        <dsp:cNvSpPr/>
      </dsp:nvSpPr>
      <dsp:spPr>
        <a:xfrm>
          <a:off x="41454" y="143050"/>
          <a:ext cx="363967" cy="53231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000" kern="1200" dirty="0" smtClean="0"/>
            <a:t>学</a:t>
          </a:r>
          <a:endParaRPr lang="zh-CN" sz="2000" kern="1200" dirty="0"/>
        </a:p>
      </dsp:txBody>
      <dsp:txXfrm>
        <a:off x="94756" y="221006"/>
        <a:ext cx="257363" cy="37640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E584C8-CAF4-4F3A-A494-457051CBD1BA}">
      <dsp:nvSpPr>
        <dsp:cNvPr id="0" name=""/>
        <dsp:cNvSpPr/>
      </dsp:nvSpPr>
      <dsp:spPr>
        <a:xfrm>
          <a:off x="0" y="173742"/>
          <a:ext cx="327920" cy="357602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700" kern="1200" dirty="0" smtClean="0"/>
            <a:t>大</a:t>
          </a:r>
          <a:endParaRPr lang="zh-CN" sz="1700" kern="1200" dirty="0"/>
        </a:p>
      </dsp:txBody>
      <dsp:txXfrm>
        <a:off x="48023" y="226112"/>
        <a:ext cx="231874" cy="252862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BBB33F-27B5-48AE-A61C-C9DE23066AD1}">
      <dsp:nvSpPr>
        <dsp:cNvPr id="0" name=""/>
        <dsp:cNvSpPr/>
      </dsp:nvSpPr>
      <dsp:spPr>
        <a:xfrm>
          <a:off x="0" y="314215"/>
          <a:ext cx="350292" cy="39087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1800" kern="1200" dirty="0" smtClean="0"/>
            <a:t>连</a:t>
          </a:r>
          <a:endParaRPr lang="zh-CN" sz="1800" kern="1200" dirty="0"/>
        </a:p>
      </dsp:txBody>
      <dsp:txXfrm>
        <a:off x="51299" y="371457"/>
        <a:ext cx="247694" cy="27638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2DD290-D500-4BE9-9525-723274617DF1}">
      <dsp:nvSpPr>
        <dsp:cNvPr id="0" name=""/>
        <dsp:cNvSpPr/>
      </dsp:nvSpPr>
      <dsp:spPr>
        <a:xfrm>
          <a:off x="-49924" y="0"/>
          <a:ext cx="594200" cy="49435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300" kern="1200" dirty="0" smtClean="0"/>
            <a:t>事</a:t>
          </a:r>
          <a:endParaRPr lang="zh-CN" sz="2300" kern="1200" dirty="0"/>
        </a:p>
      </dsp:txBody>
      <dsp:txXfrm>
        <a:off x="37095" y="72396"/>
        <a:ext cx="420162" cy="3495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wmf"/><Relationship Id="rId7" Type="http://schemas.openxmlformats.org/officeDocument/2006/relationships/image" Target="../media/image8.wmf"/><Relationship Id="rId2" Type="http://schemas.openxmlformats.org/officeDocument/2006/relationships/image" Target="../media/image3.wmf"/><Relationship Id="rId1" Type="http://schemas.openxmlformats.org/officeDocument/2006/relationships/image" Target="../media/image2.wmf"/><Relationship Id="rId6" Type="http://schemas.openxmlformats.org/officeDocument/2006/relationships/image" Target="../media/image7.wmf"/><Relationship Id="rId5" Type="http://schemas.openxmlformats.org/officeDocument/2006/relationships/image" Target="../media/image6.wmf"/><Relationship Id="rId4" Type="http://schemas.openxmlformats.org/officeDocument/2006/relationships/image" Target="../media/image5.wmf"/><Relationship Id="rId9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7.wmf"/><Relationship Id="rId1" Type="http://schemas.openxmlformats.org/officeDocument/2006/relationships/image" Target="../media/image22.wmf"/><Relationship Id="rId6" Type="http://schemas.openxmlformats.org/officeDocument/2006/relationships/image" Target="../media/image30.wmf"/><Relationship Id="rId5" Type="http://schemas.openxmlformats.org/officeDocument/2006/relationships/image" Target="../media/image29.wmf"/><Relationship Id="rId4" Type="http://schemas.openxmlformats.org/officeDocument/2006/relationships/image" Target="../media/image28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4" Type="http://schemas.openxmlformats.org/officeDocument/2006/relationships/image" Target="../media/image38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image" Target="../media/image40.wmf"/><Relationship Id="rId1" Type="http://schemas.openxmlformats.org/officeDocument/2006/relationships/image" Target="../media/image39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5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4" Type="http://schemas.openxmlformats.org/officeDocument/2006/relationships/image" Target="../media/image55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8.wmf"/><Relationship Id="rId2" Type="http://schemas.openxmlformats.org/officeDocument/2006/relationships/image" Target="../media/image57.wmf"/><Relationship Id="rId1" Type="http://schemas.openxmlformats.org/officeDocument/2006/relationships/image" Target="../media/image56.wmf"/><Relationship Id="rId5" Type="http://schemas.openxmlformats.org/officeDocument/2006/relationships/image" Target="../media/image60.wmf"/><Relationship Id="rId4" Type="http://schemas.openxmlformats.org/officeDocument/2006/relationships/image" Target="../media/image59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3.wmf"/><Relationship Id="rId2" Type="http://schemas.openxmlformats.org/officeDocument/2006/relationships/image" Target="../media/image62.wmf"/><Relationship Id="rId1" Type="http://schemas.openxmlformats.org/officeDocument/2006/relationships/image" Target="../media/image61.wmf"/><Relationship Id="rId4" Type="http://schemas.openxmlformats.org/officeDocument/2006/relationships/image" Target="../media/image6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7.wmf"/><Relationship Id="rId2" Type="http://schemas.openxmlformats.org/officeDocument/2006/relationships/image" Target="../media/image66.wmf"/><Relationship Id="rId1" Type="http://schemas.openxmlformats.org/officeDocument/2006/relationships/image" Target="../media/image65.wmf"/><Relationship Id="rId6" Type="http://schemas.openxmlformats.org/officeDocument/2006/relationships/image" Target="../media/image70.wmf"/><Relationship Id="rId5" Type="http://schemas.openxmlformats.org/officeDocument/2006/relationships/image" Target="../media/image69.wmf"/><Relationship Id="rId4" Type="http://schemas.openxmlformats.org/officeDocument/2006/relationships/image" Target="../media/image6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0.wmf"/><Relationship Id="rId2" Type="http://schemas.openxmlformats.org/officeDocument/2006/relationships/image" Target="../media/image71.wmf"/><Relationship Id="rId1" Type="http://schemas.openxmlformats.org/officeDocument/2006/relationships/image" Target="../media/image66.wmf"/><Relationship Id="rId6" Type="http://schemas.openxmlformats.org/officeDocument/2006/relationships/image" Target="../media/image69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8.wmf"/><Relationship Id="rId2" Type="http://schemas.openxmlformats.org/officeDocument/2006/relationships/image" Target="../media/image47.wmf"/><Relationship Id="rId1" Type="http://schemas.openxmlformats.org/officeDocument/2006/relationships/image" Target="../media/image48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7" Type="http://schemas.openxmlformats.org/officeDocument/2006/relationships/image" Target="../media/image83.wmf"/><Relationship Id="rId2" Type="http://schemas.openxmlformats.org/officeDocument/2006/relationships/image" Target="../media/image80.wmf"/><Relationship Id="rId1" Type="http://schemas.openxmlformats.org/officeDocument/2006/relationships/image" Target="../media/image65.wmf"/><Relationship Id="rId6" Type="http://schemas.openxmlformats.org/officeDocument/2006/relationships/image" Target="../media/image82.wmf"/><Relationship Id="rId5" Type="http://schemas.openxmlformats.org/officeDocument/2006/relationships/image" Target="../media/image67.wmf"/><Relationship Id="rId4" Type="http://schemas.openxmlformats.org/officeDocument/2006/relationships/image" Target="../media/image8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4" Type="http://schemas.openxmlformats.org/officeDocument/2006/relationships/image" Target="../media/image1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Relationship Id="rId4" Type="http://schemas.openxmlformats.org/officeDocument/2006/relationships/image" Target="../media/image25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2.wmf"/><Relationship Id="rId1" Type="http://schemas.openxmlformats.org/officeDocument/2006/relationships/image" Target="../media/image26.wmf"/><Relationship Id="rId5" Type="http://schemas.openxmlformats.org/officeDocument/2006/relationships/image" Target="../media/image28.wmf"/><Relationship Id="rId4" Type="http://schemas.openxmlformats.org/officeDocument/2006/relationships/image" Target="../media/image2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0E8CA0-16E5-498B-AEA9-7C1A93E0BF6C}" type="datetimeFigureOut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2E444-D72A-4A5F-BB29-2E422B983F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5142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E13D55-DCD2-4DC9-92A0-B622F5591CB7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4506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13" Type="http://schemas.openxmlformats.org/officeDocument/2006/relationships/diagramLayout" Target="../diagrams/layout3.xml"/><Relationship Id="rId18" Type="http://schemas.openxmlformats.org/officeDocument/2006/relationships/diagramLayout" Target="../diagrams/layout4.xml"/><Relationship Id="rId26" Type="http://schemas.microsoft.com/office/2007/relationships/diagramDrawing" Target="../diagrams/drawing5.xml"/><Relationship Id="rId3" Type="http://schemas.openxmlformats.org/officeDocument/2006/relationships/diagramLayout" Target="../diagrams/layout1.xml"/><Relationship Id="rId21" Type="http://schemas.microsoft.com/office/2007/relationships/diagramDrawing" Target="../diagrams/drawing4.xml"/><Relationship Id="rId7" Type="http://schemas.openxmlformats.org/officeDocument/2006/relationships/diagramData" Target="../diagrams/data2.xml"/><Relationship Id="rId12" Type="http://schemas.openxmlformats.org/officeDocument/2006/relationships/diagramData" Target="../diagrams/data3.xml"/><Relationship Id="rId17" Type="http://schemas.openxmlformats.org/officeDocument/2006/relationships/diagramData" Target="../diagrams/data4.xml"/><Relationship Id="rId25" Type="http://schemas.openxmlformats.org/officeDocument/2006/relationships/diagramColors" Target="../diagrams/colors5.xml"/><Relationship Id="rId33" Type="http://schemas.microsoft.com/office/2007/relationships/hdphoto" Target="../media/hdphoto1.wdp"/><Relationship Id="rId2" Type="http://schemas.openxmlformats.org/officeDocument/2006/relationships/diagramData" Target="../diagrams/data1.xml"/><Relationship Id="rId16" Type="http://schemas.microsoft.com/office/2007/relationships/diagramDrawing" Target="../diagrams/drawing3.xml"/><Relationship Id="rId20" Type="http://schemas.openxmlformats.org/officeDocument/2006/relationships/diagramColors" Target="../diagrams/colors4.xml"/><Relationship Id="rId29" Type="http://schemas.openxmlformats.org/officeDocument/2006/relationships/diagramQuickStyle" Target="../diagrams/quickStyle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24" Type="http://schemas.openxmlformats.org/officeDocument/2006/relationships/diagramQuickStyle" Target="../diagrams/quickStyle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.xml"/><Relationship Id="rId15" Type="http://schemas.openxmlformats.org/officeDocument/2006/relationships/diagramColors" Target="../diagrams/colors3.xml"/><Relationship Id="rId23" Type="http://schemas.openxmlformats.org/officeDocument/2006/relationships/diagramLayout" Target="../diagrams/layout5.xml"/><Relationship Id="rId28" Type="http://schemas.openxmlformats.org/officeDocument/2006/relationships/diagramLayout" Target="../diagrams/layout6.xml"/><Relationship Id="rId10" Type="http://schemas.openxmlformats.org/officeDocument/2006/relationships/diagramColors" Target="../diagrams/colors2.xml"/><Relationship Id="rId19" Type="http://schemas.openxmlformats.org/officeDocument/2006/relationships/diagramQuickStyle" Target="../diagrams/quickStyle4.xml"/><Relationship Id="rId31" Type="http://schemas.microsoft.com/office/2007/relationships/diagramDrawing" Target="../diagrams/drawing6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Relationship Id="rId14" Type="http://schemas.openxmlformats.org/officeDocument/2006/relationships/diagramQuickStyle" Target="../diagrams/quickStyle3.xml"/><Relationship Id="rId22" Type="http://schemas.openxmlformats.org/officeDocument/2006/relationships/diagramData" Target="../diagrams/data5.xml"/><Relationship Id="rId27" Type="http://schemas.openxmlformats.org/officeDocument/2006/relationships/diagramData" Target="../diagrams/data6.xml"/><Relationship Id="rId30" Type="http://schemas.openxmlformats.org/officeDocument/2006/relationships/diagramColors" Target="../diagrams/colors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8.xml"/><Relationship Id="rId13" Type="http://schemas.openxmlformats.org/officeDocument/2006/relationships/diagramLayout" Target="../diagrams/layout9.xml"/><Relationship Id="rId18" Type="http://schemas.openxmlformats.org/officeDocument/2006/relationships/diagramLayout" Target="../diagrams/layout10.xml"/><Relationship Id="rId26" Type="http://schemas.microsoft.com/office/2007/relationships/diagramDrawing" Target="../diagrams/drawing11.xml"/><Relationship Id="rId3" Type="http://schemas.openxmlformats.org/officeDocument/2006/relationships/diagramLayout" Target="../diagrams/layout7.xml"/><Relationship Id="rId21" Type="http://schemas.microsoft.com/office/2007/relationships/diagramDrawing" Target="../diagrams/drawing10.xml"/><Relationship Id="rId7" Type="http://schemas.openxmlformats.org/officeDocument/2006/relationships/diagramData" Target="../diagrams/data8.xml"/><Relationship Id="rId12" Type="http://schemas.openxmlformats.org/officeDocument/2006/relationships/diagramData" Target="../diagrams/data9.xml"/><Relationship Id="rId17" Type="http://schemas.openxmlformats.org/officeDocument/2006/relationships/diagramData" Target="../diagrams/data10.xml"/><Relationship Id="rId25" Type="http://schemas.openxmlformats.org/officeDocument/2006/relationships/diagramColors" Target="../diagrams/colors11.xml"/><Relationship Id="rId33" Type="http://schemas.microsoft.com/office/2007/relationships/hdphoto" Target="../media/hdphoto1.wdp"/><Relationship Id="rId2" Type="http://schemas.openxmlformats.org/officeDocument/2006/relationships/diagramData" Target="../diagrams/data7.xml"/><Relationship Id="rId16" Type="http://schemas.microsoft.com/office/2007/relationships/diagramDrawing" Target="../diagrams/drawing9.xml"/><Relationship Id="rId20" Type="http://schemas.openxmlformats.org/officeDocument/2006/relationships/diagramColors" Target="../diagrams/colors10.xml"/><Relationship Id="rId29" Type="http://schemas.openxmlformats.org/officeDocument/2006/relationships/diagramQuickStyle" Target="../diagrams/quickStyle1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7.xml"/><Relationship Id="rId11" Type="http://schemas.microsoft.com/office/2007/relationships/diagramDrawing" Target="../diagrams/drawing8.xml"/><Relationship Id="rId24" Type="http://schemas.openxmlformats.org/officeDocument/2006/relationships/diagramQuickStyle" Target="../diagrams/quickStyle1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7.xml"/><Relationship Id="rId15" Type="http://schemas.openxmlformats.org/officeDocument/2006/relationships/diagramColors" Target="../diagrams/colors9.xml"/><Relationship Id="rId23" Type="http://schemas.openxmlformats.org/officeDocument/2006/relationships/diagramLayout" Target="../diagrams/layout11.xml"/><Relationship Id="rId28" Type="http://schemas.openxmlformats.org/officeDocument/2006/relationships/diagramLayout" Target="../diagrams/layout12.xml"/><Relationship Id="rId10" Type="http://schemas.openxmlformats.org/officeDocument/2006/relationships/diagramColors" Target="../diagrams/colors8.xml"/><Relationship Id="rId19" Type="http://schemas.openxmlformats.org/officeDocument/2006/relationships/diagramQuickStyle" Target="../diagrams/quickStyle10.xml"/><Relationship Id="rId31" Type="http://schemas.microsoft.com/office/2007/relationships/diagramDrawing" Target="../diagrams/drawing12.xml"/><Relationship Id="rId4" Type="http://schemas.openxmlformats.org/officeDocument/2006/relationships/diagramQuickStyle" Target="../diagrams/quickStyle7.xml"/><Relationship Id="rId9" Type="http://schemas.openxmlformats.org/officeDocument/2006/relationships/diagramQuickStyle" Target="../diagrams/quickStyle8.xml"/><Relationship Id="rId14" Type="http://schemas.openxmlformats.org/officeDocument/2006/relationships/diagramQuickStyle" Target="../diagrams/quickStyle9.xml"/><Relationship Id="rId22" Type="http://schemas.openxmlformats.org/officeDocument/2006/relationships/diagramData" Target="../diagrams/data11.xml"/><Relationship Id="rId27" Type="http://schemas.openxmlformats.org/officeDocument/2006/relationships/diagramData" Target="../diagrams/data12.xml"/><Relationship Id="rId30" Type="http://schemas.openxmlformats.org/officeDocument/2006/relationships/diagramColors" Target="../diagrams/colors1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4.xml"/><Relationship Id="rId13" Type="http://schemas.openxmlformats.org/officeDocument/2006/relationships/diagramLayout" Target="../diagrams/layout15.xml"/><Relationship Id="rId18" Type="http://schemas.openxmlformats.org/officeDocument/2006/relationships/diagramLayout" Target="../diagrams/layout16.xml"/><Relationship Id="rId26" Type="http://schemas.microsoft.com/office/2007/relationships/diagramDrawing" Target="../diagrams/drawing17.xml"/><Relationship Id="rId3" Type="http://schemas.openxmlformats.org/officeDocument/2006/relationships/diagramLayout" Target="../diagrams/layout13.xml"/><Relationship Id="rId21" Type="http://schemas.microsoft.com/office/2007/relationships/diagramDrawing" Target="../diagrams/drawing16.xml"/><Relationship Id="rId7" Type="http://schemas.openxmlformats.org/officeDocument/2006/relationships/diagramData" Target="../diagrams/data14.xml"/><Relationship Id="rId12" Type="http://schemas.openxmlformats.org/officeDocument/2006/relationships/diagramData" Target="../diagrams/data15.xml"/><Relationship Id="rId17" Type="http://schemas.openxmlformats.org/officeDocument/2006/relationships/diagramData" Target="../diagrams/data16.xml"/><Relationship Id="rId25" Type="http://schemas.openxmlformats.org/officeDocument/2006/relationships/diagramColors" Target="../diagrams/colors17.xml"/><Relationship Id="rId33" Type="http://schemas.microsoft.com/office/2007/relationships/hdphoto" Target="../media/hdphoto1.wdp"/><Relationship Id="rId2" Type="http://schemas.openxmlformats.org/officeDocument/2006/relationships/diagramData" Target="../diagrams/data13.xml"/><Relationship Id="rId16" Type="http://schemas.microsoft.com/office/2007/relationships/diagramDrawing" Target="../diagrams/drawing15.xml"/><Relationship Id="rId20" Type="http://schemas.openxmlformats.org/officeDocument/2006/relationships/diagramColors" Target="../diagrams/colors16.xml"/><Relationship Id="rId29" Type="http://schemas.openxmlformats.org/officeDocument/2006/relationships/diagramQuickStyle" Target="../diagrams/quickStyle18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3.xml"/><Relationship Id="rId11" Type="http://schemas.microsoft.com/office/2007/relationships/diagramDrawing" Target="../diagrams/drawing14.xml"/><Relationship Id="rId24" Type="http://schemas.openxmlformats.org/officeDocument/2006/relationships/diagramQuickStyle" Target="../diagrams/quickStyle17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3.xml"/><Relationship Id="rId15" Type="http://schemas.openxmlformats.org/officeDocument/2006/relationships/diagramColors" Target="../diagrams/colors15.xml"/><Relationship Id="rId23" Type="http://schemas.openxmlformats.org/officeDocument/2006/relationships/diagramLayout" Target="../diagrams/layout17.xml"/><Relationship Id="rId28" Type="http://schemas.openxmlformats.org/officeDocument/2006/relationships/diagramLayout" Target="../diagrams/layout18.xml"/><Relationship Id="rId10" Type="http://schemas.openxmlformats.org/officeDocument/2006/relationships/diagramColors" Target="../diagrams/colors14.xml"/><Relationship Id="rId19" Type="http://schemas.openxmlformats.org/officeDocument/2006/relationships/diagramQuickStyle" Target="../diagrams/quickStyle16.xml"/><Relationship Id="rId31" Type="http://schemas.microsoft.com/office/2007/relationships/diagramDrawing" Target="../diagrams/drawing18.xml"/><Relationship Id="rId4" Type="http://schemas.openxmlformats.org/officeDocument/2006/relationships/diagramQuickStyle" Target="../diagrams/quickStyle13.xml"/><Relationship Id="rId9" Type="http://schemas.openxmlformats.org/officeDocument/2006/relationships/diagramQuickStyle" Target="../diagrams/quickStyle14.xml"/><Relationship Id="rId14" Type="http://schemas.openxmlformats.org/officeDocument/2006/relationships/diagramQuickStyle" Target="../diagrams/quickStyle15.xml"/><Relationship Id="rId22" Type="http://schemas.openxmlformats.org/officeDocument/2006/relationships/diagramData" Target="../diagrams/data17.xml"/><Relationship Id="rId27" Type="http://schemas.openxmlformats.org/officeDocument/2006/relationships/diagramData" Target="../diagrams/data18.xml"/><Relationship Id="rId30" Type="http://schemas.openxmlformats.org/officeDocument/2006/relationships/diagramColors" Target="../diagrams/colors1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0.xml"/><Relationship Id="rId13" Type="http://schemas.openxmlformats.org/officeDocument/2006/relationships/diagramLayout" Target="../diagrams/layout21.xml"/><Relationship Id="rId18" Type="http://schemas.openxmlformats.org/officeDocument/2006/relationships/diagramLayout" Target="../diagrams/layout22.xml"/><Relationship Id="rId26" Type="http://schemas.microsoft.com/office/2007/relationships/diagramDrawing" Target="../diagrams/drawing23.xml"/><Relationship Id="rId3" Type="http://schemas.openxmlformats.org/officeDocument/2006/relationships/diagramLayout" Target="../diagrams/layout19.xml"/><Relationship Id="rId21" Type="http://schemas.microsoft.com/office/2007/relationships/diagramDrawing" Target="../diagrams/drawing22.xml"/><Relationship Id="rId7" Type="http://schemas.openxmlformats.org/officeDocument/2006/relationships/diagramData" Target="../diagrams/data20.xml"/><Relationship Id="rId12" Type="http://schemas.openxmlformats.org/officeDocument/2006/relationships/diagramData" Target="../diagrams/data21.xml"/><Relationship Id="rId17" Type="http://schemas.openxmlformats.org/officeDocument/2006/relationships/diagramData" Target="../diagrams/data22.xml"/><Relationship Id="rId25" Type="http://schemas.openxmlformats.org/officeDocument/2006/relationships/diagramColors" Target="../diagrams/colors23.xml"/><Relationship Id="rId33" Type="http://schemas.microsoft.com/office/2007/relationships/hdphoto" Target="../media/hdphoto1.wdp"/><Relationship Id="rId2" Type="http://schemas.openxmlformats.org/officeDocument/2006/relationships/diagramData" Target="../diagrams/data19.xml"/><Relationship Id="rId16" Type="http://schemas.microsoft.com/office/2007/relationships/diagramDrawing" Target="../diagrams/drawing21.xml"/><Relationship Id="rId20" Type="http://schemas.openxmlformats.org/officeDocument/2006/relationships/diagramColors" Target="../diagrams/colors22.xml"/><Relationship Id="rId29" Type="http://schemas.openxmlformats.org/officeDocument/2006/relationships/diagramQuickStyle" Target="../diagrams/quickStyle24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19.xml"/><Relationship Id="rId11" Type="http://schemas.microsoft.com/office/2007/relationships/diagramDrawing" Target="../diagrams/drawing20.xml"/><Relationship Id="rId24" Type="http://schemas.openxmlformats.org/officeDocument/2006/relationships/diagramQuickStyle" Target="../diagrams/quickStyle23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19.xml"/><Relationship Id="rId15" Type="http://schemas.openxmlformats.org/officeDocument/2006/relationships/diagramColors" Target="../diagrams/colors21.xml"/><Relationship Id="rId23" Type="http://schemas.openxmlformats.org/officeDocument/2006/relationships/diagramLayout" Target="../diagrams/layout23.xml"/><Relationship Id="rId28" Type="http://schemas.openxmlformats.org/officeDocument/2006/relationships/diagramLayout" Target="../diagrams/layout24.xml"/><Relationship Id="rId10" Type="http://schemas.openxmlformats.org/officeDocument/2006/relationships/diagramColors" Target="../diagrams/colors20.xml"/><Relationship Id="rId19" Type="http://schemas.openxmlformats.org/officeDocument/2006/relationships/diagramQuickStyle" Target="../diagrams/quickStyle22.xml"/><Relationship Id="rId31" Type="http://schemas.microsoft.com/office/2007/relationships/diagramDrawing" Target="../diagrams/drawing24.xml"/><Relationship Id="rId4" Type="http://schemas.openxmlformats.org/officeDocument/2006/relationships/diagramQuickStyle" Target="../diagrams/quickStyle19.xml"/><Relationship Id="rId9" Type="http://schemas.openxmlformats.org/officeDocument/2006/relationships/diagramQuickStyle" Target="../diagrams/quickStyle20.xml"/><Relationship Id="rId14" Type="http://schemas.openxmlformats.org/officeDocument/2006/relationships/diagramQuickStyle" Target="../diagrams/quickStyle21.xml"/><Relationship Id="rId22" Type="http://schemas.openxmlformats.org/officeDocument/2006/relationships/diagramData" Target="../diagrams/data23.xml"/><Relationship Id="rId27" Type="http://schemas.openxmlformats.org/officeDocument/2006/relationships/diagramData" Target="../diagrams/data24.xml"/><Relationship Id="rId30" Type="http://schemas.openxmlformats.org/officeDocument/2006/relationships/diagramColors" Target="../diagrams/colors24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6.xml"/><Relationship Id="rId13" Type="http://schemas.openxmlformats.org/officeDocument/2006/relationships/diagramLayout" Target="../diagrams/layout27.xml"/><Relationship Id="rId18" Type="http://schemas.openxmlformats.org/officeDocument/2006/relationships/diagramLayout" Target="../diagrams/layout28.xml"/><Relationship Id="rId26" Type="http://schemas.microsoft.com/office/2007/relationships/diagramDrawing" Target="../diagrams/drawing29.xml"/><Relationship Id="rId3" Type="http://schemas.openxmlformats.org/officeDocument/2006/relationships/diagramLayout" Target="../diagrams/layout25.xml"/><Relationship Id="rId21" Type="http://schemas.microsoft.com/office/2007/relationships/diagramDrawing" Target="../diagrams/drawing28.xml"/><Relationship Id="rId7" Type="http://schemas.openxmlformats.org/officeDocument/2006/relationships/diagramData" Target="../diagrams/data26.xml"/><Relationship Id="rId12" Type="http://schemas.openxmlformats.org/officeDocument/2006/relationships/diagramData" Target="../diagrams/data27.xml"/><Relationship Id="rId17" Type="http://schemas.openxmlformats.org/officeDocument/2006/relationships/diagramData" Target="../diagrams/data28.xml"/><Relationship Id="rId25" Type="http://schemas.openxmlformats.org/officeDocument/2006/relationships/diagramColors" Target="../diagrams/colors29.xml"/><Relationship Id="rId33" Type="http://schemas.microsoft.com/office/2007/relationships/hdphoto" Target="../media/hdphoto1.wdp"/><Relationship Id="rId2" Type="http://schemas.openxmlformats.org/officeDocument/2006/relationships/diagramData" Target="../diagrams/data25.xml"/><Relationship Id="rId16" Type="http://schemas.microsoft.com/office/2007/relationships/diagramDrawing" Target="../diagrams/drawing27.xml"/><Relationship Id="rId20" Type="http://schemas.openxmlformats.org/officeDocument/2006/relationships/diagramColors" Target="../diagrams/colors28.xml"/><Relationship Id="rId29" Type="http://schemas.openxmlformats.org/officeDocument/2006/relationships/diagramQuickStyle" Target="../diagrams/quickStyle30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25.xml"/><Relationship Id="rId11" Type="http://schemas.microsoft.com/office/2007/relationships/diagramDrawing" Target="../diagrams/drawing26.xml"/><Relationship Id="rId24" Type="http://schemas.openxmlformats.org/officeDocument/2006/relationships/diagramQuickStyle" Target="../diagrams/quickStyle29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25.xml"/><Relationship Id="rId15" Type="http://schemas.openxmlformats.org/officeDocument/2006/relationships/diagramColors" Target="../diagrams/colors27.xml"/><Relationship Id="rId23" Type="http://schemas.openxmlformats.org/officeDocument/2006/relationships/diagramLayout" Target="../diagrams/layout29.xml"/><Relationship Id="rId28" Type="http://schemas.openxmlformats.org/officeDocument/2006/relationships/diagramLayout" Target="../diagrams/layout30.xml"/><Relationship Id="rId10" Type="http://schemas.openxmlformats.org/officeDocument/2006/relationships/diagramColors" Target="../diagrams/colors26.xml"/><Relationship Id="rId19" Type="http://schemas.openxmlformats.org/officeDocument/2006/relationships/diagramQuickStyle" Target="../diagrams/quickStyle28.xml"/><Relationship Id="rId31" Type="http://schemas.microsoft.com/office/2007/relationships/diagramDrawing" Target="../diagrams/drawing30.xml"/><Relationship Id="rId4" Type="http://schemas.openxmlformats.org/officeDocument/2006/relationships/diagramQuickStyle" Target="../diagrams/quickStyle25.xml"/><Relationship Id="rId9" Type="http://schemas.openxmlformats.org/officeDocument/2006/relationships/diagramQuickStyle" Target="../diagrams/quickStyle26.xml"/><Relationship Id="rId14" Type="http://schemas.openxmlformats.org/officeDocument/2006/relationships/diagramQuickStyle" Target="../diagrams/quickStyle27.xml"/><Relationship Id="rId22" Type="http://schemas.openxmlformats.org/officeDocument/2006/relationships/diagramData" Target="../diagrams/data29.xml"/><Relationship Id="rId27" Type="http://schemas.openxmlformats.org/officeDocument/2006/relationships/diagramData" Target="../diagrams/data30.xml"/><Relationship Id="rId30" Type="http://schemas.openxmlformats.org/officeDocument/2006/relationships/diagramColors" Target="../diagrams/colors30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2.xml"/><Relationship Id="rId13" Type="http://schemas.openxmlformats.org/officeDocument/2006/relationships/diagramLayout" Target="../diagrams/layout33.xml"/><Relationship Id="rId18" Type="http://schemas.openxmlformats.org/officeDocument/2006/relationships/diagramLayout" Target="../diagrams/layout34.xml"/><Relationship Id="rId26" Type="http://schemas.microsoft.com/office/2007/relationships/diagramDrawing" Target="../diagrams/drawing35.xml"/><Relationship Id="rId3" Type="http://schemas.openxmlformats.org/officeDocument/2006/relationships/diagramLayout" Target="../diagrams/layout31.xml"/><Relationship Id="rId21" Type="http://schemas.microsoft.com/office/2007/relationships/diagramDrawing" Target="../diagrams/drawing34.xml"/><Relationship Id="rId7" Type="http://schemas.openxmlformats.org/officeDocument/2006/relationships/diagramData" Target="../diagrams/data32.xml"/><Relationship Id="rId12" Type="http://schemas.openxmlformats.org/officeDocument/2006/relationships/diagramData" Target="../diagrams/data33.xml"/><Relationship Id="rId17" Type="http://schemas.openxmlformats.org/officeDocument/2006/relationships/diagramData" Target="../diagrams/data34.xml"/><Relationship Id="rId25" Type="http://schemas.openxmlformats.org/officeDocument/2006/relationships/diagramColors" Target="../diagrams/colors35.xml"/><Relationship Id="rId33" Type="http://schemas.microsoft.com/office/2007/relationships/hdphoto" Target="../media/hdphoto1.wdp"/><Relationship Id="rId2" Type="http://schemas.openxmlformats.org/officeDocument/2006/relationships/diagramData" Target="../diagrams/data31.xml"/><Relationship Id="rId16" Type="http://schemas.microsoft.com/office/2007/relationships/diagramDrawing" Target="../diagrams/drawing33.xml"/><Relationship Id="rId20" Type="http://schemas.openxmlformats.org/officeDocument/2006/relationships/diagramColors" Target="../diagrams/colors34.xml"/><Relationship Id="rId29" Type="http://schemas.openxmlformats.org/officeDocument/2006/relationships/diagramQuickStyle" Target="../diagrams/quickStyle36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1.xml"/><Relationship Id="rId11" Type="http://schemas.microsoft.com/office/2007/relationships/diagramDrawing" Target="../diagrams/drawing32.xml"/><Relationship Id="rId24" Type="http://schemas.openxmlformats.org/officeDocument/2006/relationships/diagramQuickStyle" Target="../diagrams/quickStyle35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1.xml"/><Relationship Id="rId15" Type="http://schemas.openxmlformats.org/officeDocument/2006/relationships/diagramColors" Target="../diagrams/colors33.xml"/><Relationship Id="rId23" Type="http://schemas.openxmlformats.org/officeDocument/2006/relationships/diagramLayout" Target="../diagrams/layout35.xml"/><Relationship Id="rId28" Type="http://schemas.openxmlformats.org/officeDocument/2006/relationships/diagramLayout" Target="../diagrams/layout36.xml"/><Relationship Id="rId10" Type="http://schemas.openxmlformats.org/officeDocument/2006/relationships/diagramColors" Target="../diagrams/colors32.xml"/><Relationship Id="rId19" Type="http://schemas.openxmlformats.org/officeDocument/2006/relationships/diagramQuickStyle" Target="../diagrams/quickStyle34.xml"/><Relationship Id="rId31" Type="http://schemas.microsoft.com/office/2007/relationships/diagramDrawing" Target="../diagrams/drawing36.xml"/><Relationship Id="rId4" Type="http://schemas.openxmlformats.org/officeDocument/2006/relationships/diagramQuickStyle" Target="../diagrams/quickStyle31.xml"/><Relationship Id="rId9" Type="http://schemas.openxmlformats.org/officeDocument/2006/relationships/diagramQuickStyle" Target="../diagrams/quickStyle32.xml"/><Relationship Id="rId14" Type="http://schemas.openxmlformats.org/officeDocument/2006/relationships/diagramQuickStyle" Target="../diagrams/quickStyle33.xml"/><Relationship Id="rId22" Type="http://schemas.openxmlformats.org/officeDocument/2006/relationships/diagramData" Target="../diagrams/data35.xml"/><Relationship Id="rId27" Type="http://schemas.openxmlformats.org/officeDocument/2006/relationships/diagramData" Target="../diagrams/data36.xml"/><Relationship Id="rId30" Type="http://schemas.openxmlformats.org/officeDocument/2006/relationships/diagramColors" Target="../diagrams/colors36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8.xml"/><Relationship Id="rId13" Type="http://schemas.openxmlformats.org/officeDocument/2006/relationships/diagramLayout" Target="../diagrams/layout39.xml"/><Relationship Id="rId18" Type="http://schemas.openxmlformats.org/officeDocument/2006/relationships/diagramLayout" Target="../diagrams/layout40.xml"/><Relationship Id="rId26" Type="http://schemas.microsoft.com/office/2007/relationships/diagramDrawing" Target="../diagrams/drawing41.xml"/><Relationship Id="rId3" Type="http://schemas.openxmlformats.org/officeDocument/2006/relationships/diagramLayout" Target="../diagrams/layout37.xml"/><Relationship Id="rId21" Type="http://schemas.microsoft.com/office/2007/relationships/diagramDrawing" Target="../diagrams/drawing40.xml"/><Relationship Id="rId7" Type="http://schemas.openxmlformats.org/officeDocument/2006/relationships/diagramData" Target="../diagrams/data38.xml"/><Relationship Id="rId12" Type="http://schemas.openxmlformats.org/officeDocument/2006/relationships/diagramData" Target="../diagrams/data39.xml"/><Relationship Id="rId17" Type="http://schemas.openxmlformats.org/officeDocument/2006/relationships/diagramData" Target="../diagrams/data40.xml"/><Relationship Id="rId25" Type="http://schemas.openxmlformats.org/officeDocument/2006/relationships/diagramColors" Target="../diagrams/colors41.xml"/><Relationship Id="rId33" Type="http://schemas.microsoft.com/office/2007/relationships/hdphoto" Target="../media/hdphoto1.wdp"/><Relationship Id="rId2" Type="http://schemas.openxmlformats.org/officeDocument/2006/relationships/diagramData" Target="../diagrams/data37.xml"/><Relationship Id="rId16" Type="http://schemas.microsoft.com/office/2007/relationships/diagramDrawing" Target="../diagrams/drawing39.xml"/><Relationship Id="rId20" Type="http://schemas.openxmlformats.org/officeDocument/2006/relationships/diagramColors" Target="../diagrams/colors40.xml"/><Relationship Id="rId29" Type="http://schemas.openxmlformats.org/officeDocument/2006/relationships/diagramQuickStyle" Target="../diagrams/quickStyle42.xml"/><Relationship Id="rId1" Type="http://schemas.openxmlformats.org/officeDocument/2006/relationships/slideMaster" Target="../slideMasters/slideMaster1.xml"/><Relationship Id="rId6" Type="http://schemas.microsoft.com/office/2007/relationships/diagramDrawing" Target="../diagrams/drawing37.xml"/><Relationship Id="rId11" Type="http://schemas.microsoft.com/office/2007/relationships/diagramDrawing" Target="../diagrams/drawing38.xml"/><Relationship Id="rId24" Type="http://schemas.openxmlformats.org/officeDocument/2006/relationships/diagramQuickStyle" Target="../diagrams/quickStyle41.xml"/><Relationship Id="rId32" Type="http://schemas.openxmlformats.org/officeDocument/2006/relationships/image" Target="../media/image1.png"/><Relationship Id="rId5" Type="http://schemas.openxmlformats.org/officeDocument/2006/relationships/diagramColors" Target="../diagrams/colors37.xml"/><Relationship Id="rId15" Type="http://schemas.openxmlformats.org/officeDocument/2006/relationships/diagramColors" Target="../diagrams/colors39.xml"/><Relationship Id="rId23" Type="http://schemas.openxmlformats.org/officeDocument/2006/relationships/diagramLayout" Target="../diagrams/layout41.xml"/><Relationship Id="rId28" Type="http://schemas.openxmlformats.org/officeDocument/2006/relationships/diagramLayout" Target="../diagrams/layout42.xml"/><Relationship Id="rId10" Type="http://schemas.openxmlformats.org/officeDocument/2006/relationships/diagramColors" Target="../diagrams/colors38.xml"/><Relationship Id="rId19" Type="http://schemas.openxmlformats.org/officeDocument/2006/relationships/diagramQuickStyle" Target="../diagrams/quickStyle40.xml"/><Relationship Id="rId31" Type="http://schemas.microsoft.com/office/2007/relationships/diagramDrawing" Target="../diagrams/drawing42.xml"/><Relationship Id="rId4" Type="http://schemas.openxmlformats.org/officeDocument/2006/relationships/diagramQuickStyle" Target="../diagrams/quickStyle37.xml"/><Relationship Id="rId9" Type="http://schemas.openxmlformats.org/officeDocument/2006/relationships/diagramQuickStyle" Target="../diagrams/quickStyle38.xml"/><Relationship Id="rId14" Type="http://schemas.openxmlformats.org/officeDocument/2006/relationships/diagramQuickStyle" Target="../diagrams/quickStyle39.xml"/><Relationship Id="rId22" Type="http://schemas.openxmlformats.org/officeDocument/2006/relationships/diagramData" Target="../diagrams/data41.xml"/><Relationship Id="rId27" Type="http://schemas.openxmlformats.org/officeDocument/2006/relationships/diagramData" Target="../diagrams/data42.xml"/><Relationship Id="rId30" Type="http://schemas.openxmlformats.org/officeDocument/2006/relationships/diagramColors" Target="../diagrams/colors4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60491645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95250747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631201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11916604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61022603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0961751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AC176-4F1F-466F-8EE6-88085AEF9821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69809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50021A-472F-4713-B1F4-9B72EA0E1D4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61765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919D83-CE14-4D71-A4D1-1598F699EC4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213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6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89254437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784323481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2709468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76253605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85966391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68420896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7FEAB2-9AB4-4988-8868-1A59B3AA5D8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31338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4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5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91357739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160715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79707298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16843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72611350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5351202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18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661C7C-8D97-4562-B41C-9460F25B006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19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7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62700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731179943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81968943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53379893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550480519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935731494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0065889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16FEF-1D33-497F-AC1B-225CA32BA750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455586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直角三角形 6"/>
          <p:cNvSpPr/>
          <p:nvPr userDrawn="1"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8" name="圆角矩形 7"/>
          <p:cNvSpPr/>
          <p:nvPr userDrawn="1"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圆角矩形 9"/>
          <p:cNvSpPr/>
          <p:nvPr userDrawn="1"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 </a:t>
            </a:r>
          </a:p>
        </p:txBody>
      </p:sp>
      <p:grpSp>
        <p:nvGrpSpPr>
          <p:cNvPr id="12" name="组合 11"/>
          <p:cNvGrpSpPr/>
          <p:nvPr userDrawn="1"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3" name="组合 12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15" name="图示 1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28827821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16" name="图示 1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453409763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17" name="图示 16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859242695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18" name="图示 17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47855278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19" name="图示 18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101982012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0" name="图示 19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76860003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14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EC881-5A0F-4337-840C-457F6D237D3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2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3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4741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045346768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24508548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193003672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080804281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221337079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545560158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7FE2B-274B-43B3-B1C6-A6190EB1251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38148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直角三角形 10"/>
          <p:cNvSpPr/>
          <p:nvPr/>
        </p:nvSpPr>
        <p:spPr>
          <a:xfrm rot="16200000">
            <a:off x="7389439" y="5103439"/>
            <a:ext cx="1385395" cy="2123730"/>
          </a:xfrm>
          <a:prstGeom prst="rtTriangle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cap="none" spc="30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gradFill>
                <a:gsLst>
                  <a:gs pos="10000">
                    <a:schemeClr val="accent1">
                      <a:tint val="83000"/>
                      <a:shade val="100000"/>
                      <a:satMod val="200000"/>
                    </a:schemeClr>
                  </a:gs>
                  <a:gs pos="75000">
                    <a:schemeClr val="accent1">
                      <a:tint val="100000"/>
                      <a:shade val="50000"/>
                      <a:satMod val="150000"/>
                    </a:schemeClr>
                  </a:gs>
                </a:gsLst>
                <a:lin ang="5400000"/>
              </a:gra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-36512" y="6021288"/>
            <a:ext cx="8766722" cy="819283"/>
          </a:xfrm>
          <a:prstGeom prst="roundRect">
            <a:avLst>
              <a:gd name="adj" fmla="val 41000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2800" b="1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>
            <a:noAutofit/>
          </a:bodyPr>
          <a:lstStyle>
            <a:lvl1pPr>
              <a:defRPr sz="4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12" name="圆角矩形 11"/>
          <p:cNvSpPr/>
          <p:nvPr/>
        </p:nvSpPr>
        <p:spPr>
          <a:xfrm>
            <a:off x="8316416" y="-1"/>
            <a:ext cx="827586" cy="6430930"/>
          </a:xfrm>
          <a:prstGeom prst="roundRect">
            <a:avLst>
              <a:gd name="adj" fmla="val 37039"/>
            </a:avLst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460432" y="176436"/>
            <a:ext cx="504057" cy="5412804"/>
          </a:xfrm>
        </p:spPr>
        <p:txBody>
          <a:bodyPr>
            <a:noAutofit/>
          </a:bodyPr>
          <a:lstStyle>
            <a:lvl1pPr marL="0" indent="0" algn="ctr">
              <a:buNone/>
              <a:defRPr sz="3200"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grpSp>
        <p:nvGrpSpPr>
          <p:cNvPr id="18" name="组合 17"/>
          <p:cNvGrpSpPr/>
          <p:nvPr/>
        </p:nvGrpSpPr>
        <p:grpSpPr>
          <a:xfrm>
            <a:off x="7671772" y="5517232"/>
            <a:ext cx="1508740" cy="1462473"/>
            <a:chOff x="7668345" y="5566926"/>
            <a:chExt cx="1508740" cy="1462473"/>
          </a:xfrm>
        </p:grpSpPr>
        <p:grpSp>
          <p:nvGrpSpPr>
            <p:cNvPr id="19" name="组合 18"/>
            <p:cNvGrpSpPr/>
            <p:nvPr/>
          </p:nvGrpSpPr>
          <p:grpSpPr>
            <a:xfrm>
              <a:off x="7668345" y="5566926"/>
              <a:ext cx="1508740" cy="1462473"/>
              <a:chOff x="6001844" y="2223042"/>
              <a:chExt cx="1218598" cy="766058"/>
            </a:xfrm>
          </p:grpSpPr>
          <p:graphicFrame>
            <p:nvGraphicFramePr>
              <p:cNvPr id="21" name="图示 20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979613816"/>
                  </p:ext>
                </p:extLst>
              </p:nvPr>
            </p:nvGraphicFramePr>
            <p:xfrm>
              <a:off x="6118165" y="2619768"/>
              <a:ext cx="316745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graphicFrame>
            <p:nvGraphicFramePr>
              <p:cNvPr id="22" name="图示 21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3435253875"/>
                  </p:ext>
                </p:extLst>
              </p:nvPr>
            </p:nvGraphicFramePr>
            <p:xfrm>
              <a:off x="6001844" y="2393457"/>
              <a:ext cx="348524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7" r:lo="rId8" r:qs="rId9" r:cs="rId10"/>
              </a:graphicData>
            </a:graphic>
          </p:graphicFrame>
          <p:graphicFrame>
            <p:nvGraphicFramePr>
              <p:cNvPr id="24" name="图示 23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1879331699"/>
                  </p:ext>
                </p:extLst>
              </p:nvPr>
            </p:nvGraphicFramePr>
            <p:xfrm>
              <a:off x="6358644" y="2223042"/>
              <a:ext cx="399284" cy="313436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2" r:lo="rId13" r:qs="rId14" r:cs="rId15"/>
              </a:graphicData>
            </a:graphic>
          </p:graphicFrame>
          <p:graphicFrame>
            <p:nvGraphicFramePr>
              <p:cNvPr id="23" name="图示 22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461856708"/>
                  </p:ext>
                </p:extLst>
              </p:nvPr>
            </p:nvGraphicFramePr>
            <p:xfrm>
              <a:off x="6060004" y="2327312"/>
              <a:ext cx="407123" cy="360040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17" r:lo="rId18" r:qs="rId19" r:cs="rId20"/>
              </a:graphicData>
            </a:graphic>
          </p:graphicFrame>
          <p:graphicFrame>
            <p:nvGraphicFramePr>
              <p:cNvPr id="25" name="图示 24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636007726"/>
                  </p:ext>
                </p:extLst>
              </p:nvPr>
            </p:nvGraphicFramePr>
            <p:xfrm>
              <a:off x="6641608" y="2234731"/>
              <a:ext cx="440027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2" r:lo="rId23" r:qs="rId24" r:cs="rId25"/>
              </a:graphicData>
            </a:graphic>
          </p:graphicFrame>
          <p:graphicFrame>
            <p:nvGraphicFramePr>
              <p:cNvPr id="26" name="图示 25"/>
              <p:cNvGraphicFramePr/>
              <p:nvPr userDrawn="1">
                <p:extLst>
                  <p:ext uri="{D42A27DB-BD31-4B8C-83A1-F6EECF244321}">
                    <p14:modId xmlns:p14="http://schemas.microsoft.com/office/powerpoint/2010/main" val="2339992899"/>
                  </p:ext>
                </p:extLst>
              </p:nvPr>
            </p:nvGraphicFramePr>
            <p:xfrm>
              <a:off x="6859504" y="2347885"/>
              <a:ext cx="360938" cy="369332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7" r:lo="rId28" r:qs="rId29" r:cs="rId30"/>
              </a:graphicData>
            </a:graphic>
          </p:graphicFrame>
        </p:grpSp>
        <p:pic>
          <p:nvPicPr>
            <p:cNvPr id="20" name="Picture 4" descr="C:\Users\bie\Desktop\线性代数\线性母版\海大校徽.jpg"/>
            <p:cNvPicPr>
              <a:picLocks noChangeAspect="1" noChangeArrowheads="1"/>
            </p:cNvPicPr>
            <p:nvPr userDrawn="1"/>
          </p:nvPicPr>
          <p:blipFill>
            <a:blip r:embed="rId32" cstate="print">
              <a:extLst>
                <a:ext uri="{BEBA8EAE-BF5A-486C-A8C5-ECC9F3942E4B}">
                  <a14:imgProps xmlns:a14="http://schemas.microsoft.com/office/drawing/2010/main">
                    <a14:imgLayer r:embed="rId33">
                      <a14:imgEffect>
                        <a14:backgroundRemoval t="3632" b="96852" l="3052" r="95775">
                          <a14:foregroundMark x1="43897" y1="6538" x2="46479" y2="95157"/>
                          <a14:foregroundMark x1="6808" y1="48668" x2="90610" y2="5133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84368" y="5805264"/>
              <a:ext cx="1240223" cy="1202376"/>
            </a:xfrm>
            <a:prstGeom prst="ellipse">
              <a:avLst/>
            </a:prstGeom>
            <a:ln>
              <a:noFill/>
            </a:ln>
            <a:effectLst>
              <a:softEdge rad="112500"/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2" name="内容占位符 31"/>
          <p:cNvSpPr>
            <a:spLocks noGrp="1"/>
          </p:cNvSpPr>
          <p:nvPr>
            <p:ph sz="quarter" idx="10"/>
          </p:nvPr>
        </p:nvSpPr>
        <p:spPr>
          <a:xfrm>
            <a:off x="116592" y="116632"/>
            <a:ext cx="8055807" cy="5688632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2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CC742-2D56-4715-A1B0-7C7B71CA81E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2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3275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2"/>
          </p:nvPr>
        </p:nvSpPr>
        <p:spPr>
          <a:xfrm>
            <a:off x="-36512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265C22-EFB9-4760-AF73-4BA98B5B3DA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3"/>
          </p:nvPr>
        </p:nvSpPr>
        <p:spPr>
          <a:xfrm>
            <a:off x="398240" y="6093296"/>
            <a:ext cx="5837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-33808" y="6093296"/>
            <a:ext cx="514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394F5-9B9D-49DF-9FEC-C2A214EB7C6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25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</p:sldLayoutIdLst>
  <p:timing>
    <p:tnLst>
      <p:par>
        <p:cTn id="1" dur="indefinite" restart="never" nodeType="tmRoot"/>
      </p:par>
    </p:tnLst>
  </p:timing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23.bin"/><Relationship Id="rId7" Type="http://schemas.openxmlformats.org/officeDocument/2006/relationships/oleObject" Target="../embeddings/oleObject2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4.bin"/><Relationship Id="rId10" Type="http://schemas.openxmlformats.org/officeDocument/2006/relationships/image" Target="../media/image25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26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wmf"/><Relationship Id="rId3" Type="http://schemas.openxmlformats.org/officeDocument/2006/relationships/oleObject" Target="../embeddings/oleObject27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8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2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0" Type="http://schemas.openxmlformats.org/officeDocument/2006/relationships/image" Target="../media/image23.wmf"/><Relationship Id="rId4" Type="http://schemas.openxmlformats.org/officeDocument/2006/relationships/image" Target="../media/image26.wmf"/><Relationship Id="rId9" Type="http://schemas.openxmlformats.org/officeDocument/2006/relationships/oleObject" Target="../embeddings/oleObject3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13" Type="http://schemas.openxmlformats.org/officeDocument/2006/relationships/oleObject" Target="../embeddings/oleObject37.bin"/><Relationship Id="rId3" Type="http://schemas.openxmlformats.org/officeDocument/2006/relationships/oleObject" Target="../embeddings/oleObject32.bin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29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7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28.wmf"/><Relationship Id="rId4" Type="http://schemas.openxmlformats.org/officeDocument/2006/relationships/image" Target="../media/image22.wmf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30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oleObject" Target="../embeddings/oleObject38.bin"/><Relationship Id="rId7" Type="http://schemas.openxmlformats.org/officeDocument/2006/relationships/oleObject" Target="../embeddings/oleObject40.bin"/><Relationship Id="rId12" Type="http://schemas.openxmlformats.org/officeDocument/2006/relationships/image" Target="../media/image34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32.wmf"/><Relationship Id="rId11" Type="http://schemas.openxmlformats.org/officeDocument/2006/relationships/oleObject" Target="../embeddings/oleObject43.bin"/><Relationship Id="rId5" Type="http://schemas.openxmlformats.org/officeDocument/2006/relationships/oleObject" Target="../embeddings/oleObject39.bin"/><Relationship Id="rId10" Type="http://schemas.openxmlformats.org/officeDocument/2006/relationships/oleObject" Target="../embeddings/oleObject42.bin"/><Relationship Id="rId4" Type="http://schemas.openxmlformats.org/officeDocument/2006/relationships/image" Target="../media/image31.wmf"/><Relationship Id="rId9" Type="http://schemas.openxmlformats.org/officeDocument/2006/relationships/image" Target="../media/image3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3" Type="http://schemas.openxmlformats.org/officeDocument/2006/relationships/oleObject" Target="../embeddings/oleObject44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36.wmf"/><Relationship Id="rId5" Type="http://schemas.openxmlformats.org/officeDocument/2006/relationships/oleObject" Target="../embeddings/oleObject45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47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9.bin"/><Relationship Id="rId5" Type="http://schemas.openxmlformats.org/officeDocument/2006/relationships/image" Target="../media/image39.wmf"/><Relationship Id="rId4" Type="http://schemas.openxmlformats.org/officeDocument/2006/relationships/oleObject" Target="../embeddings/oleObject48.bin"/><Relationship Id="rId9" Type="http://schemas.openxmlformats.org/officeDocument/2006/relationships/image" Target="../media/image41.w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wmf"/><Relationship Id="rId13" Type="http://schemas.openxmlformats.org/officeDocument/2006/relationships/oleObject" Target="../embeddings/oleObject6.bin"/><Relationship Id="rId18" Type="http://schemas.openxmlformats.org/officeDocument/2006/relationships/image" Target="../media/image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6.wmf"/><Relationship Id="rId1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8.wmf"/><Relationship Id="rId20" Type="http://schemas.openxmlformats.org/officeDocument/2006/relationships/image" Target="../media/image10.wmf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w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5" Type="http://schemas.openxmlformats.org/officeDocument/2006/relationships/oleObject" Target="../embeddings/oleObject7.bin"/><Relationship Id="rId10" Type="http://schemas.openxmlformats.org/officeDocument/2006/relationships/image" Target="../media/image5.wmf"/><Relationship Id="rId19" Type="http://schemas.openxmlformats.org/officeDocument/2006/relationships/oleObject" Target="../embeddings/oleObject9.bin"/><Relationship Id="rId4" Type="http://schemas.openxmlformats.org/officeDocument/2006/relationships/image" Target="../media/image2.w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7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51.bin"/><Relationship Id="rId7" Type="http://schemas.openxmlformats.org/officeDocument/2006/relationships/oleObject" Target="../embeddings/oleObject5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52.bin"/><Relationship Id="rId4" Type="http://schemas.openxmlformats.org/officeDocument/2006/relationships/image" Target="../media/image43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9.bin"/><Relationship Id="rId18" Type="http://schemas.openxmlformats.org/officeDocument/2006/relationships/image" Target="../media/image53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2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58.bin"/><Relationship Id="rId5" Type="http://schemas.openxmlformats.org/officeDocument/2006/relationships/oleObject" Target="../embeddings/oleObject55.bin"/><Relationship Id="rId15" Type="http://schemas.openxmlformats.org/officeDocument/2006/relationships/oleObject" Target="../embeddings/oleObject60.bin"/><Relationship Id="rId10" Type="http://schemas.openxmlformats.org/officeDocument/2006/relationships/image" Target="../media/image49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57.bin"/><Relationship Id="rId14" Type="http://schemas.openxmlformats.org/officeDocument/2006/relationships/image" Target="../media/image51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wmf"/><Relationship Id="rId3" Type="http://schemas.openxmlformats.org/officeDocument/2006/relationships/oleObject" Target="../embeddings/oleObject62.bin"/><Relationship Id="rId7" Type="http://schemas.openxmlformats.org/officeDocument/2006/relationships/oleObject" Target="../embeddings/oleObject64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63.bin"/><Relationship Id="rId10" Type="http://schemas.openxmlformats.org/officeDocument/2006/relationships/image" Target="../media/image55.wmf"/><Relationship Id="rId4" Type="http://schemas.openxmlformats.org/officeDocument/2006/relationships/image" Target="../media/image46.wmf"/><Relationship Id="rId9" Type="http://schemas.openxmlformats.org/officeDocument/2006/relationships/oleObject" Target="../embeddings/oleObject6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68.bin"/><Relationship Id="rId12" Type="http://schemas.openxmlformats.org/officeDocument/2006/relationships/image" Target="../media/image60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57.wmf"/><Relationship Id="rId11" Type="http://schemas.openxmlformats.org/officeDocument/2006/relationships/oleObject" Target="../embeddings/oleObject70.bin"/><Relationship Id="rId5" Type="http://schemas.openxmlformats.org/officeDocument/2006/relationships/oleObject" Target="../embeddings/oleObject67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69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wmf"/><Relationship Id="rId3" Type="http://schemas.openxmlformats.org/officeDocument/2006/relationships/oleObject" Target="../embeddings/oleObject71.bin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62.wmf"/><Relationship Id="rId5" Type="http://schemas.openxmlformats.org/officeDocument/2006/relationships/oleObject" Target="../embeddings/oleObject72.bin"/><Relationship Id="rId10" Type="http://schemas.openxmlformats.org/officeDocument/2006/relationships/image" Target="../media/image64.wmf"/><Relationship Id="rId4" Type="http://schemas.openxmlformats.org/officeDocument/2006/relationships/image" Target="../media/image61.wmf"/><Relationship Id="rId9" Type="http://schemas.openxmlformats.org/officeDocument/2006/relationships/oleObject" Target="../embeddings/oleObject74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wmf"/><Relationship Id="rId13" Type="http://schemas.openxmlformats.org/officeDocument/2006/relationships/oleObject" Target="../embeddings/oleObject80.bin"/><Relationship Id="rId3" Type="http://schemas.openxmlformats.org/officeDocument/2006/relationships/oleObject" Target="../embeddings/oleObject75.bin"/><Relationship Id="rId7" Type="http://schemas.openxmlformats.org/officeDocument/2006/relationships/oleObject" Target="../embeddings/oleObject77.bin"/><Relationship Id="rId12" Type="http://schemas.openxmlformats.org/officeDocument/2006/relationships/image" Target="../media/image69.wmf"/><Relationship Id="rId2" Type="http://schemas.openxmlformats.org/officeDocument/2006/relationships/slideLayout" Target="../slideLayouts/slideLayout8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66.wmf"/><Relationship Id="rId11" Type="http://schemas.openxmlformats.org/officeDocument/2006/relationships/oleObject" Target="../embeddings/oleObject79.bin"/><Relationship Id="rId5" Type="http://schemas.openxmlformats.org/officeDocument/2006/relationships/oleObject" Target="../embeddings/oleObject76.bin"/><Relationship Id="rId10" Type="http://schemas.openxmlformats.org/officeDocument/2006/relationships/image" Target="../media/image68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78.bin"/><Relationship Id="rId14" Type="http://schemas.openxmlformats.org/officeDocument/2006/relationships/image" Target="../media/image70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13" Type="http://schemas.openxmlformats.org/officeDocument/2006/relationships/oleObject" Target="../embeddings/oleObject86.bin"/><Relationship Id="rId3" Type="http://schemas.openxmlformats.org/officeDocument/2006/relationships/oleObject" Target="../embeddings/oleObject81.bin"/><Relationship Id="rId7" Type="http://schemas.openxmlformats.org/officeDocument/2006/relationships/oleObject" Target="../embeddings/oleObject83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9.xml"/><Relationship Id="rId16" Type="http://schemas.openxmlformats.org/officeDocument/2006/relationships/image" Target="../media/image70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71.wmf"/><Relationship Id="rId11" Type="http://schemas.openxmlformats.org/officeDocument/2006/relationships/oleObject" Target="../embeddings/oleObject85.bin"/><Relationship Id="rId5" Type="http://schemas.openxmlformats.org/officeDocument/2006/relationships/oleObject" Target="../embeddings/oleObject82.bin"/><Relationship Id="rId15" Type="http://schemas.openxmlformats.org/officeDocument/2006/relationships/oleObject" Target="../embeddings/oleObject87.bin"/><Relationship Id="rId10" Type="http://schemas.openxmlformats.org/officeDocument/2006/relationships/image" Target="../media/image67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84.bin"/><Relationship Id="rId14" Type="http://schemas.openxmlformats.org/officeDocument/2006/relationships/image" Target="../media/image69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3" Type="http://schemas.openxmlformats.org/officeDocument/2006/relationships/tags" Target="../tags/tag25.xml"/><Relationship Id="rId7" Type="http://schemas.openxmlformats.org/officeDocument/2006/relationships/tags" Target="../tags/tag29.xml"/><Relationship Id="rId12" Type="http://schemas.openxmlformats.org/officeDocument/2006/relationships/image" Target="../media/image16.tmp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27.xml"/><Relationship Id="rId10" Type="http://schemas.openxmlformats.org/officeDocument/2006/relationships/tags" Target="../tags/tag32.xml"/><Relationship Id="rId4" Type="http://schemas.openxmlformats.org/officeDocument/2006/relationships/tags" Target="../tags/tag26.xml"/><Relationship Id="rId9" Type="http://schemas.openxmlformats.org/officeDocument/2006/relationships/tags" Target="../tags/tag3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tags" Target="../tags/tag40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12" Type="http://schemas.openxmlformats.org/officeDocument/2006/relationships/image" Target="../media/image16.tmp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slideLayout" Target="../slideLayouts/slideLayout3.xml"/><Relationship Id="rId5" Type="http://schemas.openxmlformats.org/officeDocument/2006/relationships/tags" Target="../tags/tag37.xml"/><Relationship Id="rId10" Type="http://schemas.openxmlformats.org/officeDocument/2006/relationships/tags" Target="../tags/tag42.xml"/><Relationship Id="rId4" Type="http://schemas.openxmlformats.org/officeDocument/2006/relationships/tags" Target="../tags/tag36.xml"/><Relationship Id="rId9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88.bin"/><Relationship Id="rId7" Type="http://schemas.openxmlformats.org/officeDocument/2006/relationships/oleObject" Target="../embeddings/oleObject90.bin"/><Relationship Id="rId12" Type="http://schemas.openxmlformats.org/officeDocument/2006/relationships/image" Target="../media/image77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74.wmf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9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9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wmf"/><Relationship Id="rId3" Type="http://schemas.openxmlformats.org/officeDocument/2006/relationships/image" Target="../media/image42.wmf"/><Relationship Id="rId7" Type="http://schemas.openxmlformats.org/officeDocument/2006/relationships/image" Target="../media/image47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5" Type="http://schemas.openxmlformats.org/officeDocument/2006/relationships/image" Target="../media/image48.wmf"/><Relationship Id="rId10" Type="http://schemas.openxmlformats.org/officeDocument/2006/relationships/image" Target="../media/image78.wmf"/><Relationship Id="rId4" Type="http://schemas.openxmlformats.org/officeDocument/2006/relationships/oleObject" Target="../embeddings/oleObject93.bin"/><Relationship Id="rId9" Type="http://schemas.openxmlformats.org/officeDocument/2006/relationships/oleObject" Target="../embeddings/oleObject95.bin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13" Type="http://schemas.openxmlformats.org/officeDocument/2006/relationships/oleObject" Target="../embeddings/oleObject101.bin"/><Relationship Id="rId3" Type="http://schemas.openxmlformats.org/officeDocument/2006/relationships/oleObject" Target="../embeddings/oleObject96.bin"/><Relationship Id="rId7" Type="http://schemas.openxmlformats.org/officeDocument/2006/relationships/oleObject" Target="../embeddings/oleObject98.bin"/><Relationship Id="rId12" Type="http://schemas.openxmlformats.org/officeDocument/2006/relationships/image" Target="../media/image67.wmf"/><Relationship Id="rId2" Type="http://schemas.openxmlformats.org/officeDocument/2006/relationships/slideLayout" Target="../slideLayouts/slideLayout1.xml"/><Relationship Id="rId16" Type="http://schemas.openxmlformats.org/officeDocument/2006/relationships/image" Target="../media/image83.wmf"/><Relationship Id="rId1" Type="http://schemas.openxmlformats.org/officeDocument/2006/relationships/vmlDrawing" Target="../drawings/vmlDrawing23.vml"/><Relationship Id="rId6" Type="http://schemas.openxmlformats.org/officeDocument/2006/relationships/image" Target="../media/image80.wmf"/><Relationship Id="rId11" Type="http://schemas.openxmlformats.org/officeDocument/2006/relationships/oleObject" Target="../embeddings/oleObject100.bin"/><Relationship Id="rId5" Type="http://schemas.openxmlformats.org/officeDocument/2006/relationships/oleObject" Target="../embeddings/oleObject97.bin"/><Relationship Id="rId15" Type="http://schemas.openxmlformats.org/officeDocument/2006/relationships/oleObject" Target="../embeddings/oleObject102.bin"/><Relationship Id="rId10" Type="http://schemas.openxmlformats.org/officeDocument/2006/relationships/image" Target="../media/image81.wmf"/><Relationship Id="rId4" Type="http://schemas.openxmlformats.org/officeDocument/2006/relationships/image" Target="../media/image65.wmf"/><Relationship Id="rId9" Type="http://schemas.openxmlformats.org/officeDocument/2006/relationships/oleObject" Target="../embeddings/oleObject99.bin"/><Relationship Id="rId14" Type="http://schemas.openxmlformats.org/officeDocument/2006/relationships/image" Target="../media/image82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wmf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7.xml"/><Relationship Id="rId13" Type="http://schemas.openxmlformats.org/officeDocument/2006/relationships/slideLayout" Target="../slideLayouts/slideLayout3.xml"/><Relationship Id="rId18" Type="http://schemas.openxmlformats.org/officeDocument/2006/relationships/oleObject" Target="../embeddings/oleObject15.bin"/><Relationship Id="rId3" Type="http://schemas.openxmlformats.org/officeDocument/2006/relationships/tags" Target="../tags/tag2.xml"/><Relationship Id="rId21" Type="http://schemas.openxmlformats.org/officeDocument/2006/relationships/image" Target="../media/image15.wmf"/><Relationship Id="rId7" Type="http://schemas.openxmlformats.org/officeDocument/2006/relationships/tags" Target="../tags/tag6.xml"/><Relationship Id="rId12" Type="http://schemas.openxmlformats.org/officeDocument/2006/relationships/tags" Target="../tags/tag11.xml"/><Relationship Id="rId17" Type="http://schemas.openxmlformats.org/officeDocument/2006/relationships/image" Target="../media/image13.wmf"/><Relationship Id="rId2" Type="http://schemas.openxmlformats.org/officeDocument/2006/relationships/tags" Target="../tags/tag1.xml"/><Relationship Id="rId16" Type="http://schemas.openxmlformats.org/officeDocument/2006/relationships/oleObject" Target="../embeddings/oleObject14.bin"/><Relationship Id="rId20" Type="http://schemas.openxmlformats.org/officeDocument/2006/relationships/oleObject" Target="../embeddings/oleObject16.bin"/><Relationship Id="rId1" Type="http://schemas.openxmlformats.org/officeDocument/2006/relationships/vmlDrawing" Target="../drawings/vmlDrawing3.vml"/><Relationship Id="rId6" Type="http://schemas.openxmlformats.org/officeDocument/2006/relationships/tags" Target="../tags/tag5.xml"/><Relationship Id="rId11" Type="http://schemas.openxmlformats.org/officeDocument/2006/relationships/tags" Target="../tags/tag10.xml"/><Relationship Id="rId5" Type="http://schemas.openxmlformats.org/officeDocument/2006/relationships/tags" Target="../tags/tag4.xml"/><Relationship Id="rId15" Type="http://schemas.openxmlformats.org/officeDocument/2006/relationships/image" Target="../media/image12.wmf"/><Relationship Id="rId10" Type="http://schemas.openxmlformats.org/officeDocument/2006/relationships/tags" Target="../tags/tag9.xml"/><Relationship Id="rId19" Type="http://schemas.openxmlformats.org/officeDocument/2006/relationships/image" Target="../media/image14.wmf"/><Relationship Id="rId4" Type="http://schemas.openxmlformats.org/officeDocument/2006/relationships/tags" Target="../tags/tag3.xml"/><Relationship Id="rId9" Type="http://schemas.openxmlformats.org/officeDocument/2006/relationships/tags" Target="../tags/tag8.xml"/><Relationship Id="rId14" Type="http://schemas.openxmlformats.org/officeDocument/2006/relationships/oleObject" Target="../embeddings/oleObject13.bin"/><Relationship Id="rId22" Type="http://schemas.openxmlformats.org/officeDocument/2006/relationships/image" Target="../media/image16.tmp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13" Type="http://schemas.openxmlformats.org/officeDocument/2006/relationships/slideLayout" Target="../slideLayouts/slideLayout3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12" Type="http://schemas.openxmlformats.org/officeDocument/2006/relationships/tags" Target="../tags/tag22.xml"/><Relationship Id="rId2" Type="http://schemas.openxmlformats.org/officeDocument/2006/relationships/tags" Target="../tags/tag12.xml"/><Relationship Id="rId16" Type="http://schemas.openxmlformats.org/officeDocument/2006/relationships/image" Target="../media/image16.tmp"/><Relationship Id="rId1" Type="http://schemas.openxmlformats.org/officeDocument/2006/relationships/vmlDrawing" Target="../drawings/vmlDrawing4.vml"/><Relationship Id="rId6" Type="http://schemas.openxmlformats.org/officeDocument/2006/relationships/tags" Target="../tags/tag16.xml"/><Relationship Id="rId11" Type="http://schemas.openxmlformats.org/officeDocument/2006/relationships/tags" Target="../tags/tag21.xml"/><Relationship Id="rId5" Type="http://schemas.openxmlformats.org/officeDocument/2006/relationships/tags" Target="../tags/tag15.xml"/><Relationship Id="rId15" Type="http://schemas.openxmlformats.org/officeDocument/2006/relationships/image" Target="../media/image12.wmf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4" Type="http://schemas.openxmlformats.org/officeDocument/2006/relationships/oleObject" Target="../embeddings/oleObject17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oleObject" Target="../embeddings/oleObject18.bin"/><Relationship Id="rId7" Type="http://schemas.openxmlformats.org/officeDocument/2006/relationships/oleObject" Target="../embeddings/oleObject2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8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17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20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矩形 26"/>
          <p:cNvSpPr/>
          <p:nvPr/>
        </p:nvSpPr>
        <p:spPr>
          <a:xfrm>
            <a:off x="2997592" y="128500"/>
            <a:ext cx="3302150" cy="850993"/>
          </a:xfrm>
          <a:prstGeom prst="rect">
            <a:avLst/>
          </a:prstGeom>
          <a:solidFill>
            <a:srgbClr val="7BC143"/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 rot="5400000">
            <a:off x="449843" y="2401279"/>
            <a:ext cx="3809895" cy="1832890"/>
            <a:chOff x="2346280" y="2992831"/>
            <a:chExt cx="4451440" cy="2856114"/>
          </a:xfrm>
        </p:grpSpPr>
        <p:sp>
          <p:nvSpPr>
            <p:cNvPr id="3" name="Oval 5"/>
            <p:cNvSpPr>
              <a:spLocks noChangeArrowheads="1"/>
            </p:cNvSpPr>
            <p:nvPr/>
          </p:nvSpPr>
          <p:spPr bwMode="auto">
            <a:xfrm>
              <a:off x="2346280" y="3979558"/>
              <a:ext cx="4451440" cy="1465666"/>
            </a:xfrm>
            <a:prstGeom prst="ellipse">
              <a:avLst/>
            </a:prstGeom>
            <a:gradFill rotWithShape="1">
              <a:gsLst>
                <a:gs pos="0">
                  <a:sysClr val="windowText" lastClr="000000"/>
                </a:gs>
                <a:gs pos="100000">
                  <a:sysClr val="window" lastClr="FFFFFF">
                    <a:alpha val="0"/>
                  </a:sysClr>
                </a:gs>
              </a:gsLst>
              <a:path path="shape">
                <a:fillToRect l="50000" t="50000" r="50000" b="50000"/>
              </a:path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微软雅黑" pitchFamily="34" charset="-122"/>
              </a:endParaRPr>
            </a:p>
          </p:txBody>
        </p:sp>
        <p:grpSp>
          <p:nvGrpSpPr>
            <p:cNvPr id="4" name="组合 3"/>
            <p:cNvGrpSpPr/>
            <p:nvPr/>
          </p:nvGrpSpPr>
          <p:grpSpPr>
            <a:xfrm>
              <a:off x="3126582" y="2992831"/>
              <a:ext cx="3323400" cy="2856114"/>
              <a:chOff x="2928467" y="2992831"/>
              <a:chExt cx="3323400" cy="2856114"/>
            </a:xfrm>
          </p:grpSpPr>
          <p:grpSp>
            <p:nvGrpSpPr>
              <p:cNvPr id="5" name="Group 6"/>
              <p:cNvGrpSpPr>
                <a:grpSpLocks/>
              </p:cNvGrpSpPr>
              <p:nvPr/>
            </p:nvGrpSpPr>
            <p:grpSpPr bwMode="auto">
              <a:xfrm>
                <a:off x="3135605" y="3400293"/>
                <a:ext cx="3116262" cy="2448652"/>
                <a:chOff x="3216" y="2933"/>
                <a:chExt cx="1089" cy="856"/>
              </a:xfrm>
            </p:grpSpPr>
            <p:sp>
              <p:nvSpPr>
                <p:cNvPr id="7" name="Oval 9"/>
                <p:cNvSpPr>
                  <a:spLocks noChangeArrowheads="1"/>
                </p:cNvSpPr>
                <p:nvPr/>
              </p:nvSpPr>
              <p:spPr bwMode="auto">
                <a:xfrm flipV="1">
                  <a:off x="3332" y="3607"/>
                  <a:ext cx="183" cy="182"/>
                </a:xfrm>
                <a:prstGeom prst="ellipse">
                  <a:avLst/>
                </a:prstGeom>
                <a:gradFill rotWithShape="1">
                  <a:gsLst>
                    <a:gs pos="0">
                      <a:sysClr val="window" lastClr="FFFFFF">
                        <a:alpha val="29999"/>
                      </a:sysClr>
                    </a:gs>
                    <a:gs pos="100000">
                      <a:srgbClr val="67ABF5">
                        <a:alpha val="0"/>
                      </a:srgbClr>
                    </a:gs>
                  </a:gsLst>
                  <a:path path="shape">
                    <a:fillToRect l="50000" t="50000" r="50000" b="50000"/>
                  </a:path>
                </a:gra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rot="10800000" wrap="none" anchor="ctr"/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微软雅黑" pitchFamily="34" charset="-122"/>
                  </a:endParaRPr>
                </a:p>
              </p:txBody>
            </p:sp>
            <p:grpSp>
              <p:nvGrpSpPr>
                <p:cNvPr id="8" name="Group 10"/>
                <p:cNvGrpSpPr>
                  <a:grpSpLocks/>
                </p:cNvGrpSpPr>
                <p:nvPr/>
              </p:nvGrpSpPr>
              <p:grpSpPr bwMode="auto">
                <a:xfrm>
                  <a:off x="3216" y="2933"/>
                  <a:ext cx="1089" cy="688"/>
                  <a:chOff x="1719" y="2976"/>
                  <a:chExt cx="1089" cy="688"/>
                </a:xfrm>
              </p:grpSpPr>
              <p:sp>
                <p:nvSpPr>
                  <p:cNvPr id="9" name="Freeform 11"/>
                  <p:cNvSpPr>
                    <a:spLocks/>
                  </p:cNvSpPr>
                  <p:nvPr/>
                </p:nvSpPr>
                <p:spPr bwMode="auto">
                  <a:xfrm>
                    <a:off x="1719" y="2983"/>
                    <a:ext cx="1089" cy="681"/>
                  </a:xfrm>
                  <a:custGeom>
                    <a:avLst/>
                    <a:gdLst>
                      <a:gd name="T0" fmla="*/ 637 w 1862"/>
                      <a:gd name="T1" fmla="*/ 318 h 1164"/>
                      <a:gd name="T2" fmla="*/ 635 w 1862"/>
                      <a:gd name="T3" fmla="*/ 326 h 1164"/>
                      <a:gd name="T4" fmla="*/ 630 w 1862"/>
                      <a:gd name="T5" fmla="*/ 335 h 1164"/>
                      <a:gd name="T6" fmla="*/ 622 w 1862"/>
                      <a:gd name="T7" fmla="*/ 342 h 1164"/>
                      <a:gd name="T8" fmla="*/ 612 w 1862"/>
                      <a:gd name="T9" fmla="*/ 349 h 1164"/>
                      <a:gd name="T10" fmla="*/ 582 w 1862"/>
                      <a:gd name="T11" fmla="*/ 363 h 1164"/>
                      <a:gd name="T12" fmla="*/ 543 w 1862"/>
                      <a:gd name="T13" fmla="*/ 374 h 1164"/>
                      <a:gd name="T14" fmla="*/ 497 w 1862"/>
                      <a:gd name="T15" fmla="*/ 385 h 1164"/>
                      <a:gd name="T16" fmla="*/ 443 w 1862"/>
                      <a:gd name="T17" fmla="*/ 391 h 1164"/>
                      <a:gd name="T18" fmla="*/ 382 w 1862"/>
                      <a:gd name="T19" fmla="*/ 396 h 1164"/>
                      <a:gd name="T20" fmla="*/ 318 w 1862"/>
                      <a:gd name="T21" fmla="*/ 398 h 1164"/>
                      <a:gd name="T22" fmla="*/ 286 w 1862"/>
                      <a:gd name="T23" fmla="*/ 398 h 1164"/>
                      <a:gd name="T24" fmla="*/ 223 w 1862"/>
                      <a:gd name="T25" fmla="*/ 394 h 1164"/>
                      <a:gd name="T26" fmla="*/ 167 w 1862"/>
                      <a:gd name="T27" fmla="*/ 388 h 1164"/>
                      <a:gd name="T28" fmla="*/ 116 w 1862"/>
                      <a:gd name="T29" fmla="*/ 380 h 1164"/>
                      <a:gd name="T30" fmla="*/ 73 w 1862"/>
                      <a:gd name="T31" fmla="*/ 369 h 1164"/>
                      <a:gd name="T32" fmla="*/ 39 w 1862"/>
                      <a:gd name="T33" fmla="*/ 357 h 1164"/>
                      <a:gd name="T34" fmla="*/ 19 w 1862"/>
                      <a:gd name="T35" fmla="*/ 346 h 1164"/>
                      <a:gd name="T36" fmla="*/ 11 w 1862"/>
                      <a:gd name="T37" fmla="*/ 338 h 1164"/>
                      <a:gd name="T38" fmla="*/ 4 w 1862"/>
                      <a:gd name="T39" fmla="*/ 331 h 1164"/>
                      <a:gd name="T40" fmla="*/ 1 w 1862"/>
                      <a:gd name="T41" fmla="*/ 322 h 1164"/>
                      <a:gd name="T42" fmla="*/ 0 w 1862"/>
                      <a:gd name="T43" fmla="*/ 318 h 1164"/>
                      <a:gd name="T44" fmla="*/ 1 w 1862"/>
                      <a:gd name="T45" fmla="*/ 286 h 1164"/>
                      <a:gd name="T46" fmla="*/ 6 w 1862"/>
                      <a:gd name="T47" fmla="*/ 254 h 1164"/>
                      <a:gd name="T48" fmla="*/ 15 w 1862"/>
                      <a:gd name="T49" fmla="*/ 224 h 1164"/>
                      <a:gd name="T50" fmla="*/ 25 w 1862"/>
                      <a:gd name="T51" fmla="*/ 194 h 1164"/>
                      <a:gd name="T52" fmla="*/ 39 w 1862"/>
                      <a:gd name="T53" fmla="*/ 166 h 1164"/>
                      <a:gd name="T54" fmla="*/ 54 w 1862"/>
                      <a:gd name="T55" fmla="*/ 140 h 1164"/>
                      <a:gd name="T56" fmla="*/ 73 w 1862"/>
                      <a:gd name="T57" fmla="*/ 116 h 1164"/>
                      <a:gd name="T58" fmla="*/ 93 w 1862"/>
                      <a:gd name="T59" fmla="*/ 93 h 1164"/>
                      <a:gd name="T60" fmla="*/ 116 w 1862"/>
                      <a:gd name="T61" fmla="*/ 73 h 1164"/>
                      <a:gd name="T62" fmla="*/ 140 w 1862"/>
                      <a:gd name="T63" fmla="*/ 54 h 1164"/>
                      <a:gd name="T64" fmla="*/ 167 w 1862"/>
                      <a:gd name="T65" fmla="*/ 39 h 1164"/>
                      <a:gd name="T66" fmla="*/ 194 w 1862"/>
                      <a:gd name="T67" fmla="*/ 25 h 1164"/>
                      <a:gd name="T68" fmla="*/ 223 w 1862"/>
                      <a:gd name="T69" fmla="*/ 15 h 1164"/>
                      <a:gd name="T70" fmla="*/ 254 w 1862"/>
                      <a:gd name="T71" fmla="*/ 6 h 1164"/>
                      <a:gd name="T72" fmla="*/ 286 w 1862"/>
                      <a:gd name="T73" fmla="*/ 1 h 1164"/>
                      <a:gd name="T74" fmla="*/ 318 w 1862"/>
                      <a:gd name="T75" fmla="*/ 0 h 1164"/>
                      <a:gd name="T76" fmla="*/ 335 w 1862"/>
                      <a:gd name="T77" fmla="*/ 0 h 1164"/>
                      <a:gd name="T78" fmla="*/ 367 w 1862"/>
                      <a:gd name="T79" fmla="*/ 4 h 1164"/>
                      <a:gd name="T80" fmla="*/ 398 w 1862"/>
                      <a:gd name="T81" fmla="*/ 9 h 1164"/>
                      <a:gd name="T82" fmla="*/ 428 w 1862"/>
                      <a:gd name="T83" fmla="*/ 19 h 1164"/>
                      <a:gd name="T84" fmla="*/ 456 w 1862"/>
                      <a:gd name="T85" fmla="*/ 32 h 1164"/>
                      <a:gd name="T86" fmla="*/ 484 w 1862"/>
                      <a:gd name="T87" fmla="*/ 46 h 1164"/>
                      <a:gd name="T88" fmla="*/ 509 w 1862"/>
                      <a:gd name="T89" fmla="*/ 63 h 1164"/>
                      <a:gd name="T90" fmla="*/ 532 w 1862"/>
                      <a:gd name="T91" fmla="*/ 83 h 1164"/>
                      <a:gd name="T92" fmla="*/ 554 w 1862"/>
                      <a:gd name="T93" fmla="*/ 104 h 1164"/>
                      <a:gd name="T94" fmla="*/ 573 w 1862"/>
                      <a:gd name="T95" fmla="*/ 128 h 1164"/>
                      <a:gd name="T96" fmla="*/ 590 w 1862"/>
                      <a:gd name="T97" fmla="*/ 153 h 1164"/>
                      <a:gd name="T98" fmla="*/ 605 w 1862"/>
                      <a:gd name="T99" fmla="*/ 180 h 1164"/>
                      <a:gd name="T100" fmla="*/ 618 w 1862"/>
                      <a:gd name="T101" fmla="*/ 209 h 1164"/>
                      <a:gd name="T102" fmla="*/ 626 w 1862"/>
                      <a:gd name="T103" fmla="*/ 239 h 1164"/>
                      <a:gd name="T104" fmla="*/ 633 w 1862"/>
                      <a:gd name="T105" fmla="*/ 270 h 1164"/>
                      <a:gd name="T106" fmla="*/ 636 w 1862"/>
                      <a:gd name="T107" fmla="*/ 302 h 1164"/>
                      <a:gd name="T108" fmla="*/ 637 w 1862"/>
                      <a:gd name="T109" fmla="*/ 318 h 1164"/>
                      <a:gd name="T110" fmla="*/ 0 60000 65536"/>
                      <a:gd name="T111" fmla="*/ 0 60000 65536"/>
                      <a:gd name="T112" fmla="*/ 0 60000 65536"/>
                      <a:gd name="T113" fmla="*/ 0 60000 65536"/>
                      <a:gd name="T114" fmla="*/ 0 60000 65536"/>
                      <a:gd name="T115" fmla="*/ 0 60000 65536"/>
                      <a:gd name="T116" fmla="*/ 0 60000 65536"/>
                      <a:gd name="T117" fmla="*/ 0 60000 65536"/>
                      <a:gd name="T118" fmla="*/ 0 60000 65536"/>
                      <a:gd name="T119" fmla="*/ 0 60000 65536"/>
                      <a:gd name="T120" fmla="*/ 0 60000 65536"/>
                      <a:gd name="T121" fmla="*/ 0 60000 65536"/>
                      <a:gd name="T122" fmla="*/ 0 60000 65536"/>
                      <a:gd name="T123" fmla="*/ 0 60000 65536"/>
                      <a:gd name="T124" fmla="*/ 0 60000 65536"/>
                      <a:gd name="T125" fmla="*/ 0 60000 65536"/>
                      <a:gd name="T126" fmla="*/ 0 60000 65536"/>
                      <a:gd name="T127" fmla="*/ 0 60000 65536"/>
                      <a:gd name="T128" fmla="*/ 0 60000 65536"/>
                      <a:gd name="T129" fmla="*/ 0 60000 65536"/>
                      <a:gd name="T130" fmla="*/ 0 60000 65536"/>
                      <a:gd name="T131" fmla="*/ 0 60000 65536"/>
                      <a:gd name="T132" fmla="*/ 0 60000 65536"/>
                      <a:gd name="T133" fmla="*/ 0 60000 65536"/>
                      <a:gd name="T134" fmla="*/ 0 60000 65536"/>
                      <a:gd name="T135" fmla="*/ 0 60000 65536"/>
                      <a:gd name="T136" fmla="*/ 0 60000 65536"/>
                      <a:gd name="T137" fmla="*/ 0 60000 65536"/>
                      <a:gd name="T138" fmla="*/ 0 60000 65536"/>
                      <a:gd name="T139" fmla="*/ 0 60000 65536"/>
                      <a:gd name="T140" fmla="*/ 0 60000 65536"/>
                      <a:gd name="T141" fmla="*/ 0 60000 65536"/>
                      <a:gd name="T142" fmla="*/ 0 60000 65536"/>
                      <a:gd name="T143" fmla="*/ 0 60000 65536"/>
                      <a:gd name="T144" fmla="*/ 0 60000 65536"/>
                      <a:gd name="T145" fmla="*/ 0 60000 65536"/>
                      <a:gd name="T146" fmla="*/ 0 60000 65536"/>
                      <a:gd name="T147" fmla="*/ 0 60000 65536"/>
                      <a:gd name="T148" fmla="*/ 0 60000 65536"/>
                      <a:gd name="T149" fmla="*/ 0 60000 65536"/>
                      <a:gd name="T150" fmla="*/ 0 60000 65536"/>
                      <a:gd name="T151" fmla="*/ 0 60000 65536"/>
                      <a:gd name="T152" fmla="*/ 0 60000 65536"/>
                      <a:gd name="T153" fmla="*/ 0 60000 65536"/>
                      <a:gd name="T154" fmla="*/ 0 60000 65536"/>
                      <a:gd name="T155" fmla="*/ 0 60000 65536"/>
                      <a:gd name="T156" fmla="*/ 0 60000 65536"/>
                      <a:gd name="T157" fmla="*/ 0 60000 65536"/>
                      <a:gd name="T158" fmla="*/ 0 60000 65536"/>
                      <a:gd name="T159" fmla="*/ 0 60000 65536"/>
                      <a:gd name="T160" fmla="*/ 0 60000 65536"/>
                      <a:gd name="T161" fmla="*/ 0 60000 65536"/>
                      <a:gd name="T162" fmla="*/ 0 60000 65536"/>
                      <a:gd name="T163" fmla="*/ 0 60000 65536"/>
                      <a:gd name="T164" fmla="*/ 0 60000 65536"/>
                      <a:gd name="T165" fmla="*/ 0 w 1862"/>
                      <a:gd name="T166" fmla="*/ 0 h 1164"/>
                      <a:gd name="T167" fmla="*/ 1862 w 1862"/>
                      <a:gd name="T168" fmla="*/ 1164 h 1164"/>
                    </a:gdLst>
                    <a:ahLst/>
                    <a:cxnLst>
                      <a:cxn ang="T110">
                        <a:pos x="T0" y="T1"/>
                      </a:cxn>
                      <a:cxn ang="T111">
                        <a:pos x="T2" y="T3"/>
                      </a:cxn>
                      <a:cxn ang="T112">
                        <a:pos x="T4" y="T5"/>
                      </a:cxn>
                      <a:cxn ang="T113">
                        <a:pos x="T6" y="T7"/>
                      </a:cxn>
                      <a:cxn ang="T114">
                        <a:pos x="T8" y="T9"/>
                      </a:cxn>
                      <a:cxn ang="T115">
                        <a:pos x="T10" y="T11"/>
                      </a:cxn>
                      <a:cxn ang="T116">
                        <a:pos x="T12" y="T13"/>
                      </a:cxn>
                      <a:cxn ang="T117">
                        <a:pos x="T14" y="T15"/>
                      </a:cxn>
                      <a:cxn ang="T118">
                        <a:pos x="T16" y="T17"/>
                      </a:cxn>
                      <a:cxn ang="T119">
                        <a:pos x="T18" y="T19"/>
                      </a:cxn>
                      <a:cxn ang="T120">
                        <a:pos x="T20" y="T21"/>
                      </a:cxn>
                      <a:cxn ang="T121">
                        <a:pos x="T22" y="T23"/>
                      </a:cxn>
                      <a:cxn ang="T122">
                        <a:pos x="T24" y="T25"/>
                      </a:cxn>
                      <a:cxn ang="T123">
                        <a:pos x="T26" y="T27"/>
                      </a:cxn>
                      <a:cxn ang="T124">
                        <a:pos x="T28" y="T29"/>
                      </a:cxn>
                      <a:cxn ang="T125">
                        <a:pos x="T30" y="T31"/>
                      </a:cxn>
                      <a:cxn ang="T126">
                        <a:pos x="T32" y="T33"/>
                      </a:cxn>
                      <a:cxn ang="T127">
                        <a:pos x="T34" y="T35"/>
                      </a:cxn>
                      <a:cxn ang="T128">
                        <a:pos x="T36" y="T37"/>
                      </a:cxn>
                      <a:cxn ang="T129">
                        <a:pos x="T38" y="T39"/>
                      </a:cxn>
                      <a:cxn ang="T130">
                        <a:pos x="T40" y="T41"/>
                      </a:cxn>
                      <a:cxn ang="T131">
                        <a:pos x="T42" y="T43"/>
                      </a:cxn>
                      <a:cxn ang="T132">
                        <a:pos x="T44" y="T45"/>
                      </a:cxn>
                      <a:cxn ang="T133">
                        <a:pos x="T46" y="T47"/>
                      </a:cxn>
                      <a:cxn ang="T134">
                        <a:pos x="T48" y="T49"/>
                      </a:cxn>
                      <a:cxn ang="T135">
                        <a:pos x="T50" y="T51"/>
                      </a:cxn>
                      <a:cxn ang="T136">
                        <a:pos x="T52" y="T53"/>
                      </a:cxn>
                      <a:cxn ang="T137">
                        <a:pos x="T54" y="T55"/>
                      </a:cxn>
                      <a:cxn ang="T138">
                        <a:pos x="T56" y="T57"/>
                      </a:cxn>
                      <a:cxn ang="T139">
                        <a:pos x="T58" y="T59"/>
                      </a:cxn>
                      <a:cxn ang="T140">
                        <a:pos x="T60" y="T61"/>
                      </a:cxn>
                      <a:cxn ang="T141">
                        <a:pos x="T62" y="T63"/>
                      </a:cxn>
                      <a:cxn ang="T142">
                        <a:pos x="T64" y="T65"/>
                      </a:cxn>
                      <a:cxn ang="T143">
                        <a:pos x="T66" y="T67"/>
                      </a:cxn>
                      <a:cxn ang="T144">
                        <a:pos x="T68" y="T69"/>
                      </a:cxn>
                      <a:cxn ang="T145">
                        <a:pos x="T70" y="T71"/>
                      </a:cxn>
                      <a:cxn ang="T146">
                        <a:pos x="T72" y="T73"/>
                      </a:cxn>
                      <a:cxn ang="T147">
                        <a:pos x="T74" y="T75"/>
                      </a:cxn>
                      <a:cxn ang="T148">
                        <a:pos x="T76" y="T77"/>
                      </a:cxn>
                      <a:cxn ang="T149">
                        <a:pos x="T78" y="T79"/>
                      </a:cxn>
                      <a:cxn ang="T150">
                        <a:pos x="T80" y="T81"/>
                      </a:cxn>
                      <a:cxn ang="T151">
                        <a:pos x="T82" y="T83"/>
                      </a:cxn>
                      <a:cxn ang="T152">
                        <a:pos x="T84" y="T85"/>
                      </a:cxn>
                      <a:cxn ang="T153">
                        <a:pos x="T86" y="T87"/>
                      </a:cxn>
                      <a:cxn ang="T154">
                        <a:pos x="T88" y="T89"/>
                      </a:cxn>
                      <a:cxn ang="T155">
                        <a:pos x="T90" y="T91"/>
                      </a:cxn>
                      <a:cxn ang="T156">
                        <a:pos x="T92" y="T93"/>
                      </a:cxn>
                      <a:cxn ang="T157">
                        <a:pos x="T94" y="T95"/>
                      </a:cxn>
                      <a:cxn ang="T158">
                        <a:pos x="T96" y="T97"/>
                      </a:cxn>
                      <a:cxn ang="T159">
                        <a:pos x="T98" y="T99"/>
                      </a:cxn>
                      <a:cxn ang="T160">
                        <a:pos x="T100" y="T101"/>
                      </a:cxn>
                      <a:cxn ang="T161">
                        <a:pos x="T102" y="T103"/>
                      </a:cxn>
                      <a:cxn ang="T162">
                        <a:pos x="T104" y="T105"/>
                      </a:cxn>
                      <a:cxn ang="T163">
                        <a:pos x="T106" y="T107"/>
                      </a:cxn>
                      <a:cxn ang="T164">
                        <a:pos x="T108" y="T109"/>
                      </a:cxn>
                    </a:cxnLst>
                    <a:rect l="T165" t="T166" r="T167" b="T168"/>
                    <a:pathLst>
                      <a:path w="1862" h="1164">
                        <a:moveTo>
                          <a:pt x="1862" y="930"/>
                        </a:moveTo>
                        <a:lnTo>
                          <a:pt x="1862" y="930"/>
                        </a:lnTo>
                        <a:lnTo>
                          <a:pt x="1860" y="942"/>
                        </a:lnTo>
                        <a:lnTo>
                          <a:pt x="1856" y="954"/>
                        </a:lnTo>
                        <a:lnTo>
                          <a:pt x="1850" y="966"/>
                        </a:lnTo>
                        <a:lnTo>
                          <a:pt x="1842" y="978"/>
                        </a:lnTo>
                        <a:lnTo>
                          <a:pt x="1832" y="988"/>
                        </a:lnTo>
                        <a:lnTo>
                          <a:pt x="1820" y="1000"/>
                        </a:lnTo>
                        <a:lnTo>
                          <a:pt x="1806" y="1010"/>
                        </a:lnTo>
                        <a:lnTo>
                          <a:pt x="1788" y="1020"/>
                        </a:lnTo>
                        <a:lnTo>
                          <a:pt x="1750" y="1042"/>
                        </a:lnTo>
                        <a:lnTo>
                          <a:pt x="1702" y="1060"/>
                        </a:lnTo>
                        <a:lnTo>
                          <a:pt x="1650" y="1078"/>
                        </a:lnTo>
                        <a:lnTo>
                          <a:pt x="1588" y="1094"/>
                        </a:lnTo>
                        <a:lnTo>
                          <a:pt x="1522" y="1110"/>
                        </a:lnTo>
                        <a:lnTo>
                          <a:pt x="1452" y="1124"/>
                        </a:lnTo>
                        <a:lnTo>
                          <a:pt x="1374" y="1134"/>
                        </a:lnTo>
                        <a:lnTo>
                          <a:pt x="1294" y="1144"/>
                        </a:lnTo>
                        <a:lnTo>
                          <a:pt x="1208" y="1152"/>
                        </a:lnTo>
                        <a:lnTo>
                          <a:pt x="1118" y="1158"/>
                        </a:lnTo>
                        <a:lnTo>
                          <a:pt x="1026" y="1162"/>
                        </a:lnTo>
                        <a:lnTo>
                          <a:pt x="930" y="1164"/>
                        </a:lnTo>
                        <a:lnTo>
                          <a:pt x="836" y="1162"/>
                        </a:lnTo>
                        <a:lnTo>
                          <a:pt x="744" y="1158"/>
                        </a:lnTo>
                        <a:lnTo>
                          <a:pt x="654" y="1152"/>
                        </a:lnTo>
                        <a:lnTo>
                          <a:pt x="568" y="1144"/>
                        </a:lnTo>
                        <a:lnTo>
                          <a:pt x="488" y="1134"/>
                        </a:lnTo>
                        <a:lnTo>
                          <a:pt x="410" y="1124"/>
                        </a:lnTo>
                        <a:lnTo>
                          <a:pt x="338" y="1110"/>
                        </a:lnTo>
                        <a:lnTo>
                          <a:pt x="272" y="1094"/>
                        </a:lnTo>
                        <a:lnTo>
                          <a:pt x="212" y="1078"/>
                        </a:lnTo>
                        <a:lnTo>
                          <a:pt x="158" y="1060"/>
                        </a:lnTo>
                        <a:lnTo>
                          <a:pt x="112" y="1042"/>
                        </a:lnTo>
                        <a:lnTo>
                          <a:pt x="74" y="1020"/>
                        </a:lnTo>
                        <a:lnTo>
                          <a:pt x="56" y="1010"/>
                        </a:lnTo>
                        <a:lnTo>
                          <a:pt x="42" y="1000"/>
                        </a:lnTo>
                        <a:lnTo>
                          <a:pt x="30" y="988"/>
                        </a:lnTo>
                        <a:lnTo>
                          <a:pt x="18" y="978"/>
                        </a:lnTo>
                        <a:lnTo>
                          <a:pt x="10" y="966"/>
                        </a:lnTo>
                        <a:lnTo>
                          <a:pt x="4" y="954"/>
                        </a:lnTo>
                        <a:lnTo>
                          <a:pt x="2" y="942"/>
                        </a:lnTo>
                        <a:lnTo>
                          <a:pt x="0" y="930"/>
                        </a:lnTo>
                        <a:lnTo>
                          <a:pt x="2" y="882"/>
                        </a:lnTo>
                        <a:lnTo>
                          <a:pt x="4" y="836"/>
                        </a:lnTo>
                        <a:lnTo>
                          <a:pt x="10" y="788"/>
                        </a:lnTo>
                        <a:lnTo>
                          <a:pt x="18" y="742"/>
                        </a:lnTo>
                        <a:lnTo>
                          <a:pt x="30" y="698"/>
                        </a:lnTo>
                        <a:lnTo>
                          <a:pt x="42" y="654"/>
                        </a:lnTo>
                        <a:lnTo>
                          <a:pt x="56" y="610"/>
                        </a:lnTo>
                        <a:lnTo>
                          <a:pt x="74" y="568"/>
                        </a:lnTo>
                        <a:lnTo>
                          <a:pt x="92" y="526"/>
                        </a:lnTo>
                        <a:lnTo>
                          <a:pt x="112" y="486"/>
                        </a:lnTo>
                        <a:lnTo>
                          <a:pt x="134" y="448"/>
                        </a:lnTo>
                        <a:lnTo>
                          <a:pt x="158" y="410"/>
                        </a:lnTo>
                        <a:lnTo>
                          <a:pt x="184" y="374"/>
                        </a:lnTo>
                        <a:lnTo>
                          <a:pt x="212" y="338"/>
                        </a:lnTo>
                        <a:lnTo>
                          <a:pt x="242" y="304"/>
                        </a:lnTo>
                        <a:lnTo>
                          <a:pt x="272" y="272"/>
                        </a:lnTo>
                        <a:lnTo>
                          <a:pt x="304" y="242"/>
                        </a:lnTo>
                        <a:lnTo>
                          <a:pt x="338" y="212"/>
                        </a:lnTo>
                        <a:lnTo>
                          <a:pt x="374" y="184"/>
                        </a:lnTo>
                        <a:lnTo>
                          <a:pt x="410" y="158"/>
                        </a:lnTo>
                        <a:lnTo>
                          <a:pt x="448" y="134"/>
                        </a:lnTo>
                        <a:lnTo>
                          <a:pt x="488" y="112"/>
                        </a:lnTo>
                        <a:lnTo>
                          <a:pt x="528" y="92"/>
                        </a:lnTo>
                        <a:lnTo>
                          <a:pt x="568" y="72"/>
                        </a:lnTo>
                        <a:lnTo>
                          <a:pt x="610" y="56"/>
                        </a:lnTo>
                        <a:lnTo>
                          <a:pt x="654" y="42"/>
                        </a:lnTo>
                        <a:lnTo>
                          <a:pt x="698" y="28"/>
                        </a:lnTo>
                        <a:lnTo>
                          <a:pt x="744" y="18"/>
                        </a:lnTo>
                        <a:lnTo>
                          <a:pt x="790" y="10"/>
                        </a:lnTo>
                        <a:lnTo>
                          <a:pt x="836" y="4"/>
                        </a:lnTo>
                        <a:lnTo>
                          <a:pt x="882" y="0"/>
                        </a:lnTo>
                        <a:lnTo>
                          <a:pt x="930" y="0"/>
                        </a:lnTo>
                        <a:lnTo>
                          <a:pt x="978" y="0"/>
                        </a:lnTo>
                        <a:lnTo>
                          <a:pt x="1026" y="4"/>
                        </a:lnTo>
                        <a:lnTo>
                          <a:pt x="1072" y="10"/>
                        </a:lnTo>
                        <a:lnTo>
                          <a:pt x="1118" y="18"/>
                        </a:lnTo>
                        <a:lnTo>
                          <a:pt x="1164" y="28"/>
                        </a:lnTo>
                        <a:lnTo>
                          <a:pt x="1208" y="42"/>
                        </a:lnTo>
                        <a:lnTo>
                          <a:pt x="1250" y="56"/>
                        </a:lnTo>
                        <a:lnTo>
                          <a:pt x="1294" y="72"/>
                        </a:lnTo>
                        <a:lnTo>
                          <a:pt x="1334" y="92"/>
                        </a:lnTo>
                        <a:lnTo>
                          <a:pt x="1374" y="112"/>
                        </a:lnTo>
                        <a:lnTo>
                          <a:pt x="1414" y="134"/>
                        </a:lnTo>
                        <a:lnTo>
                          <a:pt x="1452" y="158"/>
                        </a:lnTo>
                        <a:lnTo>
                          <a:pt x="1488" y="184"/>
                        </a:lnTo>
                        <a:lnTo>
                          <a:pt x="1522" y="212"/>
                        </a:lnTo>
                        <a:lnTo>
                          <a:pt x="1556" y="242"/>
                        </a:lnTo>
                        <a:lnTo>
                          <a:pt x="1588" y="272"/>
                        </a:lnTo>
                        <a:lnTo>
                          <a:pt x="1620" y="304"/>
                        </a:lnTo>
                        <a:lnTo>
                          <a:pt x="1650" y="338"/>
                        </a:lnTo>
                        <a:lnTo>
                          <a:pt x="1676" y="374"/>
                        </a:lnTo>
                        <a:lnTo>
                          <a:pt x="1702" y="410"/>
                        </a:lnTo>
                        <a:lnTo>
                          <a:pt x="1726" y="448"/>
                        </a:lnTo>
                        <a:lnTo>
                          <a:pt x="1750" y="486"/>
                        </a:lnTo>
                        <a:lnTo>
                          <a:pt x="1770" y="526"/>
                        </a:lnTo>
                        <a:lnTo>
                          <a:pt x="1788" y="568"/>
                        </a:lnTo>
                        <a:lnTo>
                          <a:pt x="1806" y="610"/>
                        </a:lnTo>
                        <a:lnTo>
                          <a:pt x="1820" y="654"/>
                        </a:lnTo>
                        <a:lnTo>
                          <a:pt x="1832" y="698"/>
                        </a:lnTo>
                        <a:lnTo>
                          <a:pt x="1842" y="742"/>
                        </a:lnTo>
                        <a:lnTo>
                          <a:pt x="1850" y="788"/>
                        </a:lnTo>
                        <a:lnTo>
                          <a:pt x="1856" y="836"/>
                        </a:lnTo>
                        <a:lnTo>
                          <a:pt x="1860" y="882"/>
                        </a:lnTo>
                        <a:lnTo>
                          <a:pt x="1862" y="930"/>
                        </a:lnTo>
                        <a:close/>
                      </a:path>
                    </a:pathLst>
                  </a:custGeom>
                  <a:gradFill rotWithShape="1">
                    <a:gsLst>
                      <a:gs pos="0">
                        <a:srgbClr val="EAEAEA"/>
                      </a:gs>
                      <a:gs pos="100000">
                        <a:srgbClr val="B2B2B2"/>
                      </a:gs>
                    </a:gsLst>
                    <a:lin ang="5400000" scaled="1"/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</a:endParaRPr>
                  </a:p>
                </p:txBody>
              </p:sp>
              <p:sp>
                <p:nvSpPr>
                  <p:cNvPr id="10" name="Oval 12"/>
                  <p:cNvSpPr>
                    <a:spLocks noChangeArrowheads="1"/>
                  </p:cNvSpPr>
                  <p:nvPr/>
                </p:nvSpPr>
                <p:spPr bwMode="auto">
                  <a:xfrm>
                    <a:off x="1835" y="2976"/>
                    <a:ext cx="183" cy="182"/>
                  </a:xfrm>
                  <a:prstGeom prst="ellipse">
                    <a:avLst/>
                  </a:prstGeom>
                  <a:gradFill rotWithShape="1">
                    <a:gsLst>
                      <a:gs pos="0">
                        <a:sysClr val="window" lastClr="FFFFFF">
                          <a:alpha val="50000"/>
                        </a:sysClr>
                      </a:gs>
                      <a:gs pos="100000">
                        <a:srgbClr val="67ABF5">
                          <a:alpha val="0"/>
                        </a:srgbClr>
                      </a:gs>
                    </a:gsLst>
                    <a:path path="shape">
                      <a:fillToRect l="50000" t="50000" r="50000" b="50000"/>
                    </a:path>
                  </a:gradFill>
                  <a:ln>
                    <a:noFill/>
                  </a:ln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round/>
                        <a:headEnd/>
                        <a:tailEnd/>
                      </a14:hiddenLine>
                    </a:ext>
                  </a:extLst>
                </p:spPr>
                <p:txBody>
                  <a:bodyPr wrap="none" anchor="ctr"/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微软雅黑" pitchFamily="34" charset="-122"/>
                    </a:endParaRPr>
                  </a:p>
                </p:txBody>
              </p:sp>
            </p:grpSp>
          </p:grpSp>
          <p:sp>
            <p:nvSpPr>
              <p:cNvPr id="6" name="Freeform 33"/>
              <p:cNvSpPr>
                <a:spLocks/>
              </p:cNvSpPr>
              <p:nvPr/>
            </p:nvSpPr>
            <p:spPr bwMode="auto">
              <a:xfrm>
                <a:off x="2928467" y="2992831"/>
                <a:ext cx="2917825" cy="1054100"/>
              </a:xfrm>
              <a:custGeom>
                <a:avLst/>
                <a:gdLst>
                  <a:gd name="T0" fmla="*/ 0 w 4756"/>
                  <a:gd name="T1" fmla="*/ 705029702 h 1576"/>
                  <a:gd name="T2" fmla="*/ 18819235 w 4756"/>
                  <a:gd name="T3" fmla="*/ 654031595 h 1576"/>
                  <a:gd name="T4" fmla="*/ 40649548 w 4756"/>
                  <a:gd name="T5" fmla="*/ 603927734 h 1576"/>
                  <a:gd name="T6" fmla="*/ 63986013 w 4756"/>
                  <a:gd name="T7" fmla="*/ 555613702 h 1576"/>
                  <a:gd name="T8" fmla="*/ 89580172 w 4756"/>
                  <a:gd name="T9" fmla="*/ 509088832 h 1576"/>
                  <a:gd name="T10" fmla="*/ 116679871 w 4756"/>
                  <a:gd name="T11" fmla="*/ 463458876 h 1576"/>
                  <a:gd name="T12" fmla="*/ 145285722 w 4756"/>
                  <a:gd name="T13" fmla="*/ 420512327 h 1576"/>
                  <a:gd name="T14" fmla="*/ 176149267 w 4756"/>
                  <a:gd name="T15" fmla="*/ 378461362 h 1576"/>
                  <a:gd name="T16" fmla="*/ 207765582 w 4756"/>
                  <a:gd name="T17" fmla="*/ 338199558 h 1576"/>
                  <a:gd name="T18" fmla="*/ 224326509 w 4756"/>
                  <a:gd name="T19" fmla="*/ 318516113 h 1576"/>
                  <a:gd name="T20" fmla="*/ 258954515 w 4756"/>
                  <a:gd name="T21" fmla="*/ 281832630 h 1576"/>
                  <a:gd name="T22" fmla="*/ 295087446 w 4756"/>
                  <a:gd name="T23" fmla="*/ 246044731 h 1576"/>
                  <a:gd name="T24" fmla="*/ 332726530 w 4756"/>
                  <a:gd name="T25" fmla="*/ 212940239 h 1576"/>
                  <a:gd name="T26" fmla="*/ 371117769 w 4756"/>
                  <a:gd name="T27" fmla="*/ 181625577 h 1576"/>
                  <a:gd name="T28" fmla="*/ 411014547 w 4756"/>
                  <a:gd name="T29" fmla="*/ 152994990 h 1576"/>
                  <a:gd name="T30" fmla="*/ 452417478 w 4756"/>
                  <a:gd name="T31" fmla="*/ 126153564 h 1576"/>
                  <a:gd name="T32" fmla="*/ 495325334 w 4756"/>
                  <a:gd name="T33" fmla="*/ 101996883 h 1576"/>
                  <a:gd name="T34" fmla="*/ 517155647 w 4756"/>
                  <a:gd name="T35" fmla="*/ 90365665 h 1576"/>
                  <a:gd name="T36" fmla="*/ 560816885 w 4756"/>
                  <a:gd name="T37" fmla="*/ 69787306 h 1576"/>
                  <a:gd name="T38" fmla="*/ 605983049 w 4756"/>
                  <a:gd name="T39" fmla="*/ 51893022 h 1576"/>
                  <a:gd name="T40" fmla="*/ 651902596 w 4756"/>
                  <a:gd name="T41" fmla="*/ 35788568 h 1576"/>
                  <a:gd name="T42" fmla="*/ 699327069 w 4756"/>
                  <a:gd name="T43" fmla="*/ 23262435 h 1576"/>
                  <a:gd name="T44" fmla="*/ 746752155 w 4756"/>
                  <a:gd name="T45" fmla="*/ 13420378 h 1576"/>
                  <a:gd name="T46" fmla="*/ 795682166 w 4756"/>
                  <a:gd name="T47" fmla="*/ 5368151 h 1576"/>
                  <a:gd name="T48" fmla="*/ 845365560 w 4756"/>
                  <a:gd name="T49" fmla="*/ 894915 h 1576"/>
                  <a:gd name="T50" fmla="*/ 895048954 w 4756"/>
                  <a:gd name="T51" fmla="*/ 0 h 1576"/>
                  <a:gd name="T52" fmla="*/ 919890344 w 4756"/>
                  <a:gd name="T53" fmla="*/ 0 h 1576"/>
                  <a:gd name="T54" fmla="*/ 969573125 w 4756"/>
                  <a:gd name="T55" fmla="*/ 3578991 h 1576"/>
                  <a:gd name="T56" fmla="*/ 1018503749 w 4756"/>
                  <a:gd name="T57" fmla="*/ 8947142 h 1576"/>
                  <a:gd name="T58" fmla="*/ 1066680991 w 4756"/>
                  <a:gd name="T59" fmla="*/ 17894284 h 1576"/>
                  <a:gd name="T60" fmla="*/ 1114858846 w 4756"/>
                  <a:gd name="T61" fmla="*/ 29525502 h 1576"/>
                  <a:gd name="T62" fmla="*/ 1160777780 w 4756"/>
                  <a:gd name="T63" fmla="*/ 43840795 h 1576"/>
                  <a:gd name="T64" fmla="*/ 1206697327 w 4756"/>
                  <a:gd name="T65" fmla="*/ 60840164 h 1576"/>
                  <a:gd name="T66" fmla="*/ 1251110721 w 4756"/>
                  <a:gd name="T67" fmla="*/ 79628694 h 1576"/>
                  <a:gd name="T68" fmla="*/ 1272941648 w 4756"/>
                  <a:gd name="T69" fmla="*/ 90365665 h 1576"/>
                  <a:gd name="T70" fmla="*/ 1316602273 w 4756"/>
                  <a:gd name="T71" fmla="*/ 113628101 h 1576"/>
                  <a:gd name="T72" fmla="*/ 1358004590 w 4756"/>
                  <a:gd name="T73" fmla="*/ 139574612 h 1576"/>
                  <a:gd name="T74" fmla="*/ 1398654751 w 4756"/>
                  <a:gd name="T75" fmla="*/ 167310284 h 1576"/>
                  <a:gd name="T76" fmla="*/ 1438551529 w 4756"/>
                  <a:gd name="T77" fmla="*/ 196835785 h 1576"/>
                  <a:gd name="T78" fmla="*/ 1476190613 w 4756"/>
                  <a:gd name="T79" fmla="*/ 229045362 h 1576"/>
                  <a:gd name="T80" fmla="*/ 1513076314 w 4756"/>
                  <a:gd name="T81" fmla="*/ 263939015 h 1576"/>
                  <a:gd name="T82" fmla="*/ 1548456476 w 4756"/>
                  <a:gd name="T83" fmla="*/ 299726914 h 1576"/>
                  <a:gd name="T84" fmla="*/ 1582331712 w 4756"/>
                  <a:gd name="T85" fmla="*/ 338199558 h 1576"/>
                  <a:gd name="T86" fmla="*/ 1598139870 w 4756"/>
                  <a:gd name="T87" fmla="*/ 357883002 h 1576"/>
                  <a:gd name="T88" fmla="*/ 1629756184 w 4756"/>
                  <a:gd name="T89" fmla="*/ 399039721 h 1576"/>
                  <a:gd name="T90" fmla="*/ 1659867574 w 4756"/>
                  <a:gd name="T91" fmla="*/ 441985601 h 1576"/>
                  <a:gd name="T92" fmla="*/ 1687720042 w 4756"/>
                  <a:gd name="T93" fmla="*/ 485826396 h 1576"/>
                  <a:gd name="T94" fmla="*/ 1713314202 w 4756"/>
                  <a:gd name="T95" fmla="*/ 532351267 h 1576"/>
                  <a:gd name="T96" fmla="*/ 1738155592 w 4756"/>
                  <a:gd name="T97" fmla="*/ 579770383 h 1576"/>
                  <a:gd name="T98" fmla="*/ 1760739287 w 4756"/>
                  <a:gd name="T99" fmla="*/ 628979330 h 1576"/>
                  <a:gd name="T100" fmla="*/ 1781064061 w 4756"/>
                  <a:gd name="T101" fmla="*/ 679083191 h 1576"/>
                  <a:gd name="T102" fmla="*/ 0 w 4756"/>
                  <a:gd name="T103" fmla="*/ 705029702 h 157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w 4756"/>
                  <a:gd name="T157" fmla="*/ 0 h 1576"/>
                  <a:gd name="T158" fmla="*/ 4756 w 4756"/>
                  <a:gd name="T159" fmla="*/ 1576 h 1576"/>
                </a:gdLst>
                <a:ahLst/>
                <a:cxnLst>
                  <a:cxn ang="T104">
                    <a:pos x="T0" y="T1"/>
                  </a:cxn>
                  <a:cxn ang="T105">
                    <a:pos x="T2" y="T3"/>
                  </a:cxn>
                  <a:cxn ang="T106">
                    <a:pos x="T4" y="T5"/>
                  </a:cxn>
                  <a:cxn ang="T107">
                    <a:pos x="T6" y="T7"/>
                  </a:cxn>
                  <a:cxn ang="T108">
                    <a:pos x="T8" y="T9"/>
                  </a:cxn>
                  <a:cxn ang="T109">
                    <a:pos x="T10" y="T11"/>
                  </a:cxn>
                  <a:cxn ang="T110">
                    <a:pos x="T12" y="T13"/>
                  </a:cxn>
                  <a:cxn ang="T111">
                    <a:pos x="T14" y="T15"/>
                  </a:cxn>
                  <a:cxn ang="T112">
                    <a:pos x="T16" y="T17"/>
                  </a:cxn>
                  <a:cxn ang="T113">
                    <a:pos x="T18" y="T19"/>
                  </a:cxn>
                  <a:cxn ang="T114">
                    <a:pos x="T20" y="T21"/>
                  </a:cxn>
                  <a:cxn ang="T115">
                    <a:pos x="T22" y="T23"/>
                  </a:cxn>
                  <a:cxn ang="T116">
                    <a:pos x="T24" y="T25"/>
                  </a:cxn>
                  <a:cxn ang="T117">
                    <a:pos x="T26" y="T27"/>
                  </a:cxn>
                  <a:cxn ang="T118">
                    <a:pos x="T28" y="T29"/>
                  </a:cxn>
                  <a:cxn ang="T119">
                    <a:pos x="T30" y="T31"/>
                  </a:cxn>
                  <a:cxn ang="T120">
                    <a:pos x="T32" y="T33"/>
                  </a:cxn>
                  <a:cxn ang="T121">
                    <a:pos x="T34" y="T35"/>
                  </a:cxn>
                  <a:cxn ang="T122">
                    <a:pos x="T36" y="T37"/>
                  </a:cxn>
                  <a:cxn ang="T123">
                    <a:pos x="T38" y="T39"/>
                  </a:cxn>
                  <a:cxn ang="T124">
                    <a:pos x="T40" y="T41"/>
                  </a:cxn>
                  <a:cxn ang="T125">
                    <a:pos x="T42" y="T43"/>
                  </a:cxn>
                  <a:cxn ang="T126">
                    <a:pos x="T44" y="T45"/>
                  </a:cxn>
                  <a:cxn ang="T127">
                    <a:pos x="T46" y="T47"/>
                  </a:cxn>
                  <a:cxn ang="T128">
                    <a:pos x="T48" y="T49"/>
                  </a:cxn>
                  <a:cxn ang="T129">
                    <a:pos x="T50" y="T51"/>
                  </a:cxn>
                  <a:cxn ang="T130">
                    <a:pos x="T52" y="T53"/>
                  </a:cxn>
                  <a:cxn ang="T131">
                    <a:pos x="T54" y="T55"/>
                  </a:cxn>
                  <a:cxn ang="T132">
                    <a:pos x="T56" y="T57"/>
                  </a:cxn>
                  <a:cxn ang="T133">
                    <a:pos x="T58" y="T59"/>
                  </a:cxn>
                  <a:cxn ang="T134">
                    <a:pos x="T60" y="T61"/>
                  </a:cxn>
                  <a:cxn ang="T135">
                    <a:pos x="T62" y="T63"/>
                  </a:cxn>
                  <a:cxn ang="T136">
                    <a:pos x="T64" y="T65"/>
                  </a:cxn>
                  <a:cxn ang="T137">
                    <a:pos x="T66" y="T67"/>
                  </a:cxn>
                  <a:cxn ang="T138">
                    <a:pos x="T68" y="T69"/>
                  </a:cxn>
                  <a:cxn ang="T139">
                    <a:pos x="T70" y="T71"/>
                  </a:cxn>
                  <a:cxn ang="T140">
                    <a:pos x="T72" y="T73"/>
                  </a:cxn>
                  <a:cxn ang="T141">
                    <a:pos x="T74" y="T75"/>
                  </a:cxn>
                  <a:cxn ang="T142">
                    <a:pos x="T76" y="T77"/>
                  </a:cxn>
                  <a:cxn ang="T143">
                    <a:pos x="T78" y="T79"/>
                  </a:cxn>
                  <a:cxn ang="T144">
                    <a:pos x="T80" y="T81"/>
                  </a:cxn>
                  <a:cxn ang="T145">
                    <a:pos x="T82" y="T83"/>
                  </a:cxn>
                  <a:cxn ang="T146">
                    <a:pos x="T84" y="T85"/>
                  </a:cxn>
                  <a:cxn ang="T147">
                    <a:pos x="T86" y="T87"/>
                  </a:cxn>
                  <a:cxn ang="T148">
                    <a:pos x="T88" y="T89"/>
                  </a:cxn>
                  <a:cxn ang="T149">
                    <a:pos x="T90" y="T91"/>
                  </a:cxn>
                  <a:cxn ang="T150">
                    <a:pos x="T92" y="T93"/>
                  </a:cxn>
                  <a:cxn ang="T151">
                    <a:pos x="T94" y="T95"/>
                  </a:cxn>
                  <a:cxn ang="T152">
                    <a:pos x="T96" y="T97"/>
                  </a:cxn>
                  <a:cxn ang="T153">
                    <a:pos x="T98" y="T99"/>
                  </a:cxn>
                  <a:cxn ang="T154">
                    <a:pos x="T100" y="T101"/>
                  </a:cxn>
                  <a:cxn ang="T155">
                    <a:pos x="T102" y="T103"/>
                  </a:cxn>
                </a:cxnLst>
                <a:rect l="T156" t="T157" r="T158" b="T159"/>
                <a:pathLst>
                  <a:path w="4756" h="1576">
                    <a:moveTo>
                      <a:pt x="0" y="1576"/>
                    </a:moveTo>
                    <a:lnTo>
                      <a:pt x="0" y="1576"/>
                    </a:lnTo>
                    <a:lnTo>
                      <a:pt x="24" y="1518"/>
                    </a:lnTo>
                    <a:lnTo>
                      <a:pt x="50" y="1462"/>
                    </a:lnTo>
                    <a:lnTo>
                      <a:pt x="78" y="1406"/>
                    </a:lnTo>
                    <a:lnTo>
                      <a:pt x="108" y="1350"/>
                    </a:lnTo>
                    <a:lnTo>
                      <a:pt x="138" y="1296"/>
                    </a:lnTo>
                    <a:lnTo>
                      <a:pt x="170" y="1242"/>
                    </a:lnTo>
                    <a:lnTo>
                      <a:pt x="204" y="1190"/>
                    </a:lnTo>
                    <a:lnTo>
                      <a:pt x="238" y="1138"/>
                    </a:lnTo>
                    <a:lnTo>
                      <a:pt x="272" y="1086"/>
                    </a:lnTo>
                    <a:lnTo>
                      <a:pt x="310" y="1036"/>
                    </a:lnTo>
                    <a:lnTo>
                      <a:pt x="348" y="988"/>
                    </a:lnTo>
                    <a:lnTo>
                      <a:pt x="386" y="940"/>
                    </a:lnTo>
                    <a:lnTo>
                      <a:pt x="426" y="892"/>
                    </a:lnTo>
                    <a:lnTo>
                      <a:pt x="468" y="846"/>
                    </a:lnTo>
                    <a:lnTo>
                      <a:pt x="510" y="800"/>
                    </a:lnTo>
                    <a:lnTo>
                      <a:pt x="552" y="756"/>
                    </a:lnTo>
                    <a:lnTo>
                      <a:pt x="596" y="712"/>
                    </a:lnTo>
                    <a:lnTo>
                      <a:pt x="642" y="670"/>
                    </a:lnTo>
                    <a:lnTo>
                      <a:pt x="688" y="630"/>
                    </a:lnTo>
                    <a:lnTo>
                      <a:pt x="736" y="590"/>
                    </a:lnTo>
                    <a:lnTo>
                      <a:pt x="784" y="550"/>
                    </a:lnTo>
                    <a:lnTo>
                      <a:pt x="834" y="512"/>
                    </a:lnTo>
                    <a:lnTo>
                      <a:pt x="884" y="476"/>
                    </a:lnTo>
                    <a:lnTo>
                      <a:pt x="934" y="440"/>
                    </a:lnTo>
                    <a:lnTo>
                      <a:pt x="986" y="406"/>
                    </a:lnTo>
                    <a:lnTo>
                      <a:pt x="1040" y="374"/>
                    </a:lnTo>
                    <a:lnTo>
                      <a:pt x="1092" y="342"/>
                    </a:lnTo>
                    <a:lnTo>
                      <a:pt x="1148" y="312"/>
                    </a:lnTo>
                    <a:lnTo>
                      <a:pt x="1202" y="282"/>
                    </a:lnTo>
                    <a:lnTo>
                      <a:pt x="1258" y="254"/>
                    </a:lnTo>
                    <a:lnTo>
                      <a:pt x="1316" y="228"/>
                    </a:lnTo>
                    <a:lnTo>
                      <a:pt x="1374" y="202"/>
                    </a:lnTo>
                    <a:lnTo>
                      <a:pt x="1432" y="178"/>
                    </a:lnTo>
                    <a:lnTo>
                      <a:pt x="1490" y="156"/>
                    </a:lnTo>
                    <a:lnTo>
                      <a:pt x="1550" y="136"/>
                    </a:lnTo>
                    <a:lnTo>
                      <a:pt x="1610" y="116"/>
                    </a:lnTo>
                    <a:lnTo>
                      <a:pt x="1672" y="98"/>
                    </a:lnTo>
                    <a:lnTo>
                      <a:pt x="1732" y="80"/>
                    </a:lnTo>
                    <a:lnTo>
                      <a:pt x="1794" y="66"/>
                    </a:lnTo>
                    <a:lnTo>
                      <a:pt x="1858" y="52"/>
                    </a:lnTo>
                    <a:lnTo>
                      <a:pt x="1922" y="40"/>
                    </a:lnTo>
                    <a:lnTo>
                      <a:pt x="1984" y="30"/>
                    </a:lnTo>
                    <a:lnTo>
                      <a:pt x="2050" y="20"/>
                    </a:lnTo>
                    <a:lnTo>
                      <a:pt x="2114" y="12"/>
                    </a:lnTo>
                    <a:lnTo>
                      <a:pt x="2180" y="8"/>
                    </a:lnTo>
                    <a:lnTo>
                      <a:pt x="2246" y="2"/>
                    </a:lnTo>
                    <a:lnTo>
                      <a:pt x="2312" y="0"/>
                    </a:lnTo>
                    <a:lnTo>
                      <a:pt x="2378" y="0"/>
                    </a:lnTo>
                    <a:lnTo>
                      <a:pt x="2444" y="0"/>
                    </a:lnTo>
                    <a:lnTo>
                      <a:pt x="2510" y="2"/>
                    </a:lnTo>
                    <a:lnTo>
                      <a:pt x="2576" y="8"/>
                    </a:lnTo>
                    <a:lnTo>
                      <a:pt x="2642" y="12"/>
                    </a:lnTo>
                    <a:lnTo>
                      <a:pt x="2706" y="20"/>
                    </a:lnTo>
                    <a:lnTo>
                      <a:pt x="2772" y="30"/>
                    </a:lnTo>
                    <a:lnTo>
                      <a:pt x="2834" y="40"/>
                    </a:lnTo>
                    <a:lnTo>
                      <a:pt x="2898" y="52"/>
                    </a:lnTo>
                    <a:lnTo>
                      <a:pt x="2962" y="66"/>
                    </a:lnTo>
                    <a:lnTo>
                      <a:pt x="3024" y="80"/>
                    </a:lnTo>
                    <a:lnTo>
                      <a:pt x="3084" y="98"/>
                    </a:lnTo>
                    <a:lnTo>
                      <a:pt x="3146" y="116"/>
                    </a:lnTo>
                    <a:lnTo>
                      <a:pt x="3206" y="136"/>
                    </a:lnTo>
                    <a:lnTo>
                      <a:pt x="3266" y="156"/>
                    </a:lnTo>
                    <a:lnTo>
                      <a:pt x="3324" y="178"/>
                    </a:lnTo>
                    <a:lnTo>
                      <a:pt x="3382" y="202"/>
                    </a:lnTo>
                    <a:lnTo>
                      <a:pt x="3440" y="228"/>
                    </a:lnTo>
                    <a:lnTo>
                      <a:pt x="3498" y="254"/>
                    </a:lnTo>
                    <a:lnTo>
                      <a:pt x="3554" y="282"/>
                    </a:lnTo>
                    <a:lnTo>
                      <a:pt x="3608" y="312"/>
                    </a:lnTo>
                    <a:lnTo>
                      <a:pt x="3664" y="342"/>
                    </a:lnTo>
                    <a:lnTo>
                      <a:pt x="3716" y="374"/>
                    </a:lnTo>
                    <a:lnTo>
                      <a:pt x="3770" y="406"/>
                    </a:lnTo>
                    <a:lnTo>
                      <a:pt x="3822" y="440"/>
                    </a:lnTo>
                    <a:lnTo>
                      <a:pt x="3872" y="476"/>
                    </a:lnTo>
                    <a:lnTo>
                      <a:pt x="3922" y="512"/>
                    </a:lnTo>
                    <a:lnTo>
                      <a:pt x="3972" y="550"/>
                    </a:lnTo>
                    <a:lnTo>
                      <a:pt x="4020" y="590"/>
                    </a:lnTo>
                    <a:lnTo>
                      <a:pt x="4068" y="630"/>
                    </a:lnTo>
                    <a:lnTo>
                      <a:pt x="4114" y="670"/>
                    </a:lnTo>
                    <a:lnTo>
                      <a:pt x="4160" y="712"/>
                    </a:lnTo>
                    <a:lnTo>
                      <a:pt x="4204" y="756"/>
                    </a:lnTo>
                    <a:lnTo>
                      <a:pt x="4246" y="800"/>
                    </a:lnTo>
                    <a:lnTo>
                      <a:pt x="4288" y="846"/>
                    </a:lnTo>
                    <a:lnTo>
                      <a:pt x="4330" y="892"/>
                    </a:lnTo>
                    <a:lnTo>
                      <a:pt x="4370" y="940"/>
                    </a:lnTo>
                    <a:lnTo>
                      <a:pt x="4410" y="988"/>
                    </a:lnTo>
                    <a:lnTo>
                      <a:pt x="4446" y="1036"/>
                    </a:lnTo>
                    <a:lnTo>
                      <a:pt x="4484" y="1086"/>
                    </a:lnTo>
                    <a:lnTo>
                      <a:pt x="4518" y="1138"/>
                    </a:lnTo>
                    <a:lnTo>
                      <a:pt x="4552" y="1190"/>
                    </a:lnTo>
                    <a:lnTo>
                      <a:pt x="4586" y="1242"/>
                    </a:lnTo>
                    <a:lnTo>
                      <a:pt x="4618" y="1296"/>
                    </a:lnTo>
                    <a:lnTo>
                      <a:pt x="4648" y="1350"/>
                    </a:lnTo>
                    <a:lnTo>
                      <a:pt x="4678" y="1406"/>
                    </a:lnTo>
                    <a:lnTo>
                      <a:pt x="4706" y="1462"/>
                    </a:lnTo>
                    <a:lnTo>
                      <a:pt x="4732" y="1518"/>
                    </a:lnTo>
                    <a:lnTo>
                      <a:pt x="4756" y="1576"/>
                    </a:lnTo>
                    <a:lnTo>
                      <a:pt x="0" y="1576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FFFFFF"/>
                  </a:gs>
                  <a:gs pos="100000">
                    <a:srgbClr val="767676">
                      <a:alpha val="0"/>
                    </a:srgbClr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</p:grpSp>
      <p:sp>
        <p:nvSpPr>
          <p:cNvPr id="16" name="矩形 15"/>
          <p:cNvSpPr/>
          <p:nvPr/>
        </p:nvSpPr>
        <p:spPr>
          <a:xfrm>
            <a:off x="3103807" y="1535901"/>
            <a:ext cx="370044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 smtClean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向量的内积、长度及正交性</a:t>
            </a:r>
            <a:endParaRPr lang="zh-CN" altLang="en-US" sz="2000" b="1" kern="0" dirty="0">
              <a:solidFill>
                <a:schemeClr val="bg2">
                  <a:lumMod val="50000"/>
                </a:schemeClr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2987824" y="1547360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1</a:t>
            </a:r>
          </a:p>
        </p:txBody>
      </p:sp>
      <p:sp>
        <p:nvSpPr>
          <p:cNvPr id="18" name="矩形 17"/>
          <p:cNvSpPr/>
          <p:nvPr/>
        </p:nvSpPr>
        <p:spPr>
          <a:xfrm>
            <a:off x="3563249" y="2225073"/>
            <a:ext cx="360329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spc="20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方阵的特征值与特征向量</a:t>
            </a: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3436958" y="2185950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2</a:t>
            </a:r>
          </a:p>
        </p:txBody>
      </p:sp>
      <p:sp>
        <p:nvSpPr>
          <p:cNvPr id="20" name="矩形 19"/>
          <p:cNvSpPr/>
          <p:nvPr/>
        </p:nvSpPr>
        <p:spPr>
          <a:xfrm>
            <a:off x="3822968" y="2879688"/>
            <a:ext cx="3485336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相似矩阵</a:t>
            </a:r>
          </a:p>
        </p:txBody>
      </p:sp>
      <p:sp>
        <p:nvSpPr>
          <p:cNvPr id="21" name="AutoShape 4"/>
          <p:cNvSpPr>
            <a:spLocks noChangeArrowheads="1"/>
          </p:cNvSpPr>
          <p:nvPr/>
        </p:nvSpPr>
        <p:spPr bwMode="auto">
          <a:xfrm>
            <a:off x="3652982" y="2834022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3</a:t>
            </a:r>
          </a:p>
        </p:txBody>
      </p:sp>
      <p:sp>
        <p:nvSpPr>
          <p:cNvPr id="22" name="矩形 21"/>
          <p:cNvSpPr/>
          <p:nvPr/>
        </p:nvSpPr>
        <p:spPr>
          <a:xfrm>
            <a:off x="3822967" y="3591311"/>
            <a:ext cx="3341321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>
              <a:lnSpc>
                <a:spcPct val="120000"/>
              </a:lnSpc>
              <a:defRPr/>
            </a:pPr>
            <a:r>
              <a:rPr lang="zh-CN" altLang="en-US" kern="0" dirty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</a:t>
            </a:r>
            <a:r>
              <a:rPr lang="zh-CN" altLang="en-US" kern="0" dirty="0" smtClean="0">
                <a:solidFill>
                  <a:sysClr val="window" lastClr="FFFFFF">
                    <a:lumMod val="50000"/>
                  </a:sysClr>
                </a:solidFill>
                <a:latin typeface="微软雅黑" pitchFamily="34" charset="-122"/>
                <a:ea typeface="微软雅黑" pitchFamily="34" charset="-122"/>
              </a:rPr>
              <a:t>   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对称矩阵的对角化</a:t>
            </a: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680443" y="3602150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4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915816" y="272516"/>
            <a:ext cx="34804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 dirty="0" smtClean="0">
                <a:solidFill>
                  <a:schemeClr val="bg1"/>
                </a:solidFill>
              </a:rPr>
              <a:t>相似矩阵及二次型</a:t>
            </a:r>
            <a:endParaRPr lang="zh-CN" altLang="en-US" sz="3200" b="1" dirty="0">
              <a:solidFill>
                <a:schemeClr val="bg1"/>
              </a:solidFill>
            </a:endParaRPr>
          </a:p>
        </p:txBody>
      </p:sp>
      <p:sp>
        <p:nvSpPr>
          <p:cNvPr id="28" name="矩形 27"/>
          <p:cNvSpPr/>
          <p:nvPr/>
        </p:nvSpPr>
        <p:spPr>
          <a:xfrm>
            <a:off x="3563249" y="4286409"/>
            <a:ext cx="3366832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kern="0" dirty="0" smtClean="0">
                <a:solidFill>
                  <a:schemeClr val="bg2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  </a:t>
            </a:r>
            <a:r>
              <a:rPr lang="zh-CN" altLang="en-US" sz="2000" b="1" kern="0" dirty="0">
                <a:solidFill>
                  <a:schemeClr val="bg2">
                    <a:lumMod val="50000"/>
                  </a:schemeClr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二次型及其标准型</a:t>
            </a: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3419872" y="4274182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5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630005" y="1894732"/>
            <a:ext cx="903365" cy="3222572"/>
            <a:chOff x="2630005" y="2417702"/>
            <a:chExt cx="903365" cy="3222572"/>
          </a:xfrm>
        </p:grpSpPr>
        <p:sp>
          <p:nvSpPr>
            <p:cNvPr id="35" name="AutoShape 15"/>
            <p:cNvSpPr>
              <a:spLocks noChangeArrowheads="1"/>
            </p:cNvSpPr>
            <p:nvPr/>
          </p:nvSpPr>
          <p:spPr bwMode="auto">
            <a:xfrm rot="6053988">
              <a:off x="3086490" y="3974437"/>
              <a:ext cx="391308" cy="502453"/>
            </a:xfrm>
            <a:prstGeom prst="upArrow">
              <a:avLst>
                <a:gd name="adj1" fmla="val 52833"/>
                <a:gd name="adj2" fmla="val 45940"/>
              </a:avLst>
            </a:prstGeom>
            <a:gradFill>
              <a:gsLst>
                <a:gs pos="33000">
                  <a:srgbClr val="6DAA2D">
                    <a:lumMod val="20000"/>
                    <a:lumOff val="80000"/>
                  </a:srgbClr>
                </a:gs>
                <a:gs pos="100000">
                  <a:srgbClr val="6DAA2D">
                    <a:lumMod val="60000"/>
                    <a:lumOff val="40000"/>
                  </a:srgbClr>
                </a:gs>
              </a:gsLst>
              <a:lin ang="5400000" scaled="0"/>
            </a:gradFill>
            <a:ln w="3175" cap="flat" cmpd="sng" algn="ctr">
              <a:solidFill>
                <a:srgbClr val="D7D7D7"/>
              </a:solidFill>
              <a:prstDash val="solid"/>
            </a:ln>
            <a:effectLst/>
            <a:extLst/>
          </p:spPr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2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endParaRPr>
            </a:p>
          </p:txBody>
        </p:sp>
        <p:grpSp>
          <p:nvGrpSpPr>
            <p:cNvPr id="40" name="组合 39"/>
            <p:cNvGrpSpPr/>
            <p:nvPr/>
          </p:nvGrpSpPr>
          <p:grpSpPr>
            <a:xfrm>
              <a:off x="2630005" y="2417702"/>
              <a:ext cx="859827" cy="3222572"/>
              <a:chOff x="2630005" y="2417702"/>
              <a:chExt cx="859827" cy="3222572"/>
            </a:xfrm>
          </p:grpSpPr>
          <p:grpSp>
            <p:nvGrpSpPr>
              <p:cNvPr id="11" name="组合 10"/>
              <p:cNvGrpSpPr/>
              <p:nvPr/>
            </p:nvGrpSpPr>
            <p:grpSpPr>
              <a:xfrm>
                <a:off x="2630005" y="2417702"/>
                <a:ext cx="859827" cy="2497095"/>
                <a:chOff x="1850728" y="1866913"/>
                <a:chExt cx="1339833" cy="2917578"/>
              </a:xfrm>
            </p:grpSpPr>
            <p:sp>
              <p:nvSpPr>
                <p:cNvPr id="12" name="AutoShape 15"/>
                <p:cNvSpPr>
                  <a:spLocks noChangeArrowheads="1"/>
                </p:cNvSpPr>
                <p:nvPr/>
              </p:nvSpPr>
              <p:spPr bwMode="auto">
                <a:xfrm rot="3600000">
                  <a:off x="2307860" y="2423380"/>
                  <a:ext cx="457200" cy="843712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3" name="AutoShape 15"/>
                <p:cNvSpPr>
                  <a:spLocks noChangeArrowheads="1"/>
                </p:cNvSpPr>
                <p:nvPr/>
              </p:nvSpPr>
              <p:spPr bwMode="auto">
                <a:xfrm rot="1800000">
                  <a:off x="1850728" y="1866913"/>
                  <a:ext cx="558957" cy="809261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4" name="AutoShape 15"/>
                <p:cNvSpPr>
                  <a:spLocks noChangeArrowheads="1"/>
                </p:cNvSpPr>
                <p:nvPr/>
              </p:nvSpPr>
              <p:spPr bwMode="auto">
                <a:xfrm rot="4586978">
                  <a:off x="2569323" y="3006252"/>
                  <a:ext cx="457200" cy="738404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  <p:sp>
              <p:nvSpPr>
                <p:cNvPr id="15" name="AutoShape 15"/>
                <p:cNvSpPr>
                  <a:spLocks noChangeArrowheads="1"/>
                </p:cNvSpPr>
                <p:nvPr/>
              </p:nvSpPr>
              <p:spPr bwMode="auto">
                <a:xfrm rot="7397106">
                  <a:off x="2520743" y="4114674"/>
                  <a:ext cx="416465" cy="923170"/>
                </a:xfrm>
                <a:prstGeom prst="upArrow">
                  <a:avLst>
                    <a:gd name="adj1" fmla="val 52833"/>
                    <a:gd name="adj2" fmla="val 45940"/>
                  </a:avLst>
                </a:prstGeom>
                <a:gradFill>
                  <a:gsLst>
                    <a:gs pos="33000">
                      <a:srgbClr val="6DAA2D">
                        <a:lumMod val="20000"/>
                        <a:lumOff val="80000"/>
                      </a:srgbClr>
                    </a:gs>
                    <a:gs pos="100000">
                      <a:srgbClr val="6DAA2D">
                        <a:lumMod val="60000"/>
                        <a:lumOff val="40000"/>
                      </a:srgbClr>
                    </a:gs>
                  </a:gsLst>
                  <a:lin ang="5400000" scaled="0"/>
                </a:gradFill>
                <a:ln w="3175" cap="flat" cmpd="sng" algn="ctr">
                  <a:solidFill>
                    <a:srgbClr val="D7D7D7"/>
                  </a:solidFill>
                  <a:prstDash val="solid"/>
                </a:ln>
                <a:effectLst/>
                <a:extLst/>
              </p:spPr>
              <p:txBody>
                <a:bodyPr anchor="ctr"/>
                <a:lstStyle/>
                <a:p>
                  <a:pPr marL="0" marR="0" lvl="0" indent="0" algn="ctr" defTabSz="914400" eaLnBrk="1" fontAlgn="base" latinLnBrk="0" hangingPunct="1">
                    <a:lnSpc>
                      <a:spcPct val="12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2800" b="1" i="0" u="none" strike="noStrike" kern="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微软雅黑" pitchFamily="34" charset="-122"/>
                    <a:ea typeface="微软雅黑" pitchFamily="34" charset="-122"/>
                    <a:cs typeface="+mn-cs"/>
                  </a:endParaRPr>
                </a:p>
              </p:txBody>
            </p:sp>
          </p:grpSp>
          <p:sp>
            <p:nvSpPr>
              <p:cNvPr id="36" name="AutoShape 15"/>
              <p:cNvSpPr>
                <a:spLocks noChangeArrowheads="1"/>
              </p:cNvSpPr>
              <p:nvPr/>
            </p:nvSpPr>
            <p:spPr bwMode="auto">
              <a:xfrm rot="9417641">
                <a:off x="2660500" y="5020381"/>
                <a:ext cx="402728" cy="619893"/>
              </a:xfrm>
              <a:prstGeom prst="upArrow">
                <a:avLst>
                  <a:gd name="adj1" fmla="val 52833"/>
                  <a:gd name="adj2" fmla="val 45940"/>
                </a:avLst>
              </a:prstGeom>
              <a:gradFill>
                <a:gsLst>
                  <a:gs pos="33000">
                    <a:srgbClr val="6DAA2D">
                      <a:lumMod val="20000"/>
                      <a:lumOff val="80000"/>
                    </a:srgbClr>
                  </a:gs>
                  <a:gs pos="100000">
                    <a:srgbClr val="6DAA2D">
                      <a:lumMod val="60000"/>
                      <a:lumOff val="40000"/>
                    </a:srgbClr>
                  </a:gs>
                </a:gsLst>
                <a:lin ang="5400000" scaled="0"/>
              </a:gradFill>
              <a:ln w="3175" cap="flat" cmpd="sng" algn="ctr">
                <a:solidFill>
                  <a:srgbClr val="D7D7D7"/>
                </a:solidFill>
                <a:prstDash val="solid"/>
              </a:ln>
              <a:effectLst/>
              <a:extLst/>
            </p:spPr>
            <p:txBody>
              <a:bodyPr anchor="ctr"/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ctr" defTabSz="914400" eaLnBrk="1" fontAlgn="base" latinLnBrk="0" hangingPunct="1">
                  <a:lnSpc>
                    <a:spcPct val="12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2800" b="1" i="0" u="none" strike="noStrike" kern="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微软雅黑" pitchFamily="34" charset="-122"/>
                  <a:ea typeface="微软雅黑" pitchFamily="34" charset="-122"/>
                  <a:cs typeface="+mn-cs"/>
                </a:endParaRPr>
              </a:p>
            </p:txBody>
          </p:sp>
        </p:grpSp>
      </p:grpSp>
      <p:sp>
        <p:nvSpPr>
          <p:cNvPr id="37" name="矩形 36"/>
          <p:cNvSpPr/>
          <p:nvPr/>
        </p:nvSpPr>
        <p:spPr>
          <a:xfrm>
            <a:off x="3103807" y="4971848"/>
            <a:ext cx="3399067" cy="501646"/>
          </a:xfrm>
          <a:prstGeom prst="rect">
            <a:avLst/>
          </a:prstGeom>
          <a:gradFill>
            <a:gsLst>
              <a:gs pos="33000">
                <a:srgbClr val="F9F9F9"/>
              </a:gs>
              <a:gs pos="100000">
                <a:srgbClr val="D7D7D7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lnSpc>
                <a:spcPct val="120000"/>
              </a:lnSpc>
              <a:defRPr/>
            </a:pPr>
            <a:r>
              <a:rPr lang="zh-CN" altLang="en-US" sz="2000" b="1" kern="0" dirty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正定二次型</a:t>
            </a: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2932902" y="4971848"/>
            <a:ext cx="486970" cy="566582"/>
          </a:xfrm>
          <a:prstGeom prst="hexagon">
            <a:avLst>
              <a:gd name="adj" fmla="val 28657"/>
              <a:gd name="vf" fmla="val 115470"/>
            </a:avLst>
          </a:prstGeom>
          <a:gradFill>
            <a:gsLst>
              <a:gs pos="33000">
                <a:srgbClr val="6DAA2D">
                  <a:lumMod val="60000"/>
                  <a:lumOff val="40000"/>
                </a:srgbClr>
              </a:gs>
              <a:gs pos="100000">
                <a:srgbClr val="6DAA2D"/>
              </a:gs>
            </a:gsLst>
            <a:lin ang="5400000" scaled="0"/>
          </a:gradFill>
          <a:ln w="3175" cap="flat" cmpd="sng" algn="ctr">
            <a:solidFill>
              <a:srgbClr val="D7D7D7"/>
            </a:solidFill>
            <a:prstDash val="solid"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  <a:extLst/>
        </p:spPr>
        <p:txBody>
          <a:bodyPr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0" cap="none" spc="0" normalizeH="0" baseline="0" noProof="0" dirty="0" smtClean="0">
                <a:ln>
                  <a:noFill/>
                </a:ln>
                <a:solidFill>
                  <a:srgbClr val="F9F9F9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rPr>
              <a:t>6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F9F9F9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zh-CN" altLang="en-US" sz="3600" dirty="0">
                <a:latin typeface="黑体" panose="02010609060101010101" pitchFamily="49" charset="-122"/>
                <a:ea typeface="黑体" panose="02010609060101010101" pitchFamily="49" charset="-122"/>
              </a:rPr>
              <a:t>第五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章   相似矩阵及二次型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9" name="副标题 24"/>
          <p:cNvSpPr>
            <a:spLocks noGrp="1"/>
          </p:cNvSpPr>
          <p:nvPr>
            <p:ph type="subTitle" idx="1"/>
          </p:nvPr>
        </p:nvSpPr>
        <p:spPr>
          <a:xfrm>
            <a:off x="8460432" y="727707"/>
            <a:ext cx="504057" cy="4285469"/>
          </a:xfrm>
        </p:spPr>
        <p:txBody>
          <a:bodyPr/>
          <a:lstStyle/>
          <a:p>
            <a:r>
              <a:rPr lang="zh-CN" altLang="en-US" dirty="0" smtClean="0"/>
              <a:t>内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容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概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要 </a:t>
            </a:r>
            <a:endParaRPr lang="zh-CN" altLang="en-US" dirty="0"/>
          </a:p>
        </p:txBody>
      </p:sp>
      <p:sp>
        <p:nvSpPr>
          <p:cNvPr id="24" name="日期占位符 2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4F338C0-08F4-4A6B-9D85-87DC20C490D4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25" name="页脚占位符 2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30" name="灯片编号占位符 29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208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4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0"/>
                            </p:stCondLst>
                            <p:childTnLst>
                              <p:par>
                                <p:cTn id="5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6000"/>
                            </p:stCondLst>
                            <p:childTnLst>
                              <p:par>
                                <p:cTn id="6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65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7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6" grpId="0"/>
      <p:bldP spid="28" grpId="0" animBg="1"/>
      <p:bldP spid="29" grpId="0" animBg="1"/>
      <p:bldP spid="37" grpId="0" animBg="1"/>
      <p:bldP spid="38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44624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76470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+mn-ea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+mn-ea"/>
              </a:rPr>
              <a:t>阶矩阵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若有可逆矩阵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+mn-ea"/>
              </a:rPr>
              <a:t>，使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400" b="1" dirty="0" smtClean="0">
                <a:latin typeface="+mn-ea"/>
              </a:rPr>
              <a:t>                      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" name="TextBox 70"/>
          <p:cNvSpPr txBox="1"/>
          <p:nvPr/>
        </p:nvSpPr>
        <p:spPr>
          <a:xfrm>
            <a:off x="449784" y="1268760"/>
            <a:ext cx="592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我们称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合同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6F57062-6AA9-479D-A278-30FE803896F5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10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67544" y="4221088"/>
            <a:ext cx="763284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、实对称矩阵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+mn-ea"/>
              </a:rPr>
              <a:t>合同的充要条件是二次型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en-US" sz="2400" b="1" dirty="0" smtClean="0">
                <a:latin typeface="+mn-ea"/>
              </a:rPr>
              <a:t>与</a:t>
            </a:r>
            <a:endParaRPr lang="en-US" altLang="zh-CN" sz="2400" b="1" dirty="0" smtClean="0">
              <a:latin typeface="+mn-ea"/>
            </a:endParaRPr>
          </a:p>
          <a:p>
            <a:r>
              <a:rPr lang="en-US" altLang="zh-CN" sz="2400" b="1" dirty="0">
                <a:latin typeface="+mn-ea"/>
              </a:rPr>
              <a:t> 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zh-CN" altLang="en-US" sz="2400" b="1" dirty="0" smtClean="0">
                <a:latin typeface="+mn-ea"/>
              </a:rPr>
              <a:t>二次型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i="1" baseline="30000" dirty="0" err="1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400" b="1" i="1" dirty="0" err="1">
                <a:latin typeface="Times New Roman" pitchFamily="18" charset="0"/>
                <a:cs typeface="Times New Roman" pitchFamily="18" charset="0"/>
              </a:rPr>
              <a:t>Bx</a:t>
            </a:r>
            <a:r>
              <a:rPr lang="zh-CN" altLang="en-US" sz="2400" b="1" dirty="0">
                <a:latin typeface="+mn-ea"/>
              </a:rPr>
              <a:t>有相同的正惯性指数和负惯性指数。</a:t>
            </a:r>
          </a:p>
          <a:p>
            <a:r>
              <a:rPr lang="en-US" altLang="zh-CN" sz="2400" b="1" dirty="0" smtClean="0">
                <a:latin typeface="+mn-ea"/>
              </a:rPr>
              <a:t>  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51520" y="355385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对称矩阵只能与对称矩阵合同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9512" y="2905780"/>
            <a:ext cx="1150506" cy="523220"/>
            <a:chOff x="129208" y="932973"/>
            <a:chExt cx="1150506" cy="523220"/>
          </a:xfrm>
        </p:grpSpPr>
        <p:sp>
          <p:nvSpPr>
            <p:cNvPr id="30" name="流程图: 可选过程 2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216" y="932973"/>
              <a:ext cx="98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536" y="198884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合同关系具有：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自反性、对称性、传递性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495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702796" y="2204864"/>
            <a:ext cx="559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 smtClean="0">
                <a:latin typeface="+mn-ea"/>
              </a:rPr>
              <a:t>2</a:t>
            </a:r>
            <a:r>
              <a:rPr lang="zh-CN" altLang="en-US" sz="2400" b="1" dirty="0">
                <a:latin typeface="+mn-ea"/>
              </a:rPr>
              <a:t>）实对称矩阵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zh-CN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合同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0" name="左右箭头 19"/>
          <p:cNvSpPr/>
          <p:nvPr/>
        </p:nvSpPr>
        <p:spPr>
          <a:xfrm>
            <a:off x="499727" y="2871740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1" name="TextBox 20"/>
          <p:cNvSpPr txBox="1"/>
          <p:nvPr/>
        </p:nvSpPr>
        <p:spPr>
          <a:xfrm>
            <a:off x="1311116" y="2780928"/>
            <a:ext cx="686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的特征值中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正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项个数和负项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个数分别相等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70613" y="980728"/>
            <a:ext cx="627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1</a:t>
            </a:r>
            <a:r>
              <a:rPr lang="zh-CN" altLang="en-US" sz="2400" b="1" dirty="0" smtClean="0">
                <a:latin typeface="+mn-ea"/>
              </a:rPr>
              <a:t>） 实对称矩阵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相似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26" name="左右箭头 25"/>
          <p:cNvSpPr/>
          <p:nvPr/>
        </p:nvSpPr>
        <p:spPr>
          <a:xfrm>
            <a:off x="527560" y="1674386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8" name="TextBox 27"/>
          <p:cNvSpPr txBox="1"/>
          <p:nvPr/>
        </p:nvSpPr>
        <p:spPr>
          <a:xfrm>
            <a:off x="1278933" y="1556792"/>
            <a:ext cx="686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的特征值完全相同。</a:t>
            </a:r>
            <a:endParaRPr lang="zh-CN" altLang="en-US" sz="2400" dirty="0">
              <a:latin typeface="+mn-ea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42621" y="3304148"/>
            <a:ext cx="55973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（</a:t>
            </a:r>
            <a:r>
              <a:rPr lang="en-US" altLang="zh-CN" sz="2400" b="1" dirty="0">
                <a:latin typeface="+mn-ea"/>
              </a:rPr>
              <a:t>3</a:t>
            </a:r>
            <a:r>
              <a:rPr lang="zh-CN" altLang="en-US" sz="2400" b="1" dirty="0" smtClean="0">
                <a:latin typeface="+mn-ea"/>
              </a:rPr>
              <a:t>）</a:t>
            </a:r>
            <a:r>
              <a:rPr lang="zh-CN" altLang="en-US" sz="2400" b="1" dirty="0">
                <a:latin typeface="+mn-ea"/>
              </a:rPr>
              <a:t>实对称矩阵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等价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30" name="左右箭头 29"/>
          <p:cNvSpPr/>
          <p:nvPr/>
        </p:nvSpPr>
        <p:spPr>
          <a:xfrm>
            <a:off x="539552" y="4023868"/>
            <a:ext cx="732072" cy="261610"/>
          </a:xfrm>
          <a:prstGeom prst="leftRightArrow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31" name="TextBox 30"/>
          <p:cNvSpPr txBox="1"/>
          <p:nvPr/>
        </p:nvSpPr>
        <p:spPr>
          <a:xfrm>
            <a:off x="1350941" y="3933056"/>
            <a:ext cx="68612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非零特征值的个数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相等</a:t>
            </a:r>
            <a:r>
              <a:rPr lang="zh-CN" altLang="en-US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400" dirty="0">
              <a:latin typeface="+mn-ea"/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404664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216" y="932973"/>
              <a:ext cx="98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sz="2400" dirty="0"/>
            </a:p>
          </p:txBody>
        </p:sp>
      </p:grp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CD3BC3B-FEB1-45BA-A0F6-964C6D58220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5187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1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8" dur="1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 animBg="1"/>
      <p:bldP spid="21" grpId="0"/>
      <p:bldP spid="24" grpId="0"/>
      <p:bldP spid="26" grpId="0" animBg="1"/>
      <p:bldP spid="28" grpId="0"/>
      <p:bldP spid="29" grpId="0"/>
      <p:bldP spid="30" grpId="0" animBg="1"/>
      <p:bldP spid="3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670613" y="980728"/>
            <a:ext cx="6277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对任意矩阵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 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grpSp>
        <p:nvGrpSpPr>
          <p:cNvPr id="32" name="组合 31"/>
          <p:cNvGrpSpPr/>
          <p:nvPr/>
        </p:nvGrpSpPr>
        <p:grpSpPr>
          <a:xfrm>
            <a:off x="251520" y="404664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1216" y="932973"/>
              <a:ext cx="98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sz="2400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611560" y="1527175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400" b="1" dirty="0">
                <a:latin typeface="+mn-ea"/>
              </a:rPr>
              <a:t>都与同一</a:t>
            </a:r>
            <a:r>
              <a:rPr lang="zh-CN" altLang="zh-CN" sz="2400" b="1" dirty="0" smtClean="0">
                <a:latin typeface="+mn-ea"/>
              </a:rPr>
              <a:t>个矩阵相似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dirty="0" smtClean="0">
                <a:latin typeface="+mn-ea"/>
                <a:sym typeface="Symbol"/>
              </a:rPr>
              <a:t>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/>
              <a:t> </a:t>
            </a:r>
            <a:r>
              <a:rPr lang="zh-CN" altLang="zh-CN" sz="2400" b="1" dirty="0">
                <a:latin typeface="+mn-ea"/>
              </a:rPr>
              <a:t>相似；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1560" y="2031231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 </a:t>
            </a:r>
            <a:r>
              <a:rPr lang="zh-CN" altLang="zh-CN" sz="2400" b="1" dirty="0">
                <a:solidFill>
                  <a:srgbClr val="000000"/>
                </a:solidFill>
                <a:latin typeface="Times New Roman"/>
                <a:cs typeface="Times New Roman"/>
              </a:rPr>
              <a:t>与</a:t>
            </a:r>
            <a:r>
              <a:rPr lang="zh-CN" altLang="zh-CN" sz="2400" b="1" i="1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zh-CN" altLang="zh-CN" sz="2400" b="1" dirty="0">
                <a:latin typeface="+mn-ea"/>
              </a:rPr>
              <a:t>都与同一</a:t>
            </a:r>
            <a:r>
              <a:rPr lang="zh-CN" altLang="zh-CN" sz="2400" b="1" dirty="0" smtClean="0">
                <a:latin typeface="+mn-ea"/>
              </a:rPr>
              <a:t>个矩阵</a:t>
            </a:r>
            <a:r>
              <a:rPr lang="zh-CN" altLang="en-US" sz="2400" b="1" dirty="0" smtClean="0">
                <a:latin typeface="+mn-ea"/>
              </a:rPr>
              <a:t>合同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dirty="0" smtClean="0">
                <a:latin typeface="+mn-ea"/>
                <a:sym typeface="Symbol"/>
              </a:rPr>
              <a:t>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400" b="1" dirty="0">
                <a:latin typeface="+mn-ea"/>
              </a:rPr>
              <a:t>与</a:t>
            </a:r>
            <a:r>
              <a:rPr lang="en-US" altLang="zh-CN" sz="24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400" dirty="0"/>
              <a:t> </a:t>
            </a:r>
            <a:r>
              <a:rPr lang="zh-CN" altLang="en-US" sz="2400" b="1" dirty="0">
                <a:latin typeface="+mn-ea"/>
              </a:rPr>
              <a:t>合同</a:t>
            </a:r>
            <a:r>
              <a:rPr lang="zh-CN" altLang="zh-CN" sz="2400" b="1" dirty="0" smtClean="0">
                <a:latin typeface="+mn-ea"/>
              </a:rPr>
              <a:t>；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11560" y="2895327"/>
            <a:ext cx="75608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 smtClean="0">
                <a:latin typeface="+mn-ea"/>
              </a:rPr>
              <a:t>若</a:t>
            </a:r>
            <a:r>
              <a:rPr lang="zh-CN" altLang="zh-CN" sz="2400" b="1" dirty="0">
                <a:latin typeface="+mn-ea"/>
              </a:rPr>
              <a:t>一个矩阵可以对角化，一个矩阵不可以对角化 </a:t>
            </a:r>
            <a:r>
              <a:rPr lang="en-US" altLang="zh-CN" sz="2400" b="1" dirty="0" smtClean="0">
                <a:latin typeface="+mn-ea"/>
                <a:sym typeface="Symbol"/>
              </a:rPr>
              <a:t>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1560" y="3356992"/>
            <a:ext cx="68407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smtClean="0">
                <a:latin typeface="+mn-ea"/>
                <a:sym typeface="Symbol"/>
              </a:rPr>
              <a:t>    </a:t>
            </a:r>
            <a:r>
              <a:rPr lang="en-US" altLang="zh-CN" sz="2400" b="1" dirty="0" smtClean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两个矩阵一定不相似</a:t>
            </a:r>
            <a:r>
              <a:rPr lang="zh-CN" altLang="zh-CN" sz="2400" b="1" dirty="0" smtClean="0">
                <a:latin typeface="+mn-ea"/>
              </a:rPr>
              <a:t>；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39552" y="4191471"/>
            <a:ext cx="61926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400" b="1" dirty="0">
                <a:latin typeface="+mn-ea"/>
              </a:rPr>
              <a:t>若一个是</a:t>
            </a:r>
            <a:r>
              <a:rPr lang="zh-CN" altLang="zh-CN" sz="2400" b="1" dirty="0" smtClean="0">
                <a:latin typeface="+mn-ea"/>
              </a:rPr>
              <a:t>对</a:t>
            </a:r>
            <a:r>
              <a:rPr lang="zh-CN" altLang="en-US" sz="2400" b="1" dirty="0">
                <a:latin typeface="+mn-ea"/>
              </a:rPr>
              <a:t>称</a:t>
            </a:r>
            <a:r>
              <a:rPr lang="zh-CN" altLang="zh-CN" sz="2400" b="1" dirty="0" smtClean="0">
                <a:latin typeface="+mn-ea"/>
              </a:rPr>
              <a:t>矩阵</a:t>
            </a:r>
            <a:r>
              <a:rPr lang="zh-CN" altLang="zh-CN" sz="2400" b="1" dirty="0">
                <a:latin typeface="+mn-ea"/>
              </a:rPr>
              <a:t>，一个不是</a:t>
            </a:r>
            <a:r>
              <a:rPr lang="zh-CN" altLang="zh-CN" sz="2400" b="1" dirty="0" smtClean="0">
                <a:latin typeface="+mn-ea"/>
              </a:rPr>
              <a:t>对</a:t>
            </a:r>
            <a:r>
              <a:rPr lang="zh-CN" altLang="en-US" sz="2400" b="1" dirty="0" smtClean="0">
                <a:latin typeface="+mn-ea"/>
              </a:rPr>
              <a:t>称</a:t>
            </a:r>
            <a:r>
              <a:rPr lang="zh-CN" altLang="zh-CN" sz="2400" b="1" dirty="0" smtClean="0">
                <a:latin typeface="+mn-ea"/>
              </a:rPr>
              <a:t>矩阵</a:t>
            </a:r>
            <a:r>
              <a:rPr lang="en-US" altLang="zh-CN" sz="2400" b="1" dirty="0" smtClean="0">
                <a:latin typeface="+mn-ea"/>
              </a:rPr>
              <a:t>  </a:t>
            </a:r>
            <a:r>
              <a:rPr lang="en-US" altLang="zh-CN" sz="2400" b="1" dirty="0">
                <a:latin typeface="+mn-ea"/>
                <a:sym typeface="Symbol"/>
              </a:rPr>
              <a:t></a:t>
            </a:r>
            <a:endParaRPr lang="zh-CN" altLang="zh-CN" sz="2400" b="1" dirty="0">
              <a:latin typeface="+mn-ea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187624" y="4695527"/>
            <a:ext cx="3672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+mn-ea"/>
                <a:sym typeface="Symbol"/>
              </a:rPr>
              <a:t></a:t>
            </a:r>
            <a:r>
              <a:rPr lang="en-US" altLang="zh-CN" sz="2400" b="1" dirty="0">
                <a:latin typeface="+mn-ea"/>
              </a:rPr>
              <a:t> </a:t>
            </a:r>
            <a:r>
              <a:rPr lang="zh-CN" altLang="zh-CN" sz="2400" b="1" dirty="0">
                <a:latin typeface="+mn-ea"/>
              </a:rPr>
              <a:t>两个矩阵一定不合同</a:t>
            </a:r>
          </a:p>
        </p:txBody>
      </p:sp>
      <p:sp>
        <p:nvSpPr>
          <p:cNvPr id="1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9D27BE4-1C67-47CD-9983-214A446F258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9079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18" grpId="0"/>
      <p:bldP spid="22" grpId="0"/>
      <p:bldP spid="25" grpId="0"/>
      <p:bldP spid="27" grpId="0"/>
      <p:bldP spid="36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4873" y="265939"/>
            <a:ext cx="1150506" cy="574050"/>
            <a:chOff x="129208" y="932973"/>
            <a:chExt cx="1150506" cy="574050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2852993"/>
              </p:ext>
            </p:ext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5" name="Equation" r:id="rId3" imgW="2019240" imgH="1104840" progId="Equation.DSMT4">
                  <p:embed/>
                </p:oleObj>
              </mc:Choice>
              <mc:Fallback>
                <p:oleObj name="Equation" r:id="rId3" imgW="20192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9433755"/>
              </p:ext>
            </p:extLst>
          </p:nvPr>
        </p:nvGraphicFramePr>
        <p:xfrm>
          <a:off x="4402138" y="11969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6" name="Equation" r:id="rId5" imgW="2006280" imgH="1104840" progId="Equation.DSMT4">
                  <p:embed/>
                </p:oleObj>
              </mc:Choice>
              <mc:Fallback>
                <p:oleObj name="Equation" r:id="rId5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196975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4195564"/>
              </p:ext>
            </p:extLst>
          </p:nvPr>
        </p:nvGraphicFramePr>
        <p:xfrm>
          <a:off x="1551070" y="3409836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7" name="Equation" r:id="rId7" imgW="1688760" imgH="482400" progId="Equation.DSMT4">
                  <p:embed/>
                </p:oleObj>
              </mc:Choice>
              <mc:Fallback>
                <p:oleObj name="Equation" r:id="rId7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70" y="3409836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右箭头 22"/>
          <p:cNvSpPr/>
          <p:nvPr/>
        </p:nvSpPr>
        <p:spPr>
          <a:xfrm>
            <a:off x="3528202" y="3409836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4248282" y="3337828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 smtClean="0">
                <a:latin typeface="Times New Roman"/>
              </a:rPr>
              <a:t>A </a:t>
            </a:r>
            <a:r>
              <a:rPr lang="zh-CN" altLang="zh-CN" sz="2800" b="1" kern="100" dirty="0" smtClean="0">
                <a:latin typeface="Times New Roman"/>
              </a:rPr>
              <a:t>的特征值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el-GR" altLang="zh-CN" sz="2800" b="1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1,2,6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6" name="对象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986775"/>
              </p:ext>
            </p:extLst>
          </p:nvPr>
        </p:nvGraphicFramePr>
        <p:xfrm>
          <a:off x="1551070" y="4171729"/>
          <a:ext cx="1689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98" name="Equation" r:id="rId9" imgW="1688760" imgH="482400" progId="Equation.DSMT4">
                  <p:embed/>
                </p:oleObj>
              </mc:Choice>
              <mc:Fallback>
                <p:oleObj name="Equation" r:id="rId9" imgW="168876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070" y="4171729"/>
                        <a:ext cx="16891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右箭头 36"/>
          <p:cNvSpPr/>
          <p:nvPr/>
        </p:nvSpPr>
        <p:spPr>
          <a:xfrm>
            <a:off x="3528202" y="4183164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矩形 37"/>
          <p:cNvSpPr/>
          <p:nvPr/>
        </p:nvSpPr>
        <p:spPr>
          <a:xfrm>
            <a:off x="4248282" y="4110752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b="1" i="1" kern="100" dirty="0" smtClean="0">
                <a:latin typeface="Times New Roman"/>
              </a:rPr>
              <a:t>B </a:t>
            </a:r>
            <a:r>
              <a:rPr lang="zh-CN" altLang="zh-CN" sz="2800" b="1" kern="100" dirty="0" smtClean="0">
                <a:latin typeface="Times New Roman"/>
              </a:rPr>
              <a:t>的特征值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el-GR" altLang="zh-CN" sz="2800" b="1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λ</a:t>
            </a:r>
            <a:r>
              <a:rPr lang="en-US" altLang="zh-CN" sz="2800" b="1" i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en-US" altLang="zh-CN" sz="2800" b="1" kern="1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2,2,4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9552" y="2617748"/>
            <a:ext cx="6372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都是实对称矩阵 </a:t>
            </a:r>
            <a:endParaRPr lang="zh-CN" altLang="en-US" sz="2800" b="1" dirty="0"/>
          </a:p>
        </p:txBody>
      </p:sp>
      <p:sp>
        <p:nvSpPr>
          <p:cNvPr id="40" name="矩形 39"/>
          <p:cNvSpPr/>
          <p:nvPr/>
        </p:nvSpPr>
        <p:spPr>
          <a:xfrm>
            <a:off x="755576" y="4922004"/>
            <a:ext cx="644471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kern="100" dirty="0" smtClean="0">
                <a:latin typeface="Times New Roman"/>
              </a:rPr>
              <a:t>所以 </a:t>
            </a:r>
            <a:r>
              <a:rPr lang="en-US" altLang="zh-CN" sz="2800" b="1" i="1" kern="100" dirty="0" smtClean="0">
                <a:latin typeface="Times New Roman"/>
              </a:rPr>
              <a:t>A </a:t>
            </a:r>
            <a:r>
              <a:rPr lang="zh-CN" altLang="en-US" sz="2800" b="1" kern="100" dirty="0">
                <a:latin typeface="Times New Roman"/>
              </a:rPr>
              <a:t>与</a:t>
            </a:r>
            <a:r>
              <a:rPr lang="en-US" altLang="zh-CN" sz="2800" b="1" i="1" kern="100" dirty="0" smtClean="0">
                <a:latin typeface="Times New Roman"/>
              </a:rPr>
              <a:t>B</a:t>
            </a:r>
            <a:r>
              <a:rPr lang="zh-CN" altLang="en-US" sz="2800" b="1" kern="100" dirty="0" smtClean="0">
                <a:solidFill>
                  <a:srgbClr val="FF0000"/>
                </a:solidFill>
                <a:latin typeface="Times New Roman"/>
              </a:rPr>
              <a:t>合同、等价、不相似</a:t>
            </a:r>
            <a:r>
              <a:rPr lang="zh-CN" altLang="en-US" sz="2800" b="1" i="1" kern="100" dirty="0" smtClean="0">
                <a:latin typeface="Times New Roman"/>
              </a:rPr>
              <a:t>。</a:t>
            </a:r>
            <a:endParaRPr lang="zh-CN" altLang="en-US" sz="2800" b="1" kern="1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18"/>
          <p:cNvSpPr txBox="1"/>
          <p:nvPr/>
        </p:nvSpPr>
        <p:spPr>
          <a:xfrm>
            <a:off x="1403648" y="18864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 smtClean="0">
                <a:latin typeface="Times New Roman"/>
              </a:rPr>
              <a:t>判断矩阵</a:t>
            </a:r>
            <a:r>
              <a:rPr lang="en-US" altLang="zh-CN" sz="2800" b="1" kern="100" dirty="0" smtClean="0">
                <a:latin typeface="Times New Roman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与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en-US" altLang="zh-CN" sz="2800" b="1" i="1" kern="100" dirty="0" smtClean="0">
                <a:latin typeface="Times New Roman"/>
              </a:rPr>
              <a:t>B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是否合同</a:t>
            </a:r>
            <a:r>
              <a:rPr lang="zh-CN" altLang="en-US" sz="2800" b="1" kern="100" dirty="0" smtClean="0">
                <a:latin typeface="Times New Roman"/>
              </a:rPr>
              <a:t>、相似、等价</a:t>
            </a:r>
            <a:r>
              <a:rPr lang="zh-CN" altLang="zh-CN" sz="2800" b="1" kern="100" dirty="0" smtClean="0">
                <a:latin typeface="Times New Roman"/>
              </a:rPr>
              <a:t>。</a:t>
            </a:r>
            <a:endParaRPr lang="zh-CN" altLang="zh-CN" sz="2800" b="1" kern="100" dirty="0">
              <a:latin typeface="Times New Roman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4" name="十字星 43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394B4C-1003-43F3-BC16-7460913E9D3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7442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/>
      <p:bldP spid="37" grpId="0" animBg="1"/>
      <p:bldP spid="39" grpId="0"/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4873" y="265939"/>
            <a:ext cx="1150506" cy="574050"/>
            <a:chOff x="129208" y="932973"/>
            <a:chExt cx="1150506" cy="574050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aphicFrame>
        <p:nvGraphicFramePr>
          <p:cNvPr id="27" name="对象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2173859"/>
              </p:ext>
            </p:extLst>
          </p:nvPr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3" name="Equation" r:id="rId3" imgW="177480" imgH="304560" progId="Equation.DSMT4">
                  <p:embed/>
                </p:oleObj>
              </mc:Choice>
              <mc:Fallback>
                <p:oleObj name="Equation" r:id="rId3" imgW="177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18"/>
          <p:cNvSpPr txBox="1"/>
          <p:nvPr/>
        </p:nvSpPr>
        <p:spPr>
          <a:xfrm>
            <a:off x="1403648" y="18864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 smtClean="0">
                <a:latin typeface="Times New Roman"/>
              </a:rPr>
              <a:t>判断矩阵</a:t>
            </a:r>
            <a:r>
              <a:rPr lang="en-US" altLang="zh-CN" sz="2800" b="1" kern="100" dirty="0" smtClean="0">
                <a:latin typeface="Times New Roman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与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en-US" altLang="zh-CN" sz="2800" b="1" i="1" kern="100" dirty="0" smtClean="0">
                <a:latin typeface="Times New Roman"/>
              </a:rPr>
              <a:t>B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是否合同</a:t>
            </a:r>
            <a:r>
              <a:rPr lang="zh-CN" altLang="en-US" sz="2800" b="1" kern="100" dirty="0" smtClean="0">
                <a:latin typeface="Times New Roman"/>
              </a:rPr>
              <a:t>、相似、等价</a:t>
            </a:r>
            <a:r>
              <a:rPr lang="zh-CN" altLang="zh-CN" sz="2800" b="1" kern="100" dirty="0" smtClean="0">
                <a:latin typeface="Times New Roman"/>
              </a:rPr>
              <a:t>。</a:t>
            </a:r>
            <a:endParaRPr lang="zh-CN" altLang="zh-CN" sz="2800" b="1" kern="100" dirty="0">
              <a:latin typeface="Times New Roman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3485167"/>
              </p:ext>
            </p:ext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4" name="Equation" r:id="rId5" imgW="2019240" imgH="1104840" progId="Equation.DSMT4">
                  <p:embed/>
                </p:oleObj>
              </mc:Choice>
              <mc:Fallback>
                <p:oleObj name="Equation" r:id="rId5" imgW="20192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629614"/>
              </p:ext>
            </p:extLst>
          </p:nvPr>
        </p:nvGraphicFramePr>
        <p:xfrm>
          <a:off x="1695858" y="2564904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5" name="Equation" r:id="rId7" imgW="2019240" imgH="1104840" progId="Equation.DSMT4">
                  <p:embed/>
                </p:oleObj>
              </mc:Choice>
              <mc:Fallback>
                <p:oleObj name="Equation" r:id="rId7" imgW="20192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2564904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2830385"/>
              </p:ext>
            </p:extLst>
          </p:nvPr>
        </p:nvGraphicFramePr>
        <p:xfrm>
          <a:off x="4402138" y="11969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6" name="Equation" r:id="rId9" imgW="2006280" imgH="1104840" progId="Equation.DSMT4">
                  <p:embed/>
                </p:oleObj>
              </mc:Choice>
              <mc:Fallback>
                <p:oleObj name="Equation" r:id="rId9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196975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958034"/>
              </p:ext>
            </p:extLst>
          </p:nvPr>
        </p:nvGraphicFramePr>
        <p:xfrm>
          <a:off x="4430073" y="2564904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047" name="Equation" r:id="rId11" imgW="2006280" imgH="1104840" progId="Equation.DSMT4">
                  <p:embed/>
                </p:oleObj>
              </mc:Choice>
              <mc:Fallback>
                <p:oleObj name="Equation" r:id="rId11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73" y="2564904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755576" y="273650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>
            <a:off x="1115616" y="4875262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1979712" y="484999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sp>
        <p:nvSpPr>
          <p:cNvPr id="28" name="右箭头 27"/>
          <p:cNvSpPr/>
          <p:nvPr/>
        </p:nvSpPr>
        <p:spPr>
          <a:xfrm>
            <a:off x="3131840" y="494727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TextBox 34"/>
          <p:cNvSpPr txBox="1"/>
          <p:nvPr/>
        </p:nvSpPr>
        <p:spPr>
          <a:xfrm>
            <a:off x="3995936" y="492200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6084168" y="494116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合同</a:t>
            </a:r>
          </a:p>
        </p:txBody>
      </p:sp>
      <p:sp>
        <p:nvSpPr>
          <p:cNvPr id="39" name="右箭头 38"/>
          <p:cNvSpPr/>
          <p:nvPr/>
        </p:nvSpPr>
        <p:spPr>
          <a:xfrm>
            <a:off x="5292080" y="494727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5292080" y="4725144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9552" y="3913892"/>
            <a:ext cx="75608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解 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>
                <a:latin typeface="Times New Roman" pitchFamily="18" charset="0"/>
                <a:cs typeface="Times New Roman" pitchFamily="18" charset="0"/>
              </a:rPr>
              <a:t>不</a:t>
            </a:r>
            <a:r>
              <a:rPr lang="zh-CN" altLang="en-US" sz="2800" b="1" dirty="0" smtClean="0"/>
              <a:t>是实对称矩阵，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en-US" sz="2800" b="1" dirty="0" smtClean="0"/>
              <a:t>是</a:t>
            </a:r>
            <a:r>
              <a:rPr lang="zh-CN" altLang="en-US" sz="2800" b="1" dirty="0"/>
              <a:t>实对称矩阵 </a:t>
            </a:r>
          </a:p>
        </p:txBody>
      </p:sp>
      <p:sp>
        <p:nvSpPr>
          <p:cNvPr id="3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0591BBD-233D-4E41-9976-40A1F6AFB5F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125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17" grpId="0" animBg="1"/>
      <p:bldP spid="18" grpId="0"/>
      <p:bldP spid="28" grpId="0" animBg="1"/>
      <p:bldP spid="35" grpId="0"/>
      <p:bldP spid="38" grpId="0"/>
      <p:bldP spid="39" grpId="0" animBg="1"/>
      <p:bldP spid="3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4" name="组合 23"/>
          <p:cNvGrpSpPr/>
          <p:nvPr/>
        </p:nvGrpSpPr>
        <p:grpSpPr>
          <a:xfrm>
            <a:off x="134873" y="265939"/>
            <a:ext cx="1150506" cy="574050"/>
            <a:chOff x="129208" y="932973"/>
            <a:chExt cx="1150506" cy="574050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4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0" name="TextBox 18"/>
          <p:cNvSpPr txBox="1"/>
          <p:nvPr/>
        </p:nvSpPr>
        <p:spPr>
          <a:xfrm>
            <a:off x="1403648" y="188640"/>
            <a:ext cx="691276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just">
              <a:lnSpc>
                <a:spcPct val="150000"/>
              </a:lnSpc>
              <a:spcAft>
                <a:spcPts val="0"/>
              </a:spcAft>
              <a:tabLst>
                <a:tab pos="238125" algn="l"/>
              </a:tabLst>
            </a:pPr>
            <a:r>
              <a:rPr lang="zh-CN" altLang="zh-CN" sz="2800" b="1" kern="100" dirty="0" smtClean="0">
                <a:latin typeface="Times New Roman"/>
              </a:rPr>
              <a:t>判断矩阵</a:t>
            </a:r>
            <a:r>
              <a:rPr lang="en-US" altLang="zh-CN" sz="2800" b="1" kern="100" dirty="0" smtClean="0">
                <a:latin typeface="Times New Roman"/>
              </a:rPr>
              <a:t> 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en-US" altLang="zh-CN" sz="2800" b="1" kern="100" dirty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与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en-US" altLang="zh-CN" sz="2800" b="1" i="1" kern="100" dirty="0" smtClean="0">
                <a:latin typeface="Times New Roman"/>
              </a:rPr>
              <a:t>B</a:t>
            </a:r>
            <a:r>
              <a:rPr lang="en-US" altLang="zh-CN" sz="2800" b="1" kern="100" dirty="0" smtClean="0">
                <a:latin typeface="Times New Roman"/>
              </a:rPr>
              <a:t> </a:t>
            </a:r>
            <a:r>
              <a:rPr lang="zh-CN" altLang="zh-CN" sz="2800" b="1" kern="100" dirty="0" smtClean="0">
                <a:latin typeface="Times New Roman"/>
              </a:rPr>
              <a:t>是否合同</a:t>
            </a:r>
            <a:r>
              <a:rPr lang="zh-CN" altLang="en-US" sz="2800" b="1" kern="100" dirty="0" smtClean="0">
                <a:latin typeface="Times New Roman"/>
              </a:rPr>
              <a:t>、相似、等价</a:t>
            </a:r>
            <a:r>
              <a:rPr lang="zh-CN" altLang="zh-CN" sz="2800" b="1" kern="100" dirty="0" smtClean="0">
                <a:latin typeface="Times New Roman"/>
              </a:rPr>
              <a:t>。</a:t>
            </a:r>
            <a:endParaRPr lang="zh-CN" altLang="zh-CN" sz="2800" b="1" kern="100" dirty="0">
              <a:latin typeface="Times New Roman"/>
            </a:endParaRPr>
          </a:p>
        </p:txBody>
      </p:sp>
      <p:graphicFrame>
        <p:nvGraphicFramePr>
          <p:cNvPr id="31" name="对象 3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86163091"/>
              </p:ext>
            </p:extLst>
          </p:nvPr>
        </p:nvGraphicFramePr>
        <p:xfrm>
          <a:off x="1695858" y="1268760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2" name="Equation" r:id="rId3" imgW="2019240" imgH="1104840" progId="Equation.DSMT4">
                  <p:embed/>
                </p:oleObj>
              </mc:Choice>
              <mc:Fallback>
                <p:oleObj name="Equation" r:id="rId3" imgW="20192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1268760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938464"/>
              </p:ext>
            </p:extLst>
          </p:nvPr>
        </p:nvGraphicFramePr>
        <p:xfrm>
          <a:off x="1695858" y="2564904"/>
          <a:ext cx="2019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3" name="Equation" r:id="rId5" imgW="2019240" imgH="1104840" progId="Equation.DSMT4">
                  <p:embed/>
                </p:oleObj>
              </mc:Choice>
              <mc:Fallback>
                <p:oleObj name="Equation" r:id="rId5" imgW="201924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5858" y="2564904"/>
                        <a:ext cx="20193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5332962"/>
              </p:ext>
            </p:extLst>
          </p:nvPr>
        </p:nvGraphicFramePr>
        <p:xfrm>
          <a:off x="4402138" y="1196975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4" name="Equation" r:id="rId7" imgW="2006280" imgH="1104840" progId="Equation.DSMT4">
                  <p:embed/>
                </p:oleObj>
              </mc:Choice>
              <mc:Fallback>
                <p:oleObj name="Equation" r:id="rId7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2138" y="1196975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对象 3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37269263"/>
              </p:ext>
            </p:extLst>
          </p:nvPr>
        </p:nvGraphicFramePr>
        <p:xfrm>
          <a:off x="4430073" y="2564904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5" name="Equation" r:id="rId9" imgW="2006280" imgH="1104840" progId="Equation.DSMT4">
                  <p:embed/>
                </p:oleObj>
              </mc:Choice>
              <mc:Fallback>
                <p:oleObj name="Equation" r:id="rId9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0073" y="2564904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80410" y="155679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2" name="TextBox 6"/>
          <p:cNvSpPr txBox="1"/>
          <p:nvPr/>
        </p:nvSpPr>
        <p:spPr>
          <a:xfrm>
            <a:off x="755576" y="2736502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2555776" y="530120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等价</a:t>
            </a:r>
            <a:endParaRPr lang="zh-CN" altLang="en-US" sz="2800" b="1" dirty="0"/>
          </a:p>
        </p:txBody>
      </p:sp>
      <p:sp>
        <p:nvSpPr>
          <p:cNvPr id="39" name="右箭头 38"/>
          <p:cNvSpPr/>
          <p:nvPr/>
        </p:nvSpPr>
        <p:spPr>
          <a:xfrm>
            <a:off x="1763688" y="530731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0" name="直接连接符 39"/>
          <p:cNvCxnSpPr/>
          <p:nvPr/>
        </p:nvCxnSpPr>
        <p:spPr>
          <a:xfrm>
            <a:off x="1763688" y="5085184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对象 3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587278"/>
              </p:ext>
            </p:extLst>
          </p:nvPr>
        </p:nvGraphicFramePr>
        <p:xfrm>
          <a:off x="1701800" y="3933056"/>
          <a:ext cx="2006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6" name="Equation" r:id="rId11" imgW="2006280" imgH="1104840" progId="Equation.DSMT4">
                  <p:embed/>
                </p:oleObj>
              </mc:Choice>
              <mc:Fallback>
                <p:oleObj name="Equation" r:id="rId11" imgW="200628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3933056"/>
                        <a:ext cx="20066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889575"/>
              </p:ext>
            </p:extLst>
          </p:nvPr>
        </p:nvGraphicFramePr>
        <p:xfrm>
          <a:off x="4348163" y="3933056"/>
          <a:ext cx="21717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107" name="Equation" r:id="rId13" imgW="2171520" imgH="1104840" progId="Equation.DSMT4">
                  <p:embed/>
                </p:oleObj>
              </mc:Choice>
              <mc:Fallback>
                <p:oleObj name="Equation" r:id="rId13" imgW="2171520" imgH="11048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8163" y="3933056"/>
                        <a:ext cx="2171700" cy="110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2" name="TextBox 6"/>
          <p:cNvSpPr txBox="1"/>
          <p:nvPr/>
        </p:nvSpPr>
        <p:spPr>
          <a:xfrm>
            <a:off x="755576" y="4105075"/>
            <a:ext cx="7672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（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400" b="1" dirty="0" smtClean="0">
                <a:latin typeface="+mn-ea"/>
                <a:cs typeface="Times New Roman" panose="02020603050405020304" pitchFamily="18" charset="0"/>
              </a:rPr>
              <a:t>）</a:t>
            </a:r>
            <a:endParaRPr lang="zh-CN" altLang="en-US" sz="2400" b="1" dirty="0"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3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" name="右箭头 46"/>
          <p:cNvSpPr/>
          <p:nvPr/>
        </p:nvSpPr>
        <p:spPr>
          <a:xfrm>
            <a:off x="3563888" y="530731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4427984" y="52820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cxnSp>
        <p:nvCxnSpPr>
          <p:cNvPr id="49" name="直接连接符 48"/>
          <p:cNvCxnSpPr/>
          <p:nvPr/>
        </p:nvCxnSpPr>
        <p:spPr>
          <a:xfrm>
            <a:off x="3563888" y="5085184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右箭头 49"/>
          <p:cNvSpPr/>
          <p:nvPr/>
        </p:nvSpPr>
        <p:spPr>
          <a:xfrm>
            <a:off x="5436096" y="530731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6300192" y="528204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合同</a:t>
            </a:r>
            <a:endParaRPr lang="zh-CN" altLang="en-US" sz="2800" b="1" dirty="0"/>
          </a:p>
        </p:txBody>
      </p:sp>
      <p:cxnSp>
        <p:nvCxnSpPr>
          <p:cNvPr id="52" name="直接连接符 51"/>
          <p:cNvCxnSpPr/>
          <p:nvPr/>
        </p:nvCxnSpPr>
        <p:spPr>
          <a:xfrm>
            <a:off x="5436096" y="5085184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C59C993-0387-49FE-9E06-A994104E0B6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38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2" grpId="0"/>
      <p:bldP spid="47" grpId="0" animBg="1"/>
      <p:bldP spid="48" grpId="0"/>
      <p:bldP spid="50" grpId="0" animBg="1"/>
      <p:bldP spid="5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9" name="Group 33"/>
          <p:cNvGrpSpPr>
            <a:grpSpLocks/>
          </p:cNvGrpSpPr>
          <p:nvPr/>
        </p:nvGrpSpPr>
        <p:grpSpPr bwMode="auto">
          <a:xfrm>
            <a:off x="258557" y="116632"/>
            <a:ext cx="4889507" cy="1422400"/>
            <a:chOff x="0" y="-10"/>
            <a:chExt cx="7698" cy="2240"/>
          </a:xfrm>
        </p:grpSpPr>
        <p:sp>
          <p:nvSpPr>
            <p:cNvPr id="40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latin typeface="Times New Roman" pitchFamily="18" charset="0"/>
                </a:rPr>
                <a:t>(</a:t>
              </a:r>
              <a:r>
                <a:rPr lang="en-US" altLang="zh-CN" sz="2600" b="1" dirty="0" smtClean="0">
                  <a:latin typeface="Times New Roman" pitchFamily="18" charset="0"/>
                </a:rPr>
                <a:t>4</a:t>
              </a:r>
              <a:r>
                <a:rPr lang="zh-CN" altLang="en-US" sz="2600" b="1" dirty="0" smtClean="0">
                  <a:latin typeface="Times New Roman" pitchFamily="18" charset="0"/>
                </a:rPr>
                <a:t>)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41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716321512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6" name="Equation" r:id="rId3" imgW="1981200" imgH="1447800" progId="Equation.DSMT4">
                    <p:embed/>
                  </p:oleObj>
                </mc:Choice>
                <mc:Fallback>
                  <p:oleObj name="Equation" r:id="rId3" imgW="19812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5490373"/>
                </p:ext>
              </p:extLst>
            </p:nvPr>
          </p:nvGraphicFramePr>
          <p:xfrm>
            <a:off x="4496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7" name="Equation" r:id="rId5" imgW="2057400" imgH="1447800" progId="Equation.DSMT4">
                    <p:embed/>
                  </p:oleObj>
                </mc:Choice>
                <mc:Fallback>
                  <p:oleObj name="Equation" r:id="rId5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96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右箭头 5"/>
          <p:cNvSpPr/>
          <p:nvPr/>
        </p:nvSpPr>
        <p:spPr>
          <a:xfrm>
            <a:off x="899592" y="1582058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763688" y="155679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grpSp>
        <p:nvGrpSpPr>
          <p:cNvPr id="43" name="Group 33"/>
          <p:cNvGrpSpPr>
            <a:grpSpLocks/>
          </p:cNvGrpSpPr>
          <p:nvPr/>
        </p:nvGrpSpPr>
        <p:grpSpPr bwMode="auto">
          <a:xfrm>
            <a:off x="251520" y="2132856"/>
            <a:ext cx="4895223" cy="1423035"/>
            <a:chOff x="0" y="-10"/>
            <a:chExt cx="7707" cy="2241"/>
          </a:xfrm>
        </p:grpSpPr>
        <p:sp>
          <p:nvSpPr>
            <p:cNvPr id="44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latin typeface="Times New Roman" pitchFamily="18" charset="0"/>
                </a:rPr>
                <a:t>(</a:t>
              </a:r>
              <a:r>
                <a:rPr lang="en-US" altLang="zh-CN" sz="2600" b="1" dirty="0" smtClean="0">
                  <a:latin typeface="Times New Roman" pitchFamily="18" charset="0"/>
                </a:rPr>
                <a:t>5</a:t>
              </a:r>
              <a:r>
                <a:rPr lang="zh-CN" altLang="en-US" sz="2600" b="1" dirty="0" smtClean="0">
                  <a:latin typeface="Times New Roman" pitchFamily="18" charset="0"/>
                </a:rPr>
                <a:t>)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45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77056160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8" name="Equation" r:id="rId7" imgW="1981200" imgH="1447800" progId="Equation.DSMT4">
                    <p:embed/>
                  </p:oleObj>
                </mc:Choice>
                <mc:Fallback>
                  <p:oleObj name="Equation" r:id="rId7" imgW="19812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6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03562238"/>
                </p:ext>
              </p:extLst>
            </p:nvPr>
          </p:nvGraphicFramePr>
          <p:xfrm>
            <a:off x="4485" y="-9"/>
            <a:ext cx="322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89" name="Equation" r:id="rId8" imgW="2070000" imgH="1447560" progId="Equation.DSMT4">
                    <p:embed/>
                  </p:oleObj>
                </mc:Choice>
                <mc:Fallback>
                  <p:oleObj name="Equation" r:id="rId8" imgW="2070000" imgH="14475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85" y="-9"/>
                          <a:ext cx="322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7" name="右箭头 46"/>
          <p:cNvSpPr/>
          <p:nvPr/>
        </p:nvSpPr>
        <p:spPr>
          <a:xfrm>
            <a:off x="899592" y="3579118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1763688" y="35538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合同</a:t>
            </a:r>
          </a:p>
        </p:txBody>
      </p:sp>
      <p:grpSp>
        <p:nvGrpSpPr>
          <p:cNvPr id="49" name="Group 33"/>
          <p:cNvGrpSpPr>
            <a:grpSpLocks/>
          </p:cNvGrpSpPr>
          <p:nvPr/>
        </p:nvGrpSpPr>
        <p:grpSpPr bwMode="auto">
          <a:xfrm>
            <a:off x="251520" y="4238848"/>
            <a:ext cx="4984147" cy="1422400"/>
            <a:chOff x="0" y="-10"/>
            <a:chExt cx="7847" cy="2240"/>
          </a:xfrm>
        </p:grpSpPr>
        <p:sp>
          <p:nvSpPr>
            <p:cNvPr id="50" name="Text Box 34"/>
            <p:cNvSpPr txBox="1">
              <a:spLocks noChangeArrowheads="1"/>
            </p:cNvSpPr>
            <p:nvPr/>
          </p:nvSpPr>
          <p:spPr bwMode="auto">
            <a:xfrm>
              <a:off x="0" y="680"/>
              <a:ext cx="149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latin typeface="Times New Roman" pitchFamily="18" charset="0"/>
                </a:rPr>
                <a:t>(</a:t>
              </a:r>
              <a:r>
                <a:rPr lang="en-US" altLang="zh-CN" sz="2600" b="1" dirty="0" smtClean="0">
                  <a:latin typeface="Times New Roman" pitchFamily="18" charset="0"/>
                </a:rPr>
                <a:t>6</a:t>
              </a:r>
              <a:r>
                <a:rPr lang="zh-CN" altLang="en-US" sz="2600" b="1" dirty="0" smtClean="0">
                  <a:latin typeface="Times New Roman" pitchFamily="18" charset="0"/>
                </a:rPr>
                <a:t>)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51" name="Object 35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681004216"/>
                </p:ext>
              </p:extLst>
            </p:nvPr>
          </p:nvGraphicFramePr>
          <p:xfrm>
            <a:off x="800" y="-10"/>
            <a:ext cx="3077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0" name="Equation" r:id="rId10" imgW="1981200" imgH="1447800" progId="Equation.DSMT4">
                    <p:embed/>
                  </p:oleObj>
                </mc:Choice>
                <mc:Fallback>
                  <p:oleObj name="Equation" r:id="rId10" imgW="19812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0" y="-10"/>
                          <a:ext cx="3077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Object 36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43459977"/>
                </p:ext>
              </p:extLst>
            </p:nvPr>
          </p:nvGraphicFramePr>
          <p:xfrm>
            <a:off x="4348" y="-10"/>
            <a:ext cx="3499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891" name="Equation" r:id="rId11" imgW="2247840" imgH="1447560" progId="Equation.DSMT4">
                    <p:embed/>
                  </p:oleObj>
                </mc:Choice>
                <mc:Fallback>
                  <p:oleObj name="Equation" r:id="rId11" imgW="2247840" imgH="144756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48" y="-10"/>
                          <a:ext cx="3499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3" name="右箭头 52"/>
          <p:cNvSpPr/>
          <p:nvPr/>
        </p:nvSpPr>
        <p:spPr>
          <a:xfrm>
            <a:off x="5357051" y="4676998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TextBox 53"/>
          <p:cNvSpPr txBox="1"/>
          <p:nvPr/>
        </p:nvSpPr>
        <p:spPr>
          <a:xfrm>
            <a:off x="6221147" y="465173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55" name="右箭头 54"/>
          <p:cNvSpPr/>
          <p:nvPr/>
        </p:nvSpPr>
        <p:spPr>
          <a:xfrm>
            <a:off x="2843808" y="1601222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3707904" y="157595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合同</a:t>
            </a:r>
          </a:p>
        </p:txBody>
      </p:sp>
      <p:sp>
        <p:nvSpPr>
          <p:cNvPr id="57" name="右箭头 56"/>
          <p:cNvSpPr/>
          <p:nvPr/>
        </p:nvSpPr>
        <p:spPr>
          <a:xfrm>
            <a:off x="4860032" y="1654066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5724128" y="16288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59" name="右箭头 58"/>
          <p:cNvSpPr/>
          <p:nvPr/>
        </p:nvSpPr>
        <p:spPr>
          <a:xfrm>
            <a:off x="2987824" y="3598282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851920" y="3573016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61" name="右箭头 60"/>
          <p:cNvSpPr/>
          <p:nvPr/>
        </p:nvSpPr>
        <p:spPr>
          <a:xfrm>
            <a:off x="5220072" y="3579118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084168" y="355385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cxnSp>
        <p:nvCxnSpPr>
          <p:cNvPr id="14" name="直接连接符 13"/>
          <p:cNvCxnSpPr/>
          <p:nvPr/>
        </p:nvCxnSpPr>
        <p:spPr>
          <a:xfrm>
            <a:off x="5220072" y="3356992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F56A36-AFCF-4994-B37B-EEE9D90B5A9F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752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/>
      <p:bldP spid="47" grpId="0" animBg="1"/>
      <p:bldP spid="48" grpId="0"/>
      <p:bldP spid="53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/>
      <p:bldP spid="61" grpId="0" animBg="1"/>
      <p:bldP spid="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4" name="Group 29"/>
          <p:cNvGrpSpPr>
            <a:grpSpLocks/>
          </p:cNvGrpSpPr>
          <p:nvPr/>
        </p:nvGrpSpPr>
        <p:grpSpPr bwMode="auto">
          <a:xfrm>
            <a:off x="200000" y="188640"/>
            <a:ext cx="6172200" cy="1422394"/>
            <a:chOff x="0" y="-10"/>
            <a:chExt cx="9720" cy="2241"/>
          </a:xfrm>
        </p:grpSpPr>
        <p:graphicFrame>
          <p:nvGraphicFramePr>
            <p:cNvPr id="25" name="Object 3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390064655"/>
                </p:ext>
              </p:extLst>
            </p:nvPr>
          </p:nvGraphicFramePr>
          <p:xfrm>
            <a:off x="835" y="-10"/>
            <a:ext cx="32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4" name="Equation" r:id="rId3" imgW="2057400" imgH="1447800" progId="Equation.DSMT4">
                    <p:embed/>
                  </p:oleObj>
                </mc:Choice>
                <mc:Fallback>
                  <p:oleObj name="Equation" r:id="rId3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5" y="-10"/>
                          <a:ext cx="32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" name="Text Box 31"/>
            <p:cNvSpPr txBox="1">
              <a:spLocks noChangeArrowheads="1"/>
            </p:cNvSpPr>
            <p:nvPr/>
          </p:nvSpPr>
          <p:spPr bwMode="auto">
            <a:xfrm>
              <a:off x="0" y="576"/>
              <a:ext cx="9720" cy="7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latin typeface="Times New Roman" pitchFamily="18" charset="0"/>
                </a:rPr>
                <a:t>(</a:t>
              </a:r>
              <a:r>
                <a:rPr lang="en-US" altLang="zh-CN" sz="2600" b="1" dirty="0" smtClean="0">
                  <a:latin typeface="Times New Roman" pitchFamily="18" charset="0"/>
                </a:rPr>
                <a:t>7</a:t>
              </a:r>
              <a:r>
                <a:rPr lang="zh-CN" altLang="en-US" sz="2600" b="1" dirty="0" smtClean="0">
                  <a:latin typeface="Times New Roman" pitchFamily="18" charset="0"/>
                </a:rPr>
                <a:t>)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30" name="Object 32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03265344"/>
                </p:ext>
              </p:extLst>
            </p:nvPr>
          </p:nvGraphicFramePr>
          <p:xfrm>
            <a:off x="4578" y="-10"/>
            <a:ext cx="3500" cy="22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5" name="Equation" r:id="rId5" imgW="2247900" imgH="1447800" progId="Equation.DSMT4">
                    <p:embed/>
                  </p:oleObj>
                </mc:Choice>
                <mc:Fallback>
                  <p:oleObj name="Equation" r:id="rId5" imgW="22479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78" y="-10"/>
                          <a:ext cx="3500" cy="224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1" name="Group 37"/>
          <p:cNvGrpSpPr>
            <a:grpSpLocks/>
          </p:cNvGrpSpPr>
          <p:nvPr/>
        </p:nvGrpSpPr>
        <p:grpSpPr bwMode="auto">
          <a:xfrm>
            <a:off x="306756" y="2924944"/>
            <a:ext cx="4913316" cy="1422400"/>
            <a:chOff x="0" y="-10"/>
            <a:chExt cx="7736" cy="2240"/>
          </a:xfrm>
        </p:grpSpPr>
        <p:sp>
          <p:nvSpPr>
            <p:cNvPr id="33" name="Text Box 38"/>
            <p:cNvSpPr txBox="1">
              <a:spLocks noChangeArrowheads="1"/>
            </p:cNvSpPr>
            <p:nvPr/>
          </p:nvSpPr>
          <p:spPr bwMode="auto">
            <a:xfrm>
              <a:off x="0" y="511"/>
              <a:ext cx="2750" cy="7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600" b="1" dirty="0" smtClean="0">
                  <a:latin typeface="Times New Roman" pitchFamily="18" charset="0"/>
                </a:rPr>
                <a:t>(</a:t>
              </a:r>
              <a:r>
                <a:rPr lang="en-US" altLang="zh-CN" sz="2600" b="1" dirty="0" smtClean="0">
                  <a:latin typeface="Times New Roman" pitchFamily="18" charset="0"/>
                </a:rPr>
                <a:t>8</a:t>
              </a:r>
              <a:r>
                <a:rPr lang="zh-CN" altLang="en-US" sz="2600" b="1" dirty="0" smtClean="0">
                  <a:latin typeface="Times New Roman" pitchFamily="18" charset="0"/>
                </a:rPr>
                <a:t>)</a:t>
              </a:r>
              <a:endParaRPr lang="zh-CN" altLang="en-US" sz="2600" b="1" dirty="0">
                <a:latin typeface="Times New Roman" pitchFamily="18" charset="0"/>
              </a:endParaRPr>
            </a:p>
          </p:txBody>
        </p:sp>
        <p:graphicFrame>
          <p:nvGraphicFramePr>
            <p:cNvPr id="36" name="Object 39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898243076"/>
                </p:ext>
              </p:extLst>
            </p:nvPr>
          </p:nvGraphicFramePr>
          <p:xfrm>
            <a:off x="4534" y="-10"/>
            <a:ext cx="3202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6" name="Equation" r:id="rId7" imgW="2057400" imgH="1447800" progId="Equation.DSMT4">
                    <p:embed/>
                  </p:oleObj>
                </mc:Choice>
                <mc:Fallback>
                  <p:oleObj name="Equation" r:id="rId7" imgW="20574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34" y="-10"/>
                          <a:ext cx="3202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" name="Object 40"/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722662663"/>
                </p:ext>
              </p:extLst>
            </p:nvPr>
          </p:nvGraphicFramePr>
          <p:xfrm>
            <a:off x="905" y="-10"/>
            <a:ext cx="3064" cy="2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2847" name="Equation" r:id="rId9" imgW="1968500" imgH="1447800" progId="Equation.DSMT4">
                    <p:embed/>
                  </p:oleObj>
                </mc:Choice>
                <mc:Fallback>
                  <p:oleObj name="Equation" r:id="rId9" imgW="1968500" imgH="1447800" progId="Equation.DSMT4">
                    <p:embed/>
                    <p:pic>
                      <p:nvPicPr>
                        <p:cNvPr id="0" name=""/>
                        <p:cNvPicPr>
                          <a:picLocks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5" y="-10"/>
                          <a:ext cx="3064" cy="224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1" name="Text Box 28"/>
          <p:cNvSpPr txBox="1">
            <a:spLocks noChangeArrowheads="1"/>
          </p:cNvSpPr>
          <p:nvPr/>
        </p:nvSpPr>
        <p:spPr bwMode="auto">
          <a:xfrm>
            <a:off x="323528" y="1628800"/>
            <a:ext cx="590465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解：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的特征值都是</a:t>
            </a:r>
            <a:r>
              <a:rPr lang="en-US" altLang="zh-CN" sz="2600" b="1" dirty="0">
                <a:latin typeface="Times New Roman" pitchFamily="18" charset="0"/>
              </a:rPr>
              <a:t>-</a:t>
            </a:r>
            <a:r>
              <a:rPr lang="en-US" altLang="zh-CN" sz="2600" b="1" dirty="0" smtClean="0">
                <a:latin typeface="Times New Roman" pitchFamily="18" charset="0"/>
              </a:rPr>
              <a:t>1,1,2</a:t>
            </a:r>
            <a:r>
              <a:rPr lang="zh-CN" altLang="en-US" sz="2600" b="1" dirty="0">
                <a:latin typeface="Times New Roman" pitchFamily="18" charset="0"/>
              </a:rPr>
              <a:t>，</a:t>
            </a:r>
            <a:r>
              <a:rPr lang="zh-CN" altLang="en-US" sz="2600" b="1" dirty="0" smtClean="0">
                <a:latin typeface="Times New Roman" pitchFamily="18" charset="0"/>
              </a:rPr>
              <a:t>故</a:t>
            </a:r>
            <a:endParaRPr lang="zh-CN" altLang="en-US" sz="2600" b="1" dirty="0">
              <a:latin typeface="Times New Roman" pitchFamily="18" charset="0"/>
            </a:endParaRPr>
          </a:p>
        </p:txBody>
      </p:sp>
      <p:sp>
        <p:nvSpPr>
          <p:cNvPr id="44" name="Text Box 28"/>
          <p:cNvSpPr txBox="1">
            <a:spLocks noChangeArrowheads="1"/>
          </p:cNvSpPr>
          <p:nvPr/>
        </p:nvSpPr>
        <p:spPr bwMode="auto">
          <a:xfrm>
            <a:off x="395536" y="4448725"/>
            <a:ext cx="7010836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>
                <a:latin typeface="Times New Roman" pitchFamily="18" charset="0"/>
              </a:rPr>
              <a:t>解：</a:t>
            </a:r>
            <a:r>
              <a:rPr lang="en-US" altLang="zh-CN" sz="2600" b="1" i="1" dirty="0">
                <a:latin typeface="Times New Roman" pitchFamily="18" charset="0"/>
              </a:rPr>
              <a:t>A</a:t>
            </a:r>
            <a:r>
              <a:rPr lang="zh-CN" altLang="en-US" sz="2600" b="1" dirty="0">
                <a:latin typeface="Times New Roman" pitchFamily="18" charset="0"/>
              </a:rPr>
              <a:t>、</a:t>
            </a:r>
            <a:r>
              <a:rPr lang="en-US" altLang="zh-CN" sz="2600" b="1" i="1" dirty="0">
                <a:latin typeface="Times New Roman" pitchFamily="18" charset="0"/>
              </a:rPr>
              <a:t>B</a:t>
            </a:r>
            <a:r>
              <a:rPr lang="zh-CN" altLang="en-US" sz="2600" b="1" dirty="0">
                <a:latin typeface="Times New Roman" pitchFamily="18" charset="0"/>
              </a:rPr>
              <a:t>的特征值分别为</a:t>
            </a:r>
            <a:r>
              <a:rPr lang="en-US" altLang="zh-CN" sz="2600" b="1" dirty="0">
                <a:latin typeface="Times New Roman" pitchFamily="18" charset="0"/>
              </a:rPr>
              <a:t>1,1,4</a:t>
            </a:r>
            <a:r>
              <a:rPr lang="zh-CN" altLang="en-US" sz="2600" b="1" dirty="0">
                <a:latin typeface="Times New Roman" pitchFamily="18" charset="0"/>
              </a:rPr>
              <a:t>和</a:t>
            </a:r>
            <a:r>
              <a:rPr lang="en-US" altLang="zh-CN" sz="2600" b="1" dirty="0" smtClean="0">
                <a:latin typeface="Times New Roman" pitchFamily="18" charset="0"/>
              </a:rPr>
              <a:t>1,3,4</a:t>
            </a:r>
            <a:endParaRPr lang="zh-CN" altLang="en-US" sz="2600" b="1" i="1" dirty="0">
              <a:latin typeface="Times New Roman" pitchFamily="18" charset="0"/>
            </a:endParaRPr>
          </a:p>
        </p:txBody>
      </p:sp>
      <p:sp>
        <p:nvSpPr>
          <p:cNvPr id="47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" name="右箭头 47"/>
          <p:cNvSpPr/>
          <p:nvPr/>
        </p:nvSpPr>
        <p:spPr>
          <a:xfrm>
            <a:off x="611560" y="2210966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TextBox 48"/>
          <p:cNvSpPr txBox="1"/>
          <p:nvPr/>
        </p:nvSpPr>
        <p:spPr>
          <a:xfrm>
            <a:off x="1475656" y="21857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sp>
        <p:nvSpPr>
          <p:cNvPr id="50" name="右箭头 49"/>
          <p:cNvSpPr/>
          <p:nvPr/>
        </p:nvSpPr>
        <p:spPr>
          <a:xfrm>
            <a:off x="2699792" y="2230130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TextBox 50"/>
          <p:cNvSpPr txBox="1"/>
          <p:nvPr/>
        </p:nvSpPr>
        <p:spPr>
          <a:xfrm>
            <a:off x="3563888" y="2204864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52" name="右箭头 51"/>
          <p:cNvSpPr/>
          <p:nvPr/>
        </p:nvSpPr>
        <p:spPr>
          <a:xfrm>
            <a:off x="4932040" y="2210966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TextBox 52"/>
          <p:cNvSpPr txBox="1"/>
          <p:nvPr/>
        </p:nvSpPr>
        <p:spPr>
          <a:xfrm>
            <a:off x="5796136" y="2185700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合同</a:t>
            </a:r>
          </a:p>
        </p:txBody>
      </p:sp>
      <p:cxnSp>
        <p:nvCxnSpPr>
          <p:cNvPr id="54" name="直接连接符 53"/>
          <p:cNvCxnSpPr/>
          <p:nvPr/>
        </p:nvCxnSpPr>
        <p:spPr>
          <a:xfrm>
            <a:off x="4932040" y="1988840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右箭头 54"/>
          <p:cNvSpPr/>
          <p:nvPr/>
        </p:nvSpPr>
        <p:spPr>
          <a:xfrm>
            <a:off x="683568" y="5163294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1547664" y="51380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合同</a:t>
            </a:r>
          </a:p>
        </p:txBody>
      </p:sp>
      <p:sp>
        <p:nvSpPr>
          <p:cNvPr id="57" name="右箭头 56"/>
          <p:cNvSpPr/>
          <p:nvPr/>
        </p:nvSpPr>
        <p:spPr>
          <a:xfrm>
            <a:off x="2771800" y="5182458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3635896" y="5157192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等价</a:t>
            </a:r>
          </a:p>
        </p:txBody>
      </p:sp>
      <p:sp>
        <p:nvSpPr>
          <p:cNvPr id="59" name="右箭头 58"/>
          <p:cNvSpPr/>
          <p:nvPr/>
        </p:nvSpPr>
        <p:spPr>
          <a:xfrm>
            <a:off x="5004048" y="5163294"/>
            <a:ext cx="648072" cy="423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5868144" y="5138028"/>
            <a:ext cx="1152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相似</a:t>
            </a:r>
            <a:endParaRPr lang="zh-CN" altLang="en-US" sz="2800" b="1" dirty="0"/>
          </a:p>
        </p:txBody>
      </p:sp>
      <p:cxnSp>
        <p:nvCxnSpPr>
          <p:cNvPr id="61" name="直接连接符 60"/>
          <p:cNvCxnSpPr/>
          <p:nvPr/>
        </p:nvCxnSpPr>
        <p:spPr>
          <a:xfrm>
            <a:off x="5004048" y="4941168"/>
            <a:ext cx="648072" cy="936104"/>
          </a:xfrm>
          <a:prstGeom prst="line">
            <a:avLst/>
          </a:prstGeom>
          <a:ln w="730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56AB4FBA-A6C9-4B81-B9AB-5BA76963746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46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ldLvl="0" autoUpdateAnimBg="0"/>
      <p:bldP spid="44" grpId="0" bldLvl="0" autoUpdateAnimBg="0"/>
      <p:bldP spid="48" grpId="0" animBg="1"/>
      <p:bldP spid="49" grpId="0"/>
      <p:bldP spid="50" grpId="0" animBg="1"/>
      <p:bldP spid="51" grpId="0"/>
      <p:bldP spid="52" grpId="0" animBg="1"/>
      <p:bldP spid="53" grpId="0"/>
      <p:bldP spid="55" grpId="0" animBg="1"/>
      <p:bldP spid="56" grpId="0"/>
      <p:bldP spid="57" grpId="0" animBg="1"/>
      <p:bldP spid="58" grpId="0"/>
      <p:bldP spid="59" grpId="0" animBg="1"/>
      <p:bldP spid="6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1255370" y="39687"/>
            <a:ext cx="26642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CN" altLang="zh-CN" sz="2800" b="1" dirty="0"/>
          </a:p>
          <a:p>
            <a:r>
              <a:rPr lang="en-US" altLang="zh-CN" sz="2800" b="1" dirty="0"/>
              <a:t> </a:t>
            </a:r>
            <a:endParaRPr lang="zh-CN" altLang="zh-CN" sz="2800" b="1" dirty="0"/>
          </a:p>
          <a:p>
            <a:endParaRPr lang="zh-CN" altLang="en-US" sz="2800" b="1" dirty="0"/>
          </a:p>
        </p:txBody>
      </p:sp>
      <p:sp>
        <p:nvSpPr>
          <p:cNvPr id="7" name="Text Box 28"/>
          <p:cNvSpPr txBox="1">
            <a:spLocks noChangeArrowheads="1"/>
          </p:cNvSpPr>
          <p:nvPr/>
        </p:nvSpPr>
        <p:spPr bwMode="auto">
          <a:xfrm>
            <a:off x="247651" y="155540"/>
            <a:ext cx="242853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600" b="1" dirty="0" smtClean="0"/>
              <a:t>例</a:t>
            </a:r>
            <a:r>
              <a:rPr lang="en-US" altLang="zh-CN" sz="2600" b="1" dirty="0" smtClean="0"/>
              <a:t>5</a:t>
            </a:r>
            <a:r>
              <a:rPr lang="zh-CN" altLang="en-US" sz="2600" b="1" dirty="0" smtClean="0"/>
              <a:t>  </a:t>
            </a:r>
            <a:r>
              <a:rPr lang="zh-CN" altLang="zh-CN" sz="2800" b="1" dirty="0" smtClean="0"/>
              <a:t>设二次型</a:t>
            </a:r>
            <a:endParaRPr lang="zh-CN" altLang="en-US" dirty="0"/>
          </a:p>
        </p:txBody>
      </p:sp>
      <p:graphicFrame>
        <p:nvGraphicFramePr>
          <p:cNvPr id="10" name="Object 30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79715"/>
              </p:ext>
            </p:extLst>
          </p:nvPr>
        </p:nvGraphicFramePr>
        <p:xfrm>
          <a:off x="2456135" y="183396"/>
          <a:ext cx="5356225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3" name="Equation" r:id="rId4" imgW="5422680" imgH="457200" progId="Equation.DSMT4">
                  <p:embed/>
                </p:oleObj>
              </mc:Choice>
              <mc:Fallback>
                <p:oleObj name="Equation" r:id="rId4" imgW="542268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6135" y="183396"/>
                        <a:ext cx="5356225" cy="449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ext Box 10"/>
          <p:cNvSpPr>
            <a:spLocks noChangeArrowheads="1"/>
          </p:cNvSpPr>
          <p:nvPr/>
        </p:nvSpPr>
        <p:spPr bwMode="auto">
          <a:xfrm>
            <a:off x="1740353" y="399555"/>
            <a:ext cx="18716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35" name="Text Box 37"/>
          <p:cNvSpPr>
            <a:spLocks noChangeArrowheads="1"/>
          </p:cNvSpPr>
          <p:nvPr/>
        </p:nvSpPr>
        <p:spPr bwMode="auto">
          <a:xfrm>
            <a:off x="659266" y="328118"/>
            <a:ext cx="3168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zh-CN" altLang="zh-CN">
              <a:solidFill>
                <a:srgbClr val="000000"/>
              </a:solidFill>
              <a:sym typeface="宋体" pitchFamily="2" charset="-122"/>
            </a:endParaRPr>
          </a:p>
        </p:txBody>
      </p:sp>
      <p:sp>
        <p:nvSpPr>
          <p:cNvPr id="26" name="Text Box 28"/>
          <p:cNvSpPr txBox="1">
            <a:spLocks noChangeArrowheads="1"/>
          </p:cNvSpPr>
          <p:nvPr/>
        </p:nvSpPr>
        <p:spPr bwMode="auto">
          <a:xfrm>
            <a:off x="827584" y="668288"/>
            <a:ext cx="403244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/>
              <a:t>经可逆变换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 = 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</a:rPr>
              <a:t>Py</a:t>
            </a:r>
            <a:r>
              <a:rPr lang="zh-CN" altLang="zh-CN" sz="2800" b="1" dirty="0" smtClean="0"/>
              <a:t>变为</a:t>
            </a:r>
            <a:endParaRPr lang="zh-CN" altLang="en-US" b="1" dirty="0"/>
          </a:p>
        </p:txBody>
      </p:sp>
      <p:graphicFrame>
        <p:nvGraphicFramePr>
          <p:cNvPr id="2" name="对象 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4980967"/>
              </p:ext>
            </p:extLst>
          </p:nvPr>
        </p:nvGraphicFramePr>
        <p:xfrm>
          <a:off x="1475656" y="1246153"/>
          <a:ext cx="5468937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4" name="Equation" r:id="rId6" imgW="5537160" imgH="457200" progId="Equation.DSMT4">
                  <p:embed/>
                </p:oleObj>
              </mc:Choice>
              <mc:Fallback>
                <p:oleObj name="Equation" r:id="rId6" imgW="553716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5656" y="1246153"/>
                        <a:ext cx="5468937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 Box 28"/>
          <p:cNvSpPr txBox="1">
            <a:spLocks noChangeArrowheads="1"/>
          </p:cNvSpPr>
          <p:nvPr/>
        </p:nvSpPr>
        <p:spPr bwMode="auto">
          <a:xfrm>
            <a:off x="251520" y="1748408"/>
            <a:ext cx="7632848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800" b="1" dirty="0" smtClean="0"/>
              <a:t>（</a:t>
            </a:r>
            <a:r>
              <a:rPr lang="en-US" altLang="zh-CN" sz="2800" b="1" dirty="0"/>
              <a:t>1</a:t>
            </a:r>
            <a:r>
              <a:rPr lang="zh-CN" altLang="zh-CN" sz="2800" b="1" dirty="0"/>
              <a:t>）求可逆矩阵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zh-CN" altLang="zh-CN" sz="2800" b="1" dirty="0" smtClean="0"/>
              <a:t>；</a:t>
            </a:r>
            <a:endParaRPr lang="en-US" altLang="zh-CN" sz="28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zh-CN" sz="2800" b="1" dirty="0" smtClean="0"/>
              <a:t>（</a:t>
            </a:r>
            <a:r>
              <a:rPr lang="en-US" altLang="zh-CN" sz="2800" b="1" dirty="0"/>
              <a:t>2</a:t>
            </a:r>
            <a:r>
              <a:rPr lang="zh-CN" altLang="zh-CN" sz="2800" b="1" dirty="0"/>
              <a:t>）判断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800" b="1" dirty="0"/>
              <a:t>相似、合同与等价</a:t>
            </a:r>
            <a:r>
              <a:rPr lang="zh-CN" altLang="zh-CN" sz="2800" b="1" dirty="0" smtClean="0"/>
              <a:t>？</a:t>
            </a:r>
            <a:endParaRPr lang="zh-CN" altLang="zh-CN" sz="2800" b="1" dirty="0"/>
          </a:p>
        </p:txBody>
      </p:sp>
      <p:sp>
        <p:nvSpPr>
          <p:cNvPr id="28" name="Text Box 28"/>
          <p:cNvSpPr txBox="1">
            <a:spLocks noChangeArrowheads="1"/>
          </p:cNvSpPr>
          <p:nvPr/>
        </p:nvSpPr>
        <p:spPr bwMode="auto">
          <a:xfrm>
            <a:off x="400051" y="2828528"/>
            <a:ext cx="208371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解  （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）令</a:t>
            </a:r>
            <a:endParaRPr lang="zh-CN" altLang="en-US" dirty="0"/>
          </a:p>
        </p:txBody>
      </p:sp>
      <p:graphicFrame>
        <p:nvGraphicFramePr>
          <p:cNvPr id="3" name="对象 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636789"/>
              </p:ext>
            </p:extLst>
          </p:nvPr>
        </p:nvGraphicFramePr>
        <p:xfrm>
          <a:off x="2546126" y="2775684"/>
          <a:ext cx="4402138" cy="2482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825" name="Equation" r:id="rId8" imgW="4457520" imgH="2527200" progId="Equation.DSMT4">
                  <p:embed/>
                </p:oleObj>
              </mc:Choice>
              <mc:Fallback>
                <p:oleObj name="Equation" r:id="rId8" imgW="4457520" imgH="252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6126" y="2775684"/>
                        <a:ext cx="4402138" cy="2482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28"/>
          <p:cNvSpPr txBox="1">
            <a:spLocks noChangeArrowheads="1"/>
          </p:cNvSpPr>
          <p:nvPr/>
        </p:nvSpPr>
        <p:spPr bwMode="auto">
          <a:xfrm>
            <a:off x="971600" y="5240813"/>
            <a:ext cx="6480720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zh-CN" altLang="zh-CN" sz="2600" b="1" dirty="0" smtClean="0"/>
              <a:t>（</a:t>
            </a:r>
            <a:r>
              <a:rPr lang="en-US" altLang="zh-CN" sz="2600" b="1" dirty="0"/>
              <a:t>2</a:t>
            </a:r>
            <a:r>
              <a:rPr lang="zh-CN" altLang="zh-CN" sz="2600" b="1" dirty="0"/>
              <a:t>）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600" b="1" dirty="0"/>
              <a:t>和</a:t>
            </a:r>
            <a:r>
              <a:rPr lang="en-US" altLang="zh-CN" sz="2600" b="1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zh-CN" altLang="zh-CN" sz="2600" b="1" dirty="0" smtClean="0"/>
              <a:t>合同</a:t>
            </a:r>
            <a:r>
              <a:rPr lang="zh-CN" altLang="zh-CN" sz="2600" b="1" dirty="0"/>
              <a:t>且等价</a:t>
            </a:r>
            <a:r>
              <a:rPr lang="zh-CN" altLang="zh-CN" sz="2600" b="1" dirty="0" smtClean="0"/>
              <a:t>，不</a:t>
            </a:r>
            <a:r>
              <a:rPr lang="zh-CN" altLang="zh-CN" sz="2600" b="1" dirty="0"/>
              <a:t>相似</a:t>
            </a:r>
            <a:endParaRPr lang="zh-CN" altLang="en-US" sz="2600" b="1" dirty="0"/>
          </a:p>
        </p:txBody>
      </p:sp>
      <p:sp>
        <p:nvSpPr>
          <p:cNvPr id="16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" name="十字星 17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9D2D5B-3C57-4CCB-8409-81858C91B31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19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4" grpId="0"/>
      <p:bldP spid="35" grpId="0"/>
      <p:bldP spid="26" grpId="0"/>
      <p:bldP spid="27" grpId="0"/>
      <p:bldP spid="28" grpId="0"/>
      <p:bldP spid="1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882567"/>
            <a:ext cx="576064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3200" b="1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endParaRPr lang="en-US" altLang="zh-CN" sz="3200" b="1" dirty="0" smtClean="0">
              <a:solidFill>
                <a:srgbClr val="000000"/>
              </a:solidFill>
              <a:latin typeface="黑体"/>
              <a:ea typeface="黑体"/>
            </a:endParaRPr>
          </a:p>
          <a:p>
            <a:r>
              <a:rPr lang="zh-CN" altLang="zh-CN" sz="3200" b="1" dirty="0" smtClean="0">
                <a:solidFill>
                  <a:srgbClr val="000000"/>
                </a:solidFill>
                <a:latin typeface="黑体"/>
                <a:ea typeface="黑体"/>
              </a:rPr>
              <a:t>次型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3" name="组合 22"/>
          <p:cNvGrpSpPr/>
          <p:nvPr/>
        </p:nvGrpSpPr>
        <p:grpSpPr>
          <a:xfrm>
            <a:off x="8351090" y="714400"/>
            <a:ext cx="745232" cy="698376"/>
            <a:chOff x="8351090" y="320788"/>
            <a:chExt cx="745232" cy="698376"/>
          </a:xfrm>
        </p:grpSpPr>
        <p:sp>
          <p:nvSpPr>
            <p:cNvPr id="6" name="六角星 5"/>
            <p:cNvSpPr/>
            <p:nvPr/>
          </p:nvSpPr>
          <p:spPr>
            <a:xfrm>
              <a:off x="8351090" y="320788"/>
              <a:ext cx="745232" cy="698376"/>
            </a:xfrm>
            <a:prstGeom prst="star6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8399005" y="409754"/>
              <a:ext cx="64940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dirty="0" smtClean="0"/>
                <a:t>5.6</a:t>
              </a:r>
              <a:endParaRPr lang="zh-CN" altLang="en-US" sz="2800" b="1" dirty="0"/>
            </a:p>
          </p:txBody>
        </p:sp>
      </p:grpSp>
      <p:sp>
        <p:nvSpPr>
          <p:cNvPr id="16" name="TextBox 15"/>
          <p:cNvSpPr txBox="1"/>
          <p:nvPr/>
        </p:nvSpPr>
        <p:spPr>
          <a:xfrm>
            <a:off x="2812951" y="669976"/>
            <a:ext cx="21910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/>
          </a:p>
        </p:txBody>
      </p:sp>
      <p:sp>
        <p:nvSpPr>
          <p:cNvPr id="13" name="圆角矩形 12"/>
          <p:cNvSpPr/>
          <p:nvPr/>
        </p:nvSpPr>
        <p:spPr>
          <a:xfrm>
            <a:off x="757903" y="642338"/>
            <a:ext cx="2191097" cy="635133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30449" y="692696"/>
            <a:ext cx="19853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/>
              <a:t>教学要求</a:t>
            </a:r>
            <a:endParaRPr lang="zh-CN" altLang="en-US" sz="32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614127" y="1952836"/>
            <a:ext cx="5830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掌握</a:t>
            </a:r>
            <a:r>
              <a:rPr lang="zh-CN" altLang="zh-CN" sz="2800" b="1" dirty="0">
                <a:solidFill>
                  <a:srgbClr val="000000"/>
                </a:solidFill>
                <a:latin typeface="+mn-ea"/>
              </a:rPr>
              <a:t>正定二次型的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定义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、性质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14126" y="2924944"/>
            <a:ext cx="6982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ea typeface="黑体"/>
                <a:cs typeface="Times New Roman" panose="02020603050405020304" pitchFamily="18" charset="0"/>
              </a:rPr>
              <a:t>. 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掌握正定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矩阵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的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充要条件</a:t>
            </a:r>
            <a:endParaRPr lang="zh-CN" altLang="en-US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5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71802D7-06FA-4A14-A32A-6B416410AF83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9743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椭圆 40"/>
          <p:cNvSpPr/>
          <p:nvPr/>
        </p:nvSpPr>
        <p:spPr>
          <a:xfrm>
            <a:off x="2830610" y="3501578"/>
            <a:ext cx="172819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/>
          <p:cNvSpPr/>
          <p:nvPr/>
        </p:nvSpPr>
        <p:spPr>
          <a:xfrm>
            <a:off x="4287352" y="3986251"/>
            <a:ext cx="2088232" cy="523220"/>
          </a:xfrm>
          <a:prstGeom prst="ellipse">
            <a:avLst/>
          </a:prstGeom>
          <a:solidFill>
            <a:schemeClr val="bg1"/>
          </a:solidFill>
          <a:ln>
            <a:solidFill>
              <a:srgbClr val="FF000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7537" y="1217165"/>
            <a:ext cx="7887716" cy="523220"/>
            <a:chOff x="284685" y="1478775"/>
            <a:chExt cx="7887716" cy="523220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74141888"/>
                  </p:ext>
                </p:extLst>
              </p:nvPr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25" name="Equation" r:id="rId3" imgW="1930320" imgH="469800" progId="Equation.DSMT4">
                      <p:embed/>
                    </p:oleObj>
                  </mc:Choice>
                  <mc:Fallback>
                    <p:oleObj name="Equation" r:id="rId3" imgW="193032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，它的秩为 </a:t>
              </a:r>
              <a:r>
                <a:rPr lang="en-US" altLang="zh-CN" sz="2800" b="1" i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 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有两个</a:t>
              </a:r>
              <a:endParaRPr lang="zh-CN" altLang="en-US" sz="2800" b="1" dirty="0"/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6599659"/>
              </p:ext>
            </p:extLst>
          </p:nvPr>
        </p:nvGraphicFramePr>
        <p:xfrm>
          <a:off x="4762500" y="236855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26" name="Equation" r:id="rId5" imgW="177480" imgH="304560" progId="Equation.DSMT4">
                  <p:embed/>
                </p:oleObj>
              </mc:Choice>
              <mc:Fallback>
                <p:oleObj name="Equation" r:id="rId5" imgW="177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2368550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TextBox 34"/>
          <p:cNvSpPr txBox="1"/>
          <p:nvPr/>
        </p:nvSpPr>
        <p:spPr>
          <a:xfrm>
            <a:off x="248864" y="4024798"/>
            <a:ext cx="33443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/>
              <a:t>中</a:t>
            </a:r>
            <a:r>
              <a:rPr lang="zh-CN" altLang="zh-CN" sz="2800" b="1" dirty="0"/>
              <a:t>正数的</a:t>
            </a:r>
            <a:r>
              <a:rPr lang="zh-CN" altLang="zh-CN" sz="2800" b="1" dirty="0" smtClean="0"/>
              <a:t>个数</a:t>
            </a:r>
            <a:r>
              <a:rPr lang="zh-CN" altLang="en-US" sz="2800" b="1" dirty="0" smtClean="0"/>
              <a:t>相等。</a:t>
            </a:r>
            <a:endParaRPr lang="zh-CN" altLang="zh-CN" sz="2800" b="1" dirty="0"/>
          </a:p>
        </p:txBody>
      </p:sp>
      <p:grpSp>
        <p:nvGrpSpPr>
          <p:cNvPr id="12" name="组合 11"/>
          <p:cNvGrpSpPr/>
          <p:nvPr/>
        </p:nvGrpSpPr>
        <p:grpSpPr>
          <a:xfrm>
            <a:off x="323528" y="404664"/>
            <a:ext cx="2426692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惯性定理</a:t>
              </a:r>
              <a:endParaRPr lang="zh-CN" altLang="en-US" sz="2800" b="1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248864" y="1817102"/>
            <a:ext cx="4067549" cy="531778"/>
            <a:chOff x="129209" y="1915933"/>
            <a:chExt cx="4067549" cy="531778"/>
          </a:xfrm>
        </p:grpSpPr>
        <p:grpSp>
          <p:nvGrpSpPr>
            <p:cNvPr id="19" name="组合 18"/>
            <p:cNvGrpSpPr/>
            <p:nvPr/>
          </p:nvGrpSpPr>
          <p:grpSpPr>
            <a:xfrm>
              <a:off x="129209" y="1924491"/>
              <a:ext cx="2580061" cy="523220"/>
              <a:chOff x="129209" y="1924491"/>
              <a:chExt cx="2580061" cy="523220"/>
            </a:xfrm>
          </p:grpSpPr>
          <p:graphicFrame>
            <p:nvGraphicFramePr>
              <p:cNvPr id="34" name="对象 33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2239559"/>
                  </p:ext>
                </p:extLst>
              </p:nvPr>
            </p:nvGraphicFramePr>
            <p:xfrm>
              <a:off x="1756770" y="1994306"/>
              <a:ext cx="9525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2927" name="Equation" r:id="rId7" imgW="952200" imgH="355320" progId="Equation.DSMT4">
                      <p:embed/>
                    </p:oleObj>
                  </mc:Choice>
                  <mc:Fallback>
                    <p:oleObj name="Equation" r:id="rId7" imgW="95220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756770" y="1994306"/>
                            <a:ext cx="9525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6" name="TextBox 25"/>
              <p:cNvSpPr txBox="1"/>
              <p:nvPr/>
            </p:nvSpPr>
            <p:spPr>
              <a:xfrm>
                <a:off x="129209" y="1924491"/>
                <a:ext cx="165106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可逆</a:t>
                </a:r>
                <a:r>
                  <a:rPr lang="zh-CN" altLang="en-US" sz="2800" b="1" dirty="0" smtClean="0"/>
                  <a:t>变换</a:t>
                </a:r>
                <a:endParaRPr lang="zh-CN" altLang="en-US" sz="2800" b="1" dirty="0"/>
              </a:p>
            </p:txBody>
          </p:sp>
        </p:grpSp>
        <p:sp>
          <p:nvSpPr>
            <p:cNvPr id="28" name="TextBox 27"/>
            <p:cNvSpPr txBox="1"/>
            <p:nvPr/>
          </p:nvSpPr>
          <p:spPr>
            <a:xfrm>
              <a:off x="2754833" y="1915933"/>
              <a:ext cx="28803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及</a:t>
              </a:r>
              <a:endParaRPr lang="zh-CN" altLang="en-US" sz="2800" b="1" dirty="0"/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44047479"/>
                </p:ext>
              </p:extLst>
            </p:nvPr>
          </p:nvGraphicFramePr>
          <p:xfrm>
            <a:off x="3256958" y="2027644"/>
            <a:ext cx="939800" cy="317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8" name="Equation" r:id="rId9" imgW="939600" imgH="317160" progId="Equation.DSMT4">
                    <p:embed/>
                  </p:oleObj>
                </mc:Choice>
                <mc:Fallback>
                  <p:oleObj name="Equation" r:id="rId9" imgW="939600" imgH="31716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56958" y="2027644"/>
                          <a:ext cx="939800" cy="317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2" name="组合 21"/>
          <p:cNvGrpSpPr/>
          <p:nvPr/>
        </p:nvGrpSpPr>
        <p:grpSpPr>
          <a:xfrm>
            <a:off x="283566" y="2439153"/>
            <a:ext cx="5326659" cy="523220"/>
            <a:chOff x="283566" y="2439153"/>
            <a:chExt cx="5326659" cy="523220"/>
          </a:xfrm>
        </p:grpSpPr>
        <p:graphicFrame>
          <p:nvGraphicFramePr>
            <p:cNvPr id="8" name="对象 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129983804"/>
                </p:ext>
              </p:extLst>
            </p:nvPr>
          </p:nvGraphicFramePr>
          <p:xfrm>
            <a:off x="714375" y="2459038"/>
            <a:ext cx="489585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29" name="Equation" r:id="rId11" imgW="4876560" imgH="482400" progId="Equation.DSMT4">
                    <p:embed/>
                  </p:oleObj>
                </mc:Choice>
                <mc:Fallback>
                  <p:oleObj name="Equation" r:id="rId11" imgW="487656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14375" y="2459038"/>
                          <a:ext cx="489585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9" name="TextBox 27"/>
            <p:cNvSpPr txBox="1"/>
            <p:nvPr/>
          </p:nvSpPr>
          <p:spPr>
            <a:xfrm>
              <a:off x="283566" y="2439153"/>
              <a:ext cx="5451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使</a:t>
              </a:r>
              <a:endParaRPr lang="zh-CN" altLang="en-US" sz="2800" b="1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251519" y="2978150"/>
            <a:ext cx="5333306" cy="523428"/>
            <a:chOff x="251519" y="2978150"/>
            <a:chExt cx="5333306" cy="523428"/>
          </a:xfrm>
        </p:grpSpPr>
        <p:graphicFrame>
          <p:nvGraphicFramePr>
            <p:cNvPr id="33" name="对象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776792701"/>
                </p:ext>
              </p:extLst>
            </p:nvPr>
          </p:nvGraphicFramePr>
          <p:xfrm>
            <a:off x="809625" y="2978150"/>
            <a:ext cx="47752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0" name="Equation" r:id="rId13" imgW="4775040" imgH="482400" progId="Equation.DSMT4">
                    <p:embed/>
                  </p:oleObj>
                </mc:Choice>
                <mc:Fallback>
                  <p:oleObj name="Equation" r:id="rId13" imgW="4775040" imgH="4824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09625" y="2978150"/>
                          <a:ext cx="47752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0" name="TextBox 27"/>
            <p:cNvSpPr txBox="1"/>
            <p:nvPr/>
          </p:nvSpPr>
          <p:spPr>
            <a:xfrm>
              <a:off x="251519" y="2978358"/>
              <a:ext cx="577183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及</a:t>
              </a:r>
              <a:endParaRPr lang="zh-CN" altLang="en-US" sz="2800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12638" y="3501578"/>
            <a:ext cx="6413587" cy="523220"/>
            <a:chOff x="212638" y="3501578"/>
            <a:chExt cx="6413587" cy="523220"/>
          </a:xfrm>
        </p:grpSpPr>
        <p:graphicFrame>
          <p:nvGraphicFramePr>
            <p:cNvPr id="45" name="对象 4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204643004"/>
                </p:ext>
              </p:extLst>
            </p:nvPr>
          </p:nvGraphicFramePr>
          <p:xfrm>
            <a:off x="5026025" y="3560763"/>
            <a:ext cx="1600200" cy="406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2931" name="Equation" r:id="rId15" imgW="1600200" imgH="406080" progId="Equation.DSMT4">
                    <p:embed/>
                  </p:oleObj>
                </mc:Choice>
                <mc:Fallback>
                  <p:oleObj name="Equation" r:id="rId15" imgW="1600200" imgH="4060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26025" y="3560763"/>
                          <a:ext cx="1600200" cy="406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9" name="组合 28"/>
            <p:cNvGrpSpPr/>
            <p:nvPr/>
          </p:nvGrpSpPr>
          <p:grpSpPr>
            <a:xfrm>
              <a:off x="212638" y="3501578"/>
              <a:ext cx="4935426" cy="523220"/>
              <a:chOff x="212638" y="3501578"/>
              <a:chExt cx="4935426" cy="523220"/>
            </a:xfrm>
          </p:grpSpPr>
          <p:grpSp>
            <p:nvGrpSpPr>
              <p:cNvPr id="27" name="组合 26"/>
              <p:cNvGrpSpPr/>
              <p:nvPr/>
            </p:nvGrpSpPr>
            <p:grpSpPr>
              <a:xfrm>
                <a:off x="212638" y="3501578"/>
                <a:ext cx="2141625" cy="523220"/>
                <a:chOff x="212638" y="3501578"/>
                <a:chExt cx="2141625" cy="523220"/>
              </a:xfrm>
            </p:grpSpPr>
            <p:sp>
              <p:nvSpPr>
                <p:cNvPr id="42" name="TextBox 27"/>
                <p:cNvSpPr txBox="1"/>
                <p:nvPr/>
              </p:nvSpPr>
              <p:spPr>
                <a:xfrm>
                  <a:off x="212638" y="3501578"/>
                  <a:ext cx="54293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zh-CN" altLang="en-US" sz="2800" b="1" dirty="0" smtClean="0"/>
                    <a:t>则</a:t>
                  </a:r>
                  <a:endParaRPr lang="zh-CN" altLang="en-US" sz="2800" b="1" dirty="0"/>
                </a:p>
              </p:txBody>
            </p:sp>
            <p:graphicFrame>
              <p:nvGraphicFramePr>
                <p:cNvPr id="14" name="对象 13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306854088"/>
                    </p:ext>
                  </p:extLst>
                </p:nvPr>
              </p:nvGraphicFramePr>
              <p:xfrm>
                <a:off x="792163" y="3560763"/>
                <a:ext cx="1562100" cy="4064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62932" name="Equation" r:id="rId17" imgW="1562040" imgH="406080" progId="Equation.DSMT4">
                        <p:embed/>
                      </p:oleObj>
                    </mc:Choice>
                    <mc:Fallback>
                      <p:oleObj name="Equation" r:id="rId17" imgW="1562040" imgH="406080" progId="Equation.DSMT4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792163" y="3560763"/>
                              <a:ext cx="1562100" cy="4064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5" name="TextBox 14"/>
              <p:cNvSpPr txBox="1"/>
              <p:nvPr/>
            </p:nvSpPr>
            <p:spPr>
              <a:xfrm>
                <a:off x="2339752" y="3501578"/>
                <a:ext cx="280831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/>
                  <a:t>中正数的个数与</a:t>
                </a:r>
              </a:p>
            </p:txBody>
          </p:sp>
        </p:grpSp>
      </p:grpSp>
      <p:sp>
        <p:nvSpPr>
          <p:cNvPr id="47" name="圆角矩形标注 46"/>
          <p:cNvSpPr/>
          <p:nvPr/>
        </p:nvSpPr>
        <p:spPr>
          <a:xfrm>
            <a:off x="6012160" y="1817102"/>
            <a:ext cx="1872207" cy="523220"/>
          </a:xfrm>
          <a:prstGeom prst="wedgeRoundRectCallout">
            <a:avLst>
              <a:gd name="adj1" fmla="val -135622"/>
              <a:gd name="adj2" fmla="val 294609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TextBox 47"/>
          <p:cNvSpPr txBox="1"/>
          <p:nvPr/>
        </p:nvSpPr>
        <p:spPr>
          <a:xfrm>
            <a:off x="6012160" y="18256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FF0000"/>
                </a:solidFill>
              </a:rPr>
              <a:t>正惯性指数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0" name="圆角矩形标注 59"/>
          <p:cNvSpPr/>
          <p:nvPr/>
        </p:nvSpPr>
        <p:spPr>
          <a:xfrm>
            <a:off x="6012159" y="2877205"/>
            <a:ext cx="1872207" cy="523220"/>
          </a:xfrm>
          <a:prstGeom prst="wedgeRoundRectCallout">
            <a:avLst>
              <a:gd name="adj1" fmla="val -111201"/>
              <a:gd name="adj2" fmla="val 160805"/>
              <a:gd name="adj3" fmla="val 16667"/>
            </a:avLst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61" name="TextBox 47"/>
          <p:cNvSpPr txBox="1"/>
          <p:nvPr/>
        </p:nvSpPr>
        <p:spPr>
          <a:xfrm>
            <a:off x="6002437" y="2938760"/>
            <a:ext cx="20259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>
                <a:solidFill>
                  <a:srgbClr val="FF0000"/>
                </a:solidFill>
              </a:rPr>
              <a:t>负</a:t>
            </a:r>
            <a:r>
              <a:rPr lang="zh-CN" altLang="en-US" sz="2400" b="1" dirty="0" smtClean="0">
                <a:solidFill>
                  <a:srgbClr val="FF0000"/>
                </a:solidFill>
              </a:rPr>
              <a:t>惯性指数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65" name="TextBox 34"/>
          <p:cNvSpPr txBox="1"/>
          <p:nvPr/>
        </p:nvSpPr>
        <p:spPr>
          <a:xfrm>
            <a:off x="3419872" y="4005094"/>
            <a:ext cx="4172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从而负数的个数也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相等。</a:t>
            </a:r>
            <a:endParaRPr lang="zh-CN" altLang="zh-CN" sz="2800" b="1" dirty="0"/>
          </a:p>
        </p:txBody>
      </p:sp>
      <p:sp>
        <p:nvSpPr>
          <p:cNvPr id="67" name="TextBox 30"/>
          <p:cNvSpPr txBox="1"/>
          <p:nvPr/>
        </p:nvSpPr>
        <p:spPr>
          <a:xfrm>
            <a:off x="283566" y="4552453"/>
            <a:ext cx="77448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latin typeface="+mn-ea"/>
              </a:rPr>
              <a:t>  设二次型 </a:t>
            </a:r>
            <a:r>
              <a:rPr lang="en-US" altLang="zh-CN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zh-CN" altLang="en-US" sz="2800" b="1" dirty="0" smtClean="0">
                <a:latin typeface="+mn-ea"/>
              </a:rPr>
              <a:t>的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正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惯性指数</a:t>
            </a:r>
            <a:r>
              <a:rPr lang="zh-CN" altLang="en-US" sz="2800" b="1" dirty="0" smtClean="0">
                <a:latin typeface="+mn-ea"/>
              </a:rPr>
              <a:t>为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sz="2800" b="1" dirty="0" smtClean="0">
                <a:latin typeface="+mn-ea"/>
              </a:rPr>
              <a:t> ,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秩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为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sz="2800" b="1" dirty="0" smtClean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zh-CN" sz="2800" b="1" i="1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en-US" altLang="zh-CN" sz="2800" b="1" i="1" dirty="0">
                <a:latin typeface="Times New Roman"/>
                <a:cs typeface="Times New Roman"/>
              </a:rPr>
              <a:t>f </a:t>
            </a:r>
            <a:r>
              <a:rPr lang="zh-CN" altLang="zh-CN" sz="2800" b="1" dirty="0" smtClean="0">
                <a:latin typeface="Times New Roman"/>
                <a:cs typeface="Times New Roman"/>
              </a:rPr>
              <a:t>的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规范型</a:t>
            </a:r>
            <a:r>
              <a:rPr lang="zh-CN" altLang="en-US" sz="2800" b="1" dirty="0" smtClean="0">
                <a:latin typeface="宋体"/>
              </a:rPr>
              <a:t>可确定为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7888030"/>
              </p:ext>
            </p:extLst>
          </p:nvPr>
        </p:nvGraphicFramePr>
        <p:xfrm>
          <a:off x="3243263" y="5073650"/>
          <a:ext cx="4305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933" name="Equation" r:id="rId19" imgW="4305240" imgH="495000" progId="Equation.DSMT4">
                  <p:embed/>
                </p:oleObj>
              </mc:Choice>
              <mc:Fallback>
                <p:oleObj name="Equation" r:id="rId19" imgW="4305240" imgH="4950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43263" y="5073650"/>
                        <a:ext cx="4305300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E3E609C-250F-4142-BF58-0ABC405D5B93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107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6" grpId="0" animBg="1"/>
      <p:bldP spid="63" grpId="0"/>
      <p:bldP spid="47" grpId="0" animBg="1"/>
      <p:bldP spid="60" grpId="0" animBg="1"/>
      <p:bldP spid="61" grpId="0"/>
      <p:bldP spid="65" grpId="0"/>
      <p:bldP spid="6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8376859" y="116632"/>
            <a:ext cx="677108" cy="547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一正定二次型与</a:t>
            </a: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正定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174366" y="272542"/>
            <a:ext cx="1150506" cy="523220"/>
            <a:chOff x="129208" y="932973"/>
            <a:chExt cx="1150506" cy="523220"/>
          </a:xfrm>
        </p:grpSpPr>
        <p:sp>
          <p:nvSpPr>
            <p:cNvPr id="15" name="流程图: 可选过程 1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16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20" name="组合 19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22" name="图片 21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24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1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，如果对</a:t>
              </a:r>
              <a:endParaRPr lang="zh-CN" altLang="en-US" sz="2800" b="1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35496" y="1249596"/>
            <a:ext cx="8172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 任意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正定二次型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称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对称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；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27" name="TextBox 17"/>
          <p:cNvSpPr txBox="1"/>
          <p:nvPr/>
        </p:nvSpPr>
        <p:spPr>
          <a:xfrm>
            <a:off x="251520" y="2329716"/>
            <a:ext cx="77408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任意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0070C0"/>
                </a:solidFill>
                <a:latin typeface="Calibri"/>
                <a:cs typeface="Times New Roman" panose="02020603050405020304" pitchFamily="18" charset="0"/>
              </a:rPr>
              <a:t>&lt;</a:t>
            </a:r>
            <a:r>
              <a:rPr lang="en-US" altLang="zh-CN" sz="24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则称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为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/>
              </a:rPr>
              <a:t>负定二次型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359535" y="2905780"/>
            <a:ext cx="78488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并称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对称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 smtClean="0">
                <a:solidFill>
                  <a:srgbClr val="0070C0"/>
                </a:solidFill>
                <a:latin typeface="宋体"/>
              </a:rPr>
              <a:t>负定矩阵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17" name="组合 16"/>
          <p:cNvGrpSpPr/>
          <p:nvPr/>
        </p:nvGrpSpPr>
        <p:grpSpPr>
          <a:xfrm>
            <a:off x="1619672" y="3788757"/>
            <a:ext cx="6456678" cy="864096"/>
            <a:chOff x="1176158" y="4508837"/>
            <a:chExt cx="6900192" cy="864096"/>
          </a:xfrm>
        </p:grpSpPr>
        <p:sp>
          <p:nvSpPr>
            <p:cNvPr id="23" name="圆角矩形 22"/>
            <p:cNvSpPr/>
            <p:nvPr/>
          </p:nvSpPr>
          <p:spPr>
            <a:xfrm>
              <a:off x="1176158" y="4508837"/>
              <a:ext cx="690019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907679" y="4679275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>
                  <a:latin typeface="Times New Roman"/>
                  <a:cs typeface="Times New Roman"/>
                </a:rPr>
                <a:t>正定矩阵</a:t>
              </a:r>
              <a:r>
                <a:rPr lang="zh-CN" altLang="zh-CN" sz="2800" b="1" dirty="0">
                  <a:latin typeface="Times New Roman"/>
                  <a:cs typeface="Times New Roman"/>
                </a:rPr>
                <a:t>必须是</a:t>
              </a:r>
              <a:r>
                <a:rPr lang="zh-CN" altLang="zh-CN" sz="2800" b="1" dirty="0" smtClean="0">
                  <a:latin typeface="Times New Roman"/>
                  <a:cs typeface="Times New Roman"/>
                </a:rPr>
                <a:t>对称矩</a:t>
              </a:r>
              <a:r>
                <a:rPr lang="zh-CN" altLang="en-US" sz="2800" b="1" dirty="0" smtClean="0">
                  <a:latin typeface="Times New Roman"/>
                  <a:cs typeface="Times New Roman"/>
                </a:rPr>
                <a:t>阵。</a:t>
              </a:r>
              <a:endParaRPr lang="zh-CN" altLang="en-US" sz="2800" b="1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64907" y="3645024"/>
            <a:ext cx="1074942" cy="642469"/>
            <a:chOff x="264907" y="3645024"/>
            <a:chExt cx="1074942" cy="642469"/>
          </a:xfrm>
        </p:grpSpPr>
        <p:sp>
          <p:nvSpPr>
            <p:cNvPr id="30" name="上凸带形 29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343ED5C-9634-44C9-B989-AF1837D79B79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131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7" name="TextBox 9"/>
          <p:cNvSpPr txBox="1"/>
          <p:nvPr/>
        </p:nvSpPr>
        <p:spPr>
          <a:xfrm>
            <a:off x="8376859" y="116632"/>
            <a:ext cx="677108" cy="547260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一正定二次型与</a:t>
            </a:r>
            <a:r>
              <a:rPr lang="zh-CN" altLang="zh-CN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正定</a:t>
            </a: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矩阵</a:t>
            </a:r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C388E3E-407F-491D-AD6C-42BC2F992C1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21</a:t>
            </a:fld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174366" y="116632"/>
            <a:ext cx="1150506" cy="523220"/>
            <a:chOff x="129208" y="932973"/>
            <a:chExt cx="1150506" cy="523220"/>
          </a:xfrm>
        </p:grpSpPr>
        <p:sp>
          <p:nvSpPr>
            <p:cNvPr id="33" name="流程图: 可选过程 3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4" name="TextBox 21"/>
            <p:cNvSpPr txBox="1"/>
            <p:nvPr/>
          </p:nvSpPr>
          <p:spPr>
            <a:xfrm>
              <a:off x="417240" y="932973"/>
              <a:ext cx="725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</a:t>
              </a:r>
              <a:endParaRPr lang="zh-CN" altLang="en-US" dirty="0"/>
            </a:p>
          </p:txBody>
        </p:sp>
      </p:grpSp>
      <p:graphicFrame>
        <p:nvGraphicFramePr>
          <p:cNvPr id="35" name="对象 3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68733962"/>
              </p:ext>
            </p:extLst>
          </p:nvPr>
        </p:nvGraphicFramePr>
        <p:xfrm>
          <a:off x="1763688" y="177465"/>
          <a:ext cx="3813175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1" name="Equation" r:id="rId3" imgW="3860640" imgH="457200" progId="Equation.DSMT4">
                  <p:embed/>
                </p:oleObj>
              </mc:Choice>
              <mc:Fallback>
                <p:oleObj name="Equation" r:id="rId3" imgW="386064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3688" y="177465"/>
                        <a:ext cx="3813175" cy="449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TextBox 21"/>
          <p:cNvSpPr txBox="1"/>
          <p:nvPr/>
        </p:nvSpPr>
        <p:spPr>
          <a:xfrm>
            <a:off x="614798" y="805654"/>
            <a:ext cx="56101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则对任意的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21"/>
          <p:cNvSpPr txBox="1"/>
          <p:nvPr/>
        </p:nvSpPr>
        <p:spPr>
          <a:xfrm>
            <a:off x="6015398" y="805654"/>
            <a:ext cx="23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)&gt;0,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21"/>
          <p:cNvSpPr txBox="1"/>
          <p:nvPr/>
        </p:nvSpPr>
        <p:spPr>
          <a:xfrm>
            <a:off x="611560" y="1453726"/>
            <a:ext cx="510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是正定二次型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9" name="组合 38"/>
          <p:cNvGrpSpPr/>
          <p:nvPr/>
        </p:nvGrpSpPr>
        <p:grpSpPr>
          <a:xfrm>
            <a:off x="179512" y="2204864"/>
            <a:ext cx="1150506" cy="523220"/>
            <a:chOff x="129208" y="932973"/>
            <a:chExt cx="1150506" cy="523220"/>
          </a:xfrm>
        </p:grpSpPr>
        <p:sp>
          <p:nvSpPr>
            <p:cNvPr id="40" name="流程图: 可选过程 3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1" name="TextBox 21"/>
            <p:cNvSpPr txBox="1"/>
            <p:nvPr/>
          </p:nvSpPr>
          <p:spPr>
            <a:xfrm>
              <a:off x="417240" y="932973"/>
              <a:ext cx="725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</a:t>
              </a:r>
              <a:endParaRPr lang="zh-CN" altLang="en-US" dirty="0"/>
            </a:p>
          </p:txBody>
        </p:sp>
      </p:grpSp>
      <p:graphicFrame>
        <p:nvGraphicFramePr>
          <p:cNvPr id="42" name="对象 4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07394307"/>
              </p:ext>
            </p:extLst>
          </p:nvPr>
        </p:nvGraphicFramePr>
        <p:xfrm>
          <a:off x="1674813" y="2266045"/>
          <a:ext cx="4000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2" name="Equation" r:id="rId5" imgW="4051080" imgH="457200" progId="Equation.DSMT4">
                  <p:embed/>
                </p:oleObj>
              </mc:Choice>
              <mc:Fallback>
                <p:oleObj name="Equation" r:id="rId5" imgW="405108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4813" y="2266045"/>
                        <a:ext cx="4000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" name="TextBox 21"/>
          <p:cNvSpPr txBox="1"/>
          <p:nvPr/>
        </p:nvSpPr>
        <p:spPr>
          <a:xfrm>
            <a:off x="619944" y="2893886"/>
            <a:ext cx="560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则对任意的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 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0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，都有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21"/>
          <p:cNvSpPr txBox="1"/>
          <p:nvPr/>
        </p:nvSpPr>
        <p:spPr>
          <a:xfrm>
            <a:off x="6015398" y="2893886"/>
            <a:ext cx="23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)&lt;0,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Box 21"/>
          <p:cNvSpPr txBox="1"/>
          <p:nvPr/>
        </p:nvSpPr>
        <p:spPr>
          <a:xfrm>
            <a:off x="616706" y="3541958"/>
            <a:ext cx="510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故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定二次型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6" name="组合 45"/>
          <p:cNvGrpSpPr/>
          <p:nvPr/>
        </p:nvGrpSpPr>
        <p:grpSpPr>
          <a:xfrm>
            <a:off x="179512" y="4221088"/>
            <a:ext cx="1150506" cy="523220"/>
            <a:chOff x="129208" y="932973"/>
            <a:chExt cx="1150506" cy="523220"/>
          </a:xfrm>
        </p:grpSpPr>
        <p:sp>
          <p:nvSpPr>
            <p:cNvPr id="47" name="流程图: 可选过程 46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8" name="TextBox 21"/>
            <p:cNvSpPr txBox="1"/>
            <p:nvPr/>
          </p:nvSpPr>
          <p:spPr>
            <a:xfrm>
              <a:off x="417240" y="932973"/>
              <a:ext cx="72522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例</a:t>
              </a:r>
              <a:endParaRPr lang="zh-CN" altLang="en-US" dirty="0"/>
            </a:p>
          </p:txBody>
        </p:sp>
      </p:grpSp>
      <p:graphicFrame>
        <p:nvGraphicFramePr>
          <p:cNvPr id="49" name="对象 4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85997197"/>
              </p:ext>
            </p:extLst>
          </p:nvPr>
        </p:nvGraphicFramePr>
        <p:xfrm>
          <a:off x="2182813" y="4281488"/>
          <a:ext cx="2984500" cy="449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53" name="Equation" r:id="rId7" imgW="3022560" imgH="457200" progId="Equation.DSMT4">
                  <p:embed/>
                </p:oleObj>
              </mc:Choice>
              <mc:Fallback>
                <p:oleObj name="Equation" r:id="rId7" imgW="3022560" imgH="457200" progId="Equation.DSMT4">
                  <p:embed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2813" y="4281488"/>
                        <a:ext cx="2984500" cy="449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TextBox 21"/>
          <p:cNvSpPr txBox="1"/>
          <p:nvPr/>
        </p:nvSpPr>
        <p:spPr>
          <a:xfrm>
            <a:off x="619944" y="4910110"/>
            <a:ext cx="510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则取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=(1,0,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21"/>
          <p:cNvSpPr txBox="1"/>
          <p:nvPr/>
        </p:nvSpPr>
        <p:spPr>
          <a:xfrm>
            <a:off x="3851920" y="4910110"/>
            <a:ext cx="23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)&gt;0,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TextBox 21"/>
          <p:cNvSpPr txBox="1"/>
          <p:nvPr/>
        </p:nvSpPr>
        <p:spPr>
          <a:xfrm>
            <a:off x="772344" y="5426060"/>
            <a:ext cx="51093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取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=(0,0,1)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，有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Box 21"/>
          <p:cNvSpPr txBox="1"/>
          <p:nvPr/>
        </p:nvSpPr>
        <p:spPr>
          <a:xfrm>
            <a:off x="4004320" y="5426060"/>
            <a:ext cx="23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800" b="1" baseline="-25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)&lt;0,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1"/>
          <p:cNvSpPr txBox="1"/>
          <p:nvPr/>
        </p:nvSpPr>
        <p:spPr>
          <a:xfrm>
            <a:off x="5727366" y="4273932"/>
            <a:ext cx="23730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不定二次型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154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43" grpId="0"/>
      <p:bldP spid="44" grpId="0"/>
      <p:bldP spid="45" grpId="0"/>
      <p:bldP spid="50" grpId="0"/>
      <p:bldP spid="51" grpId="0"/>
      <p:bldP spid="52" grpId="0"/>
      <p:bldP spid="53" grpId="0"/>
      <p:bldP spid="3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5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定二次型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充要条件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F3535D7-2F3D-4253-A997-7215CAADCB40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22</a:t>
            </a:fld>
            <a:endParaRPr lang="zh-CN" altLang="en-US"/>
          </a:p>
        </p:txBody>
      </p:sp>
      <p:sp>
        <p:nvSpPr>
          <p:cNvPr id="36" name="圆角矩形 35"/>
          <p:cNvSpPr/>
          <p:nvPr/>
        </p:nvSpPr>
        <p:spPr>
          <a:xfrm>
            <a:off x="317227" y="2536808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7" name="圆角矩形 36"/>
          <p:cNvSpPr/>
          <p:nvPr/>
        </p:nvSpPr>
        <p:spPr>
          <a:xfrm>
            <a:off x="4308524" y="2500375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圆角矩形 37"/>
          <p:cNvSpPr/>
          <p:nvPr/>
        </p:nvSpPr>
        <p:spPr>
          <a:xfrm>
            <a:off x="4283968" y="44624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圆角矩形 38"/>
          <p:cNvSpPr/>
          <p:nvPr/>
        </p:nvSpPr>
        <p:spPr>
          <a:xfrm>
            <a:off x="326976" y="44624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圆角矩形 40"/>
          <p:cNvSpPr/>
          <p:nvPr/>
        </p:nvSpPr>
        <p:spPr>
          <a:xfrm>
            <a:off x="2555776" y="1492263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1" name="组合 50"/>
          <p:cNvGrpSpPr/>
          <p:nvPr/>
        </p:nvGrpSpPr>
        <p:grpSpPr>
          <a:xfrm>
            <a:off x="2783805" y="1753873"/>
            <a:ext cx="2880320" cy="523220"/>
            <a:chOff x="2783805" y="2754506"/>
            <a:chExt cx="2880320" cy="523220"/>
          </a:xfrm>
        </p:grpSpPr>
        <p:sp>
          <p:nvSpPr>
            <p:cNvPr id="52" name="TextBox 51"/>
            <p:cNvSpPr txBox="1"/>
            <p:nvPr/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53" name="对象 5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49497947"/>
                </p:ext>
              </p:ext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49" name="Equation" r:id="rId3" imgW="1282700" imgH="431800" progId="Equation.DSMT4">
                    <p:embed/>
                  </p:oleObj>
                </mc:Choice>
                <mc:Fallback>
                  <p:oleObj name="Equation" r:id="rId3" imgW="1282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4" name="TextBox 53"/>
          <p:cNvSpPr txBox="1"/>
          <p:nvPr/>
        </p:nvSpPr>
        <p:spPr>
          <a:xfrm>
            <a:off x="2783805" y="2303508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为</a:t>
            </a:r>
            <a:r>
              <a:rPr lang="zh-CN" altLang="en-US" sz="2800" b="1" dirty="0">
                <a:solidFill>
                  <a:srgbClr val="FF0000"/>
                </a:solidFill>
              </a:rPr>
              <a:t>正定</a:t>
            </a:r>
            <a:r>
              <a:rPr lang="zh-CN" altLang="en-US" sz="2800" b="1" dirty="0"/>
              <a:t>二次型</a:t>
            </a:r>
          </a:p>
        </p:txBody>
      </p:sp>
      <p:sp>
        <p:nvSpPr>
          <p:cNvPr id="55" name="左右箭头 54"/>
          <p:cNvSpPr/>
          <p:nvPr/>
        </p:nvSpPr>
        <p:spPr>
          <a:xfrm>
            <a:off x="3635896" y="91619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TextBox 55"/>
          <p:cNvSpPr txBox="1"/>
          <p:nvPr/>
        </p:nvSpPr>
        <p:spPr>
          <a:xfrm>
            <a:off x="5076056" y="74554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为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正定矩阵</a:t>
            </a:r>
            <a:endParaRPr lang="zh-CN" altLang="en-US" sz="2800" dirty="0">
              <a:latin typeface="+mn-ea"/>
            </a:endParaRPr>
          </a:p>
        </p:txBody>
      </p:sp>
      <p:sp>
        <p:nvSpPr>
          <p:cNvPr id="57" name="左右箭头 56"/>
          <p:cNvSpPr/>
          <p:nvPr/>
        </p:nvSpPr>
        <p:spPr>
          <a:xfrm rot="5400000">
            <a:off x="5484609" y="222192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TextBox 57"/>
          <p:cNvSpPr txBox="1"/>
          <p:nvPr/>
        </p:nvSpPr>
        <p:spPr>
          <a:xfrm>
            <a:off x="251520" y="3985900"/>
            <a:ext cx="38821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</a:t>
            </a:r>
            <a:r>
              <a:rPr lang="zh-CN" altLang="en-US" sz="2800" b="1" dirty="0" smtClean="0"/>
              <a:t>或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正惯性指数</a:t>
            </a:r>
            <a:r>
              <a:rPr lang="zh-CN" altLang="zh-CN" sz="2800" b="1" dirty="0" smtClean="0"/>
              <a:t>为</a:t>
            </a:r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左右箭头 58"/>
          <p:cNvSpPr/>
          <p:nvPr/>
        </p:nvSpPr>
        <p:spPr>
          <a:xfrm>
            <a:off x="3635896" y="3645024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TextBox 59"/>
          <p:cNvSpPr txBox="1"/>
          <p:nvPr/>
        </p:nvSpPr>
        <p:spPr>
          <a:xfrm>
            <a:off x="323528" y="3325037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大于零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61" name="左右箭头 60"/>
          <p:cNvSpPr/>
          <p:nvPr/>
        </p:nvSpPr>
        <p:spPr>
          <a:xfrm rot="5400000">
            <a:off x="1355385" y="222192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TextBox 61"/>
          <p:cNvSpPr txBox="1"/>
          <p:nvPr/>
        </p:nvSpPr>
        <p:spPr>
          <a:xfrm>
            <a:off x="6300192" y="5498068"/>
            <a:ext cx="18399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证明：略。</a:t>
            </a:r>
            <a:endParaRPr lang="en-US" altLang="zh-CN" sz="2800" b="1" dirty="0" smtClean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539552" y="505336"/>
            <a:ext cx="3131356" cy="523220"/>
            <a:chOff x="4788024" y="1322318"/>
            <a:chExt cx="3131356" cy="523220"/>
          </a:xfrm>
        </p:grpSpPr>
        <p:sp>
          <p:nvSpPr>
            <p:cNvPr id="64" name="TextBox 63"/>
            <p:cNvSpPr txBox="1"/>
            <p:nvPr/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65" name="对象 6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96280020"/>
                </p:ext>
              </p:ext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0" name="Equation" r:id="rId5" imgW="1726920" imgH="393480" progId="Equation.DSMT4">
                    <p:embed/>
                  </p:oleObj>
                </mc:Choice>
                <mc:Fallback>
                  <p:oleObj name="Equation" r:id="rId5" imgW="17269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" name="组合 65"/>
          <p:cNvGrpSpPr/>
          <p:nvPr/>
        </p:nvGrpSpPr>
        <p:grpSpPr>
          <a:xfrm>
            <a:off x="636578" y="1105580"/>
            <a:ext cx="2999318" cy="523220"/>
            <a:chOff x="4885050" y="1922562"/>
            <a:chExt cx="2999318" cy="523220"/>
          </a:xfrm>
        </p:grpSpPr>
        <p:sp>
          <p:nvSpPr>
            <p:cNvPr id="67" name="TextBox 66"/>
            <p:cNvSpPr txBox="1"/>
            <p:nvPr/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68" name="对象 6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88269629"/>
                </p:ext>
              </p:ext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451" name="Equation" r:id="rId7" imgW="1257120" imgH="368280" progId="Equation.DSMT4">
                    <p:embed/>
                  </p:oleObj>
                </mc:Choice>
                <mc:Fallback>
                  <p:oleObj name="Equation" r:id="rId7" imgW="12571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9" name="TextBox 68"/>
          <p:cNvSpPr txBox="1"/>
          <p:nvPr/>
        </p:nvSpPr>
        <p:spPr>
          <a:xfrm>
            <a:off x="5004048" y="3256528"/>
            <a:ext cx="309634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endParaRPr lang="en-US" altLang="zh-CN" sz="2600" b="1" dirty="0" smtClean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式都大于</a:t>
            </a:r>
            <a:r>
              <a:rPr lang="en-US" altLang="zh-CN" sz="26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 即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91225002"/>
              </p:ext>
            </p:extLst>
          </p:nvPr>
        </p:nvGraphicFramePr>
        <p:xfrm>
          <a:off x="4716016" y="4149080"/>
          <a:ext cx="32004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2" name="Equation" r:id="rId9" imgW="3200400" imgH="444500" progId="Equation.DSMT4">
                  <p:embed/>
                </p:oleObj>
              </mc:Choice>
              <mc:Fallback>
                <p:oleObj name="Equation" r:id="rId9" imgW="3200400" imgH="4445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016" y="4149080"/>
                        <a:ext cx="32004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对象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663375"/>
              </p:ext>
            </p:extLst>
          </p:nvPr>
        </p:nvGraphicFramePr>
        <p:xfrm>
          <a:off x="107504" y="4869160"/>
          <a:ext cx="20701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3" name="Equation" r:id="rId11" imgW="2070000" imgH="1117440" progId="Equation.DSMT4">
                  <p:embed/>
                </p:oleObj>
              </mc:Choice>
              <mc:Fallback>
                <p:oleObj name="Equation" r:id="rId11" imgW="20700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4869160"/>
                        <a:ext cx="20701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对象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6925038"/>
              </p:ext>
            </p:extLst>
          </p:nvPr>
        </p:nvGraphicFramePr>
        <p:xfrm>
          <a:off x="2620268" y="5517232"/>
          <a:ext cx="1663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4" name="Equation" r:id="rId13" imgW="1663560" imgH="469800" progId="Equation.DSMT4">
                  <p:embed/>
                </p:oleObj>
              </mc:Choice>
              <mc:Fallback>
                <p:oleObj name="Equation" r:id="rId13" imgW="1663560" imgH="469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0268" y="5517232"/>
                        <a:ext cx="16637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对象 7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6535320"/>
              </p:ext>
            </p:extLst>
          </p:nvPr>
        </p:nvGraphicFramePr>
        <p:xfrm>
          <a:off x="2627784" y="5013176"/>
          <a:ext cx="1054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5" name="Equation" r:id="rId15" imgW="1054080" imgH="457200" progId="Equation.DSMT4">
                  <p:embed/>
                </p:oleObj>
              </mc:Choice>
              <mc:Fallback>
                <p:oleObj name="Equation" r:id="rId15" imgW="105408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5013176"/>
                        <a:ext cx="10541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对象 7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63302082"/>
              </p:ext>
            </p:extLst>
          </p:nvPr>
        </p:nvGraphicFramePr>
        <p:xfrm>
          <a:off x="4225900" y="4869160"/>
          <a:ext cx="21463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456" name="Equation" r:id="rId17" imgW="2145960" imgH="774360" progId="Equation.DSMT4">
                  <p:embed/>
                </p:oleObj>
              </mc:Choice>
              <mc:Fallback>
                <p:oleObj name="Equation" r:id="rId17" imgW="214596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5900" y="4869160"/>
                        <a:ext cx="2146300" cy="774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61149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000"/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7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2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1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1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200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  <p:bldP spid="39" grpId="0" animBg="1"/>
      <p:bldP spid="41" grpId="0" animBg="1"/>
      <p:bldP spid="54" grpId="0"/>
      <p:bldP spid="55" grpId="0" animBg="1"/>
      <p:bldP spid="56" grpId="0"/>
      <p:bldP spid="57" grpId="0" animBg="1"/>
      <p:bldP spid="58" grpId="0"/>
      <p:bldP spid="59" grpId="0" animBg="1"/>
      <p:bldP spid="60" grpId="0" build="p"/>
      <p:bldP spid="61" grpId="0" animBg="1"/>
      <p:bldP spid="62" grpId="0" build="p"/>
      <p:bldP spid="6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3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0" name="TextBox 4"/>
          <p:cNvSpPr txBox="1"/>
          <p:nvPr/>
        </p:nvSpPr>
        <p:spPr>
          <a:xfrm>
            <a:off x="8460432" y="116632"/>
            <a:ext cx="57606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 smtClean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</a:t>
            </a:r>
            <a:endParaRPr lang="en-US" altLang="zh-CN" sz="3200" b="1" dirty="0" smtClean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en-US" sz="32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负</a:t>
            </a:r>
            <a:r>
              <a:rPr lang="zh-CN" altLang="zh-CN" sz="3200" b="1" dirty="0" smtClean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定</a:t>
            </a:r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二次型</a:t>
            </a:r>
            <a:r>
              <a:rPr lang="zh-CN" altLang="zh-CN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的</a:t>
            </a:r>
            <a:r>
              <a:rPr lang="zh-CN" altLang="zh-CN" sz="32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充要条件</a:t>
            </a:r>
            <a:endParaRPr lang="zh-CN" altLang="en-US" sz="32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1199A6E-0777-416D-8B38-AE6440E70CC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23</a:t>
            </a:fld>
            <a:endParaRPr lang="zh-CN" altLang="en-US"/>
          </a:p>
        </p:txBody>
      </p:sp>
      <p:sp>
        <p:nvSpPr>
          <p:cNvPr id="47" name="圆角矩形 46"/>
          <p:cNvSpPr/>
          <p:nvPr/>
        </p:nvSpPr>
        <p:spPr>
          <a:xfrm>
            <a:off x="317227" y="2500375"/>
            <a:ext cx="3816424" cy="223972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8" name="圆角矩形 47"/>
          <p:cNvSpPr/>
          <p:nvPr/>
        </p:nvSpPr>
        <p:spPr>
          <a:xfrm>
            <a:off x="4308524" y="2500375"/>
            <a:ext cx="3816424" cy="225867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圆角矩形 48"/>
          <p:cNvSpPr/>
          <p:nvPr/>
        </p:nvSpPr>
        <p:spPr>
          <a:xfrm>
            <a:off x="4283968" y="44624"/>
            <a:ext cx="3816424" cy="22397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圆角矩形 49"/>
          <p:cNvSpPr/>
          <p:nvPr/>
        </p:nvSpPr>
        <p:spPr>
          <a:xfrm>
            <a:off x="395536" y="44624"/>
            <a:ext cx="3816424" cy="2239725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圆角矩形 50"/>
          <p:cNvSpPr/>
          <p:nvPr/>
        </p:nvSpPr>
        <p:spPr>
          <a:xfrm>
            <a:off x="2555776" y="1492263"/>
            <a:ext cx="3240360" cy="180020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52" name="组合 51"/>
          <p:cNvGrpSpPr/>
          <p:nvPr/>
        </p:nvGrpSpPr>
        <p:grpSpPr>
          <a:xfrm>
            <a:off x="2783805" y="1628800"/>
            <a:ext cx="2880320" cy="523220"/>
            <a:chOff x="2783805" y="2754506"/>
            <a:chExt cx="2880320" cy="523220"/>
          </a:xfrm>
        </p:grpSpPr>
        <p:sp>
          <p:nvSpPr>
            <p:cNvPr id="53" name="TextBox 52"/>
            <p:cNvSpPr txBox="1"/>
            <p:nvPr/>
          </p:nvSpPr>
          <p:spPr>
            <a:xfrm>
              <a:off x="2783805" y="2754506"/>
              <a:ext cx="28803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二次型</a:t>
              </a:r>
              <a:endParaRPr lang="zh-CN" altLang="en-US" sz="2800" dirty="0"/>
            </a:p>
          </p:txBody>
        </p:sp>
        <p:graphicFrame>
          <p:nvGraphicFramePr>
            <p:cNvPr id="54" name="对象 5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04896983"/>
                </p:ext>
              </p:extLst>
            </p:nvPr>
          </p:nvGraphicFramePr>
          <p:xfrm>
            <a:off x="4088956" y="2800216"/>
            <a:ext cx="1282700" cy="431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2" name="Equation" r:id="rId3" imgW="1282700" imgH="431800" progId="Equation.DSMT4">
                    <p:embed/>
                  </p:oleObj>
                </mc:Choice>
                <mc:Fallback>
                  <p:oleObj name="Equation" r:id="rId3" imgW="1282700" imgH="431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8956" y="2800216"/>
                          <a:ext cx="1282700" cy="431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55" name="TextBox 54"/>
          <p:cNvSpPr txBox="1"/>
          <p:nvPr/>
        </p:nvSpPr>
        <p:spPr>
          <a:xfrm>
            <a:off x="2987824" y="2132856"/>
            <a:ext cx="28803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为</a:t>
            </a:r>
            <a:r>
              <a:rPr lang="zh-CN" altLang="en-US" sz="2800" b="1" dirty="0" smtClean="0">
                <a:solidFill>
                  <a:srgbClr val="0070C0"/>
                </a:solidFill>
              </a:rPr>
              <a:t>负定</a:t>
            </a:r>
            <a:r>
              <a:rPr lang="zh-CN" altLang="en-US" sz="2800" b="1" dirty="0" smtClean="0"/>
              <a:t>二次型</a:t>
            </a:r>
            <a:endParaRPr lang="zh-CN" altLang="en-US" sz="2800" b="1" dirty="0"/>
          </a:p>
        </p:txBody>
      </p:sp>
      <p:sp>
        <p:nvSpPr>
          <p:cNvPr id="56" name="左右箭头 55"/>
          <p:cNvSpPr/>
          <p:nvPr/>
        </p:nvSpPr>
        <p:spPr>
          <a:xfrm>
            <a:off x="3419872" y="916199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TextBox 56"/>
          <p:cNvSpPr txBox="1"/>
          <p:nvPr/>
        </p:nvSpPr>
        <p:spPr>
          <a:xfrm>
            <a:off x="2987824" y="261774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负定矩阵</a:t>
            </a:r>
            <a:endParaRPr lang="zh-CN" altLang="en-US" sz="2800" dirty="0">
              <a:solidFill>
                <a:srgbClr val="0070C0"/>
              </a:solidFill>
              <a:latin typeface="+mn-ea"/>
            </a:endParaRPr>
          </a:p>
        </p:txBody>
      </p:sp>
      <p:grpSp>
        <p:nvGrpSpPr>
          <p:cNvPr id="58" name="组合 57"/>
          <p:cNvGrpSpPr/>
          <p:nvPr/>
        </p:nvGrpSpPr>
        <p:grpSpPr>
          <a:xfrm>
            <a:off x="648556" y="505336"/>
            <a:ext cx="3131356" cy="523220"/>
            <a:chOff x="4788024" y="1322318"/>
            <a:chExt cx="3131356" cy="523220"/>
          </a:xfrm>
        </p:grpSpPr>
        <p:sp>
          <p:nvSpPr>
            <p:cNvPr id="59" name="TextBox 58"/>
            <p:cNvSpPr txBox="1"/>
            <p:nvPr/>
          </p:nvSpPr>
          <p:spPr>
            <a:xfrm>
              <a:off x="4788024" y="1322318"/>
              <a:ext cx="14636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对任意</a:t>
              </a:r>
            </a:p>
          </p:txBody>
        </p:sp>
        <p:graphicFrame>
          <p:nvGraphicFramePr>
            <p:cNvPr id="60" name="对象 59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478883842"/>
                </p:ext>
              </p:extLst>
            </p:nvPr>
          </p:nvGraphicFramePr>
          <p:xfrm>
            <a:off x="6192180" y="1387078"/>
            <a:ext cx="172720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3" name="Equation" r:id="rId5" imgW="1726920" imgH="393480" progId="Equation.DSMT4">
                    <p:embed/>
                  </p:oleObj>
                </mc:Choice>
                <mc:Fallback>
                  <p:oleObj name="Equation" r:id="rId5" imgW="1726920" imgH="393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92180" y="1387078"/>
                          <a:ext cx="172720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1" name="组合 60"/>
          <p:cNvGrpSpPr/>
          <p:nvPr/>
        </p:nvGrpSpPr>
        <p:grpSpPr>
          <a:xfrm>
            <a:off x="745582" y="1105580"/>
            <a:ext cx="2999318" cy="523220"/>
            <a:chOff x="4885050" y="1922562"/>
            <a:chExt cx="2999318" cy="523220"/>
          </a:xfrm>
        </p:grpSpPr>
        <p:sp>
          <p:nvSpPr>
            <p:cNvPr id="62" name="TextBox 61"/>
            <p:cNvSpPr txBox="1"/>
            <p:nvPr/>
          </p:nvSpPr>
          <p:spPr>
            <a:xfrm>
              <a:off x="4885050" y="1922562"/>
              <a:ext cx="29993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/>
                <a:t>都有</a:t>
              </a:r>
            </a:p>
          </p:txBody>
        </p:sp>
        <p:graphicFrame>
          <p:nvGraphicFramePr>
            <p:cNvPr id="63" name="对象 6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995428539"/>
                </p:ext>
              </p:extLst>
            </p:nvPr>
          </p:nvGraphicFramePr>
          <p:xfrm>
            <a:off x="5876349" y="1948706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324" name="Equation" r:id="rId7" imgW="1257120" imgH="368280" progId="Equation.DSMT4">
                    <p:embed/>
                  </p:oleObj>
                </mc:Choice>
                <mc:Fallback>
                  <p:oleObj name="Equation" r:id="rId7" imgW="1257120" imgH="3682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6349" y="1948706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4" name="左右箭头 63"/>
          <p:cNvSpPr/>
          <p:nvPr/>
        </p:nvSpPr>
        <p:spPr>
          <a:xfrm rot="5400000">
            <a:off x="5484609" y="222192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5" name="TextBox 64"/>
          <p:cNvSpPr txBox="1"/>
          <p:nvPr/>
        </p:nvSpPr>
        <p:spPr>
          <a:xfrm>
            <a:off x="4619192" y="3410473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/>
              <a:t>的</a:t>
            </a:r>
            <a:r>
              <a:rPr lang="zh-CN" altLang="en-US" sz="2800" b="1" dirty="0">
                <a:solidFill>
                  <a:srgbClr val="0070C0"/>
                </a:solidFill>
              </a:rPr>
              <a:t>负</a:t>
            </a:r>
            <a:r>
              <a:rPr lang="zh-CN" altLang="zh-CN" sz="2800" b="1" dirty="0" smtClean="0">
                <a:solidFill>
                  <a:srgbClr val="0070C0"/>
                </a:solidFill>
              </a:rPr>
              <a:t>惯性指数为</a:t>
            </a:r>
            <a:r>
              <a:rPr lang="en-US" altLang="zh-CN" sz="2800" b="1" dirty="0" smtClean="0">
                <a:solidFill>
                  <a:srgbClr val="0070C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zh-CN" altLang="en-US" sz="2800" b="1" i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左右箭头 65"/>
          <p:cNvSpPr/>
          <p:nvPr/>
        </p:nvSpPr>
        <p:spPr>
          <a:xfrm>
            <a:off x="3369605" y="3482397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5108336" y="476672"/>
            <a:ext cx="27040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的特征值</a:t>
            </a:r>
            <a:endParaRPr lang="en-US" altLang="zh-CN" sz="2800" b="1" dirty="0" smtClean="0">
              <a:solidFill>
                <a:srgbClr val="000000"/>
              </a:solidFill>
              <a:latin typeface="+mn-ea"/>
            </a:endParaRPr>
          </a:p>
          <a:p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全</a:t>
            </a:r>
            <a:r>
              <a:rPr lang="zh-CN" altLang="en-US" sz="2800" b="1" dirty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 smtClean="0">
                <a:solidFill>
                  <a:srgbClr val="0070C0"/>
                </a:solidFill>
                <a:latin typeface="+mn-ea"/>
              </a:rPr>
              <a:t>于</a:t>
            </a:r>
            <a:r>
              <a:rPr lang="zh-CN" altLang="zh-CN" sz="2800" b="1" dirty="0">
                <a:solidFill>
                  <a:srgbClr val="0070C0"/>
                </a:solidFill>
                <a:latin typeface="+mn-ea"/>
              </a:rPr>
              <a:t>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68" name="左右箭头 67"/>
          <p:cNvSpPr/>
          <p:nvPr/>
        </p:nvSpPr>
        <p:spPr>
          <a:xfrm rot="5400000">
            <a:off x="1355385" y="2221925"/>
            <a:ext cx="1368152" cy="43204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TextBox 68"/>
          <p:cNvSpPr txBox="1"/>
          <p:nvPr/>
        </p:nvSpPr>
        <p:spPr>
          <a:xfrm>
            <a:off x="420554" y="2928426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主子式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aphicFrame>
        <p:nvGraphicFramePr>
          <p:cNvPr id="70" name="对象 6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2223447"/>
              </p:ext>
            </p:extLst>
          </p:nvPr>
        </p:nvGraphicFramePr>
        <p:xfrm>
          <a:off x="500063" y="4868863"/>
          <a:ext cx="26162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325" name="Equation" r:id="rId9" imgW="2616120" imgH="1117440" progId="Equation.DSMT4">
                  <p:embed/>
                </p:oleObj>
              </mc:Choice>
              <mc:Fallback>
                <p:oleObj name="Equation" r:id="rId9" imgW="261612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63" y="4868863"/>
                        <a:ext cx="2616200" cy="1117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606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5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1" dur="7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6" dur="7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5" grpId="0"/>
      <p:bldP spid="56" grpId="0" animBg="1"/>
      <p:bldP spid="57" grpId="0"/>
      <p:bldP spid="64" grpId="0" animBg="1"/>
      <p:bldP spid="65" grpId="0"/>
      <p:bldP spid="66" grpId="0" animBg="1"/>
      <p:bldP spid="67" grpId="0" build="p"/>
      <p:bldP spid="68" grpId="0" animBg="1"/>
      <p:bldP spid="6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8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534591B-162A-4B5F-B30F-2A50E841D7C2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24</a:t>
            </a:fld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0" y="1443841"/>
            <a:ext cx="7200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为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正定二次型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395536" y="548249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+mn-ea"/>
              </a:rPr>
              <a:t>解</a:t>
            </a:r>
            <a:r>
              <a:rPr lang="zh-CN" altLang="en-US" sz="2800" b="1" dirty="0" smtClean="0">
                <a:latin typeface="+mn-ea"/>
              </a:rPr>
              <a:t>得 </a:t>
            </a:r>
            <a:r>
              <a:rPr lang="zh-CN" altLang="en-US" sz="2800" b="1" dirty="0">
                <a:solidFill>
                  <a:srgbClr val="FF0000"/>
                </a:solidFill>
                <a:latin typeface="+mn-ea"/>
              </a:rPr>
              <a:t>？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k &lt; 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？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3856119"/>
              </p:ext>
            </p:extLst>
          </p:nvPr>
        </p:nvGraphicFramePr>
        <p:xfrm>
          <a:off x="247600" y="901700"/>
          <a:ext cx="7924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2" name="Equation" r:id="rId3" imgW="7924680" imgH="482400" progId="Equation.DSMT4">
                  <p:embed/>
                </p:oleObj>
              </mc:Choice>
              <mc:Fallback>
                <p:oleObj name="Equation" r:id="rId3" imgW="79246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7600" y="901700"/>
                        <a:ext cx="7924800" cy="482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0" name="组合 39"/>
          <p:cNvGrpSpPr/>
          <p:nvPr/>
        </p:nvGrpSpPr>
        <p:grpSpPr>
          <a:xfrm>
            <a:off x="993990" y="3671446"/>
            <a:ext cx="5959512" cy="523220"/>
            <a:chOff x="253545" y="3526894"/>
            <a:chExt cx="5737357" cy="523220"/>
          </a:xfrm>
        </p:grpSpPr>
        <p:sp>
          <p:nvSpPr>
            <p:cNvPr id="41" name="TextBox 40"/>
            <p:cNvSpPr txBox="1"/>
            <p:nvPr/>
          </p:nvSpPr>
          <p:spPr>
            <a:xfrm>
              <a:off x="885160" y="3526894"/>
              <a:ext cx="510574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A </a:t>
              </a:r>
              <a:r>
                <a:rPr lang="zh-CN" altLang="en-US" sz="2800" b="1" dirty="0" smtClean="0">
                  <a:latin typeface="+mn-ea"/>
                </a:rPr>
                <a:t>的各阶顺序主子式都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大于</a:t>
              </a:r>
              <a:r>
                <a:rPr lang="zh-CN" altLang="en-US" sz="2800" b="1" dirty="0">
                  <a:solidFill>
                    <a:srgbClr val="FF0000"/>
                  </a:solidFill>
                  <a:latin typeface="+mn-ea"/>
                </a:rPr>
                <a:t>零</a:t>
              </a:r>
              <a:endParaRPr lang="zh-CN" altLang="en-US" sz="2800" b="1" dirty="0">
                <a:latin typeface="+mn-ea"/>
              </a:endParaRPr>
            </a:p>
          </p:txBody>
        </p:sp>
        <p:sp>
          <p:nvSpPr>
            <p:cNvPr id="42" name="左右箭头 41"/>
            <p:cNvSpPr/>
            <p:nvPr/>
          </p:nvSpPr>
          <p:spPr>
            <a:xfrm>
              <a:off x="253545" y="3591684"/>
              <a:ext cx="545778" cy="261610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134873" y="265939"/>
            <a:ext cx="1426028" cy="574050"/>
            <a:chOff x="129208" y="932973"/>
            <a:chExt cx="1150506" cy="574050"/>
          </a:xfrm>
        </p:grpSpPr>
        <p:sp>
          <p:nvSpPr>
            <p:cNvPr id="44" name="流程图: 可选过程 43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5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例题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46" name="TextBox 45"/>
          <p:cNvSpPr txBox="1"/>
          <p:nvPr/>
        </p:nvSpPr>
        <p:spPr>
          <a:xfrm>
            <a:off x="134873" y="2051012"/>
            <a:ext cx="8064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  解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 </a:t>
            </a:r>
            <a:r>
              <a:rPr lang="zh-CN" altLang="en-US" sz="2800" b="1" dirty="0" smtClean="0">
                <a:latin typeface="+mn-ea"/>
              </a:rPr>
              <a:t>为正定二次型</a:t>
            </a:r>
            <a:endParaRPr lang="zh-CN" altLang="en-US" sz="2800" dirty="0"/>
          </a:p>
        </p:txBody>
      </p:sp>
      <p:graphicFrame>
        <p:nvGraphicFramePr>
          <p:cNvPr id="47" name="对象 4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83412251"/>
              </p:ext>
            </p:extLst>
          </p:nvPr>
        </p:nvGraphicFramePr>
        <p:xfrm>
          <a:off x="1603375" y="2487613"/>
          <a:ext cx="26289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3" name="Equation" r:id="rId5" imgW="2628720" imgH="1206360" progId="Equation.DSMT4">
                  <p:embed/>
                </p:oleObj>
              </mc:Choice>
              <mc:Fallback>
                <p:oleObj name="Equation" r:id="rId5" imgW="2628720" imgH="1206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3375" y="2487613"/>
                        <a:ext cx="2628900" cy="1206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" name="左右箭头 47"/>
          <p:cNvSpPr/>
          <p:nvPr/>
        </p:nvSpPr>
        <p:spPr>
          <a:xfrm>
            <a:off x="1026370" y="2883106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矩形 48"/>
          <p:cNvSpPr/>
          <p:nvPr/>
        </p:nvSpPr>
        <p:spPr>
          <a:xfrm>
            <a:off x="4273623" y="2749086"/>
            <a:ext cx="19880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b="1" dirty="0">
                <a:latin typeface="+mn-ea"/>
              </a:rPr>
              <a:t>为正定矩阵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3203848" y="5498068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</a:t>
            </a:r>
            <a:r>
              <a:rPr lang="en-US" altLang="zh-CN" sz="2800" b="1" dirty="0" smtClean="0">
                <a:latin typeface="+mn-ea"/>
              </a:rPr>
              <a:t>-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 k &lt;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左右箭头 50"/>
          <p:cNvSpPr/>
          <p:nvPr/>
        </p:nvSpPr>
        <p:spPr>
          <a:xfrm>
            <a:off x="229990" y="4559969"/>
            <a:ext cx="576064" cy="2880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52" name="对象 5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9464588"/>
              </p:ext>
            </p:extLst>
          </p:nvPr>
        </p:nvGraphicFramePr>
        <p:xfrm>
          <a:off x="843508" y="4461371"/>
          <a:ext cx="23876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4" name="Equation" r:id="rId7" imgW="2387520" imgH="774360" progId="Equation.DSMT4">
                  <p:embed/>
                </p:oleObj>
              </mc:Choice>
              <mc:Fallback>
                <p:oleObj name="Equation" r:id="rId7" imgW="2387520" imgH="774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3508" y="4461371"/>
                        <a:ext cx="23876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2372647"/>
              </p:ext>
            </p:extLst>
          </p:nvPr>
        </p:nvGraphicFramePr>
        <p:xfrm>
          <a:off x="3503613" y="4293096"/>
          <a:ext cx="2311400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5" name="Equation" r:id="rId9" imgW="2311200" imgH="1117440" progId="Equation.DSMT4">
                  <p:embed/>
                </p:oleObj>
              </mc:Choice>
              <mc:Fallback>
                <p:oleObj name="Equation" r:id="rId9" imgW="2311200" imgH="11174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3613" y="4293096"/>
                        <a:ext cx="2311400" cy="1117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84302122"/>
              </p:ext>
            </p:extLst>
          </p:nvPr>
        </p:nvGraphicFramePr>
        <p:xfrm>
          <a:off x="5940152" y="4709021"/>
          <a:ext cx="2235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436" name="Equation" r:id="rId11" imgW="2234880" imgH="355320" progId="Equation.DSMT4">
                  <p:embed/>
                </p:oleObj>
              </mc:Choice>
              <mc:Fallback>
                <p:oleObj name="Equation" r:id="rId11" imgW="223488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152" y="4709021"/>
                        <a:ext cx="2235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6156176" y="5064025"/>
            <a:ext cx="14761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&gt;0</a:t>
            </a:r>
            <a:endParaRPr lang="zh-CN" alt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763688" y="260648"/>
            <a:ext cx="34563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800" b="1" dirty="0" smtClean="0">
                <a:latin typeface="+mn-ea"/>
              </a:rPr>
              <a:t>取何值时，</a:t>
            </a:r>
            <a:endParaRPr lang="zh-CN" altLang="en-US" sz="28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1748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2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7" grpId="0"/>
      <p:bldP spid="46" grpId="0"/>
      <p:bldP spid="48" grpId="0" animBg="1"/>
      <p:bldP spid="49" grpId="0"/>
      <p:bldP spid="51" grpId="0" animBg="1"/>
      <p:bldP spid="3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1346645" y="321380"/>
            <a:ext cx="43054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满足什么条件</a:t>
            </a:r>
            <a:r>
              <a:rPr lang="zh-CN" altLang="en-US" sz="2800" b="1" dirty="0" smtClean="0">
                <a:latin typeface="+mn-ea"/>
              </a:rPr>
              <a:t>时，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7206" y="2041684"/>
            <a:ext cx="3564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为</a:t>
            </a:r>
            <a:r>
              <a:rPr lang="zh-CN" altLang="en-US" sz="2800" b="1" dirty="0" smtClean="0">
                <a:latin typeface="+mn-ea"/>
                <a:cs typeface="Times New Roman" panose="02020603050405020304" pitchFamily="18" charset="0"/>
              </a:rPr>
              <a:t>正定二次型</a:t>
            </a:r>
            <a:r>
              <a:rPr lang="zh-CN" altLang="en-US" sz="2800" b="1" dirty="0" smtClean="0">
                <a:latin typeface="+mn-ea"/>
              </a:rPr>
              <a:t>。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824028" y="5426060"/>
            <a:ext cx="31323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解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得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且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/>
              </a:rPr>
              <a:t>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1/2</a:t>
            </a:r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1709840"/>
              </p:ext>
            </p:extLst>
          </p:nvPr>
        </p:nvGraphicFramePr>
        <p:xfrm>
          <a:off x="1511300" y="922040"/>
          <a:ext cx="6324600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3" name="Equation" r:id="rId3" imgW="6324480" imgH="1066680" progId="Equation.DSMT4">
                  <p:embed/>
                </p:oleObj>
              </mc:Choice>
              <mc:Fallback>
                <p:oleObj name="Equation" r:id="rId3" imgW="6324480" imgH="10666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22040"/>
                        <a:ext cx="6324600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4" name="组合 23"/>
          <p:cNvGrpSpPr/>
          <p:nvPr/>
        </p:nvGrpSpPr>
        <p:grpSpPr>
          <a:xfrm>
            <a:off x="134872" y="265939"/>
            <a:ext cx="1412791" cy="1004937"/>
            <a:chOff x="129208" y="932973"/>
            <a:chExt cx="1150506" cy="1004937"/>
          </a:xfrm>
        </p:grpSpPr>
        <p:sp>
          <p:nvSpPr>
            <p:cNvPr id="25" name="流程图: 可选过程 24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6" name="TextBox 21"/>
            <p:cNvSpPr txBox="1"/>
            <p:nvPr/>
          </p:nvSpPr>
          <p:spPr>
            <a:xfrm>
              <a:off x="281541" y="983803"/>
              <a:ext cx="98640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题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998969" y="2636912"/>
            <a:ext cx="486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</a:rPr>
              <a:t>解   </a:t>
            </a:r>
            <a:r>
              <a:rPr lang="en-US" altLang="zh-CN" sz="24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f </a:t>
            </a:r>
            <a:r>
              <a:rPr lang="zh-CN" altLang="en-US" sz="2800" b="1" dirty="0" smtClean="0">
                <a:latin typeface="+mn-ea"/>
              </a:rPr>
              <a:t>为正定二次型</a:t>
            </a:r>
            <a:r>
              <a:rPr lang="zh-CN" altLang="en-US" sz="2800" b="1" dirty="0" smtClean="0">
                <a:latin typeface="+mn-ea"/>
                <a:sym typeface="Symbol"/>
              </a:rPr>
              <a:t></a:t>
            </a:r>
            <a:endParaRPr lang="zh-CN" altLang="en-US" sz="2800" dirty="0"/>
          </a:p>
        </p:txBody>
      </p:sp>
      <p:sp>
        <p:nvSpPr>
          <p:cNvPr id="28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2913041"/>
              </p:ext>
            </p:extLst>
          </p:nvPr>
        </p:nvGraphicFramePr>
        <p:xfrm>
          <a:off x="4875213" y="2181225"/>
          <a:ext cx="2921000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4" name="Equation" r:id="rId5" imgW="2920680" imgH="1752480" progId="Equation.DSMT4">
                  <p:embed/>
                </p:oleObj>
              </mc:Choice>
              <mc:Fallback>
                <p:oleObj name="Equation" r:id="rId5" imgW="2920680" imgH="175248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5213" y="2181225"/>
                        <a:ext cx="2921000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" name="TextBox 31"/>
          <p:cNvSpPr txBox="1"/>
          <p:nvPr/>
        </p:nvSpPr>
        <p:spPr>
          <a:xfrm>
            <a:off x="755576" y="3789040"/>
            <a:ext cx="4869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是可逆变换</a:t>
            </a:r>
            <a:endParaRPr lang="zh-CN" altLang="en-US" sz="2800" b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DDDF6B-1C4D-433A-B709-E49C4824FC98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25</a:t>
            </a:fld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735545" y="3789040"/>
            <a:ext cx="75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sym typeface="Symbol"/>
              </a:rPr>
              <a:t></a:t>
            </a:r>
            <a:endParaRPr lang="zh-CN" altLang="en-US" sz="2800" dirty="0"/>
          </a:p>
        </p:txBody>
      </p: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9435675"/>
              </p:ext>
            </p:extLst>
          </p:nvPr>
        </p:nvGraphicFramePr>
        <p:xfrm>
          <a:off x="1115616" y="4387850"/>
          <a:ext cx="1562100" cy="156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5" name="Equation" r:id="rId7" imgW="1562040" imgH="1562040" progId="Equation.DSMT4">
                  <p:embed/>
                </p:oleObj>
              </mc:Choice>
              <mc:Fallback>
                <p:oleObj name="Equation" r:id="rId7" imgW="1562040" imgH="156204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4387850"/>
                        <a:ext cx="1562100" cy="1562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4326863"/>
              </p:ext>
            </p:extLst>
          </p:nvPr>
        </p:nvGraphicFramePr>
        <p:xfrm>
          <a:off x="2743200" y="4869160"/>
          <a:ext cx="182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76" name="Equation" r:id="rId9" imgW="1828800" imgH="393480" progId="Equation.DSMT4">
                  <p:embed/>
                </p:oleObj>
              </mc:Choice>
              <mc:Fallback>
                <p:oleObj name="Equation" r:id="rId9" imgW="1828800" imgH="39348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869160"/>
                        <a:ext cx="18288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4607753" y="4849996"/>
            <a:ext cx="756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+mn-ea"/>
                <a:sym typeface="Symbol"/>
              </a:rPr>
              <a:t></a:t>
            </a:r>
            <a:r>
              <a:rPr lang="en-US" altLang="zh-CN" sz="2800" b="1" dirty="0" smtClean="0">
                <a:latin typeface="+mn-ea"/>
                <a:sym typeface="Symbol"/>
              </a:rPr>
              <a:t>0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21363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0" grpId="0"/>
      <p:bldP spid="14" grpId="0"/>
      <p:bldP spid="32" grpId="0"/>
      <p:bldP spid="19" grpId="0"/>
      <p:bldP spid="2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764704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</a:rPr>
              <a:t>为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79714484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2" name="Equation" r:id="rId3" imgW="203040" imgH="342720" progId="Equation.DSMT4">
                  <p:embed/>
                </p:oleObj>
              </mc:Choice>
              <mc:Fallback>
                <p:oleObj name="Equation" r:id="rId3" imgW="203040" imgH="342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4811303"/>
              </p:ext>
            </p:extLst>
          </p:nvPr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3" name="Equation" r:id="rId5" imgW="190440" imgH="330120" progId="Equation.DSMT4">
                  <p:embed/>
                </p:oleObj>
              </mc:Choice>
              <mc:Fallback>
                <p:oleObj name="Equation" r:id="rId5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467544" y="2060497"/>
            <a:ext cx="76088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</a:rPr>
              <a:t>证明：首先证明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zh-CN" altLang="en-US" sz="2800" b="1" dirty="0">
                <a:solidFill>
                  <a:srgbClr val="000000"/>
                </a:solidFill>
                <a:latin typeface="+mn-ea"/>
              </a:rPr>
              <a:t>对称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矩阵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即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74" name="组合 73"/>
          <p:cNvGrpSpPr/>
          <p:nvPr/>
        </p:nvGrpSpPr>
        <p:grpSpPr>
          <a:xfrm>
            <a:off x="512763" y="1318235"/>
            <a:ext cx="5659427" cy="525644"/>
            <a:chOff x="512763" y="1457144"/>
            <a:chExt cx="5659427" cy="525644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14246011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04" name="Equation" r:id="rId7" imgW="355320" imgH="355320" progId="Equation.DSMT4">
                      <p:embed/>
                    </p:oleObj>
                  </mc:Choice>
                  <mc:Fallback>
                    <p:oleObj name="Equation" r:id="rId7" imgW="35532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，    也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是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正定矩阵。</a:t>
                </a:r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12763" y="1487488"/>
              <a:ext cx="2141537" cy="495300"/>
              <a:chOff x="512763" y="1487488"/>
              <a:chExt cx="2141537" cy="4953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6186789"/>
                  </p:ext>
                </p:extLst>
              </p:nvPr>
            </p:nvGraphicFramePr>
            <p:xfrm>
              <a:off x="2149475" y="1517650"/>
              <a:ext cx="504825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05" name="Equation" r:id="rId9" imgW="495000" imgH="355320" progId="Equation.DSMT4">
                      <p:embed/>
                    </p:oleObj>
                  </mc:Choice>
                  <mc:Fallback>
                    <p:oleObj name="Equation" r:id="rId9" imgW="49500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9475" y="1517650"/>
                            <a:ext cx="504825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62566754"/>
                  </p:ext>
                </p:extLst>
              </p:nvPr>
            </p:nvGraphicFramePr>
            <p:xfrm>
              <a:off x="512763" y="1487488"/>
              <a:ext cx="165735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3106" name="Equation" r:id="rId11" imgW="1625400" imgH="495000" progId="Equation.DSMT4">
                      <p:embed/>
                    </p:oleObj>
                  </mc:Choice>
                  <mc:Fallback>
                    <p:oleObj name="Equation" r:id="rId11" imgW="1625400" imgH="495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763" y="1487488"/>
                            <a:ext cx="165735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正定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6523374"/>
              </p:ext>
            </p:extLst>
          </p:nvPr>
        </p:nvGraphicFramePr>
        <p:xfrm>
          <a:off x="5076056" y="791366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107" name="Equation" r:id="rId13" imgW="2400120" imgH="520560" progId="Equation.DSMT4">
                  <p:embed/>
                </p:oleObj>
              </mc:Choice>
              <mc:Fallback>
                <p:oleObj name="Equation" r:id="rId13" imgW="2400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791366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C7DDE1B-6825-4D6A-A47F-B9A2D3E6C4E5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26</a:t>
            </a:fld>
            <a:endParaRPr lang="zh-CN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1763688" y="3409836"/>
            <a:ext cx="59046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再证明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的特征值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|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|/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  <a:sym typeface="Symbol"/>
              </a:rPr>
              <a:t>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全大于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0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。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25" name="TextBox 26"/>
          <p:cNvSpPr txBox="1"/>
          <p:nvPr/>
        </p:nvSpPr>
        <p:spPr>
          <a:xfrm>
            <a:off x="1700064" y="2689756"/>
            <a:ext cx="35200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800" b="1" i="1" baseline="30000" dirty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 *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anose="02020603050405020304" pitchFamily="18" charset="0"/>
              </a:rPr>
              <a:t>*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0961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0" grpId="0"/>
      <p:bldP spid="24" grpId="0"/>
      <p:bldP spid="2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4081246"/>
              </p:ext>
            </p:extLst>
          </p:nvPr>
        </p:nvGraphicFramePr>
        <p:xfrm>
          <a:off x="4756150" y="2226466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2" name="Equation" r:id="rId3" imgW="190440" imgH="330120" progId="Equation.DSMT4">
                  <p:embed/>
                </p:oleObj>
              </mc:Choice>
              <mc:Fallback>
                <p:oleObj name="Equation" r:id="rId3" imgW="190440" imgH="330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226466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993006" y="1921588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）设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46125" y="2500313"/>
            <a:ext cx="5122019" cy="825500"/>
            <a:chOff x="746125" y="2639222"/>
            <a:chExt cx="5122019" cy="8255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247732428"/>
                </p:ext>
              </p:extLst>
            </p:nvPr>
          </p:nvGraphicFramePr>
          <p:xfrm>
            <a:off x="746125" y="2639222"/>
            <a:ext cx="1206500" cy="825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4153" name="Equation" r:id="rId5" imgW="1206360" imgH="825480" progId="Equation.DSMT4">
                    <p:embed/>
                  </p:oleObj>
                </mc:Choice>
                <mc:Fallback>
                  <p:oleObj name="Equation" r:id="rId5" imgW="1206360" imgH="82548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46125" y="2639222"/>
                          <a:ext cx="1206500" cy="8255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+mn-ea"/>
                </a:rPr>
                <a:t>正定矩阵。</a:t>
              </a:r>
              <a:endParaRPr lang="zh-CN" altLang="en-US" sz="28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539552" y="3342935"/>
            <a:ext cx="39604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证明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2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）</a:t>
            </a:r>
            <a:endParaRPr lang="zh-CN" altLang="en-US" sz="2800" b="1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6" name="TextBox 4"/>
          <p:cNvSpPr txBox="1"/>
          <p:nvPr/>
        </p:nvSpPr>
        <p:spPr>
          <a:xfrm>
            <a:off x="8460432" y="621263"/>
            <a:ext cx="57606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三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  <a:cs typeface="Times New Roman"/>
            </a:endParaRPr>
          </a:p>
          <a:p>
            <a:r>
              <a:rPr lang="zh-CN" altLang="zh-CN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正定</a:t>
            </a:r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  <a:cs typeface="Times New Roman"/>
              </a:rPr>
              <a:t>矩阵性质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30" name="对象 2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723084"/>
              </p:ext>
            </p:extLst>
          </p:nvPr>
        </p:nvGraphicFramePr>
        <p:xfrm>
          <a:off x="106363" y="4672013"/>
          <a:ext cx="82550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4" name="Equation" r:id="rId7" imgW="8254800" imgH="876240" progId="Equation.DSMT4">
                  <p:embed/>
                </p:oleObj>
              </mc:Choice>
              <mc:Fallback>
                <p:oleObj name="Equation" r:id="rId7" imgW="8254800" imgH="876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3" y="4672013"/>
                        <a:ext cx="8255000" cy="876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Box 26"/>
          <p:cNvSpPr txBox="1"/>
          <p:nvPr/>
        </p:nvSpPr>
        <p:spPr>
          <a:xfrm>
            <a:off x="395536" y="3938163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对任意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0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x=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Ax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&gt;0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000670" y="764704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</a:rPr>
              <a:t>为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512763" y="1318235"/>
            <a:ext cx="5659427" cy="525644"/>
            <a:chOff x="512763" y="1457144"/>
            <a:chExt cx="5659427" cy="525644"/>
          </a:xfrm>
        </p:grpSpPr>
        <p:grpSp>
          <p:nvGrpSpPr>
            <p:cNvPr id="45" name="组合 44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49" name="对象 48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7861555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55" name="Equation" r:id="rId9" imgW="355320" imgH="355320" progId="Equation.DSMT4">
                      <p:embed/>
                    </p:oleObj>
                  </mc:Choice>
                  <mc:Fallback>
                    <p:oleObj name="Equation" r:id="rId9" imgW="35532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0" name="TextBox 49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，    也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是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正定矩阵。</a:t>
                </a:r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46" name="组合 45"/>
            <p:cNvGrpSpPr/>
            <p:nvPr/>
          </p:nvGrpSpPr>
          <p:grpSpPr>
            <a:xfrm>
              <a:off x="512763" y="1487488"/>
              <a:ext cx="2141537" cy="495300"/>
              <a:chOff x="512763" y="1487488"/>
              <a:chExt cx="2141537" cy="495300"/>
            </a:xfrm>
          </p:grpSpPr>
          <p:graphicFrame>
            <p:nvGraphicFramePr>
              <p:cNvPr id="47" name="对象 4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47350759"/>
                  </p:ext>
                </p:extLst>
              </p:nvPr>
            </p:nvGraphicFramePr>
            <p:xfrm>
              <a:off x="2149475" y="1517650"/>
              <a:ext cx="504825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56" name="Equation" r:id="rId11" imgW="495000" imgH="355320" progId="Equation.DSMT4">
                      <p:embed/>
                    </p:oleObj>
                  </mc:Choice>
                  <mc:Fallback>
                    <p:oleObj name="Equation" r:id="rId11" imgW="495000" imgH="35532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49475" y="1517650"/>
                            <a:ext cx="504825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8" name="对象 47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4905379"/>
                  </p:ext>
                </p:extLst>
              </p:nvPr>
            </p:nvGraphicFramePr>
            <p:xfrm>
              <a:off x="512763" y="1487488"/>
              <a:ext cx="1657350" cy="495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84157" name="Equation" r:id="rId13" imgW="1625400" imgH="495000" progId="Equation.DSMT4">
                      <p:embed/>
                    </p:oleObj>
                  </mc:Choice>
                  <mc:Fallback>
                    <p:oleObj name="Equation" r:id="rId13" imgW="1625400" imgH="4950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12763" y="1487488"/>
                            <a:ext cx="1657350" cy="495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aphicFrame>
        <p:nvGraphicFramePr>
          <p:cNvPr id="51" name="对象 5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30851671"/>
              </p:ext>
            </p:extLst>
          </p:nvPr>
        </p:nvGraphicFramePr>
        <p:xfrm>
          <a:off x="5076056" y="791366"/>
          <a:ext cx="2400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4158" name="Equation" r:id="rId15" imgW="2400120" imgH="520560" progId="Equation.DSMT4">
                  <p:embed/>
                </p:oleObj>
              </mc:Choice>
              <mc:Fallback>
                <p:oleObj name="Equation" r:id="rId15" imgW="2400120" imgH="520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056" y="791366"/>
                        <a:ext cx="2400300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54C3727-FCB7-4411-86CC-E1983E9D47D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3767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  <p:bldP spid="32" grpId="0"/>
      <p:bldP spid="3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21386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</a:t>
            </a: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081" y="980728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设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 smtClean="0">
                <a:latin typeface="+mn-ea"/>
              </a:rPr>
              <a:t>阶</a:t>
            </a:r>
            <a:r>
              <a:rPr lang="zh-CN" altLang="zh-CN" sz="2800" b="1" dirty="0">
                <a:latin typeface="+mn-ea"/>
              </a:rPr>
              <a:t>实对称</a:t>
            </a:r>
            <a:r>
              <a:rPr lang="zh-CN" altLang="zh-CN" sz="2800" b="1" dirty="0" smtClean="0">
                <a:latin typeface="+mn-ea"/>
              </a:rPr>
              <a:t>阵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的特征值分别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1,2, ... ,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985679" y="1609581"/>
            <a:ext cx="66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 smtClean="0">
                <a:latin typeface="+mn-ea"/>
              </a:rPr>
              <a:t>则当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 smtClean="0">
                <a:latin typeface="+mn-ea"/>
              </a:rPr>
              <a:t> 满足</a:t>
            </a: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zh-CN" sz="2800" b="1" dirty="0" smtClean="0">
                <a:latin typeface="+mn-ea"/>
              </a:rPr>
              <a:t>时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tE+A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zh-CN" altLang="zh-CN" sz="2800" b="1" dirty="0">
                <a:latin typeface="+mn-ea"/>
              </a:rPr>
              <a:t>正定矩阵；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985679" y="2401724"/>
            <a:ext cx="79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</a:t>
            </a:r>
            <a:r>
              <a:rPr lang="zh-CN" altLang="zh-CN" sz="2800" b="1" dirty="0" smtClean="0">
                <a:latin typeface="+mn-ea"/>
              </a:rPr>
              <a:t>当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满足　　　　时</a:t>
            </a:r>
            <a:r>
              <a:rPr lang="zh-CN" altLang="zh-CN" sz="2800" b="1" dirty="0" smtClean="0">
                <a:latin typeface="+mn-ea"/>
              </a:rPr>
              <a:t>，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zh-CN" altLang="zh-CN" sz="2800" b="1" dirty="0">
                <a:latin typeface="+mn-ea"/>
              </a:rPr>
              <a:t>正定矩阵；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E297440-619D-4B56-83BA-F6F8B9A18AB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28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20044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2"/>
            </p:custDataLst>
          </p:nvPr>
        </p:nvSpPr>
        <p:spPr>
          <a:xfrm>
            <a:off x="914400" y="1213867"/>
            <a:ext cx="7315200" cy="2143125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en-US" altLang="zh-CN" sz="2600" dirty="0" smtClean="0">
              <a:solidFill>
                <a:srgbClr val="639EF4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</a:t>
            </a:r>
          </a:p>
          <a:p>
            <a:r>
              <a:rPr lang="en-US" altLang="zh-CN" sz="2600" dirty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                   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3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4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59081" y="980728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latin typeface="+mn-ea"/>
              </a:rPr>
              <a:t>设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 smtClean="0">
                <a:latin typeface="+mn-ea"/>
              </a:rPr>
              <a:t>阶</a:t>
            </a:r>
            <a:r>
              <a:rPr lang="zh-CN" altLang="zh-CN" sz="2800" b="1" dirty="0">
                <a:latin typeface="+mn-ea"/>
              </a:rPr>
              <a:t>实对称</a:t>
            </a:r>
            <a:r>
              <a:rPr lang="zh-CN" altLang="zh-CN" sz="2800" b="1" dirty="0" smtClean="0">
                <a:latin typeface="+mn-ea"/>
              </a:rPr>
              <a:t>阵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的特征值分别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Times New Roman"/>
                <a:cs typeface="Times New Roman"/>
              </a:rPr>
              <a:t>1,2, ... ,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17" name="TextBox 30"/>
          <p:cNvSpPr txBox="1"/>
          <p:nvPr/>
        </p:nvSpPr>
        <p:spPr>
          <a:xfrm>
            <a:off x="985679" y="1609581"/>
            <a:ext cx="6608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 smtClean="0">
                <a:latin typeface="+mn-ea"/>
              </a:rPr>
              <a:t>则当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 smtClean="0">
                <a:latin typeface="+mn-ea"/>
              </a:rPr>
              <a:t> 满足</a:t>
            </a:r>
            <a:r>
              <a:rPr lang="en-US" altLang="zh-CN" sz="2800" b="1" dirty="0" smtClean="0">
                <a:latin typeface="+mn-ea"/>
              </a:rPr>
              <a:t>       </a:t>
            </a:r>
            <a:r>
              <a:rPr lang="zh-CN" altLang="zh-CN" sz="2800" b="1" dirty="0" smtClean="0">
                <a:latin typeface="+mn-ea"/>
              </a:rPr>
              <a:t>时</a:t>
            </a:r>
            <a:r>
              <a:rPr lang="en-US" altLang="zh-CN" sz="2800" b="1" dirty="0" smtClean="0">
                <a:latin typeface="+mn-ea"/>
              </a:rPr>
              <a:t>,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tE+A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zh-CN" altLang="zh-CN" sz="2800" b="1" dirty="0">
                <a:latin typeface="+mn-ea"/>
              </a:rPr>
              <a:t>正定矩阵；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1" name="TextBox 30"/>
          <p:cNvSpPr txBox="1"/>
          <p:nvPr/>
        </p:nvSpPr>
        <p:spPr>
          <a:xfrm>
            <a:off x="985679" y="2401724"/>
            <a:ext cx="79068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latin typeface="+mn-ea"/>
              </a:rPr>
              <a:t>则</a:t>
            </a:r>
            <a:r>
              <a:rPr lang="zh-CN" altLang="zh-CN" sz="2800" b="1" dirty="0" smtClean="0">
                <a:latin typeface="+mn-ea"/>
              </a:rPr>
              <a:t>当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满足　　　　时</a:t>
            </a:r>
            <a:r>
              <a:rPr lang="zh-CN" altLang="zh-CN" sz="2800" b="1" dirty="0" smtClean="0">
                <a:latin typeface="+mn-ea"/>
              </a:rPr>
              <a:t>，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tE</a:t>
            </a:r>
            <a:r>
              <a:rPr lang="en-US" altLang="zh-CN" sz="2800" b="1" i="1" dirty="0" err="1"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 smtClean="0">
                <a:latin typeface="+mn-ea"/>
              </a:rPr>
              <a:t>为</a:t>
            </a:r>
            <a:r>
              <a:rPr lang="zh-CN" altLang="zh-CN" sz="2800" b="1" dirty="0">
                <a:latin typeface="+mn-ea"/>
              </a:rPr>
              <a:t>正定矩阵；</a:t>
            </a:r>
            <a:r>
              <a:rPr lang="en-US" altLang="zh-CN" dirty="0" smtClean="0">
                <a:solidFill>
                  <a:srgbClr val="000000"/>
                </a:solidFill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21080" y="3012083"/>
            <a:ext cx="15146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答案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28588" y="3562886"/>
            <a:ext cx="67277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t+n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,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870476" y="5210036"/>
            <a:ext cx="2125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 &gt; 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</a:t>
            </a:r>
            <a:endParaRPr lang="zh-CN" altLang="en-US" sz="2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619672" y="4057908"/>
            <a:ext cx="18722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 &gt; 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  <a:sym typeface="Symbol"/>
              </a:rPr>
              <a:t>1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右箭头 28"/>
          <p:cNvSpPr/>
          <p:nvPr/>
        </p:nvSpPr>
        <p:spPr>
          <a:xfrm>
            <a:off x="1277022" y="4175502"/>
            <a:ext cx="41465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>
            <a:off x="1349030" y="5301208"/>
            <a:ext cx="414658" cy="2616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TextBox 30"/>
          <p:cNvSpPr txBox="1"/>
          <p:nvPr/>
        </p:nvSpPr>
        <p:spPr>
          <a:xfrm>
            <a:off x="1187624" y="4633972"/>
            <a:ext cx="71181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填空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0,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,…,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  <a:sym typeface="Symbol"/>
              </a:rPr>
              <a:t> 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en-US" altLang="zh-CN" sz="2800" b="1" dirty="0">
                <a:latin typeface="+mn-ea"/>
                <a:cs typeface="Times New Roman" panose="02020603050405020304" pitchFamily="18" charset="0"/>
              </a:rPr>
              <a:t>0</a:t>
            </a:r>
            <a:r>
              <a:rPr lang="en-US" altLang="zh-CN" sz="2800" b="1" dirty="0" smtClean="0">
                <a:latin typeface="+mn-ea"/>
                <a:cs typeface="Times New Roman" panose="02020603050405020304" pitchFamily="18" charset="0"/>
              </a:rPr>
              <a:t>,</a:t>
            </a:r>
            <a:endParaRPr lang="zh-CN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30E6B9-F59C-4DE9-8F63-D2A3863A20C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29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5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8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9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0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2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7442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 animBg="1"/>
      <p:bldP spid="30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惯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 smtClean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/>
          <p:cNvGrpSpPr/>
          <p:nvPr/>
        </p:nvGrpSpPr>
        <p:grpSpPr>
          <a:xfrm>
            <a:off x="287537" y="1217165"/>
            <a:ext cx="7887716" cy="523220"/>
            <a:chOff x="284685" y="1478775"/>
            <a:chExt cx="7887716" cy="523220"/>
          </a:xfrm>
        </p:grpSpPr>
        <p:grpSp>
          <p:nvGrpSpPr>
            <p:cNvPr id="17" name="组合 16"/>
            <p:cNvGrpSpPr/>
            <p:nvPr/>
          </p:nvGrpSpPr>
          <p:grpSpPr>
            <a:xfrm>
              <a:off x="284685" y="1478775"/>
              <a:ext cx="4300338" cy="523220"/>
              <a:chOff x="284685" y="1478775"/>
              <a:chExt cx="4300338" cy="523220"/>
            </a:xfrm>
          </p:grpSpPr>
          <p:graphicFrame>
            <p:nvGraphicFramePr>
              <p:cNvPr id="31" name="对象 3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58716908"/>
                  </p:ext>
                </p:extLst>
              </p:nvPr>
            </p:nvGraphicFramePr>
            <p:xfrm>
              <a:off x="2654623" y="1525260"/>
              <a:ext cx="1930400" cy="4699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5712" name="Equation" r:id="rId3" imgW="1930320" imgH="469800" progId="Equation.DSMT4">
                      <p:embed/>
                    </p:oleObj>
                  </mc:Choice>
                  <mc:Fallback>
                    <p:oleObj name="Equation" r:id="rId3" imgW="1930320" imgH="4698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654623" y="1525260"/>
                            <a:ext cx="1930400" cy="4699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1" name="TextBox 20"/>
              <p:cNvSpPr txBox="1"/>
              <p:nvPr/>
            </p:nvSpPr>
            <p:spPr>
              <a:xfrm>
                <a:off x="284685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4555950" y="1478775"/>
              <a:ext cx="3616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，经过</a:t>
              </a:r>
              <a:r>
                <a:rPr lang="zh-CN" altLang="en-US" sz="2800" b="1" dirty="0"/>
                <a:t>可</a:t>
              </a:r>
              <a:r>
                <a:rPr lang="zh-CN" altLang="en-US" sz="2800" b="1" dirty="0" smtClean="0"/>
                <a:t>逆变换</a:t>
              </a:r>
              <a:r>
                <a:rPr lang="en-US" altLang="zh-CN" sz="2800" b="1" i="1" dirty="0" smtClean="0">
                  <a:latin typeface="Times New Roman" pitchFamily="18" charset="0"/>
                  <a:cs typeface="Times New Roman" pitchFamily="18" charset="0"/>
                </a:rPr>
                <a:t>x=Cy,</a:t>
              </a:r>
              <a:endParaRPr lang="zh-CN" altLang="en-US" sz="2800" b="1" i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aphicFrame>
        <p:nvGraphicFramePr>
          <p:cNvPr id="44" name="对象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3639828"/>
              </p:ext>
            </p:extLst>
          </p:nvPr>
        </p:nvGraphicFramePr>
        <p:xfrm>
          <a:off x="4762500" y="1864494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3" name="Equation" r:id="rId5" imgW="177480" imgH="304560" progId="Equation.DSMT4">
                  <p:embed/>
                </p:oleObj>
              </mc:Choice>
              <mc:Fallback>
                <p:oleObj name="Equation" r:id="rId5" imgW="177480" imgH="3045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62500" y="1864494"/>
                        <a:ext cx="1778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323528" y="404664"/>
            <a:ext cx="4752528" cy="523220"/>
            <a:chOff x="323528" y="404664"/>
            <a:chExt cx="1612016" cy="523220"/>
          </a:xfrm>
        </p:grpSpPr>
        <p:sp>
          <p:nvSpPr>
            <p:cNvPr id="11" name="圆角矩形 10"/>
            <p:cNvSpPr/>
            <p:nvPr/>
          </p:nvSpPr>
          <p:spPr>
            <a:xfrm>
              <a:off x="323528" y="404664"/>
              <a:ext cx="1186141" cy="466476"/>
            </a:xfrm>
            <a:prstGeom prst="roundRect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1362" y="404664"/>
              <a:ext cx="15641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 smtClean="0"/>
                <a:t> 惯性定理告诉我们</a:t>
              </a:r>
              <a:endParaRPr lang="zh-CN" altLang="en-US" sz="2800" b="1" dirty="0"/>
            </a:p>
          </p:txBody>
        </p:sp>
      </p:grpSp>
      <p:graphicFrame>
        <p:nvGraphicFramePr>
          <p:cNvPr id="8" name="对象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6290984"/>
              </p:ext>
            </p:extLst>
          </p:nvPr>
        </p:nvGraphicFramePr>
        <p:xfrm>
          <a:off x="2884983" y="1916832"/>
          <a:ext cx="25511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714" name="Equation" r:id="rId7" imgW="2539800" imgH="596880" progId="Equation.DSMT4">
                  <p:embed/>
                </p:oleObj>
              </mc:Choice>
              <mc:Fallback>
                <p:oleObj name="Equation" r:id="rId7" imgW="2539800" imgH="5968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4983" y="1916832"/>
                        <a:ext cx="25511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395536" y="2852936"/>
            <a:ext cx="7848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则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en-US" altLang="zh-CN" sz="2800" b="1" i="1" baseline="300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800" b="1" i="1" baseline="300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AC 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与</a:t>
            </a:r>
            <a:r>
              <a:rPr lang="zh-CN" altLang="en-US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具有</a:t>
            </a:r>
            <a:r>
              <a:rPr lang="zh-CN" altLang="en-US" sz="28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相同的正惯性指数和负</a:t>
            </a:r>
            <a:r>
              <a:rPr lang="zh-CN" alt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惯性指数，</a:t>
            </a:r>
            <a:endParaRPr lang="en-US" altLang="zh-CN" sz="2800" b="1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4CD6FE-26A1-4B38-8374-551A923961C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6513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168747" y="347179"/>
            <a:ext cx="1150506" cy="574050"/>
            <a:chOff x="129208" y="932973"/>
            <a:chExt cx="1150506" cy="574050"/>
          </a:xfrm>
        </p:grpSpPr>
        <p:sp>
          <p:nvSpPr>
            <p:cNvPr id="21" name="流程图: 可选过程 20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2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例 </a:t>
              </a:r>
              <a:r>
                <a:rPr lang="en-US" altLang="zh-CN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  <a:endPara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827584" y="942345"/>
            <a:ext cx="6997295" cy="523220"/>
            <a:chOff x="615089" y="942345"/>
            <a:chExt cx="7645367" cy="523220"/>
          </a:xfrm>
        </p:grpSpPr>
        <p:sp>
          <p:nvSpPr>
            <p:cNvPr id="31" name="TextBox 30"/>
            <p:cNvSpPr txBox="1"/>
            <p:nvPr/>
          </p:nvSpPr>
          <p:spPr>
            <a:xfrm>
              <a:off x="615089" y="942345"/>
              <a:ext cx="7645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>
                  <a:latin typeface="+mn-ea"/>
                </a:rPr>
                <a:t>设</a:t>
              </a:r>
              <a:r>
                <a:rPr lang="en-US" altLang="zh-CN" sz="2800" b="1" dirty="0" smtClean="0">
                  <a:latin typeface="+mn-ea"/>
                </a:rPr>
                <a:t>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en-US" sz="2800" b="1" dirty="0" smtClean="0">
                  <a:latin typeface="+mn-ea"/>
                </a:rPr>
                <a:t>为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n </a:t>
              </a:r>
              <a:r>
                <a:rPr lang="zh-CN" altLang="zh-CN" sz="2800" b="1" dirty="0" smtClean="0">
                  <a:latin typeface="+mn-ea"/>
                </a:rPr>
                <a:t>阶</a:t>
              </a:r>
              <a:r>
                <a:rPr lang="zh-CN" altLang="en-US" sz="2800" b="1" dirty="0" smtClean="0">
                  <a:latin typeface="+mn-ea"/>
                </a:rPr>
                <a:t>正定矩阵</a:t>
              </a:r>
              <a:r>
                <a:rPr lang="zh-CN" altLang="en-US" sz="2800" b="1" dirty="0">
                  <a:latin typeface="+mn-ea"/>
                </a:rPr>
                <a:t>，</a:t>
              </a:r>
              <a:r>
                <a:rPr lang="zh-CN" altLang="en-US" sz="2800" b="1" dirty="0" smtClean="0">
                  <a:latin typeface="+mn-ea"/>
                </a:rPr>
                <a:t>证明       </a:t>
              </a:r>
              <a:r>
                <a:rPr lang="en-US" altLang="zh-CN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&gt;1</a:t>
              </a:r>
              <a:r>
                <a:rPr lang="zh-CN" altLang="en-US" sz="28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。</a:t>
              </a:r>
              <a:endPara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945402127"/>
                </p:ext>
              </p:extLst>
            </p:nvPr>
          </p:nvGraphicFramePr>
          <p:xfrm>
            <a:off x="5878088" y="982965"/>
            <a:ext cx="9525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2" name="Equation" r:id="rId3" imgW="952200" imgH="482400" progId="Equation.DSMT4">
                    <p:embed/>
                  </p:oleObj>
                </mc:Choice>
                <mc:Fallback>
                  <p:oleObj name="Equation" r:id="rId3" imgW="952200" imgH="482400" progId="Equation.DSMT4">
                    <p:embed/>
                    <p:pic>
                      <p:nvPicPr>
                        <p:cNvPr id="0" name="Picture 20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878088" y="982965"/>
                          <a:ext cx="9525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对象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40027712"/>
              </p:ext>
            </p:extLst>
          </p:nvPr>
        </p:nvGraphicFramePr>
        <p:xfrm>
          <a:off x="1547664" y="2770801"/>
          <a:ext cx="2667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3" name="Equation" r:id="rId5" imgW="2666880" imgH="380880" progId="Equation.DSMT4">
                  <p:embed/>
                </p:oleObj>
              </mc:Choice>
              <mc:Fallback>
                <p:oleObj name="Equation" r:id="rId5" imgW="2666880" imgH="380880" progId="Equation.DSMT4">
                  <p:embed/>
                  <p:pic>
                    <p:nvPicPr>
                      <p:cNvPr id="0" name="Picture 20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64" y="2770801"/>
                        <a:ext cx="26670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30"/>
          <p:cNvSpPr txBox="1"/>
          <p:nvPr/>
        </p:nvSpPr>
        <p:spPr>
          <a:xfrm>
            <a:off x="251520" y="2007507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因为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阶正定阵，所以</a:t>
            </a:r>
            <a:endParaRPr lang="zh-CN" altLang="zh-CN" dirty="0">
              <a:effectLst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841577" y="1484287"/>
            <a:ext cx="8266927" cy="523220"/>
            <a:chOff x="168747" y="1484287"/>
            <a:chExt cx="8266927" cy="523220"/>
          </a:xfrm>
        </p:grpSpPr>
        <p:sp>
          <p:nvSpPr>
            <p:cNvPr id="14" name="TextBox 30"/>
            <p:cNvSpPr txBox="1"/>
            <p:nvPr/>
          </p:nvSpPr>
          <p:spPr>
            <a:xfrm>
              <a:off x="168747" y="1484287"/>
              <a:ext cx="82669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latin typeface="+mn-ea"/>
                </a:rPr>
                <a:t>解 </a:t>
              </a:r>
              <a:r>
                <a:rPr lang="zh-CN" altLang="zh-CN" sz="2800" b="1" dirty="0" smtClean="0">
                  <a:latin typeface="+mn-ea"/>
                </a:rPr>
                <a:t>设</a:t>
              </a:r>
              <a:r>
                <a:rPr lang="en-US" altLang="zh-CN" sz="2800" b="1" dirty="0" smtClean="0">
                  <a:latin typeface="+mn-ea"/>
                </a:rPr>
                <a:t>               </a:t>
              </a:r>
              <a:r>
                <a:rPr lang="zh-CN" altLang="zh-CN" sz="2800" b="1" dirty="0" smtClean="0">
                  <a:solidFill>
                    <a:srgbClr val="000000"/>
                  </a:solidFill>
                  <a:latin typeface="宋体"/>
                </a:rPr>
                <a:t>为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A</a:t>
              </a:r>
              <a:r>
                <a:rPr lang="zh-CN" altLang="zh-CN" sz="2800" b="1" dirty="0" smtClean="0">
                  <a:latin typeface="+mn-ea"/>
                </a:rPr>
                <a:t>的特征值</a:t>
              </a:r>
              <a:r>
                <a:rPr lang="zh-CN" altLang="en-US" sz="2800" b="1" dirty="0" smtClean="0">
                  <a:latin typeface="+mn-ea"/>
                </a:rPr>
                <a:t>，</a:t>
              </a:r>
              <a:endParaRPr lang="en-US" altLang="zh-CN" sz="2800" b="1" dirty="0" smtClean="0">
                <a:latin typeface="+mn-ea"/>
              </a:endParaRPr>
            </a:p>
          </p:txBody>
        </p:sp>
        <p:graphicFrame>
          <p:nvGraphicFramePr>
            <p:cNvPr id="12" name="对象 11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8845742"/>
                </p:ext>
              </p:extLst>
            </p:nvPr>
          </p:nvGraphicFramePr>
          <p:xfrm>
            <a:off x="1547664" y="1555397"/>
            <a:ext cx="201930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4" name="Equation" r:id="rId7" imgW="2019240" imgH="380880" progId="Equation.DSMT4">
                    <p:embed/>
                  </p:oleObj>
                </mc:Choice>
                <mc:Fallback>
                  <p:oleObj name="Equation" r:id="rId7" imgW="2019240" imgH="380880" progId="Equation.DSMT4">
                    <p:embed/>
                    <p:pic>
                      <p:nvPicPr>
                        <p:cNvPr id="0" name="Picture 20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47664" y="1555397"/>
                          <a:ext cx="201930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5" name="TextBox 30"/>
          <p:cNvSpPr txBox="1"/>
          <p:nvPr/>
        </p:nvSpPr>
        <p:spPr>
          <a:xfrm>
            <a:off x="251520" y="3167390"/>
            <a:ext cx="76453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>
                <a:latin typeface="+mn-ea"/>
              </a:rPr>
              <a:t>则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n </a:t>
            </a:r>
            <a:r>
              <a:rPr lang="zh-CN" altLang="zh-CN" sz="2800" b="1" dirty="0" smtClean="0">
                <a:latin typeface="+mn-ea"/>
              </a:rPr>
              <a:t>阶</a:t>
            </a:r>
            <a:r>
              <a:rPr lang="zh-CN" altLang="zh-CN" sz="2800" b="1" dirty="0">
                <a:latin typeface="+mn-ea"/>
              </a:rPr>
              <a:t>实对称</a:t>
            </a:r>
            <a:r>
              <a:rPr lang="zh-CN" altLang="zh-CN" sz="2800" b="1" dirty="0" smtClean="0">
                <a:latin typeface="+mn-ea"/>
              </a:rPr>
              <a:t>阵</a:t>
            </a:r>
            <a:r>
              <a:rPr lang="en-US" altLang="zh-CN" sz="2800" b="1" dirty="0" smtClean="0"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A+E</a:t>
            </a:r>
            <a:r>
              <a:rPr lang="zh-CN" altLang="zh-CN" sz="2800" b="1" dirty="0" smtClean="0">
                <a:latin typeface="+mn-ea"/>
              </a:rPr>
              <a:t> </a:t>
            </a:r>
            <a:r>
              <a:rPr lang="zh-CN" altLang="zh-CN" sz="2800" b="1" dirty="0">
                <a:latin typeface="+mn-ea"/>
              </a:rPr>
              <a:t>的</a:t>
            </a:r>
            <a:r>
              <a:rPr lang="zh-CN" altLang="zh-CN" sz="2800" b="1" dirty="0" smtClean="0">
                <a:latin typeface="+mn-ea"/>
              </a:rPr>
              <a:t>特征值</a:t>
            </a:r>
            <a:r>
              <a:rPr lang="zh-CN" altLang="en-US" sz="2800" b="1" dirty="0">
                <a:latin typeface="+mn-ea"/>
              </a:rPr>
              <a:t>为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dirty="0">
              <a:latin typeface="+mn-ea"/>
            </a:endParaRPr>
          </a:p>
        </p:txBody>
      </p:sp>
      <p:graphicFrame>
        <p:nvGraphicFramePr>
          <p:cNvPr id="13" name="对象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8473682"/>
              </p:ext>
            </p:extLst>
          </p:nvPr>
        </p:nvGraphicFramePr>
        <p:xfrm>
          <a:off x="1414463" y="3724275"/>
          <a:ext cx="3022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445" name="Equation" r:id="rId9" imgW="3022560" imgH="380880" progId="Equation.DSMT4">
                  <p:embed/>
                </p:oleObj>
              </mc:Choice>
              <mc:Fallback>
                <p:oleObj name="Equation" r:id="rId9" imgW="3022560" imgH="380880" progId="Equation.DSMT4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4463" y="3724275"/>
                        <a:ext cx="30226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" name="组合 16"/>
          <p:cNvGrpSpPr/>
          <p:nvPr/>
        </p:nvGrpSpPr>
        <p:grpSpPr>
          <a:xfrm>
            <a:off x="251520" y="4266674"/>
            <a:ext cx="7645367" cy="523220"/>
            <a:chOff x="634537" y="4266674"/>
            <a:chExt cx="7645367" cy="523220"/>
          </a:xfrm>
        </p:grpSpPr>
        <p:sp>
          <p:nvSpPr>
            <p:cNvPr id="26" name="TextBox 30"/>
            <p:cNvSpPr txBox="1"/>
            <p:nvPr/>
          </p:nvSpPr>
          <p:spPr>
            <a:xfrm>
              <a:off x="634537" y="4266674"/>
              <a:ext cx="76453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>
                  <a:latin typeface="+mn-ea"/>
                </a:rPr>
                <a:t>则</a:t>
              </a:r>
              <a:r>
                <a:rPr lang="en-US" altLang="zh-CN" sz="2800" b="1" dirty="0" smtClean="0">
                  <a:latin typeface="+mn-ea"/>
                </a:rPr>
                <a:t>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/>
                  <a:cs typeface="Times New Roman"/>
                </a:rPr>
                <a:t> </a:t>
              </a:r>
              <a:endParaRPr lang="zh-CN" altLang="en-US" sz="2800" b="1" dirty="0">
                <a:latin typeface="+mn-ea"/>
              </a:endParaRPr>
            </a:p>
          </p:txBody>
        </p:sp>
        <p:graphicFrame>
          <p:nvGraphicFramePr>
            <p:cNvPr id="15" name="对象 1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081908820"/>
                </p:ext>
              </p:extLst>
            </p:nvPr>
          </p:nvGraphicFramePr>
          <p:xfrm>
            <a:off x="1280649" y="4286984"/>
            <a:ext cx="5194300" cy="4826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7446" name="Equation" r:id="rId11" imgW="5194080" imgH="482400" progId="Equation.DSMT4">
                    <p:embed/>
                  </p:oleObj>
                </mc:Choice>
                <mc:Fallback>
                  <p:oleObj name="Equation" r:id="rId11" imgW="5194080" imgH="482400" progId="Equation.DSMT4">
                    <p:embed/>
                    <p:pic>
                      <p:nvPicPr>
                        <p:cNvPr id="0" name="Picture 20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80649" y="4286984"/>
                          <a:ext cx="5194300" cy="4826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典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题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9" name="十字星 28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3977AAD-CA5C-48D5-8716-E5648E37C02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968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，如果对</a:t>
              </a:r>
              <a:endParaRPr lang="zh-CN" altLang="en-US" sz="28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 任意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正定二次型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称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对称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E6CD677-FE0D-43E3-BB24-68043E52771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699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圆角矩形 8"/>
          <p:cNvSpPr/>
          <p:nvPr/>
        </p:nvSpPr>
        <p:spPr>
          <a:xfrm>
            <a:off x="35496" y="186486"/>
            <a:ext cx="4104456" cy="41031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-99392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grpSp>
        <p:nvGrpSpPr>
          <p:cNvPr id="20" name="组合 19"/>
          <p:cNvGrpSpPr/>
          <p:nvPr/>
        </p:nvGrpSpPr>
        <p:grpSpPr>
          <a:xfrm>
            <a:off x="-2295" y="186486"/>
            <a:ext cx="3019544" cy="523220"/>
            <a:chOff x="-279574" y="1478775"/>
            <a:chExt cx="3787754" cy="720881"/>
          </a:xfrm>
        </p:grpSpPr>
        <p:pic>
          <p:nvPicPr>
            <p:cNvPr id="22" name="图片 2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68279" y="1519396"/>
              <a:ext cx="1739901" cy="630703"/>
            </a:xfrm>
            <a:prstGeom prst="rect">
              <a:avLst/>
            </a:prstGeom>
          </p:spPr>
        </p:pic>
        <p:sp>
          <p:nvSpPr>
            <p:cNvPr id="24" name="TextBox 20"/>
            <p:cNvSpPr txBox="1"/>
            <p:nvPr/>
          </p:nvSpPr>
          <p:spPr>
            <a:xfrm>
              <a:off x="-279574" y="1478775"/>
              <a:ext cx="2566534" cy="720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   </a:t>
              </a:r>
              <a:r>
                <a:rPr lang="zh-CN" altLang="zh-CN" sz="2600" b="1" dirty="0" smtClean="0">
                  <a:solidFill>
                    <a:srgbClr val="000000"/>
                  </a:solidFill>
                  <a:latin typeface="宋体"/>
                </a:rPr>
                <a:t>二次型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  </a:t>
              </a:r>
              <a:endParaRPr lang="zh-CN" altLang="en-US" sz="2800" b="1" dirty="0">
                <a:solidFill>
                  <a:srgbClr val="000000"/>
                </a:solidFill>
                <a:latin typeface="宋体"/>
              </a:endParaRPr>
            </a:p>
          </p:txBody>
        </p:sp>
      </p:grpSp>
      <p:sp>
        <p:nvSpPr>
          <p:cNvPr id="21" name="TextBox 24"/>
          <p:cNvSpPr txBox="1"/>
          <p:nvPr/>
        </p:nvSpPr>
        <p:spPr>
          <a:xfrm>
            <a:off x="1763688" y="521296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500" b="1" dirty="0" smtClean="0">
                <a:solidFill>
                  <a:srgbClr val="FF0000"/>
                </a:solidFill>
                <a:latin typeface="宋体"/>
              </a:rPr>
              <a:t>正定</a:t>
            </a:r>
            <a:r>
              <a:rPr lang="zh-CN" altLang="en-US" sz="2500" b="1" dirty="0" smtClean="0">
                <a:solidFill>
                  <a:srgbClr val="000000"/>
                </a:solidFill>
                <a:latin typeface="宋体"/>
              </a:rPr>
              <a:t>二次型</a:t>
            </a:r>
            <a:endParaRPr lang="zh-CN" altLang="en-US" sz="2500" b="1" dirty="0">
              <a:solidFill>
                <a:srgbClr val="000000"/>
              </a:solidFill>
              <a:latin typeface="宋体"/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4211960" y="213870"/>
            <a:ext cx="4042479" cy="407574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3" name="组合 12"/>
          <p:cNvGrpSpPr/>
          <p:nvPr/>
        </p:nvGrpSpPr>
        <p:grpSpPr>
          <a:xfrm>
            <a:off x="107504" y="953344"/>
            <a:ext cx="3672408" cy="523220"/>
            <a:chOff x="107504" y="1052736"/>
            <a:chExt cx="3672408" cy="523220"/>
          </a:xfrm>
        </p:grpSpPr>
        <p:sp>
          <p:nvSpPr>
            <p:cNvPr id="11" name="左右箭头 10"/>
            <p:cNvSpPr/>
            <p:nvPr/>
          </p:nvSpPr>
          <p:spPr>
            <a:xfrm>
              <a:off x="107504" y="1224136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27584" y="1052736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 为</a:t>
              </a:r>
              <a:r>
                <a:rPr lang="zh-CN" altLang="en-US" sz="2800" b="1" dirty="0" smtClean="0">
                  <a:solidFill>
                    <a:srgbClr val="FF0000"/>
                  </a:solidFill>
                  <a:latin typeface="+mn-ea"/>
                </a:rPr>
                <a:t>正定矩阵；</a:t>
              </a:r>
              <a:endParaRPr lang="zh-CN" altLang="en-US" sz="2800" dirty="0">
                <a:latin typeface="+mn-ea"/>
              </a:endParaRPr>
            </a:p>
          </p:txBody>
        </p:sp>
      </p:grpSp>
      <p:sp>
        <p:nvSpPr>
          <p:cNvPr id="35" name="左右箭头 34"/>
          <p:cNvSpPr/>
          <p:nvPr/>
        </p:nvSpPr>
        <p:spPr>
          <a:xfrm>
            <a:off x="4368205" y="1529408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左右箭头 37"/>
          <p:cNvSpPr/>
          <p:nvPr/>
        </p:nvSpPr>
        <p:spPr>
          <a:xfrm>
            <a:off x="113179" y="2321496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左右箭头 39"/>
          <p:cNvSpPr/>
          <p:nvPr/>
        </p:nvSpPr>
        <p:spPr>
          <a:xfrm>
            <a:off x="91337" y="3185592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左右箭头 40"/>
          <p:cNvSpPr/>
          <p:nvPr/>
        </p:nvSpPr>
        <p:spPr>
          <a:xfrm>
            <a:off x="107504" y="2753544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左右箭头 41"/>
          <p:cNvSpPr/>
          <p:nvPr/>
        </p:nvSpPr>
        <p:spPr>
          <a:xfrm>
            <a:off x="4368206" y="2321496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107504" y="1385392"/>
            <a:ext cx="3530909" cy="852483"/>
            <a:chOff x="107504" y="1484784"/>
            <a:chExt cx="3530909" cy="852483"/>
          </a:xfrm>
        </p:grpSpPr>
        <p:grpSp>
          <p:nvGrpSpPr>
            <p:cNvPr id="44" name="组合 43"/>
            <p:cNvGrpSpPr/>
            <p:nvPr/>
          </p:nvGrpSpPr>
          <p:grpSpPr>
            <a:xfrm>
              <a:off x="639095" y="1844824"/>
              <a:ext cx="2999318" cy="492443"/>
              <a:chOff x="4885050" y="1922562"/>
              <a:chExt cx="2999318" cy="492443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4885050" y="1922562"/>
                <a:ext cx="2999318" cy="4924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600" b="1" dirty="0"/>
                  <a:t>都</a:t>
                </a:r>
                <a:r>
                  <a:rPr lang="zh-CN" altLang="en-US" sz="2600" b="1" dirty="0" smtClean="0"/>
                  <a:t>有                     ；</a:t>
                </a:r>
                <a:endParaRPr lang="zh-CN" altLang="en-US" sz="2600" b="1" dirty="0"/>
              </a:p>
            </p:txBody>
          </p:sp>
          <p:graphicFrame>
            <p:nvGraphicFramePr>
              <p:cNvPr id="46" name="对象 4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26473003"/>
                  </p:ext>
                </p:extLst>
              </p:nvPr>
            </p:nvGraphicFramePr>
            <p:xfrm>
              <a:off x="5876349" y="1948706"/>
              <a:ext cx="1257300" cy="3683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7584" name="Equation" r:id="rId4" imgW="1257120" imgH="368280" progId="Equation.DSMT4">
                      <p:embed/>
                    </p:oleObj>
                  </mc:Choice>
                  <mc:Fallback>
                    <p:oleObj name="Equation" r:id="rId4" imgW="1257120" imgH="368280" progId="Equation.DSMT4">
                      <p:embed/>
                      <p:pic>
                        <p:nvPicPr>
                          <p:cNvPr id="0" name="Picture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876349" y="1948706"/>
                            <a:ext cx="1257300" cy="3683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15" name="组合 14"/>
            <p:cNvGrpSpPr/>
            <p:nvPr/>
          </p:nvGrpSpPr>
          <p:grpSpPr>
            <a:xfrm>
              <a:off x="107504" y="1484784"/>
              <a:ext cx="3456384" cy="492443"/>
              <a:chOff x="107504" y="1484784"/>
              <a:chExt cx="3456384" cy="492443"/>
            </a:xfrm>
          </p:grpSpPr>
          <p:sp>
            <p:nvSpPr>
              <p:cNvPr id="32" name="左右箭头 31"/>
              <p:cNvSpPr/>
              <p:nvPr/>
            </p:nvSpPr>
            <p:spPr>
              <a:xfrm>
                <a:off x="107504" y="1584176"/>
                <a:ext cx="474277" cy="216024"/>
              </a:xfrm>
              <a:prstGeom prst="left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47" name="组合 46"/>
              <p:cNvGrpSpPr/>
              <p:nvPr/>
            </p:nvGrpSpPr>
            <p:grpSpPr>
              <a:xfrm>
                <a:off x="700488" y="1484784"/>
                <a:ext cx="2863400" cy="492443"/>
                <a:chOff x="4788024" y="1322318"/>
                <a:chExt cx="2863400" cy="492443"/>
              </a:xfrm>
            </p:grpSpPr>
            <p:sp>
              <p:nvSpPr>
                <p:cNvPr id="48" name="TextBox 47"/>
                <p:cNvSpPr txBox="1"/>
                <p:nvPr/>
              </p:nvSpPr>
              <p:spPr>
                <a:xfrm>
                  <a:off x="4788024" y="1322318"/>
                  <a:ext cx="1463655" cy="4924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2600" b="1" dirty="0"/>
                    <a:t>对任意</a:t>
                  </a:r>
                </a:p>
              </p:txBody>
            </p:sp>
            <p:graphicFrame>
              <p:nvGraphicFramePr>
                <p:cNvPr id="49" name="对象 48"/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716724025"/>
                    </p:ext>
                  </p:extLst>
                </p:nvPr>
              </p:nvGraphicFramePr>
              <p:xfrm>
                <a:off x="5924224" y="1387078"/>
                <a:ext cx="1727200" cy="3937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57585" name="Equation" r:id="rId6" imgW="1726920" imgH="393480" progId="Equation.DSMT4">
                        <p:embed/>
                      </p:oleObj>
                    </mc:Choice>
                    <mc:Fallback>
                      <p:oleObj name="Equation" r:id="rId6" imgW="1726920" imgH="393480" progId="Equation.DSMT4">
                        <p:embed/>
                        <p:pic>
                          <p:nvPicPr>
                            <p:cNvPr id="0" name="Picture 13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7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5924224" y="1387078"/>
                              <a:ext cx="1727200" cy="393700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</p:grpSp>
      <p:sp>
        <p:nvSpPr>
          <p:cNvPr id="50" name="TextBox 49"/>
          <p:cNvSpPr txBox="1"/>
          <p:nvPr/>
        </p:nvSpPr>
        <p:spPr>
          <a:xfrm>
            <a:off x="639095" y="2105472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b="1" dirty="0" smtClean="0"/>
              <a:t>的</a:t>
            </a:r>
            <a:r>
              <a:rPr lang="zh-CN" altLang="zh-CN" sz="2600" b="1" dirty="0"/>
              <a:t>正惯性指数</a:t>
            </a:r>
            <a:r>
              <a:rPr lang="zh-CN" altLang="zh-CN" sz="2600" b="1" dirty="0" smtClean="0"/>
              <a:t>为</a:t>
            </a:r>
            <a:r>
              <a:rPr lang="en-US" altLang="zh-CN" sz="2600" b="1" dirty="0" smtClean="0"/>
              <a:t> </a:t>
            </a:r>
            <a:r>
              <a:rPr lang="en-US" altLang="zh-CN" sz="26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11559" y="2537520"/>
            <a:ext cx="37566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zh-CN" sz="2800" b="1" dirty="0">
                <a:solidFill>
                  <a:srgbClr val="FF0000"/>
                </a:solidFill>
                <a:latin typeface="+mn-ea"/>
              </a:rPr>
              <a:t>大于</a:t>
            </a:r>
            <a:r>
              <a:rPr lang="zh-CN" altLang="zh-CN" sz="2800" b="1" dirty="0" smtClean="0">
                <a:solidFill>
                  <a:srgbClr val="FF0000"/>
                </a:solidFill>
                <a:latin typeface="+mn-ea"/>
              </a:rPr>
              <a:t>零</a:t>
            </a:r>
            <a:r>
              <a:rPr lang="zh-CN" altLang="en-US" sz="2800" b="1" dirty="0" smtClean="0">
                <a:solidFill>
                  <a:srgbClr val="FF0000"/>
                </a:solidFill>
                <a:latin typeface="+mn-ea"/>
              </a:rPr>
              <a:t>；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58" name="TextBox 57"/>
          <p:cNvSpPr txBox="1"/>
          <p:nvPr/>
        </p:nvSpPr>
        <p:spPr>
          <a:xfrm>
            <a:off x="529794" y="2996952"/>
            <a:ext cx="3682166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5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各阶顺序主子</a:t>
            </a:r>
            <a:r>
              <a:rPr lang="zh-CN" altLang="zh-CN"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式都大于</a:t>
            </a:r>
            <a:r>
              <a:rPr lang="en-US" altLang="zh-CN" sz="2500" b="1" dirty="0">
                <a:solidFill>
                  <a:srgbClr val="FF0000"/>
                </a:solidFill>
                <a:latin typeface="Times New Roman"/>
                <a:cs typeface="Times New Roman"/>
              </a:rPr>
              <a:t>0</a:t>
            </a:r>
            <a:r>
              <a:rPr lang="zh-CN" altLang="zh-CN" sz="25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；</a:t>
            </a:r>
            <a:endParaRPr lang="zh-CN" altLang="zh-CN" dirty="0"/>
          </a:p>
        </p:txBody>
      </p:sp>
      <p:grpSp>
        <p:nvGrpSpPr>
          <p:cNvPr id="63" name="组合 62"/>
          <p:cNvGrpSpPr/>
          <p:nvPr/>
        </p:nvGrpSpPr>
        <p:grpSpPr>
          <a:xfrm>
            <a:off x="3923928" y="241484"/>
            <a:ext cx="3019545" cy="523220"/>
            <a:chOff x="-279574" y="1478775"/>
            <a:chExt cx="3787754" cy="720881"/>
          </a:xfrm>
        </p:grpSpPr>
        <p:pic>
          <p:nvPicPr>
            <p:cNvPr id="64" name="图片 6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1768279" y="1519396"/>
              <a:ext cx="1739901" cy="630703"/>
            </a:xfrm>
            <a:prstGeom prst="rect">
              <a:avLst/>
            </a:prstGeom>
          </p:spPr>
        </p:pic>
        <p:sp>
          <p:nvSpPr>
            <p:cNvPr id="65" name="TextBox 20"/>
            <p:cNvSpPr txBox="1"/>
            <p:nvPr/>
          </p:nvSpPr>
          <p:spPr>
            <a:xfrm>
              <a:off x="-279574" y="1478775"/>
              <a:ext cx="2566534" cy="720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   </a:t>
              </a:r>
              <a:r>
                <a:rPr lang="zh-CN" altLang="zh-CN" sz="2600" b="1" dirty="0" smtClean="0">
                  <a:solidFill>
                    <a:srgbClr val="000000"/>
                  </a:solidFill>
                  <a:latin typeface="宋体"/>
                </a:rPr>
                <a:t>二次型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  </a:t>
              </a:r>
              <a:endParaRPr lang="zh-CN" altLang="en-US" sz="2800" b="1" dirty="0">
                <a:solidFill>
                  <a:srgbClr val="000000"/>
                </a:solidFill>
                <a:latin typeface="宋体"/>
              </a:endParaRPr>
            </a:p>
          </p:txBody>
        </p:sp>
      </p:grpSp>
      <p:sp>
        <p:nvSpPr>
          <p:cNvPr id="66" name="TextBox 24"/>
          <p:cNvSpPr txBox="1"/>
          <p:nvPr/>
        </p:nvSpPr>
        <p:spPr>
          <a:xfrm>
            <a:off x="5351858" y="561549"/>
            <a:ext cx="26045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800" b="1" dirty="0"/>
              <a:t> </a:t>
            </a:r>
            <a:r>
              <a:rPr lang="zh-CN" altLang="en-US" sz="2500" b="1" dirty="0" smtClean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500" b="1" dirty="0">
                <a:solidFill>
                  <a:srgbClr val="0070C0"/>
                </a:solidFill>
                <a:latin typeface="宋体"/>
              </a:rPr>
              <a:t>负</a:t>
            </a:r>
            <a:r>
              <a:rPr lang="zh-CN" altLang="en-US" sz="2500" b="1" dirty="0" smtClean="0">
                <a:solidFill>
                  <a:srgbClr val="0070C0"/>
                </a:solidFill>
                <a:latin typeface="宋体"/>
              </a:rPr>
              <a:t>定</a:t>
            </a:r>
            <a:r>
              <a:rPr lang="zh-CN" altLang="en-US" sz="2500" b="1" dirty="0" smtClean="0">
                <a:solidFill>
                  <a:srgbClr val="000000"/>
                </a:solidFill>
                <a:latin typeface="宋体"/>
              </a:rPr>
              <a:t>二次型</a:t>
            </a:r>
            <a:endParaRPr lang="zh-CN" altLang="en-US" sz="25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14" name="组合 13"/>
          <p:cNvGrpSpPr/>
          <p:nvPr/>
        </p:nvGrpSpPr>
        <p:grpSpPr>
          <a:xfrm>
            <a:off x="4368206" y="953344"/>
            <a:ext cx="3461285" cy="523220"/>
            <a:chOff x="4368206" y="1052736"/>
            <a:chExt cx="3461285" cy="523220"/>
          </a:xfrm>
        </p:grpSpPr>
        <p:sp>
          <p:nvSpPr>
            <p:cNvPr id="36" name="左右箭头 35"/>
            <p:cNvSpPr/>
            <p:nvPr/>
          </p:nvSpPr>
          <p:spPr>
            <a:xfrm>
              <a:off x="4368206" y="1268760"/>
              <a:ext cx="474277" cy="216024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4877163" y="1052736"/>
              <a:ext cx="29523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 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+mn-ea"/>
                </a:rPr>
                <a:t>为</a:t>
              </a:r>
              <a:r>
                <a:rPr lang="zh-CN" altLang="en-US" sz="2800" b="1" dirty="0">
                  <a:solidFill>
                    <a:srgbClr val="0070C0"/>
                  </a:solidFill>
                  <a:latin typeface="+mn-ea"/>
                </a:rPr>
                <a:t>负</a:t>
              </a:r>
              <a:r>
                <a:rPr lang="zh-CN" altLang="en-US" sz="2800" b="1" dirty="0" smtClean="0">
                  <a:solidFill>
                    <a:srgbClr val="0070C0"/>
                  </a:solidFill>
                  <a:latin typeface="+mn-ea"/>
                </a:rPr>
                <a:t>定矩阵；</a:t>
              </a:r>
              <a:endParaRPr lang="zh-CN" altLang="en-US" sz="2800" dirty="0">
                <a:solidFill>
                  <a:srgbClr val="0070C0"/>
                </a:solidFill>
                <a:latin typeface="+mn-ea"/>
              </a:endParaRPr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4788024" y="1385392"/>
            <a:ext cx="2863400" cy="492443"/>
            <a:chOff x="4788024" y="1322318"/>
            <a:chExt cx="2863400" cy="492443"/>
          </a:xfrm>
        </p:grpSpPr>
        <p:sp>
          <p:nvSpPr>
            <p:cNvPr id="69" name="TextBox 47"/>
            <p:cNvSpPr txBox="1"/>
            <p:nvPr/>
          </p:nvSpPr>
          <p:spPr>
            <a:xfrm>
              <a:off x="4788024" y="1322318"/>
              <a:ext cx="1463655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对任意</a:t>
              </a:r>
            </a:p>
          </p:txBody>
        </p:sp>
        <p:pic>
          <p:nvPicPr>
            <p:cNvPr id="70" name="图片 69"/>
            <p:cNvPicPr/>
            <p:nvPr/>
          </p:nvPicPr>
          <p:blipFill>
            <a:blip r:embed="rId8"/>
            <a:stretch>
              <a:fillRect/>
            </a:stretch>
          </p:blipFill>
          <p:spPr>
            <a:xfrm>
              <a:off x="5924224" y="1387078"/>
              <a:ext cx="1727200" cy="393700"/>
            </a:xfrm>
            <a:prstGeom prst="rect">
              <a:avLst/>
            </a:prstGeom>
          </p:spPr>
        </p:pic>
      </p:grpSp>
      <p:sp>
        <p:nvSpPr>
          <p:cNvPr id="74" name="TextBox 73"/>
          <p:cNvSpPr txBox="1"/>
          <p:nvPr/>
        </p:nvSpPr>
        <p:spPr>
          <a:xfrm>
            <a:off x="4811007" y="2105472"/>
            <a:ext cx="3599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/>
              <a:t> </a:t>
            </a:r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负</a:t>
            </a:r>
            <a:r>
              <a:rPr lang="zh-CN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惯性指数为</a:t>
            </a:r>
            <a:r>
              <a:rPr lang="en-US" altLang="zh-CN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6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endParaRPr lang="zh-CN" altLang="en-US" sz="26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左右箭头 74"/>
          <p:cNvSpPr/>
          <p:nvPr/>
        </p:nvSpPr>
        <p:spPr>
          <a:xfrm>
            <a:off x="4334861" y="2681536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76" name="TextBox 44"/>
          <p:cNvSpPr txBox="1"/>
          <p:nvPr/>
        </p:nvSpPr>
        <p:spPr>
          <a:xfrm>
            <a:off x="4842482" y="2537520"/>
            <a:ext cx="34119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的特征值全</a:t>
            </a:r>
            <a:r>
              <a:rPr lang="zh-CN" altLang="en-US" sz="2800" b="1" dirty="0" smtClean="0">
                <a:solidFill>
                  <a:srgbClr val="0070C0"/>
                </a:solidFill>
                <a:latin typeface="+mn-ea"/>
              </a:rPr>
              <a:t>小</a:t>
            </a:r>
            <a:r>
              <a:rPr lang="zh-CN" altLang="zh-CN" sz="2800" b="1" dirty="0" smtClean="0">
                <a:solidFill>
                  <a:srgbClr val="0070C0"/>
                </a:solidFill>
                <a:latin typeface="+mn-ea"/>
              </a:rPr>
              <a:t>于零</a:t>
            </a:r>
            <a:endParaRPr lang="zh-CN" altLang="en-US" sz="2800" b="1" dirty="0">
              <a:solidFill>
                <a:srgbClr val="0070C0"/>
              </a:solidFill>
              <a:latin typeface="+mn-ea"/>
            </a:endParaRPr>
          </a:p>
        </p:txBody>
      </p:sp>
      <p:sp>
        <p:nvSpPr>
          <p:cNvPr id="77" name="左右箭头 76"/>
          <p:cNvSpPr/>
          <p:nvPr/>
        </p:nvSpPr>
        <p:spPr>
          <a:xfrm>
            <a:off x="4334861" y="3185592"/>
            <a:ext cx="474277" cy="21602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2" name="TextBox 3"/>
          <p:cNvSpPr txBox="1"/>
          <p:nvPr/>
        </p:nvSpPr>
        <p:spPr>
          <a:xfrm>
            <a:off x="4853152" y="2996952"/>
            <a:ext cx="321534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600" b="1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奇数阶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顺序主子</a:t>
            </a:r>
            <a:endParaRPr lang="en-US" altLang="zh-CN" sz="2600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式都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小于</a:t>
            </a:r>
            <a:r>
              <a:rPr lang="en-US" altLang="zh-CN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600" b="1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偶数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阶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顺序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主子式</a:t>
            </a:r>
            <a:r>
              <a:rPr lang="zh-CN" altLang="en-US" sz="26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都</a:t>
            </a:r>
            <a:r>
              <a:rPr lang="zh-CN" altLang="en-US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大于</a:t>
            </a:r>
            <a:r>
              <a:rPr lang="en-US" altLang="zh-CN" sz="26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sz="26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。</a:t>
            </a:r>
            <a:endParaRPr lang="en-US" altLang="zh-CN" sz="2800" b="1" dirty="0">
              <a:solidFill>
                <a:srgbClr val="000000"/>
              </a:solidFill>
              <a:latin typeface="+mn-ea"/>
            </a:endParaRPr>
          </a:p>
        </p:txBody>
      </p:sp>
      <p:grpSp>
        <p:nvGrpSpPr>
          <p:cNvPr id="83" name="组合 82"/>
          <p:cNvGrpSpPr/>
          <p:nvPr/>
        </p:nvGrpSpPr>
        <p:grpSpPr>
          <a:xfrm>
            <a:off x="4805591" y="1745432"/>
            <a:ext cx="2999318" cy="492443"/>
            <a:chOff x="4805591" y="1844824"/>
            <a:chExt cx="2999318" cy="492443"/>
          </a:xfrm>
        </p:grpSpPr>
        <p:sp>
          <p:nvSpPr>
            <p:cNvPr id="72" name="TextBox 44"/>
            <p:cNvSpPr txBox="1"/>
            <p:nvPr/>
          </p:nvSpPr>
          <p:spPr>
            <a:xfrm>
              <a:off x="4805591" y="1844824"/>
              <a:ext cx="299931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600" b="1" dirty="0"/>
                <a:t>都</a:t>
              </a:r>
              <a:r>
                <a:rPr lang="zh-CN" altLang="en-US" sz="2600" b="1" dirty="0" smtClean="0"/>
                <a:t>有                     ；</a:t>
              </a:r>
              <a:endParaRPr lang="zh-CN" altLang="en-US" sz="2600" b="1" dirty="0"/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9962716"/>
                </p:ext>
              </p:extLst>
            </p:nvPr>
          </p:nvGraphicFramePr>
          <p:xfrm>
            <a:off x="5683498" y="1844824"/>
            <a:ext cx="1257300" cy="368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586" name="Equation" r:id="rId9" imgW="1257120" imgH="368280" progId="Equation.DSMT4">
                    <p:embed/>
                  </p:oleObj>
                </mc:Choice>
                <mc:Fallback>
                  <p:oleObj name="Equation" r:id="rId9" imgW="1257120" imgH="368280" progId="Equation.DSMT4">
                    <p:embed/>
                    <p:pic>
                      <p:nvPicPr>
                        <p:cNvPr id="0" name="Picture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683498" y="1844824"/>
                          <a:ext cx="1257300" cy="3683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1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3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小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85" name="十字星 84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FAD98B1-9C67-4CB7-A9B9-59FE515C093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1100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，如果对</a:t>
              </a:r>
              <a:endParaRPr lang="zh-CN" altLang="en-US" sz="28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 任意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称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对称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045339-BEFC-4DC8-B393-D46EE412D3D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075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1000670" y="903613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）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zh-CN" sz="2800" b="1" dirty="0">
                <a:solidFill>
                  <a:srgbClr val="000000"/>
                </a:solidFill>
              </a:rPr>
              <a:t>为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8" name="对象 2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8011726"/>
              </p:ext>
            </p:extLst>
          </p:nvPr>
        </p:nvGraphicFramePr>
        <p:xfrm>
          <a:off x="4749800" y="2363788"/>
          <a:ext cx="2032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0" name="Equation" r:id="rId3" imgW="203040" imgH="342720" progId="Equation.DSMT4">
                  <p:embed/>
                </p:oleObj>
              </mc:Choice>
              <mc:Fallback>
                <p:oleObj name="Equation" r:id="rId3" imgW="203040" imgH="342720" progId="Equation.DSMT4">
                  <p:embed/>
                  <p:pic>
                    <p:nvPicPr>
                      <p:cNvPr id="0" name="Picture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2363788"/>
                        <a:ext cx="2032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2" name="组合 41"/>
          <p:cNvGrpSpPr/>
          <p:nvPr/>
        </p:nvGrpSpPr>
        <p:grpSpPr>
          <a:xfrm>
            <a:off x="264907" y="137810"/>
            <a:ext cx="1150506" cy="574050"/>
            <a:chOff x="129208" y="932973"/>
            <a:chExt cx="1150506" cy="574050"/>
          </a:xfrm>
        </p:grpSpPr>
        <p:sp>
          <p:nvSpPr>
            <p:cNvPr id="43" name="流程图: 可选过程 42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4" name="TextBox 21"/>
            <p:cNvSpPr txBox="1"/>
            <p:nvPr/>
          </p:nvSpPr>
          <p:spPr>
            <a:xfrm>
              <a:off x="281541" y="98380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性质</a:t>
              </a:r>
              <a:endParaRPr lang="zh-CN" altLang="en-US" dirty="0"/>
            </a:p>
          </p:txBody>
        </p:sp>
      </p:grpSp>
      <p:graphicFrame>
        <p:nvGraphicFramePr>
          <p:cNvPr id="53" name="对象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6591449"/>
              </p:ext>
            </p:extLst>
          </p:nvPr>
        </p:nvGraphicFramePr>
        <p:xfrm>
          <a:off x="5284911" y="923744"/>
          <a:ext cx="2311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1" name="Equation" r:id="rId5" imgW="2311200" imgH="533160" progId="Equation.DSMT4">
                  <p:embed/>
                </p:oleObj>
              </mc:Choice>
              <mc:Fallback>
                <p:oleObj name="Equation" r:id="rId5" imgW="2311200" imgH="533160" progId="Equation.DSMT4">
                  <p:embed/>
                  <p:pic>
                    <p:nvPicPr>
                      <p:cNvPr id="0" name="Picture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4911" y="923744"/>
                        <a:ext cx="23114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对象 5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8402031"/>
              </p:ext>
            </p:extLst>
          </p:nvPr>
        </p:nvGraphicFramePr>
        <p:xfrm>
          <a:off x="4756150" y="2365375"/>
          <a:ext cx="1905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802" name="Equation" r:id="rId7" imgW="190440" imgH="330120" progId="Equation.DSMT4">
                  <p:embed/>
                </p:oleObj>
              </mc:Choice>
              <mc:Fallback>
                <p:oleObj name="Equation" r:id="rId7" imgW="190440" imgH="330120" progId="Equation.DSMT4">
                  <p:embed/>
                  <p:pic>
                    <p:nvPicPr>
                      <p:cNvPr id="0" name="Picture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365375"/>
                        <a:ext cx="190500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26"/>
          <p:cNvSpPr txBox="1"/>
          <p:nvPr/>
        </p:nvSpPr>
        <p:spPr>
          <a:xfrm>
            <a:off x="993006" y="2060497"/>
            <a:ext cx="6929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zh-CN" sz="2800" b="1" dirty="0" smtClean="0">
                <a:solidFill>
                  <a:srgbClr val="000000"/>
                </a:solidFill>
              </a:rPr>
              <a:t>（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2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）设</a:t>
            </a:r>
            <a:r>
              <a:rPr lang="en-US" altLang="zh-CN" sz="2800" b="1" dirty="0" smtClean="0">
                <a:solidFill>
                  <a:srgbClr val="000000"/>
                </a:solidFill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zh-CN" sz="2800" b="1" dirty="0" smtClean="0">
                <a:solidFill>
                  <a:srgbClr val="000000"/>
                </a:solidFill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</a:rPr>
              <a:t>，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为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zh-CN" altLang="en-US" sz="2800" b="1" dirty="0" smtClean="0">
                <a:solidFill>
                  <a:srgbClr val="000000"/>
                </a:solidFill>
                <a:latin typeface="+mn-ea"/>
              </a:rPr>
              <a:t>阶</a:t>
            </a:r>
            <a:r>
              <a:rPr lang="zh-CN" altLang="zh-CN" sz="2800" b="1" dirty="0" smtClean="0">
                <a:solidFill>
                  <a:srgbClr val="000000"/>
                </a:solidFill>
                <a:latin typeface="+mn-ea"/>
              </a:rPr>
              <a:t>正定矩阵</a:t>
            </a:r>
            <a:r>
              <a:rPr lang="en-US" altLang="zh-CN" sz="2800" b="1" dirty="0">
                <a:solidFill>
                  <a:srgbClr val="000000"/>
                </a:solidFill>
                <a:latin typeface="+mn-ea"/>
              </a:rPr>
              <a:t>,</a:t>
            </a:r>
            <a:r>
              <a:rPr lang="zh-CN" altLang="en-US" sz="2800" b="1" dirty="0" smtClean="0">
                <a:solidFill>
                  <a:srgbClr val="000000"/>
                </a:solidFill>
              </a:rPr>
              <a:t>则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A+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/>
                <a:cs typeface="Times New Roman"/>
              </a:rPr>
              <a:t>B</a:t>
            </a:r>
            <a:r>
              <a:rPr lang="en-US" altLang="zh-CN" sz="28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endParaRPr lang="zh-CN" altLang="en-US" sz="2800" b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790104" y="2645057"/>
            <a:ext cx="5078040" cy="812800"/>
            <a:chOff x="790104" y="2645057"/>
            <a:chExt cx="5078040" cy="812800"/>
          </a:xfrm>
        </p:grpSpPr>
        <p:graphicFrame>
          <p:nvGraphicFramePr>
            <p:cNvPr id="61" name="对象 6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03054864"/>
                </p:ext>
              </p:extLst>
            </p:nvPr>
          </p:nvGraphicFramePr>
          <p:xfrm>
            <a:off x="790104" y="2645057"/>
            <a:ext cx="1117600" cy="812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2803" name="Equation" r:id="rId9" imgW="1117440" imgH="812520" progId="Equation.DSMT4">
                    <p:embed/>
                  </p:oleObj>
                </mc:Choice>
                <mc:Fallback>
                  <p:oleObj name="Equation" r:id="rId9" imgW="1117440" imgH="812520" progId="Equation.DSMT4">
                    <p:embed/>
                    <p:pic>
                      <p:nvPicPr>
                        <p:cNvPr id="0" name="Picture 6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90104" y="2645057"/>
                          <a:ext cx="1117600" cy="8128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" name="TextBox 61"/>
            <p:cNvSpPr txBox="1"/>
            <p:nvPr/>
          </p:nvSpPr>
          <p:spPr>
            <a:xfrm>
              <a:off x="1907704" y="2789847"/>
              <a:ext cx="396044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800" b="1" dirty="0">
                  <a:solidFill>
                    <a:srgbClr val="000000"/>
                  </a:solidFill>
                  <a:latin typeface="+mn-ea"/>
                </a:rPr>
                <a:t>也是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+mn-ea"/>
                </a:rPr>
                <a:t>正定矩阵。</a:t>
              </a:r>
              <a:endParaRPr lang="zh-CN" altLang="en-US" sz="2800" b="1" dirty="0">
                <a:solidFill>
                  <a:srgbClr val="000000"/>
                </a:solidFill>
                <a:latin typeface="+mn-ea"/>
              </a:endParaRPr>
            </a:p>
          </p:txBody>
        </p:sp>
      </p:grpSp>
      <p:grpSp>
        <p:nvGrpSpPr>
          <p:cNvPr id="69" name="组合 68"/>
          <p:cNvGrpSpPr/>
          <p:nvPr/>
        </p:nvGrpSpPr>
        <p:grpSpPr>
          <a:xfrm>
            <a:off x="1619672" y="4293096"/>
            <a:ext cx="6456678" cy="864096"/>
            <a:chOff x="1176158" y="4508837"/>
            <a:chExt cx="6900192" cy="864096"/>
          </a:xfrm>
        </p:grpSpPr>
        <p:sp>
          <p:nvSpPr>
            <p:cNvPr id="64" name="圆角矩形 63"/>
            <p:cNvSpPr/>
            <p:nvPr/>
          </p:nvSpPr>
          <p:spPr>
            <a:xfrm>
              <a:off x="1176158" y="4508837"/>
              <a:ext cx="6900192" cy="864096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907679" y="4679275"/>
              <a:ext cx="568863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 smtClean="0">
                  <a:latin typeface="Times New Roman"/>
                  <a:cs typeface="Times New Roman"/>
                </a:rPr>
                <a:t>正定矩阵</a:t>
              </a:r>
              <a:r>
                <a:rPr lang="zh-CN" altLang="zh-CN" sz="2800" b="1" dirty="0">
                  <a:latin typeface="Times New Roman"/>
                  <a:cs typeface="Times New Roman"/>
                </a:rPr>
                <a:t>必须是</a:t>
              </a:r>
              <a:r>
                <a:rPr lang="zh-CN" altLang="zh-CN" sz="2800" b="1" dirty="0" smtClean="0">
                  <a:latin typeface="Times New Roman"/>
                  <a:cs typeface="Times New Roman"/>
                </a:rPr>
                <a:t>对称矩</a:t>
              </a:r>
              <a:r>
                <a:rPr lang="zh-CN" altLang="en-US" sz="2800" b="1" dirty="0" smtClean="0">
                  <a:latin typeface="Times New Roman"/>
                  <a:cs typeface="Times New Roman"/>
                </a:rPr>
                <a:t>阵。</a:t>
              </a:r>
              <a:endParaRPr lang="zh-CN" altLang="en-US" sz="2800" b="1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264907" y="4149363"/>
            <a:ext cx="1074942" cy="642469"/>
            <a:chOff x="264907" y="3645024"/>
            <a:chExt cx="1074942" cy="642469"/>
          </a:xfrm>
        </p:grpSpPr>
        <p:sp>
          <p:nvSpPr>
            <p:cNvPr id="68" name="上凸带形 67"/>
            <p:cNvSpPr/>
            <p:nvPr/>
          </p:nvSpPr>
          <p:spPr>
            <a:xfrm>
              <a:off x="264907" y="3674845"/>
              <a:ext cx="1074942" cy="612648"/>
            </a:xfrm>
            <a:prstGeom prst="ribbon2">
              <a:avLst/>
            </a:prstGeom>
            <a:solidFill>
              <a:srgbClr val="92D050"/>
            </a:solidFill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539552" y="3645024"/>
              <a:ext cx="49006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FF0000"/>
                  </a:solidFill>
                  <a:latin typeface="Times New Roman"/>
                  <a:cs typeface="Times New Roman"/>
                </a:rPr>
                <a:t>注</a:t>
              </a:r>
              <a:endParaRPr lang="zh-CN" altLang="en-US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557560" y="1457144"/>
            <a:ext cx="5614630" cy="523220"/>
            <a:chOff x="557560" y="1457144"/>
            <a:chExt cx="5614630" cy="523220"/>
          </a:xfrm>
        </p:grpSpPr>
        <p:grpSp>
          <p:nvGrpSpPr>
            <p:cNvPr id="58" name="组合 57"/>
            <p:cNvGrpSpPr/>
            <p:nvPr/>
          </p:nvGrpSpPr>
          <p:grpSpPr>
            <a:xfrm>
              <a:off x="2743160" y="1457144"/>
              <a:ext cx="3429030" cy="523220"/>
              <a:chOff x="1547664" y="1426833"/>
              <a:chExt cx="3456384" cy="523220"/>
            </a:xfrm>
          </p:grpSpPr>
          <p:graphicFrame>
            <p:nvGraphicFramePr>
              <p:cNvPr id="56" name="对象 55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5085788"/>
                  </p:ext>
                </p:extLst>
              </p:nvPr>
            </p:nvGraphicFramePr>
            <p:xfrm>
              <a:off x="1835696" y="1510643"/>
              <a:ext cx="355600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4" name="Equation" r:id="rId11" imgW="355320" imgH="355320" progId="Equation.DSMT4">
                      <p:embed/>
                    </p:oleObj>
                  </mc:Choice>
                  <mc:Fallback>
                    <p:oleObj name="Equation" r:id="rId11" imgW="355320" imgH="355320" progId="Equation.DSMT4">
                      <p:embed/>
                      <p:pic>
                        <p:nvPicPr>
                          <p:cNvPr id="0" name="Picture 6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835696" y="1510643"/>
                            <a:ext cx="355600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57" name="TextBox 56"/>
              <p:cNvSpPr txBox="1"/>
              <p:nvPr/>
            </p:nvSpPr>
            <p:spPr>
              <a:xfrm>
                <a:off x="1547664" y="1426833"/>
                <a:ext cx="34563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，    也</a:t>
                </a:r>
                <a:r>
                  <a:rPr lang="zh-CN" altLang="en-US" sz="2800" b="1" dirty="0">
                    <a:solidFill>
                      <a:srgbClr val="000000"/>
                    </a:solidFill>
                  </a:rPr>
                  <a:t>是</a:t>
                </a:r>
                <a:r>
                  <a:rPr lang="zh-CN" altLang="en-US" sz="2800" b="1" dirty="0" smtClean="0">
                    <a:solidFill>
                      <a:srgbClr val="000000"/>
                    </a:solidFill>
                  </a:rPr>
                  <a:t>正定矩阵。</a:t>
                </a:r>
                <a:endParaRPr lang="zh-CN" altLang="en-US" sz="2800" b="1" dirty="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73" name="组合 72"/>
            <p:cNvGrpSpPr/>
            <p:nvPr/>
          </p:nvGrpSpPr>
          <p:grpSpPr>
            <a:xfrm>
              <a:off x="557560" y="1493838"/>
              <a:ext cx="2078212" cy="482600"/>
              <a:chOff x="557560" y="1493838"/>
              <a:chExt cx="2078212" cy="482600"/>
            </a:xfrm>
          </p:grpSpPr>
          <p:graphicFrame>
            <p:nvGraphicFramePr>
              <p:cNvPr id="55" name="对象 5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05147067"/>
                  </p:ext>
                </p:extLst>
              </p:nvPr>
            </p:nvGraphicFramePr>
            <p:xfrm>
              <a:off x="2169154" y="1517206"/>
              <a:ext cx="466618" cy="355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5" name="Equation" r:id="rId13" imgW="457200" imgH="355320" progId="Equation.DSMT4">
                      <p:embed/>
                    </p:oleObj>
                  </mc:Choice>
                  <mc:Fallback>
                    <p:oleObj name="Equation" r:id="rId13" imgW="457200" imgH="355320" progId="Equation.DSMT4">
                      <p:embed/>
                      <p:pic>
                        <p:nvPicPr>
                          <p:cNvPr id="0" name="Picture 6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69154" y="1517206"/>
                            <a:ext cx="466618" cy="355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2" name="对象 7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72106943"/>
                  </p:ext>
                </p:extLst>
              </p:nvPr>
            </p:nvGraphicFramePr>
            <p:xfrm>
              <a:off x="557560" y="1493838"/>
              <a:ext cx="1566168" cy="482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2806" name="Equation" r:id="rId15" imgW="1536480" imgH="482400" progId="Equation.DSMT4">
                      <p:embed/>
                    </p:oleObj>
                  </mc:Choice>
                  <mc:Fallback>
                    <p:oleObj name="Equation" r:id="rId15" imgW="1536480" imgH="482400" progId="Equation.DSMT4">
                      <p:embed/>
                      <p:pic>
                        <p:nvPicPr>
                          <p:cNvPr id="0" name="Picture 6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557560" y="1493838"/>
                            <a:ext cx="1566168" cy="48260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34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DA3F491-685C-4991-9BF1-0024CC1D06DC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34</a:t>
            </a:fld>
            <a:endParaRPr lang="zh-CN" altLang="en-US"/>
          </a:p>
        </p:txBody>
      </p:sp>
      <p:sp>
        <p:nvSpPr>
          <p:cNvPr id="32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5" name="十字星 34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6107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48478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内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容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总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结</a:t>
            </a: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34" name="组合 33"/>
          <p:cNvGrpSpPr/>
          <p:nvPr/>
        </p:nvGrpSpPr>
        <p:grpSpPr>
          <a:xfrm>
            <a:off x="467543" y="745540"/>
            <a:ext cx="7051989" cy="523220"/>
            <a:chOff x="169937" y="1478775"/>
            <a:chExt cx="6906430" cy="523220"/>
          </a:xfrm>
        </p:grpSpPr>
        <p:grpSp>
          <p:nvGrpSpPr>
            <p:cNvPr id="35" name="组合 34"/>
            <p:cNvGrpSpPr/>
            <p:nvPr/>
          </p:nvGrpSpPr>
          <p:grpSpPr>
            <a:xfrm>
              <a:off x="169937" y="1478775"/>
              <a:ext cx="4237930" cy="523220"/>
              <a:chOff x="169937" y="1478775"/>
              <a:chExt cx="4237930" cy="523220"/>
            </a:xfrm>
          </p:grpSpPr>
          <p:pic>
            <p:nvPicPr>
              <p:cNvPr id="37" name="图片 36"/>
              <p:cNvPicPr/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667967" y="1519395"/>
                <a:ext cx="1739900" cy="482600"/>
              </a:xfrm>
              <a:prstGeom prst="rect">
                <a:avLst/>
              </a:prstGeom>
            </p:spPr>
          </p:pic>
          <p:sp>
            <p:nvSpPr>
              <p:cNvPr id="38" name="TextBox 20"/>
              <p:cNvSpPr txBox="1"/>
              <p:nvPr/>
            </p:nvSpPr>
            <p:spPr>
              <a:xfrm>
                <a:off x="169937" y="1478775"/>
                <a:ext cx="299117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zh-CN" altLang="en-US" sz="2800" b="1" dirty="0" smtClean="0">
                    <a:solidFill>
                      <a:srgbClr val="000000"/>
                    </a:solidFill>
                    <a:latin typeface="宋体"/>
                  </a:rPr>
                  <a:t>   设有</a:t>
                </a:r>
                <a:r>
                  <a:rPr lang="zh-CN" altLang="zh-CN" sz="2800" b="1" dirty="0" smtClean="0">
                    <a:solidFill>
                      <a:srgbClr val="000000"/>
                    </a:solidFill>
                    <a:latin typeface="宋体"/>
                  </a:rPr>
                  <a:t>二次型</a:t>
                </a:r>
                <a:r>
                  <a:rPr lang="en-US" altLang="zh-CN" sz="2800" b="1" dirty="0" smtClean="0">
                    <a:solidFill>
                      <a:srgbClr val="000000"/>
                    </a:solidFill>
                    <a:latin typeface="宋体"/>
                  </a:rPr>
                  <a:t>  </a:t>
                </a:r>
                <a:endParaRPr lang="zh-CN" altLang="en-US" sz="2800" b="1" dirty="0">
                  <a:solidFill>
                    <a:srgbClr val="000000"/>
                  </a:solidFill>
                  <a:latin typeface="宋体"/>
                </a:endParaRPr>
              </a:p>
            </p:txBody>
          </p:sp>
        </p:grpSp>
        <p:sp>
          <p:nvSpPr>
            <p:cNvPr id="36" name="TextBox 24"/>
            <p:cNvSpPr txBox="1"/>
            <p:nvPr/>
          </p:nvSpPr>
          <p:spPr>
            <a:xfrm>
              <a:off x="4317502" y="1478775"/>
              <a:ext cx="275886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2800" b="1" dirty="0" smtClean="0"/>
                <a:t>，如果对</a:t>
              </a:r>
              <a:endParaRPr lang="zh-CN" altLang="en-US" sz="2800" b="1" dirty="0"/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35496" y="1249596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 任意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的</a:t>
            </a:r>
            <a:r>
              <a:rPr lang="zh-CN" altLang="en-US" sz="2400" b="1" dirty="0" smtClean="0">
                <a:latin typeface="+mn-ea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i="1" dirty="0" smtClean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altLang="zh-CN" sz="2400" b="1" dirty="0">
                <a:latin typeface="+mj-lt"/>
                <a:cs typeface="Times New Roman" panose="02020603050405020304" pitchFamily="18" charset="0"/>
                <a:sym typeface="Symbol"/>
              </a:rPr>
              <a:t></a:t>
            </a:r>
            <a:r>
              <a:rPr lang="en-US" altLang="zh-CN" sz="2400" b="1" dirty="0" smtClean="0">
                <a:latin typeface="+mj-lt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都有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zh-CN" sz="2400" b="1" dirty="0" smtClean="0">
                <a:solidFill>
                  <a:srgbClr val="FF0000"/>
                </a:solidFill>
                <a:latin typeface="Calibri"/>
                <a:cs typeface="Times New Roman" panose="02020603050405020304" pitchFamily="18" charset="0"/>
              </a:rPr>
              <a:t>&gt;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 </a:t>
            </a:r>
            <a:r>
              <a:rPr lang="en-US" altLang="zh-CN" sz="2800" b="1" dirty="0">
                <a:solidFill>
                  <a:srgbClr val="000000"/>
                </a:solidFill>
                <a:latin typeface="宋体"/>
              </a:rPr>
              <a:t>,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则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称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/>
                <a:cs typeface="Times New Roman"/>
              </a:rPr>
              <a:t>f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/>
              </a:rPr>
              <a:t>为</a:t>
            </a:r>
            <a:r>
              <a:rPr lang="zh-CN" altLang="en-US" sz="2800" b="1" dirty="0">
                <a:solidFill>
                  <a:srgbClr val="FF0000"/>
                </a:solidFill>
                <a:latin typeface="宋体"/>
              </a:rPr>
              <a:t>正定二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次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67545" y="1825660"/>
            <a:ext cx="66967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>
                <a:solidFill>
                  <a:srgbClr val="FF0000"/>
                </a:solidFill>
                <a:latin typeface="宋体"/>
              </a:rPr>
              <a:t>型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，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并</a:t>
            </a:r>
            <a:r>
              <a:rPr lang="zh-CN" altLang="zh-CN" sz="2800" b="1" dirty="0">
                <a:solidFill>
                  <a:srgbClr val="000000"/>
                </a:solidFill>
                <a:latin typeface="宋体"/>
              </a:rPr>
              <a:t>称</a:t>
            </a:r>
            <a:r>
              <a:rPr lang="zh-CN" altLang="zh-CN" sz="2800" b="1" dirty="0" smtClean="0">
                <a:solidFill>
                  <a:srgbClr val="000000"/>
                </a:solidFill>
                <a:latin typeface="宋体"/>
              </a:rPr>
              <a:t>对称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矩阵 </a:t>
            </a:r>
            <a:r>
              <a:rPr lang="en-US" altLang="zh-CN" sz="2800" b="1" i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是</a:t>
            </a:r>
            <a:r>
              <a:rPr lang="zh-CN" altLang="en-US" sz="2800" b="1" dirty="0" smtClean="0">
                <a:solidFill>
                  <a:srgbClr val="FF0000"/>
                </a:solidFill>
                <a:latin typeface="宋体"/>
              </a:rPr>
              <a:t>正定矩阵</a:t>
            </a:r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。</a:t>
            </a:r>
            <a:endParaRPr lang="zh-CN" altLang="zh-CN" sz="2800" b="1" dirty="0">
              <a:solidFill>
                <a:srgbClr val="000000"/>
              </a:solidFill>
              <a:latin typeface="宋体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75506" y="2339482"/>
            <a:ext cx="3936454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正定矩阵的充要条件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251520" y="3140968"/>
            <a:ext cx="2970978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正定矩阵的性质</a:t>
              </a:r>
              <a:endParaRPr lang="zh-CN" altLang="en-US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20" y="188640"/>
            <a:ext cx="5256585" cy="523220"/>
            <a:chOff x="129207" y="932973"/>
            <a:chExt cx="4259546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正定二次型、正定矩阵的定义</a:t>
              </a:r>
              <a:endParaRPr lang="zh-CN" altLang="en-US" dirty="0"/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E844AA0-C72D-412D-8700-88D344DA166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422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460432" y="1545754"/>
            <a:ext cx="57606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基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本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运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en-US" altLang="zh-CN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3200" b="1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算</a:t>
            </a:r>
            <a:endParaRPr lang="en-US" altLang="zh-CN" sz="3200" b="1" dirty="0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0" name="十字星 29"/>
          <p:cNvSpPr/>
          <p:nvPr/>
        </p:nvSpPr>
        <p:spPr>
          <a:xfrm>
            <a:off x="8410522" y="186511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/>
        </p:nvGrpSpPr>
        <p:grpSpPr>
          <a:xfrm>
            <a:off x="251520" y="1609636"/>
            <a:ext cx="6312718" cy="532618"/>
            <a:chOff x="129207" y="932973"/>
            <a:chExt cx="3133533" cy="532618"/>
          </a:xfrm>
        </p:grpSpPr>
        <p:sp>
          <p:nvSpPr>
            <p:cNvPr id="42" name="流程图: 可选过程 41"/>
            <p:cNvSpPr/>
            <p:nvPr/>
          </p:nvSpPr>
          <p:spPr>
            <a:xfrm>
              <a:off x="129207" y="932973"/>
              <a:ext cx="3005023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3" name="TextBox 21"/>
            <p:cNvSpPr txBox="1"/>
            <p:nvPr/>
          </p:nvSpPr>
          <p:spPr>
            <a:xfrm>
              <a:off x="201216" y="942371"/>
              <a:ext cx="306152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2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、任意矩阵，判断是否可以对角化</a:t>
              </a:r>
              <a:endParaRPr lang="zh-CN" altLang="en-US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179512" y="2473732"/>
            <a:ext cx="7920880" cy="532618"/>
            <a:chOff x="129207" y="932973"/>
            <a:chExt cx="2407460" cy="532618"/>
          </a:xfrm>
        </p:grpSpPr>
        <p:sp>
          <p:nvSpPr>
            <p:cNvPr id="45" name="流程图: 可选过程 44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3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、任意矩阵，求可逆矩阵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P </a:t>
              </a:r>
              <a:r>
                <a:rPr lang="en-US" altLang="zh-CN" sz="2800" b="1" baseline="30000" dirty="0" smtClean="0">
                  <a:solidFill>
                    <a:srgbClr val="000000"/>
                  </a:solidFill>
                  <a:latin typeface="宋体"/>
                </a:rPr>
                <a:t>-1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AP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251519" y="817548"/>
            <a:ext cx="6723377" cy="523220"/>
            <a:chOff x="129207" y="932973"/>
            <a:chExt cx="4748109" cy="523220"/>
          </a:xfrm>
        </p:grpSpPr>
        <p:sp>
          <p:nvSpPr>
            <p:cNvPr id="48" name="流程图: 可选过程 47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TextBox 21"/>
            <p:cNvSpPr txBox="1"/>
            <p:nvPr/>
          </p:nvSpPr>
          <p:spPr>
            <a:xfrm>
              <a:off x="213575" y="932973"/>
              <a:ext cx="46637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1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、任意矩阵，求特征值和特征向量</a:t>
              </a:r>
              <a:endParaRPr lang="zh-CN" altLang="en-US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179512" y="3985900"/>
            <a:ext cx="8064896" cy="523220"/>
            <a:chOff x="129207" y="932973"/>
            <a:chExt cx="4259546" cy="523220"/>
          </a:xfrm>
        </p:grpSpPr>
        <p:sp>
          <p:nvSpPr>
            <p:cNvPr id="51" name="流程图: 可选过程 50"/>
            <p:cNvSpPr/>
            <p:nvPr/>
          </p:nvSpPr>
          <p:spPr>
            <a:xfrm>
              <a:off x="129207" y="932973"/>
              <a:ext cx="4142845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TextBox 21"/>
            <p:cNvSpPr txBox="1"/>
            <p:nvPr/>
          </p:nvSpPr>
          <p:spPr>
            <a:xfrm>
              <a:off x="213575" y="932973"/>
              <a:ext cx="41751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5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、二次型 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，求正交变换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x=</a:t>
              </a:r>
              <a:r>
                <a:rPr lang="en-US" altLang="zh-CN" sz="2800" b="1" i="1" dirty="0" err="1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Qy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f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为标准形</a:t>
              </a:r>
              <a:endParaRPr lang="zh-CN" altLang="en-US" dirty="0"/>
            </a:p>
          </p:txBody>
        </p:sp>
      </p:grpSp>
      <p:sp>
        <p:nvSpPr>
          <p:cNvPr id="28" name="标题 1"/>
          <p:cNvSpPr txBox="1">
            <a:spLocks/>
          </p:cNvSpPr>
          <p:nvPr/>
        </p:nvSpPr>
        <p:spPr>
          <a:xfrm>
            <a:off x="179512" y="6093296"/>
            <a:ext cx="7772400" cy="5760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0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第五章   相似矩阵及二次型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9512" y="3237258"/>
            <a:ext cx="7920880" cy="532618"/>
            <a:chOff x="129207" y="932973"/>
            <a:chExt cx="2407460" cy="532618"/>
          </a:xfrm>
        </p:grpSpPr>
        <p:sp>
          <p:nvSpPr>
            <p:cNvPr id="31" name="流程图: 可选过程 30"/>
            <p:cNvSpPr/>
            <p:nvPr/>
          </p:nvSpPr>
          <p:spPr>
            <a:xfrm>
              <a:off x="129207" y="932973"/>
              <a:ext cx="2407460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32" name="TextBox 21"/>
            <p:cNvSpPr txBox="1"/>
            <p:nvPr/>
          </p:nvSpPr>
          <p:spPr>
            <a:xfrm>
              <a:off x="201216" y="942371"/>
              <a:ext cx="23354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4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、</a:t>
              </a:r>
              <a:r>
                <a:rPr lang="zh-CN" altLang="en-US" sz="2800" b="1" dirty="0">
                  <a:solidFill>
                    <a:srgbClr val="000000"/>
                  </a:solidFill>
                  <a:latin typeface="宋体"/>
                </a:rPr>
                <a:t>实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对称矩阵，求正交矩阵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zh-CN" altLang="en-US" sz="2800" b="1" dirty="0" smtClean="0">
                  <a:solidFill>
                    <a:srgbClr val="000000"/>
                  </a:solidFill>
                  <a:latin typeface="宋体"/>
                </a:rPr>
                <a:t>，使得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Q</a:t>
              </a:r>
              <a:r>
                <a:rPr lang="en-US" altLang="zh-CN" sz="2800" b="1" i="1" baseline="30000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T</a:t>
              </a:r>
              <a:r>
                <a:rPr lang="en-US" altLang="zh-CN" sz="2800" b="1" i="1" dirty="0" smtClean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AQ</a:t>
              </a:r>
              <a:r>
                <a:rPr lang="en-US" altLang="zh-CN" sz="2800" b="1" dirty="0" smtClean="0">
                  <a:solidFill>
                    <a:srgbClr val="000000"/>
                  </a:solidFill>
                  <a:latin typeface="宋体"/>
                </a:rPr>
                <a:t>=</a:t>
              </a:r>
              <a:r>
                <a:rPr lang="en-US" altLang="zh-CN" sz="2800" b="1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  <a:sym typeface="Symbol"/>
                </a:rPr>
                <a:t></a:t>
              </a:r>
              <a:endParaRPr lang="zh-CN" altLang="en-US" sz="2800" b="1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0BB2BAA-C7DB-47AA-9971-75289BF416A2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8161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作</a:t>
            </a:r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endParaRPr lang="en-US" altLang="zh-CN" sz="3200" dirty="0" smtClean="0">
              <a:latin typeface="黑体" pitchFamily="2" charset="-122"/>
              <a:ea typeface="黑体" pitchFamily="2" charset="-122"/>
            </a:endParaRPr>
          </a:p>
          <a:p>
            <a:r>
              <a:rPr lang="zh-CN" altLang="en-US" sz="3200" dirty="0" smtClean="0">
                <a:latin typeface="黑体" pitchFamily="2" charset="-122"/>
                <a:ea typeface="黑体" pitchFamily="2" charset="-122"/>
              </a:rPr>
              <a:t>业</a:t>
            </a:r>
            <a:r>
              <a:rPr lang="zh-CN" altLang="en-US" sz="3200" dirty="0" smtClean="0"/>
              <a:t> </a:t>
            </a:r>
            <a:endParaRPr lang="zh-CN" altLang="en-US" sz="3200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一、第五章内容总结</a:t>
            </a:r>
            <a:endParaRPr lang="en-US" altLang="zh-CN" sz="4000" b="1" dirty="0" smtClean="0">
              <a:latin typeface="黑体" pitchFamily="2" charset="-122"/>
              <a:ea typeface="黑体" pitchFamily="2" charset="-122"/>
              <a:cs typeface="Times New Roman" pitchFamily="18" charset="0"/>
            </a:endParaRP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二、书后习题</a:t>
            </a:r>
            <a:r>
              <a:rPr lang="en-US" altLang="zh-CN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  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P141</a:t>
            </a:r>
          </a:p>
          <a:p>
            <a:pPr>
              <a:buNone/>
            </a:pP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         32</a:t>
            </a:r>
            <a:r>
              <a:rPr lang="zh-CN" altLang="en-US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、</a:t>
            </a:r>
            <a:r>
              <a:rPr lang="en-US" altLang="zh-CN" sz="4000" b="1" dirty="0" smtClean="0">
                <a:latin typeface="Times New Roman" pitchFamily="18" charset="0"/>
                <a:ea typeface="黑体" pitchFamily="2" charset="-122"/>
                <a:cs typeface="Times New Roman" pitchFamily="18" charset="0"/>
              </a:rPr>
              <a:t>33</a:t>
            </a:r>
          </a:p>
          <a:p>
            <a:pPr>
              <a:buNone/>
            </a:pPr>
            <a:r>
              <a:rPr lang="zh-CN" altLang="en-US" sz="4000" b="1" dirty="0" smtClean="0">
                <a:latin typeface="黑体" pitchFamily="2" charset="-122"/>
                <a:ea typeface="黑体" pitchFamily="2" charset="-122"/>
                <a:cs typeface="Times New Roman" pitchFamily="18" charset="0"/>
              </a:rPr>
              <a:t> </a:t>
            </a:r>
            <a:endParaRPr lang="zh-CN" altLang="en-US" sz="4000" b="1" dirty="0">
              <a:latin typeface="Times New Roman" pitchFamily="18" charset="0"/>
              <a:ea typeface="黑体" pitchFamily="2" charset="-122"/>
              <a:cs typeface="Times New Roman" pitchFamily="18" charset="0"/>
            </a:endParaRPr>
          </a:p>
        </p:txBody>
      </p:sp>
      <p:sp>
        <p:nvSpPr>
          <p:cNvPr id="7" name="标题 1"/>
          <p:cNvSpPr>
            <a:spLocks noGrp="1"/>
          </p:cNvSpPr>
          <p:nvPr>
            <p:ph type="ctrTitle"/>
          </p:nvPr>
        </p:nvSpPr>
        <p:spPr>
          <a:xfrm>
            <a:off x="739578" y="6093296"/>
            <a:ext cx="6136678" cy="576064"/>
          </a:xfrm>
        </p:spPr>
        <p:txBody>
          <a:bodyPr/>
          <a:lstStyle/>
          <a:p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5.6  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正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定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二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次</a:t>
            </a:r>
            <a:r>
              <a:rPr lang="en-US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 </a:t>
            </a:r>
            <a:r>
              <a:rPr lang="zh-CN" altLang="zh-CN" sz="3600" dirty="0" smtClean="0">
                <a:solidFill>
                  <a:srgbClr val="000000"/>
                </a:solidFill>
                <a:latin typeface="黑体"/>
                <a:ea typeface="黑体"/>
              </a:rPr>
              <a:t>型</a:t>
            </a:r>
            <a:endParaRPr lang="zh-CN" altLang="en-US" sz="3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8DDA19-A77F-4FCD-B72C-9B37F7E29C27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914400" y="1072768"/>
            <a:ext cx="7315200" cy="22842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的秩为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正惯性指数为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负惯性指数为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0042178"/>
              </p:ext>
            </p:extLst>
          </p:nvPr>
        </p:nvGraphicFramePr>
        <p:xfrm>
          <a:off x="971600" y="1099592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4" name="Equation" r:id="rId14" imgW="4584700" imgH="457200" progId="Equation.DSMT4">
                  <p:embed/>
                </p:oleObj>
              </mc:Choice>
              <mc:Fallback>
                <p:oleObj name="Equation" r:id="rId14" imgW="458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99592"/>
                        <a:ext cx="458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05803" y="1537628"/>
            <a:ext cx="65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6849" y="1916832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70"/>
          <p:cNvSpPr txBox="1"/>
          <p:nvPr/>
        </p:nvSpPr>
        <p:spPr>
          <a:xfrm>
            <a:off x="4376849" y="2329716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8A40710-7103-48EF-A77F-75FB1FF48FBE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4</a:t>
            </a:fld>
            <a:endParaRPr lang="zh-CN" altLang="en-US"/>
          </a:p>
        </p:txBody>
      </p:sp>
      <p:graphicFrame>
        <p:nvGraphicFramePr>
          <p:cNvPr id="21" name="对象 2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96939292"/>
              </p:ext>
            </p:extLst>
          </p:nvPr>
        </p:nvGraphicFramePr>
        <p:xfrm>
          <a:off x="1071563" y="3014663"/>
          <a:ext cx="4038600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5" name="Equation" r:id="rId16" imgW="4038480" imgH="1206360" progId="Equation.DSMT4">
                  <p:embed/>
                </p:oleObj>
              </mc:Choice>
              <mc:Fallback>
                <p:oleObj name="Equation" r:id="rId16" imgW="4038480" imgH="120636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1563" y="3014663"/>
                        <a:ext cx="4038600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8380477"/>
              </p:ext>
            </p:extLst>
          </p:nvPr>
        </p:nvGraphicFramePr>
        <p:xfrm>
          <a:off x="1043608" y="4437112"/>
          <a:ext cx="32258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6" name="Equation" r:id="rId18" imgW="3225600" imgH="444240" progId="Equation.DSMT4">
                  <p:embed/>
                </p:oleObj>
              </mc:Choice>
              <mc:Fallback>
                <p:oleObj name="Equation" r:id="rId18" imgW="3225600" imgH="444240" progId="Equation.DSMT4">
                  <p:embed/>
                  <p:pic>
                    <p:nvPicPr>
                      <p:cNvPr id="0" name="对象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4437112"/>
                        <a:ext cx="32258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4299866"/>
              </p:ext>
            </p:extLst>
          </p:nvPr>
        </p:nvGraphicFramePr>
        <p:xfrm>
          <a:off x="1115616" y="5144740"/>
          <a:ext cx="2667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617" name="Equation" r:id="rId20" imgW="2666880" imgH="444240" progId="Equation.DSMT4">
                  <p:embed/>
                </p:oleObj>
              </mc:Choice>
              <mc:Fallback>
                <p:oleObj name="Equation" r:id="rId20" imgW="2666880" imgH="444240" progId="Equation.DSMT4">
                  <p:embed/>
                  <p:pic>
                    <p:nvPicPr>
                      <p:cNvPr id="0" name="对象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616" y="5144740"/>
                        <a:ext cx="2667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360156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>
            <p:custDataLst>
              <p:tags r:id="rId3"/>
            </p:custDataLst>
          </p:nvPr>
        </p:nvSpPr>
        <p:spPr>
          <a:xfrm>
            <a:off x="914400" y="1072768"/>
            <a:ext cx="7315200" cy="2284224"/>
          </a:xfrm>
          <a:prstGeom prst="rect">
            <a:avLst/>
          </a:prstGeom>
          <a:noFill/>
        </p:spPr>
        <p:txBody>
          <a:bodyPr vert="horz" wrap="square" rtlCol="0" anchor="ctr" anchorCtr="0">
            <a:noAutofit/>
          </a:bodyPr>
          <a:lstStyle/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的秩为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1]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，</a:t>
            </a:r>
            <a:endParaRPr lang="en-US" altLang="zh-CN" sz="2600" dirty="0" smtClean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正惯性指数为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2]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</a:p>
          <a:p>
            <a:r>
              <a:rPr lang="zh-CN" altLang="en-US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负惯性指数为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 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[</a:t>
            </a:r>
            <a:r>
              <a:rPr lang="zh-CN" altLang="en-US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填空</a:t>
            </a:r>
            <a:r>
              <a:rPr lang="en-US" altLang="zh-CN" sz="2600" dirty="0" smtClean="0">
                <a:solidFill>
                  <a:srgbClr val="639EF4"/>
                </a:solidFill>
                <a:latin typeface="Microsoft Yahei"/>
                <a:ea typeface="Microsoft Yahei"/>
                <a:sym typeface="Microsoft Yahei"/>
              </a:rPr>
              <a:t>3]</a:t>
            </a:r>
            <a:r>
              <a:rPr lang="en-US" altLang="zh-CN" sz="2600" dirty="0" smtClean="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rPr>
              <a:t> </a:t>
            </a:r>
            <a:endParaRPr lang="zh-CN" altLang="en-US" sz="2600" dirty="0">
              <a:solidFill>
                <a:srgbClr val="000000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7" name="圆角矩形 6"/>
          <p:cNvSpPr/>
          <p:nvPr>
            <p:custDataLst>
              <p:tags r:id="rId4"/>
            </p:custDataLst>
          </p:nvPr>
        </p:nvSpPr>
        <p:spPr>
          <a:xfrm>
            <a:off x="6172200" y="6215063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/>
            <a:r>
              <a:rPr lang="zh-CN" altLang="en-US" sz="1600" smtClean="0">
                <a:solidFill>
                  <a:srgbClr val="FFFFFF"/>
                </a:solidFill>
                <a:latin typeface="Microsoft Yahei"/>
                <a:ea typeface="Microsoft Yahei"/>
                <a:sym typeface="Microsoft Yahei"/>
              </a:rPr>
              <a:t>作答</a:t>
            </a:r>
            <a:endParaRPr lang="zh-CN" altLang="en-US" sz="1600">
              <a:solidFill>
                <a:srgbClr val="FFFFFF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0" y="5849303"/>
            <a:ext cx="9144000" cy="365760"/>
          </a:xfrm>
          <a:prstGeom prst="rect">
            <a:avLst/>
          </a:prstGeom>
          <a:solidFill>
            <a:srgbClr val="FBFAEF"/>
          </a:solidFill>
          <a:ln w="2540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25400" cap="flat" cmpd="sng" algn="ctr">
                <a:solidFill>
                  <a:schemeClr val="accent1">
                    <a:shade val="50000"/>
                  </a:schemeClr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正常使用填空题需</a:t>
            </a:r>
            <a:r>
              <a:rPr lang="en-US" altLang="zh-CN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3.0</a:t>
            </a:r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以上版本雨课堂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sp>
        <p:nvSpPr>
          <p:cNvPr id="14" name="TextBox 13"/>
          <p:cNvSpPr txBox="1"/>
          <p:nvPr>
            <p:custDataLst>
              <p:tags r:id="rId6"/>
            </p:custDataLst>
          </p:nvPr>
        </p:nvSpPr>
        <p:spPr>
          <a:xfrm>
            <a:off x="914400" y="635000"/>
            <a:ext cx="7315200" cy="365760"/>
          </a:xfrm>
          <a:prstGeom prst="rect">
            <a:avLst/>
          </a:prstGeom>
          <a:solidFill>
            <a:srgbClr val="FBFAEF">
              <a:alpha val="90000"/>
            </a:srgbClr>
          </a:solidFill>
        </p:spPr>
        <p:txBody>
          <a:bodyPr vert="horz" wrap="none" rtlCol="0" anchor="ctr" anchorCtr="1">
            <a:noAutofit/>
          </a:bodyPr>
          <a:lstStyle/>
          <a:p>
            <a:r>
              <a:rPr lang="zh-CN" altLang="en-US" sz="1200" smtClean="0">
                <a:solidFill>
                  <a:srgbClr val="F84F41"/>
                </a:solidFill>
                <a:latin typeface="Microsoft Yahei"/>
                <a:ea typeface="Microsoft Yahei"/>
                <a:sym typeface="Microsoft Yahei"/>
              </a:rPr>
              <a:t>此题未设置答案，请点击右侧设置按钮</a:t>
            </a:r>
            <a:endParaRPr lang="zh-CN" altLang="en-US" sz="1200">
              <a:solidFill>
                <a:srgbClr val="F84F41"/>
              </a:solidFill>
              <a:latin typeface="Microsoft Yahei"/>
              <a:ea typeface="Microsoft Yahei"/>
              <a:sym typeface="Microsoft Yahei"/>
            </a:endParaRPr>
          </a:p>
        </p:txBody>
      </p:sp>
      <p:graphicFrame>
        <p:nvGraphicFramePr>
          <p:cNvPr id="15" name="对象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07381316"/>
              </p:ext>
            </p:extLst>
          </p:nvPr>
        </p:nvGraphicFramePr>
        <p:xfrm>
          <a:off x="971600" y="1099592"/>
          <a:ext cx="4584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14" name="Equation" r:id="rId14" imgW="4584700" imgH="457200" progId="Equation.DSMT4">
                  <p:embed/>
                </p:oleObj>
              </mc:Choice>
              <mc:Fallback>
                <p:oleObj name="Equation" r:id="rId14" imgW="45847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600" y="1099592"/>
                        <a:ext cx="45847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3705803" y="1537628"/>
            <a:ext cx="65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+mn-ea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376849" y="1916832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8" name="TextBox 70"/>
          <p:cNvSpPr txBox="1"/>
          <p:nvPr/>
        </p:nvSpPr>
        <p:spPr>
          <a:xfrm>
            <a:off x="4376849" y="2329716"/>
            <a:ext cx="33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800" b="1" dirty="0">
                <a:solidFill>
                  <a:srgbClr val="FF0000"/>
                </a:solidFill>
                <a:latin typeface="+mn-ea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62174" y="4147949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755577" y="4201924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正惯性指数</a:t>
            </a:r>
            <a:r>
              <a:rPr lang="zh-CN" altLang="en-US" sz="2800" b="1" dirty="0"/>
              <a:t>等于 </a:t>
            </a:r>
            <a:r>
              <a:rPr lang="zh-CN" altLang="en-US" sz="2800" b="1" dirty="0" smtClean="0"/>
              <a:t>矩阵特征值中正项的个数</a:t>
            </a:r>
            <a:endParaRPr lang="zh-CN" altLang="en-US" sz="2800" b="1" dirty="0"/>
          </a:p>
        </p:txBody>
      </p:sp>
      <p:sp>
        <p:nvSpPr>
          <p:cNvPr id="23" name="矩形 22"/>
          <p:cNvSpPr/>
          <p:nvPr/>
        </p:nvSpPr>
        <p:spPr>
          <a:xfrm>
            <a:off x="683568" y="3152581"/>
            <a:ext cx="7255331" cy="49244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zh-CN" altLang="zh-CN" sz="2600" b="1" dirty="0" smtClean="0">
                <a:solidFill>
                  <a:srgbClr val="FF0000"/>
                </a:solidFill>
                <a:latin typeface="+mn-ea"/>
              </a:rPr>
              <a:t>惯性指数</a:t>
            </a:r>
            <a:r>
              <a:rPr lang="zh-CN" altLang="en-US" sz="2600" b="1" dirty="0" smtClean="0">
                <a:latin typeface="+mn-ea"/>
              </a:rPr>
              <a:t>与</a:t>
            </a:r>
            <a:r>
              <a:rPr lang="zh-CN" altLang="en-US" sz="2600" b="1" dirty="0">
                <a:latin typeface="+mn-ea"/>
              </a:rPr>
              <a:t>特征值</a:t>
            </a:r>
            <a:r>
              <a:rPr lang="zh-CN" altLang="en-US" sz="2600" b="1" dirty="0" smtClean="0">
                <a:solidFill>
                  <a:schemeClr val="tx1"/>
                </a:solidFill>
                <a:latin typeface="+mn-ea"/>
              </a:rPr>
              <a:t>有什么关系？</a:t>
            </a:r>
            <a:endParaRPr lang="zh-CN" altLang="en-US" sz="2600" b="1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539552" y="4968751"/>
            <a:ext cx="7498117" cy="69249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/>
          <p:cNvSpPr/>
          <p:nvPr/>
        </p:nvSpPr>
        <p:spPr>
          <a:xfrm>
            <a:off x="683568" y="5066020"/>
            <a:ext cx="695967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 smtClean="0"/>
              <a:t>  </a:t>
            </a:r>
            <a:r>
              <a:rPr lang="zh-CN" altLang="en-US" sz="2800" b="1" dirty="0">
                <a:solidFill>
                  <a:srgbClr val="FF0000"/>
                </a:solidFill>
              </a:rPr>
              <a:t>负</a:t>
            </a:r>
            <a:r>
              <a:rPr lang="zh-CN" altLang="en-US" sz="2800" b="1" dirty="0" smtClean="0">
                <a:solidFill>
                  <a:srgbClr val="FF0000"/>
                </a:solidFill>
              </a:rPr>
              <a:t>惯性指数</a:t>
            </a:r>
            <a:r>
              <a:rPr lang="zh-CN" altLang="en-US" sz="2800" b="1" dirty="0"/>
              <a:t>等于 </a:t>
            </a:r>
            <a:r>
              <a:rPr lang="zh-CN" altLang="en-US" sz="2800" b="1" dirty="0" smtClean="0"/>
              <a:t>矩阵特征值中负项的个数</a:t>
            </a:r>
            <a:endParaRPr lang="zh-CN" altLang="en-US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F18D199-5ADF-4128-AD8F-07AC1B6C426D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5</a:t>
            </a:fld>
            <a:endParaRPr lang="zh-CN" altLang="en-US"/>
          </a:p>
        </p:txBody>
      </p:sp>
      <p:grpSp>
        <p:nvGrpSpPr>
          <p:cNvPr id="12" name="组合 11"/>
          <p:cNvGrpSpPr/>
          <p:nvPr>
            <p:custDataLst>
              <p:tags r:id="rId7"/>
            </p:custDataLst>
          </p:nvPr>
        </p:nvGrpSpPr>
        <p:grpSpPr>
          <a:xfrm>
            <a:off x="0" y="0"/>
            <a:ext cx="9144000" cy="635000"/>
            <a:chOff x="0" y="0"/>
            <a:chExt cx="9144000" cy="635000"/>
          </a:xfrm>
        </p:grpSpPr>
        <p:sp>
          <p:nvSpPr>
            <p:cNvPr id="8" name="TitleBackground"/>
            <p:cNvSpPr/>
            <p:nvPr>
              <p:custDataLst>
                <p:tags r:id="rId9"/>
              </p:custDataLst>
            </p:nvPr>
          </p:nvSpPr>
          <p:spPr>
            <a:xfrm>
              <a:off x="0" y="0"/>
              <a:ext cx="9144000" cy="635000"/>
            </a:xfrm>
            <a:prstGeom prst="rect">
              <a:avLst/>
            </a:prstGeom>
            <a:solidFill>
              <a:srgbClr val="F6F7F8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ColorBlock"/>
            <p:cNvSpPr/>
            <p:nvPr>
              <p:custDataLst>
                <p:tags r:id="rId10"/>
              </p:custDataLst>
            </p:nvPr>
          </p:nvSpPr>
          <p:spPr>
            <a:xfrm>
              <a:off x="0" y="0"/>
              <a:ext cx="190500" cy="635000"/>
            </a:xfrm>
            <a:prstGeom prst="rect">
              <a:avLst/>
            </a:prstGeom>
            <a:solidFill>
              <a:srgbClr val="639EF4"/>
            </a:solidFill>
            <a:ln w="25400" cap="flat" cmpd="sng" algn="ctr">
              <a:noFill/>
              <a:prstDash val="solid"/>
            </a:ln>
            <a:effectLst/>
            <a:extLst>
              <a:ext uri="{91240B29-F687-4F45-9708-019B960494DF}">
                <a14:hiddenLine xmlns:a14="http://schemas.microsoft.com/office/drawing/2010/main" w="254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TypeText"/>
            <p:cNvSpPr txBox="1"/>
            <p:nvPr>
              <p:custDataLst>
                <p:tags r:id="rId11"/>
              </p:custDataLst>
            </p:nvPr>
          </p:nvSpPr>
          <p:spPr>
            <a:xfrm>
              <a:off x="254000" y="0"/>
              <a:ext cx="1905000" cy="635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zh-CN" altLang="en-US" sz="2600" smtClean="0">
                  <a:solidFill>
                    <a:srgbClr val="000000"/>
                  </a:solidFill>
                  <a:latin typeface="Microsoft Yahei"/>
                  <a:ea typeface="Microsoft Yahei"/>
                  <a:sym typeface="Microsoft Yahei"/>
                </a:rPr>
                <a:t>填空题</a:t>
              </a:r>
              <a:endParaRPr lang="zh-CN" altLang="en-US" sz="2600">
                <a:solidFill>
                  <a:srgbClr val="00000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  <p:sp>
          <p:nvSpPr>
            <p:cNvPr id="11" name="TipText"/>
            <p:cNvSpPr txBox="1"/>
            <p:nvPr>
              <p:custDataLst>
                <p:tags r:id="rId12"/>
              </p:custDataLst>
            </p:nvPr>
          </p:nvSpPr>
          <p:spPr>
            <a:xfrm>
              <a:off x="1525905" y="109220"/>
              <a:ext cx="2286000" cy="508000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noAutofit/>
            </a:bodyPr>
            <a:lstStyle/>
            <a:p>
              <a:r>
                <a:rPr lang="en-US" altLang="zh-CN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3</a:t>
              </a:r>
              <a:r>
                <a:rPr lang="zh-CN" altLang="en-US" sz="2000" smtClean="0">
                  <a:solidFill>
                    <a:srgbClr val="808080"/>
                  </a:solidFill>
                  <a:latin typeface="Microsoft Yahei"/>
                  <a:ea typeface="Microsoft Yahei"/>
                  <a:sym typeface="Microsoft Yahei"/>
                </a:rPr>
                <a:t>分</a:t>
              </a:r>
              <a:endParaRPr lang="zh-CN" altLang="en-US" sz="2000">
                <a:solidFill>
                  <a:srgbClr val="808080"/>
                </a:solidFill>
                <a:latin typeface="Microsoft Yahei"/>
                <a:ea typeface="Microsoft Yahei"/>
                <a:sym typeface="Microsoft Yahei"/>
              </a:endParaRPr>
            </a:p>
          </p:txBody>
        </p:sp>
      </p:grpSp>
      <p:pic>
        <p:nvPicPr>
          <p:cNvPr id="5" name="图片 4"/>
          <p:cNvPicPr>
            <a:picLocks/>
          </p:cNvPicPr>
          <p:nvPr>
            <p:custDataLst>
              <p:tags r:id="rId8"/>
            </p:custDataLst>
          </p:nvPr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4600" y="63500"/>
            <a:ext cx="1422400" cy="508000"/>
          </a:xfrm>
          <a:prstGeom prst="rect">
            <a:avLst/>
          </a:prstGeom>
        </p:spPr>
      </p:pic>
    </p:spTree>
    <p:custDataLst>
      <p:tags r:id="rId2"/>
    </p:custDataLst>
    <p:extLst>
      <p:ext uri="{BB962C8B-B14F-4D97-AF65-F5344CB8AC3E}">
        <p14:creationId xmlns:p14="http://schemas.microsoft.com/office/powerpoint/2010/main" val="247180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/>
      <p:bldP spid="23" grpId="0" animBg="1"/>
      <p:bldP spid="24" grpId="0" animBg="1"/>
      <p:bldP spid="2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95536" y="260648"/>
            <a:ext cx="73448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例</a:t>
            </a:r>
            <a:r>
              <a:rPr lang="en-US" altLang="zh-CN" sz="2800" b="1" dirty="0" smtClean="0"/>
              <a:t>1</a:t>
            </a:r>
            <a:r>
              <a:rPr lang="zh-CN" altLang="en-US" sz="2800" b="1" dirty="0" smtClean="0"/>
              <a:t>     </a:t>
            </a:r>
            <a:r>
              <a:rPr lang="zh-CN" altLang="zh-CN" sz="2800" b="1" dirty="0" smtClean="0"/>
              <a:t>设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阶实对称矩阵</a:t>
            </a:r>
            <a:r>
              <a:rPr lang="zh-CN" altLang="zh-CN" sz="2800" dirty="0"/>
              <a:t>，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b="1" dirty="0"/>
              <a:t>是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zh-CN" sz="2800" b="1" dirty="0"/>
              <a:t>阶单位矩阵，</a:t>
            </a:r>
            <a:endParaRPr lang="zh-CN" altLang="en-US" sz="2800" b="1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323528" y="889556"/>
            <a:ext cx="79928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若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b="1" baseline="30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/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zh-CN" altLang="zh-CN" sz="2800" dirty="0"/>
              <a:t>，</a:t>
            </a:r>
            <a:r>
              <a:rPr lang="zh-CN" altLang="zh-CN" sz="2800" b="1" dirty="0"/>
              <a:t>且</a:t>
            </a:r>
            <a:r>
              <a:rPr lang="en-US" altLang="zh-CN" sz="2800" dirty="0"/>
              <a:t>|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800" dirty="0" smtClean="0"/>
              <a:t>|=</a:t>
            </a:r>
            <a:r>
              <a:rPr lang="en-US" altLang="zh-CN" sz="2800" dirty="0" smtClean="0"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zh-CN" sz="2800" dirty="0" smtClean="0"/>
              <a:t>，</a:t>
            </a:r>
            <a:r>
              <a:rPr lang="zh-CN" altLang="zh-CN" sz="2800" b="1" dirty="0" smtClean="0"/>
              <a:t>则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 smtClean="0"/>
              <a:t>的特征值为</a:t>
            </a:r>
            <a:endParaRPr lang="en-US" altLang="zh-CN" sz="2800" b="1" dirty="0" smtClean="0"/>
          </a:p>
          <a:p>
            <a:r>
              <a:rPr lang="zh-CN" altLang="en-US" sz="2800" b="1" dirty="0" smtClean="0"/>
              <a:t>（                           ）</a:t>
            </a:r>
            <a:endParaRPr lang="en-US" altLang="zh-CN" sz="2800" b="1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323528" y="182566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二次型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正、负惯性指数分别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）</a:t>
            </a:r>
            <a:endParaRPr lang="zh-CN" altLang="zh-CN" sz="280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323528" y="2545740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二次型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Ax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规范形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         ）</a:t>
            </a:r>
            <a:endParaRPr lang="zh-CN" altLang="zh-CN" sz="2800" b="1" dirty="0"/>
          </a:p>
        </p:txBody>
      </p:sp>
      <p:sp>
        <p:nvSpPr>
          <p:cNvPr id="37" name="TextBox 36"/>
          <p:cNvSpPr txBox="1"/>
          <p:nvPr/>
        </p:nvSpPr>
        <p:spPr>
          <a:xfrm>
            <a:off x="971600" y="1268760"/>
            <a:ext cx="1874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6732240" y="1772816"/>
            <a:ext cx="144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39" name="对象 3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3074933"/>
              </p:ext>
            </p:extLst>
          </p:nvPr>
        </p:nvGraphicFramePr>
        <p:xfrm>
          <a:off x="4735513" y="2540000"/>
          <a:ext cx="16319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7" name="Equation" r:id="rId3" imgW="1625400" imgH="457200" progId="Equation.DSMT4">
                  <p:embed/>
                </p:oleObj>
              </mc:Choice>
              <mc:Fallback>
                <p:oleObj name="Equation" r:id="rId3" imgW="16254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2540000"/>
                        <a:ext cx="163195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/>
          <p:cNvSpPr txBox="1"/>
          <p:nvPr/>
        </p:nvSpPr>
        <p:spPr>
          <a:xfrm>
            <a:off x="323528" y="319381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二次型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规范形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         ）</a:t>
            </a:r>
            <a:endParaRPr lang="zh-CN" altLang="zh-CN" sz="2800" b="1" dirty="0"/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7350868"/>
              </p:ext>
            </p:extLst>
          </p:nvPr>
        </p:nvGraphicFramePr>
        <p:xfrm>
          <a:off x="4788024" y="3212976"/>
          <a:ext cx="1784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8" name="Equation" r:id="rId5" imgW="1777680" imgH="457200" progId="Equation.DSMT4">
                  <p:embed/>
                </p:oleObj>
              </mc:Choice>
              <mc:Fallback>
                <p:oleObj name="Equation" r:id="rId5" imgW="1777680" imgH="457200" progId="Equation.DSMT4">
                  <p:embed/>
                  <p:pic>
                    <p:nvPicPr>
                      <p:cNvPr id="0" name="对象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8024" y="3212976"/>
                        <a:ext cx="17843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23528" y="3913892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二次型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 err="1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i="1" dirty="0" err="1" smtClean="0">
                <a:latin typeface="Times New Roman" pitchFamily="18" charset="0"/>
                <a:cs typeface="Times New Roman" pitchFamily="18" charset="0"/>
              </a:rPr>
              <a:t>AA</a:t>
            </a:r>
            <a:r>
              <a:rPr lang="zh-CN" altLang="en-US" sz="2800" b="1" i="1" baseline="30000" dirty="0" smtClean="0"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规范形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         ）</a:t>
            </a:r>
            <a:endParaRPr lang="zh-CN" altLang="zh-CN" sz="2800" b="1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59816349"/>
              </p:ext>
            </p:extLst>
          </p:nvPr>
        </p:nvGraphicFramePr>
        <p:xfrm>
          <a:off x="4838700" y="3908425"/>
          <a:ext cx="19875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679" name="Equation" r:id="rId7" imgW="1981080" imgH="457200" progId="Equation.DSMT4">
                  <p:embed/>
                </p:oleObj>
              </mc:Choice>
              <mc:Fallback>
                <p:oleObj name="Equation" r:id="rId7" imgW="1981080" imgH="457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38700" y="3908425"/>
                        <a:ext cx="198755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日期占位符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020EE695-575D-4814-835F-B93D34563F4B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6</a:t>
            </a:fld>
            <a:endParaRPr lang="zh-CN" altLang="en-US"/>
          </a:p>
        </p:txBody>
      </p:sp>
      <p:sp>
        <p:nvSpPr>
          <p:cNvPr id="26" name="TextBox 25"/>
          <p:cNvSpPr txBox="1"/>
          <p:nvPr/>
        </p:nvSpPr>
        <p:spPr>
          <a:xfrm>
            <a:off x="475928" y="4705980"/>
            <a:ext cx="697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zh-CN" altLang="en-US" sz="2800" b="1" dirty="0"/>
              <a:t>的</a:t>
            </a:r>
            <a:r>
              <a:rPr lang="zh-CN" altLang="en-US" sz="2800" b="1" dirty="0" smtClean="0"/>
              <a:t>特征值满足 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30000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  </a:t>
            </a:r>
            <a:r>
              <a:rPr lang="en-US" altLang="zh-CN" sz="2800" dirty="0" smtClean="0"/>
              <a:t>=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dirty="0" smtClean="0"/>
              <a:t>，</a:t>
            </a:r>
            <a:endParaRPr lang="en-US" altLang="zh-CN" sz="2800" b="1" dirty="0" smtClean="0"/>
          </a:p>
        </p:txBody>
      </p:sp>
      <p:sp>
        <p:nvSpPr>
          <p:cNvPr id="27" name="TextBox 26"/>
          <p:cNvSpPr txBox="1"/>
          <p:nvPr/>
        </p:nvSpPr>
        <p:spPr>
          <a:xfrm>
            <a:off x="723239" y="5282044"/>
            <a:ext cx="34887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sz="2800" b="1" dirty="0" smtClean="0"/>
              <a:t>=</a:t>
            </a:r>
            <a:r>
              <a:rPr lang="en-US" altLang="zh-CN" sz="2800" b="1" dirty="0" smtClean="0">
                <a:sym typeface="Symbol"/>
              </a:rPr>
              <a:t>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zh-CN" sz="2800" b="1" dirty="0" smtClean="0"/>
              <a:t>，</a:t>
            </a:r>
            <a:r>
              <a:rPr lang="zh-CN" altLang="en-US" sz="2800" b="1" dirty="0" smtClean="0"/>
              <a:t>或者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sz="2800" b="1" dirty="0" smtClean="0"/>
              <a:t>=</a:t>
            </a:r>
            <a:r>
              <a:rPr lang="en-US" altLang="zh-CN" sz="2800" b="1" dirty="0">
                <a:sym typeface="Symbol"/>
              </a:rPr>
              <a:t>1</a:t>
            </a:r>
            <a:r>
              <a:rPr lang="zh-CN" altLang="zh-CN" sz="2800" b="1" dirty="0" smtClean="0"/>
              <a:t>，</a:t>
            </a:r>
            <a:endParaRPr lang="en-US" altLang="zh-CN" sz="2800" b="1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3868688" y="5301208"/>
            <a:ext cx="3583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且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 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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b="1" baseline="-25000" dirty="0" smtClean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altLang="zh-CN" sz="2800" dirty="0" smtClean="0"/>
              <a:t>=</a:t>
            </a:r>
            <a:r>
              <a:rPr lang="en-US" altLang="zh-CN" sz="2800" dirty="0" smtClean="0">
                <a:sym typeface="Symbol"/>
              </a:rPr>
              <a:t>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zh-CN" altLang="zh-CN" sz="2800" dirty="0" smtClean="0"/>
              <a:t>，</a:t>
            </a:r>
            <a:endParaRPr lang="en-US" altLang="zh-CN" sz="2800" b="1" dirty="0" smtClean="0"/>
          </a:p>
        </p:txBody>
      </p:sp>
    </p:spTree>
    <p:extLst>
      <p:ext uri="{BB962C8B-B14F-4D97-AF65-F5344CB8AC3E}">
        <p14:creationId xmlns:p14="http://schemas.microsoft.com/office/powerpoint/2010/main" val="2882379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26" grpId="0"/>
      <p:bldP spid="27" grpId="0"/>
      <p:bldP spid="2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TextBox 39"/>
          <p:cNvSpPr txBox="1"/>
          <p:nvPr/>
        </p:nvSpPr>
        <p:spPr>
          <a:xfrm>
            <a:off x="395536" y="188640"/>
            <a:ext cx="79208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2</a:t>
            </a:r>
            <a:r>
              <a:rPr lang="zh-CN" altLang="en-US" sz="2800" b="1" dirty="0" smtClean="0"/>
              <a:t>     </a:t>
            </a:r>
            <a:r>
              <a:rPr lang="zh-CN" altLang="zh-CN" sz="2800" b="1" dirty="0" smtClean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维单位正交列向量，则二次型</a:t>
            </a:r>
            <a:r>
              <a:rPr lang="zh-CN" altLang="zh-CN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41" name="TextBox 40"/>
          <p:cNvSpPr txBox="1"/>
          <p:nvPr/>
        </p:nvSpPr>
        <p:spPr>
          <a:xfrm>
            <a:off x="323528" y="8175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/>
              <a:t>的秩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）</a:t>
            </a:r>
            <a:endParaRPr lang="en-US" altLang="zh-CN" sz="2800" b="1" dirty="0" smtClean="0"/>
          </a:p>
        </p:txBody>
      </p:sp>
      <p:sp>
        <p:nvSpPr>
          <p:cNvPr id="42" name="TextBox 41"/>
          <p:cNvSpPr txBox="1"/>
          <p:nvPr/>
        </p:nvSpPr>
        <p:spPr>
          <a:xfrm>
            <a:off x="323528" y="153762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/>
              <a:t>矩阵</a:t>
            </a:r>
            <a:r>
              <a:rPr lang="en-US" altLang="zh-CN" sz="2800" b="1" dirty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zh-CN" altLang="zh-CN" sz="2800" b="1" dirty="0"/>
              <a:t>的特征值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）</a:t>
            </a:r>
            <a:endParaRPr lang="zh-CN" altLang="zh-CN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323528" y="225770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规范形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）</a:t>
            </a:r>
            <a:endParaRPr lang="zh-CN" altLang="zh-CN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6012160" y="764704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788024" y="1484784"/>
            <a:ext cx="14422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6" name="对象 4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8827727"/>
              </p:ext>
            </p:extLst>
          </p:nvPr>
        </p:nvGraphicFramePr>
        <p:xfrm>
          <a:off x="2771800" y="2258070"/>
          <a:ext cx="10064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44" name="Equation" r:id="rId3" imgW="1002960" imgH="444240" progId="Equation.DSMT4">
                  <p:embed/>
                </p:oleObj>
              </mc:Choice>
              <mc:Fallback>
                <p:oleObj name="Equation" r:id="rId3" imgW="10029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800" y="2258070"/>
                        <a:ext cx="10064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5928" y="4489956"/>
            <a:ext cx="323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=2</a:t>
            </a:r>
            <a:endParaRPr lang="zh-CN" altLang="zh-CN" sz="28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539552" y="5066020"/>
            <a:ext cx="32319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/>
              <a:t>2</a:t>
            </a:r>
            <a:r>
              <a:rPr lang="en-US" altLang="zh-CN" sz="2800" b="1" dirty="0"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=</a:t>
            </a:r>
            <a:endParaRPr lang="zh-CN" altLang="zh-CN" sz="28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475928" y="3481844"/>
            <a:ext cx="70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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)+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39552" y="3985900"/>
            <a:ext cx="6984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)}+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 min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),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)}=2</a:t>
            </a:r>
            <a:endParaRPr lang="en-US" altLang="zh-CN" sz="2800" b="1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2E9CACEC-837E-471E-B86E-D06332BFE7AA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7</a:t>
            </a:fld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467544" y="2852936"/>
            <a:ext cx="70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，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=0</a:t>
            </a:r>
            <a:endParaRPr lang="en-US" altLang="zh-CN" sz="2800" b="1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129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5" grpId="0"/>
      <p:bldP spid="30" grpId="0"/>
      <p:bldP spid="31" grpId="0"/>
      <p:bldP spid="16" grpId="0"/>
      <p:bldP spid="17" grpId="0"/>
      <p:bldP spid="2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19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0" name="副标题 2"/>
          <p:cNvSpPr txBox="1">
            <a:spLocks/>
          </p:cNvSpPr>
          <p:nvPr/>
        </p:nvSpPr>
        <p:spPr>
          <a:xfrm>
            <a:off x="8316416" y="0"/>
            <a:ext cx="827584" cy="5472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smtClean="0"/>
          </a:p>
          <a:p>
            <a:endParaRPr lang="zh-CN" alt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8422039" y="1412776"/>
            <a:ext cx="576064" cy="4078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课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堂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练</a:t>
            </a:r>
            <a:endParaRPr lang="en-US" altLang="zh-CN" sz="3200" b="1" dirty="0" smtClean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endParaRPr lang="en-US" altLang="zh-CN" sz="3200" b="1" dirty="0">
              <a:solidFill>
                <a:srgbClr val="0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spcBef>
                <a:spcPts val="672"/>
              </a:spcBef>
            </a:pPr>
            <a:r>
              <a:rPr lang="zh-CN" altLang="en-US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习</a:t>
            </a:r>
            <a:endParaRPr lang="zh-CN" altLang="en-US" sz="32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2" name="十字星 21"/>
          <p:cNvSpPr/>
          <p:nvPr/>
        </p:nvSpPr>
        <p:spPr>
          <a:xfrm>
            <a:off x="8410128" y="188640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395536" y="188640"/>
            <a:ext cx="77768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例</a:t>
            </a:r>
            <a:r>
              <a:rPr lang="en-US" altLang="zh-CN" sz="2800" b="1" dirty="0" smtClean="0"/>
              <a:t>3</a:t>
            </a:r>
            <a:r>
              <a:rPr lang="zh-CN" altLang="en-US" sz="2800" b="1" dirty="0" smtClean="0"/>
              <a:t>     </a:t>
            </a:r>
            <a:r>
              <a:rPr lang="zh-CN" altLang="zh-CN" sz="2800" b="1" dirty="0" smtClean="0"/>
              <a:t>设</a:t>
            </a:r>
            <a:r>
              <a:rPr lang="en-US" altLang="zh-CN" sz="2800" b="1" dirty="0">
                <a:sym typeface="Symbol"/>
              </a:rPr>
              <a:t></a:t>
            </a:r>
            <a:r>
              <a:rPr lang="zh-CN" altLang="zh-CN" sz="2800" b="1" dirty="0"/>
              <a:t>、</a:t>
            </a:r>
            <a:r>
              <a:rPr lang="en-US" altLang="zh-CN" sz="2800" b="1" dirty="0">
                <a:sym typeface="Symbol"/>
              </a:rPr>
              <a:t></a:t>
            </a:r>
            <a:r>
              <a:rPr lang="zh-CN" altLang="zh-CN" sz="2800" b="1" dirty="0"/>
              <a:t>是</a:t>
            </a:r>
            <a:r>
              <a:rPr lang="en-US" altLang="zh-CN" sz="2800" b="1" dirty="0"/>
              <a:t>3</a:t>
            </a:r>
            <a:r>
              <a:rPr lang="zh-CN" altLang="zh-CN" sz="2800" b="1" dirty="0"/>
              <a:t>维单位正交列向量，则二次型</a:t>
            </a:r>
            <a:r>
              <a:rPr lang="zh-CN" altLang="zh-CN" sz="2800" b="1" dirty="0" smtClean="0"/>
              <a:t>，</a:t>
            </a:r>
            <a:endParaRPr lang="zh-CN" alt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3528" y="81754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,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)=</a:t>
            </a:r>
            <a:r>
              <a:rPr lang="en-US" altLang="zh-CN" sz="2800" b="1" i="1" dirty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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zh-CN" sz="2800" b="1" dirty="0"/>
              <a:t>的秩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）</a:t>
            </a:r>
            <a:endParaRPr lang="en-US" altLang="zh-CN" sz="2800" b="1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323528" y="1537628"/>
            <a:ext cx="79928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矩阵</a:t>
            </a:r>
            <a:r>
              <a:rPr lang="en-US" altLang="zh-CN" sz="2800" b="1" dirty="0" smtClean="0">
                <a:sym typeface="Symbol"/>
              </a:rPr>
              <a:t>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</a:t>
            </a:r>
            <a:r>
              <a:rPr lang="en-US" altLang="zh-CN" sz="2800" b="1" i="1" baseline="30000" dirty="0" smtClean="0"/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 smtClean="0">
                <a:sym typeface="Symbol"/>
              </a:rPr>
              <a:t>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</a:t>
            </a:r>
            <a:r>
              <a:rPr lang="en-US" altLang="zh-CN" sz="2800" b="1" i="1" baseline="30000" dirty="0"/>
              <a:t> T</a:t>
            </a:r>
            <a:r>
              <a:rPr lang="zh-CN" altLang="zh-CN" sz="2800" b="1" dirty="0" smtClean="0"/>
              <a:t>的</a:t>
            </a:r>
            <a:r>
              <a:rPr lang="zh-CN" altLang="zh-CN" sz="2800" b="1" dirty="0"/>
              <a:t>特征值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    ）</a:t>
            </a:r>
            <a:endParaRPr lang="zh-CN" altLang="zh-CN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323528" y="2257708"/>
            <a:ext cx="65527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b="1" dirty="0" smtClean="0"/>
              <a:t>的</a:t>
            </a:r>
            <a:r>
              <a:rPr lang="zh-CN" altLang="en-US" sz="2800" b="1" dirty="0" smtClean="0"/>
              <a:t>规范形</a:t>
            </a:r>
            <a:r>
              <a:rPr lang="zh-CN" altLang="zh-CN" sz="2800" b="1" dirty="0" smtClean="0"/>
              <a:t>为</a:t>
            </a:r>
            <a:r>
              <a:rPr lang="zh-CN" altLang="en-US" sz="2800" b="1" dirty="0" smtClean="0"/>
              <a:t>（                  ）</a:t>
            </a:r>
            <a:endParaRPr lang="zh-CN" altLang="zh-CN" sz="28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5796136" y="81754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716016" y="1537628"/>
            <a:ext cx="17281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zh-CN" alt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1</a:t>
            </a:r>
            <a:endParaRPr lang="zh-CN" altLang="en-US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9" name="对象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3956177"/>
              </p:ext>
            </p:extLst>
          </p:nvPr>
        </p:nvGraphicFramePr>
        <p:xfrm>
          <a:off x="2778125" y="2257277"/>
          <a:ext cx="9937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8" name="Equation" r:id="rId3" imgW="990360" imgH="444240" progId="Equation.DSMT4">
                  <p:embed/>
                </p:oleObj>
              </mc:Choice>
              <mc:Fallback>
                <p:oleObj name="Equation" r:id="rId3" imgW="990360" imgH="4442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8125" y="2257277"/>
                        <a:ext cx="993775" cy="444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/>
          <p:cNvSpPr txBox="1"/>
          <p:nvPr/>
        </p:nvSpPr>
        <p:spPr>
          <a:xfrm>
            <a:off x="475928" y="3697868"/>
            <a:ext cx="7480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ym typeface="Symbol"/>
              </a:rPr>
              <a:t>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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=</a:t>
            </a:r>
            <a:r>
              <a:rPr lang="en-US" altLang="zh-CN" sz="2800" b="1" dirty="0" smtClean="0">
                <a:sym typeface="Symbol"/>
              </a:rPr>
              <a:t>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dirty="0">
                <a:sym typeface="Symbol"/>
              </a:rPr>
              <a:t>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/>
              <a:t>+</a:t>
            </a:r>
            <a:r>
              <a:rPr lang="en-US" altLang="zh-CN" sz="2800" b="1" dirty="0">
                <a:sym typeface="Symbol"/>
              </a:rPr>
              <a:t></a:t>
            </a:r>
            <a:r>
              <a:rPr lang="en-US" altLang="zh-CN" sz="2800" b="1" i="1" baseline="30000" dirty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ym typeface="Symbol"/>
              </a:rPr>
              <a:t>  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 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endParaRPr lang="zh-CN" altLang="zh-C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467544" y="4326776"/>
            <a:ext cx="41044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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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</a:t>
            </a:r>
            <a:r>
              <a:rPr lang="en-US" altLang="zh-CN" sz="2800" b="1" dirty="0" smtClean="0">
                <a:solidFill>
                  <a:srgbClr val="FF0000"/>
                </a:solidFill>
              </a:rPr>
              <a:t>+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467544" y="4994012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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solidFill>
                  <a:srgbClr val="FF0000"/>
                </a:solidFill>
              </a:rPr>
              <a:t>+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</a:t>
            </a:r>
            <a:r>
              <a:rPr lang="en-US" altLang="zh-CN" sz="2800" b="1" i="1" baseline="30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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=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b="1" dirty="0" smtClean="0">
                <a:solidFill>
                  <a:srgbClr val="FF0000"/>
                </a:solidFill>
                <a:sym typeface="Symbol"/>
              </a:rPr>
              <a:t>= 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800" b="1" dirty="0">
                <a:solidFill>
                  <a:srgbClr val="FF0000"/>
                </a:solidFill>
                <a:sym typeface="Symbol"/>
              </a:rPr>
              <a:t></a:t>
            </a:r>
            <a:r>
              <a:rPr lang="en-US" altLang="zh-CN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,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zh-CN" altLang="zh-C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8701E1-559B-439C-9ACD-3942B73956B6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8</a:t>
            </a:fld>
            <a:endParaRPr lang="zh-CN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75928" y="2996952"/>
            <a:ext cx="7048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 smtClean="0">
                <a:latin typeface="Times New Roman" pitchFamily="18" charset="0"/>
                <a:cs typeface="Times New Roman" pitchFamily="18" charset="0"/>
              </a:rPr>
              <a:t>R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(2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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800" b="1" dirty="0">
                <a:latin typeface="Times New Roman" pitchFamily="18" charset="0"/>
                <a:cs typeface="Times New Roman" pitchFamily="18" charset="0"/>
                <a:sym typeface="Symbol"/>
              </a:rPr>
              <a:t></a:t>
            </a:r>
            <a:r>
              <a:rPr lang="en-US" altLang="zh-CN" sz="2800" b="1" i="1" baseline="30000" dirty="0" smtClean="0"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  <a:sym typeface="Symbol"/>
              </a:rPr>
              <a:t>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762178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25" grpId="0"/>
      <p:bldP spid="26" grpId="0"/>
      <p:bldP spid="27" grpId="0"/>
      <p:bldP spid="28" grpId="0"/>
      <p:bldP spid="30" grpId="0"/>
      <p:bldP spid="31" grpId="0"/>
      <p:bldP spid="32" grpId="0"/>
      <p:bldP spid="3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316416" y="0"/>
            <a:ext cx="827584" cy="5472608"/>
          </a:xfrm>
        </p:spPr>
        <p:txBody>
          <a:bodyPr/>
          <a:lstStyle/>
          <a:p>
            <a:endParaRPr lang="en-US" altLang="zh-CN" dirty="0" smtClean="0"/>
          </a:p>
          <a:p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quarter" idx="10"/>
          </p:nvPr>
        </p:nvSpPr>
        <p:spPr>
          <a:xfrm>
            <a:off x="116592" y="44624"/>
            <a:ext cx="8055807" cy="816342"/>
          </a:xfrm>
        </p:spPr>
        <p:txBody>
          <a:bodyPr/>
          <a:lstStyle/>
          <a:p>
            <a:pPr marL="0" lvl="0" indent="0">
              <a:buNone/>
            </a:pPr>
            <a:r>
              <a:rPr lang="en-US" altLang="zh-CN" sz="2800" b="1" dirty="0">
                <a:solidFill>
                  <a:prstClr val="black"/>
                </a:solidFill>
                <a:latin typeface="+mn-ea"/>
              </a:rPr>
              <a:t> </a:t>
            </a:r>
            <a:r>
              <a:rPr lang="en-US" altLang="zh-CN" sz="2800" b="1" dirty="0" smtClean="0">
                <a:solidFill>
                  <a:prstClr val="black"/>
                </a:solidFill>
                <a:latin typeface="+mn-ea"/>
              </a:rPr>
              <a:t>  </a:t>
            </a:r>
            <a:r>
              <a:rPr lang="zh-CN" altLang="en-US" sz="2800" b="1" dirty="0" smtClean="0">
                <a:solidFill>
                  <a:prstClr val="black"/>
                </a:solidFill>
                <a:latin typeface="+mn-ea"/>
              </a:rPr>
              <a:t>   </a:t>
            </a:r>
            <a:endParaRPr lang="en-US" altLang="zh-CN" dirty="0">
              <a:latin typeface="+mn-ea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90974" y="1194583"/>
            <a:ext cx="576064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72"/>
              </a:spcBef>
            </a:pP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合同的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</a:t>
            </a:r>
            <a:r>
              <a:rPr lang="zh-CN" altLang="zh-CN" sz="3200" b="1" dirty="0">
                <a:solidFill>
                  <a:srgbClr val="0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与</a:t>
            </a:r>
            <a:r>
              <a:rPr lang="zh-CN" altLang="zh-CN" sz="32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性质</a:t>
            </a:r>
          </a:p>
          <a:p>
            <a:endParaRPr lang="zh-CN" altLang="en-US" sz="28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3" name="十字星 22"/>
          <p:cNvSpPr/>
          <p:nvPr/>
        </p:nvSpPr>
        <p:spPr>
          <a:xfrm>
            <a:off x="8365822" y="239059"/>
            <a:ext cx="626368" cy="895387"/>
          </a:xfrm>
          <a:prstGeom prst="star4">
            <a:avLst>
              <a:gd name="adj" fmla="val 15625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043608" y="764704"/>
            <a:ext cx="69127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设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+mn-ea"/>
              </a:rPr>
              <a:t>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sz="2400" b="1" dirty="0" smtClean="0">
                <a:latin typeface="+mn-ea"/>
              </a:rPr>
              <a:t>是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400" b="1" dirty="0" smtClean="0">
                <a:latin typeface="+mn-ea"/>
              </a:rPr>
              <a:t>阶矩阵</a:t>
            </a:r>
            <a:r>
              <a:rPr lang="en-US" altLang="zh-CN" sz="2400" b="1" dirty="0" smtClean="0">
                <a:latin typeface="+mn-ea"/>
              </a:rPr>
              <a:t>,</a:t>
            </a:r>
            <a:r>
              <a:rPr lang="zh-CN" altLang="en-US" sz="2400" b="1" dirty="0" smtClean="0">
                <a:latin typeface="+mn-ea"/>
              </a:rPr>
              <a:t>若有可逆矩阵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+mn-ea"/>
              </a:rPr>
              <a:t>，使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400" b="1" dirty="0" smtClean="0">
                <a:latin typeface="+mn-ea"/>
              </a:rPr>
              <a:t>                        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10" name="TextBox 70"/>
          <p:cNvSpPr txBox="1"/>
          <p:nvPr/>
        </p:nvSpPr>
        <p:spPr>
          <a:xfrm>
            <a:off x="449784" y="1268760"/>
            <a:ext cx="5922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b="1" dirty="0" smtClean="0"/>
              <a:t>我们称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zh-CN" altLang="en-US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zh-CN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合同</a:t>
            </a:r>
            <a:r>
              <a:rPr lang="zh-CN" altLang="zh-CN" sz="2400" b="1" dirty="0" smtClean="0">
                <a:solidFill>
                  <a:srgbClr val="000000"/>
                </a:solidFill>
                <a:latin typeface="Times New Roman"/>
                <a:cs typeface="Times New Roman"/>
              </a:rPr>
              <a:t>。</a:t>
            </a:r>
            <a:endParaRPr lang="zh-CN" altLang="en-US" sz="2400" dirty="0"/>
          </a:p>
        </p:txBody>
      </p:sp>
      <p:grpSp>
        <p:nvGrpSpPr>
          <p:cNvPr id="17" name="组合 16"/>
          <p:cNvGrpSpPr/>
          <p:nvPr/>
        </p:nvGrpSpPr>
        <p:grpSpPr>
          <a:xfrm>
            <a:off x="181134" y="116632"/>
            <a:ext cx="1150506" cy="523220"/>
            <a:chOff x="129208" y="932973"/>
            <a:chExt cx="1150506" cy="523220"/>
          </a:xfrm>
        </p:grpSpPr>
        <p:sp>
          <p:nvSpPr>
            <p:cNvPr id="9" name="流程图: 可选过程 8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01216" y="932973"/>
              <a:ext cx="9864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zh-CN" sz="2800" b="1" dirty="0">
                  <a:solidFill>
                    <a:srgbClr val="000000"/>
                  </a:solidFill>
                  <a:latin typeface="宋体"/>
                </a:rPr>
                <a:t>定义</a:t>
              </a:r>
              <a:endParaRPr lang="zh-CN" altLang="en-US" dirty="0"/>
            </a:p>
          </p:txBody>
        </p:sp>
      </p:grpSp>
      <p:sp>
        <p:nvSpPr>
          <p:cNvPr id="19" name="标题 1"/>
          <p:cNvSpPr>
            <a:spLocks noGrp="1"/>
          </p:cNvSpPr>
          <p:nvPr>
            <p:ph type="ctrTitle"/>
          </p:nvPr>
        </p:nvSpPr>
        <p:spPr>
          <a:xfrm>
            <a:off x="179512" y="6093296"/>
            <a:ext cx="7772400" cy="576064"/>
          </a:xfrm>
        </p:spPr>
        <p:txBody>
          <a:bodyPr/>
          <a:lstStyle/>
          <a:p>
            <a:r>
              <a:rPr lang="en-US" altLang="zh-CN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5.5 </a:t>
            </a:r>
            <a:r>
              <a:rPr lang="zh-CN" altLang="en-US" sz="3600" dirty="0" smtClean="0">
                <a:latin typeface="黑体" panose="02010609060101010101" pitchFamily="49" charset="-122"/>
                <a:ea typeface="黑体" panose="02010609060101010101" pitchFamily="49" charset="-122"/>
              </a:rPr>
              <a:t>二 次 型 及 其 标 准 型</a:t>
            </a:r>
            <a:endParaRPr lang="zh-CN" altLang="en-US" sz="36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1EEA07F-F132-4270-8820-B617EF0B2CEF}" type="datetime1">
              <a:rPr lang="zh-CN" altLang="en-US" smtClean="0"/>
              <a:t>2022/11/23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altLang="zh-CN" smtClean="0"/>
              <a:t>/ 37</a:t>
            </a:r>
            <a:endParaRPr lang="zh-CN" altLang="en-US" dirty="0"/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F92394F5-9B9D-49DF-9FEC-C2A214EB7C66}" type="slidenum">
              <a:rPr lang="zh-CN" altLang="en-US" smtClean="0"/>
              <a:pPr/>
              <a:t>9</a:t>
            </a:fld>
            <a:endParaRPr lang="zh-CN" altLang="en-US"/>
          </a:p>
        </p:txBody>
      </p:sp>
      <p:sp>
        <p:nvSpPr>
          <p:cNvPr id="28" name="TextBox 27"/>
          <p:cNvSpPr txBox="1"/>
          <p:nvPr/>
        </p:nvSpPr>
        <p:spPr>
          <a:xfrm>
            <a:off x="251520" y="3553852"/>
            <a:ext cx="76328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000000"/>
                </a:solidFill>
                <a:latin typeface="宋体"/>
              </a:rPr>
              <a:t> </a:t>
            </a:r>
            <a:r>
              <a:rPr lang="en-US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zh-CN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、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对称矩阵只能与对称矩阵合同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179512" y="2905780"/>
            <a:ext cx="1150506" cy="523220"/>
            <a:chOff x="129208" y="932973"/>
            <a:chExt cx="1150506" cy="523220"/>
          </a:xfrm>
        </p:grpSpPr>
        <p:sp>
          <p:nvSpPr>
            <p:cNvPr id="30" name="流程图: 可选过程 29"/>
            <p:cNvSpPr/>
            <p:nvPr/>
          </p:nvSpPr>
          <p:spPr>
            <a:xfrm>
              <a:off x="129208" y="932973"/>
              <a:ext cx="1150506" cy="523220"/>
            </a:xfrm>
            <a:prstGeom prst="flowChartAlternateProcess">
              <a:avLst/>
            </a:prstGeom>
            <a:solidFill>
              <a:srgbClr val="92D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201216" y="932973"/>
              <a:ext cx="98640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000000"/>
                  </a:solidFill>
                  <a:latin typeface="宋体"/>
                </a:rPr>
                <a:t>注意</a:t>
              </a:r>
              <a:endParaRPr lang="zh-CN" altLang="en-US" sz="2400" dirty="0"/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395536" y="1988840"/>
            <a:ext cx="76328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合同关系具有：</a:t>
            </a:r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自反性、对称性、传递性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03920" y="4149080"/>
            <a:ext cx="98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000000"/>
                </a:solidFill>
                <a:latin typeface="宋体"/>
              </a:rPr>
              <a:t>证明</a:t>
            </a:r>
            <a:endParaRPr lang="zh-CN" altLang="en-US" sz="2400" dirty="0"/>
          </a:p>
        </p:txBody>
      </p:sp>
      <p:sp>
        <p:nvSpPr>
          <p:cNvPr id="24" name="TextBox 23"/>
          <p:cNvSpPr txBox="1"/>
          <p:nvPr/>
        </p:nvSpPr>
        <p:spPr>
          <a:xfrm>
            <a:off x="1619672" y="4119463"/>
            <a:ext cx="65527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latin typeface="+mn-ea"/>
              </a:rPr>
              <a:t>若有可逆矩阵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zh-CN" altLang="en-US" sz="2400" b="1" dirty="0" smtClean="0">
                <a:latin typeface="+mn-ea"/>
              </a:rPr>
              <a:t>，使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B=C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sz="2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是对称矩阵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993304" y="4623519"/>
            <a:ext cx="986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则</a:t>
            </a:r>
            <a:endParaRPr lang="zh-CN" alt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611288" y="4593902"/>
            <a:ext cx="15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3051448" y="4581128"/>
            <a:ext cx="15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=C</a:t>
            </a:r>
            <a:r>
              <a:rPr lang="en-US" altLang="zh-CN" sz="2400" b="1" i="1" baseline="30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endParaRPr lang="zh-CN" altLang="en-US" sz="2400" b="1" dirty="0">
              <a:latin typeface="+mn-ea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3987552" y="4581128"/>
            <a:ext cx="1592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=B</a:t>
            </a:r>
            <a:endParaRPr lang="zh-CN" altLang="en-US" sz="24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3922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2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28" grpId="0"/>
      <p:bldP spid="32" grpId="0"/>
      <p:bldP spid="21" grpId="0"/>
      <p:bldP spid="24" grpId="0"/>
      <p:bldP spid="25" grpId="0"/>
      <p:bldP spid="27" grpId="0"/>
      <p:bldP spid="33" grpId="0"/>
      <p:bldP spid="3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]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3.0"/>
  <p:tag name="PROBLEMBLANK" val="[{&quot;Num&quot;:1,&quot;Score&quot;:1.0,&quot;Answers&quot;:[&quot;&quot;],&quot;CaseSensitive&quot;:false,&quot;FuzzyMatch&quot;:false},{&quot;Num&quot;:2,&quot;Score&quot;:1.0,&quot;Answers&quot;:[&quot;&quot;],&quot;CaseSensitive&quot;:false,&quot;FuzzyMatch&quot;:false},{&quot;Num&quot;:3,&quot;Score&quot;:1.0,&quot;Answers&quot;:[&quot;&quot;],&quot;CaseSensitive&quot;:false,&quot;FuzzyMatch&quot;:false}]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&gt;1&quot;],&quot;CaseSensitive&quot;:false,&quot;FuzzyMatch&quot;:false},{&quot;Num&quot;:2,&quot;Score&quot;:1.0,&quot;Answers&quot;:[&quot;&gt;n&quot;],&quot;CaseSensitive&quot;:false,&quot;FuzzyMatch&quot;:false}]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FillBlank"/>
  <p:tag name="PROBLEMBLANKKEYWORD" val="填空"/>
  <p:tag name="PROBLEMSCORE" val="2.0"/>
  <p:tag name="PROBLEMBLANK" val="[{&quot;Num&quot;:1,&quot;Score&quot;:1.0,&quot;Answers&quot;:[&quot;&gt;1&quot;],&quot;CaseSensitive&quot;:false,&quot;FuzzyMatch&quot;:false},{&quot;Num&quot;:2,&quot;Score&quot;:1.0,&quot;Answers&quot;:[&quot;&gt;n&quot;],&quot;CaseSensitive&quot;:false,&quot;FuzzyMatch&quot;:false}]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Body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FillBlank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3" val="PRODUCTVERSIONTIP3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Warnin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FillBlank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heme/theme1.xml><?xml version="1.0" encoding="utf-8"?>
<a:theme xmlns:a="http://schemas.openxmlformats.org/drawingml/2006/main" name="主题2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主题2</Template>
  <TotalTime>4713</TotalTime>
  <Words>2588</Words>
  <Application>Microsoft Office PowerPoint</Application>
  <PresentationFormat>全屏显示(4:3)</PresentationFormat>
  <Paragraphs>658</Paragraphs>
  <Slides>37</Slides>
  <Notes>1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37</vt:i4>
      </vt:variant>
    </vt:vector>
  </HeadingPairs>
  <TitlesOfParts>
    <vt:vector size="40" baseType="lpstr">
      <vt:lpstr>主题2</vt:lpstr>
      <vt:lpstr>Equation</vt:lpstr>
      <vt:lpstr>MathType 6.0 Equation</vt:lpstr>
      <vt:lpstr>第五章   相似矩阵及二次型</vt:lpstr>
      <vt:lpstr>5.5 二 次 型 及 其 标 准 型</vt:lpstr>
      <vt:lpstr>5.5 二 次 型 及 其 标 准 型</vt:lpstr>
      <vt:lpstr>PowerPoint 演示文稿</vt:lpstr>
      <vt:lpstr>PowerPoint 演示文稿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5.5 二 次 型 及 其 标 准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PowerPoint 演示文稿</vt:lpstr>
      <vt:lpstr>PowerPoint 演示文稿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5.6   正 定 二 次 型</vt:lpstr>
      <vt:lpstr>PowerPoint 演示文稿</vt:lpstr>
      <vt:lpstr>5.6   正 定 二 次 型</vt:lpstr>
    </vt:vector>
  </TitlesOfParts>
  <Manager>卢玉贞</Manager>
  <Company>dlyuzhen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卢玉贞</dc:creator>
  <cp:lastModifiedBy>dlyuzhen</cp:lastModifiedBy>
  <cp:revision>459</cp:revision>
  <dcterms:created xsi:type="dcterms:W3CDTF">2015-01-05T18:34:44Z</dcterms:created>
  <dcterms:modified xsi:type="dcterms:W3CDTF">2022-11-23T05:48:33Z</dcterms:modified>
</cp:coreProperties>
</file>