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35"/>
  </p:notesMasterIdLst>
  <p:sldIdLst>
    <p:sldId id="348" r:id="rId3"/>
    <p:sldId id="353" r:id="rId4"/>
    <p:sldId id="354" r:id="rId5"/>
    <p:sldId id="355" r:id="rId6"/>
    <p:sldId id="356" r:id="rId7"/>
    <p:sldId id="357" r:id="rId8"/>
    <p:sldId id="358" r:id="rId9"/>
    <p:sldId id="359" r:id="rId10"/>
    <p:sldId id="360" r:id="rId11"/>
    <p:sldId id="336" r:id="rId12"/>
    <p:sldId id="319" r:id="rId13"/>
    <p:sldId id="326" r:id="rId14"/>
    <p:sldId id="330" r:id="rId15"/>
    <p:sldId id="313" r:id="rId16"/>
    <p:sldId id="338" r:id="rId17"/>
    <p:sldId id="308" r:id="rId18"/>
    <p:sldId id="362" r:id="rId19"/>
    <p:sldId id="364" r:id="rId20"/>
    <p:sldId id="372" r:id="rId21"/>
    <p:sldId id="298" r:id="rId22"/>
    <p:sldId id="361" r:id="rId23"/>
    <p:sldId id="365" r:id="rId24"/>
    <p:sldId id="324" r:id="rId25"/>
    <p:sldId id="367" r:id="rId26"/>
    <p:sldId id="373" r:id="rId27"/>
    <p:sldId id="259" r:id="rId28"/>
    <p:sldId id="366" r:id="rId29"/>
    <p:sldId id="368" r:id="rId30"/>
    <p:sldId id="370" r:id="rId31"/>
    <p:sldId id="371" r:id="rId32"/>
    <p:sldId id="321"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AC4"/>
    <a:srgbClr val="2626FF"/>
    <a:srgbClr val="2625FC"/>
    <a:srgbClr val="115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12" autoAdjust="0"/>
    <p:restoredTop sz="94660"/>
  </p:normalViewPr>
  <p:slideViewPr>
    <p:cSldViewPr snapToGrid="0" showGuides="1">
      <p:cViewPr>
        <p:scale>
          <a:sx n="140" d="100"/>
          <a:sy n="140" d="100"/>
        </p:scale>
        <p:origin x="-864" y="24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17913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27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 id="214748369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2911392" y="1734530"/>
            <a:ext cx="15663823" cy="3999375"/>
            <a:chOff x="6454683" y="1943026"/>
            <a:chExt cx="8944152" cy="3999375"/>
          </a:xfrm>
        </p:grpSpPr>
        <p:sp>
          <p:nvSpPr>
            <p:cNvPr id="8" name="TextBox 7">
              <a:extLst>
                <a:ext uri="{FF2B5EF4-FFF2-40B4-BE49-F238E27FC236}">
                  <a16:creationId xmlns:a16="http://schemas.microsoft.com/office/drawing/2014/main" id="{5CF5BDA4-10C7-46A6-AC30-523A3FC438AC}"/>
                </a:ext>
              </a:extLst>
            </p:cNvPr>
            <p:cNvSpPr txBox="1"/>
            <p:nvPr/>
          </p:nvSpPr>
          <p:spPr>
            <a:xfrm>
              <a:off x="6454683" y="1943026"/>
              <a:ext cx="5088421" cy="1569660"/>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Translating Embeddings for</a:t>
              </a:r>
            </a:p>
            <a:p>
              <a:r>
                <a:rPr lang="en-US" altLang="ko-KR" sz="4800" b="1" dirty="0">
                  <a:solidFill>
                    <a:schemeClr val="bg1"/>
                  </a:solidFill>
                  <a:latin typeface="+mj-lt"/>
                  <a:cs typeface="Arial" pitchFamily="34" charset="0"/>
                </a:rPr>
                <a:t>Modeling Multi-relational Data</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10621739" y="5296070"/>
              <a:ext cx="4777096" cy="646331"/>
            </a:xfrm>
            <a:prstGeom prst="rect">
              <a:avLst/>
            </a:prstGeom>
            <a:noFill/>
          </p:spPr>
          <p:txBody>
            <a:bodyPr wrap="square" rtlCol="0" anchor="ctr">
              <a:spAutoFit/>
            </a:bodyPr>
            <a:lstStyle/>
            <a:p>
              <a:r>
                <a:rPr lang="ko-KR" altLang="en-US" sz="3600" b="1" dirty="0" err="1">
                  <a:solidFill>
                    <a:schemeClr val="bg1"/>
                  </a:solidFill>
                  <a:cs typeface="Arial" pitchFamily="34" charset="0"/>
                </a:rPr>
                <a:t>배지환</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Multi-Relational</a:t>
            </a:r>
            <a:r>
              <a:rPr lang="ko-KR" altLang="en-US" dirty="0"/>
              <a:t> </a:t>
            </a:r>
            <a:r>
              <a:rPr lang="en-US" altLang="ko-KR" dirty="0"/>
              <a:t>Data</a:t>
            </a:r>
            <a:endParaRPr lang="en-US" dirty="0"/>
          </a:p>
        </p:txBody>
      </p:sp>
      <p:graphicFrame>
        <p:nvGraphicFramePr>
          <p:cNvPr id="3" name="Table 3">
            <a:extLst>
              <a:ext uri="{FF2B5EF4-FFF2-40B4-BE49-F238E27FC236}">
                <a16:creationId xmlns:a16="http://schemas.microsoft.com/office/drawing/2014/main" id="{EB2DE1BF-0D9A-4131-B4A7-5C6D5F909749}"/>
              </a:ext>
            </a:extLst>
          </p:cNvPr>
          <p:cNvGraphicFramePr>
            <a:graphicFrameLocks noGrp="1"/>
          </p:cNvGraphicFramePr>
          <p:nvPr>
            <p:extLst>
              <p:ext uri="{D42A27DB-BD31-4B8C-83A1-F6EECF244321}">
                <p14:modId xmlns:p14="http://schemas.microsoft.com/office/powerpoint/2010/main" val="3599805654"/>
              </p:ext>
            </p:extLst>
          </p:nvPr>
        </p:nvGraphicFramePr>
        <p:xfrm>
          <a:off x="1220344" y="1389182"/>
          <a:ext cx="4226172" cy="4845434"/>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2"/>
                          </a:solidFill>
                          <a:latin typeface="+mn-lt"/>
                          <a:cs typeface="Arial" pitchFamily="34" charset="0"/>
                        </a:rPr>
                        <a:t>Classic</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Graph</a:t>
                      </a:r>
                      <a:r>
                        <a:rPr lang="ko-KR" altLang="en-US" sz="2400" b="1" dirty="0">
                          <a:solidFill>
                            <a:schemeClr val="accent2"/>
                          </a:solidFill>
                          <a:latin typeface="+mn-lt"/>
                          <a:cs typeface="Arial" pitchFamily="34" charset="0"/>
                        </a:rPr>
                        <a:t> </a:t>
                      </a:r>
                      <a:r>
                        <a:rPr lang="en-US" altLang="ko-KR" sz="2400" b="1" dirty="0">
                          <a:solidFill>
                            <a:schemeClr val="accent2"/>
                          </a:solidFill>
                          <a:latin typeface="+mn-lt"/>
                          <a:cs typeface="Arial" pitchFamily="34" charset="0"/>
                        </a:rPr>
                        <a:t>Structure</a:t>
                      </a:r>
                      <a:endParaRPr lang="ko-KR" altLang="en-US" sz="2400" b="1" dirty="0">
                        <a:solidFill>
                          <a:schemeClr val="accent2"/>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0">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940649"/>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0349413"/>
                  </a:ext>
                </a:extLst>
              </a:tr>
              <a:tr h="450738">
                <a:tc>
                  <a:txBody>
                    <a:bodyPr/>
                    <a:lstStyle/>
                    <a:p>
                      <a:pPr latinLnBrk="1"/>
                      <a:endParaRPr lang="ko-KR" altLang="en-US" sz="1500" dirty="0">
                        <a:solidFill>
                          <a:srgbClr val="61B4F6"/>
                        </a:solidFill>
                        <a:latin typeface="+mn-lt"/>
                        <a:cs typeface="Arial" pitchFamily="34" charset="0"/>
                      </a:endParaRPr>
                    </a:p>
                  </a:txBody>
                  <a:tcPr marL="77724" marR="77724" marT="38862" marB="38862">
                    <a:lnL w="28575" cap="flat" cmpd="sng" algn="ctr">
                      <a:solidFill>
                        <a:schemeClr val="accent2"/>
                      </a:solidFill>
                      <a:prstDash val="solid"/>
                      <a:round/>
                      <a:headEnd type="none" w="med" len="med"/>
                      <a:tailEnd type="none" w="med" len="med"/>
                    </a:lnL>
                    <a:lnR w="12700" cmpd="sng">
                      <a:noFill/>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Arial" pitchFamily="34" charset="0"/>
                        <a:cs typeface="Arial" pitchFamily="34" charset="0"/>
                      </a:endParaRPr>
                    </a:p>
                  </a:txBody>
                  <a:tcPr marL="77724" marR="77724" marT="38862" marB="38862">
                    <a:lnL w="12700" cmpd="sng">
                      <a:noFill/>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5" name="Table 5">
            <a:extLst>
              <a:ext uri="{FF2B5EF4-FFF2-40B4-BE49-F238E27FC236}">
                <a16:creationId xmlns:a16="http://schemas.microsoft.com/office/drawing/2014/main" id="{D08AD7E8-85B2-432A-A349-9AF99C9985D7}"/>
              </a:ext>
            </a:extLst>
          </p:cNvPr>
          <p:cNvGraphicFramePr>
            <a:graphicFrameLocks noGrp="1"/>
          </p:cNvGraphicFramePr>
          <p:nvPr>
            <p:extLst>
              <p:ext uri="{D42A27DB-BD31-4B8C-83A1-F6EECF244321}">
                <p14:modId xmlns:p14="http://schemas.microsoft.com/office/powerpoint/2010/main" val="1684754948"/>
              </p:ext>
            </p:extLst>
          </p:nvPr>
        </p:nvGraphicFramePr>
        <p:xfrm>
          <a:off x="6900174" y="1389182"/>
          <a:ext cx="4226172" cy="4845435"/>
        </p:xfrm>
        <a:graphic>
          <a:graphicData uri="http://schemas.openxmlformats.org/drawingml/2006/table">
            <a:tbl>
              <a:tblPr firstRow="1" bandRow="1">
                <a:tableStyleId>{5940675A-B579-460E-94D1-54222C63F5DA}</a:tableStyleId>
              </a:tblPr>
              <a:tblGrid>
                <a:gridCol w="426267">
                  <a:extLst>
                    <a:ext uri="{9D8B030D-6E8A-4147-A177-3AD203B41FA5}">
                      <a16:colId xmlns:a16="http://schemas.microsoft.com/office/drawing/2014/main" val="20000"/>
                    </a:ext>
                  </a:extLst>
                </a:gridCol>
                <a:gridCol w="3373638">
                  <a:extLst>
                    <a:ext uri="{9D8B030D-6E8A-4147-A177-3AD203B41FA5}">
                      <a16:colId xmlns:a16="http://schemas.microsoft.com/office/drawing/2014/main" val="20001"/>
                    </a:ext>
                  </a:extLst>
                </a:gridCol>
                <a:gridCol w="426267">
                  <a:extLst>
                    <a:ext uri="{9D8B030D-6E8A-4147-A177-3AD203B41FA5}">
                      <a16:colId xmlns:a16="http://schemas.microsoft.com/office/drawing/2014/main" val="20002"/>
                    </a:ext>
                  </a:extLst>
                </a:gridCol>
              </a:tblGrid>
              <a:tr h="450738">
                <a:tc gridSpan="3">
                  <a:txBody>
                    <a:bodyPr/>
                    <a:lstStyle/>
                    <a:p>
                      <a:pPr algn="ctr"/>
                      <a:r>
                        <a:rPr lang="en-US" altLang="ko-KR" sz="2400" b="1" dirty="0">
                          <a:solidFill>
                            <a:schemeClr val="accent4"/>
                          </a:solidFill>
                          <a:latin typeface="+mn-lt"/>
                          <a:cs typeface="Arial" pitchFamily="34" charset="0"/>
                        </a:rPr>
                        <a:t>Multi-Relational Structure</a:t>
                      </a:r>
                      <a:endParaRPr lang="ko-KR" altLang="en-US" sz="2400" b="1" dirty="0">
                        <a:solidFill>
                          <a:schemeClr val="accent4"/>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239531">
                <a:tc gridSpan="3">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28575"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245290"/>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797049"/>
                  </a:ext>
                </a:extLst>
              </a:tr>
              <a:tr h="450738">
                <a:tc>
                  <a:txBody>
                    <a:bodyPr/>
                    <a:lstStyle/>
                    <a:p>
                      <a:pPr latinLnBrk="1"/>
                      <a:endParaRPr lang="ko-KR" altLang="en-US" sz="1500" dirty="0">
                        <a:solidFill>
                          <a:srgbClr val="61B4F6"/>
                        </a:solidFill>
                        <a:latin typeface="Arial" pitchFamily="34" charset="0"/>
                        <a:cs typeface="Arial" pitchFamily="34" charset="0"/>
                      </a:endParaRPr>
                    </a:p>
                  </a:txBody>
                  <a:tcPr marL="77724" marR="77724" marT="38862" marB="38862">
                    <a:lnL w="28575" cap="flat" cmpd="sng" algn="ctr">
                      <a:solidFill>
                        <a:schemeClr val="accent4"/>
                      </a:solid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a:t>
                      </a:r>
                      <a:r>
                        <a:rPr lang="en-US" altLang="ko-KR" sz="1200" b="0" baseline="0" dirty="0">
                          <a:solidFill>
                            <a:schemeClr val="tx1">
                              <a:lumMod val="75000"/>
                              <a:lumOff val="25000"/>
                            </a:schemeClr>
                          </a:solidFill>
                          <a:latin typeface="+mn-lt"/>
                          <a:cs typeface="Arial" pitchFamily="34" charset="0"/>
                        </a:rPr>
                        <a:t> Here</a:t>
                      </a:r>
                      <a:endParaRPr lang="en-US" altLang="ko-KR" sz="1200" b="0" dirty="0">
                        <a:solidFill>
                          <a:schemeClr val="tx1">
                            <a:lumMod val="75000"/>
                            <a:lumOff val="25000"/>
                          </a:schemeClr>
                        </a:solidFill>
                        <a:latin typeface="+mn-lt"/>
                        <a:cs typeface="Arial" pitchFamily="34" charset="0"/>
                      </a:endParaRPr>
                    </a:p>
                  </a:txBody>
                  <a:tcPr marL="77724" marR="77724" marT="38862" marB="38862" anchor="ctr">
                    <a:lnL w="12700" cmpd="sng">
                      <a:noFill/>
                    </a:lnL>
                    <a:lnR w="12700" cmpd="sng">
                      <a:noFill/>
                    </a:lnR>
                    <a:lnT w="12700"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500" dirty="0">
                        <a:solidFill>
                          <a:schemeClr val="tx1">
                            <a:lumMod val="75000"/>
                            <a:lumOff val="25000"/>
                          </a:schemeClr>
                        </a:solidFill>
                        <a:latin typeface="+mn-lt"/>
                        <a:cs typeface="Arial" pitchFamily="34" charset="0"/>
                      </a:endParaRPr>
                    </a:p>
                  </a:txBody>
                  <a:tcPr marL="77724" marR="77724" marT="38862" marB="38862">
                    <a:lnL w="12700" cmpd="sng">
                      <a:noFill/>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45073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10" name="Table 3">
            <a:extLst>
              <a:ext uri="{FF2B5EF4-FFF2-40B4-BE49-F238E27FC236}">
                <a16:creationId xmlns:a16="http://schemas.microsoft.com/office/drawing/2014/main" id="{669D4BD4-CE5D-974F-A719-50C741D132A8}"/>
              </a:ext>
            </a:extLst>
          </p:cNvPr>
          <p:cNvGraphicFramePr>
            <a:graphicFrameLocks noGrp="1"/>
          </p:cNvGraphicFramePr>
          <p:nvPr>
            <p:extLst>
              <p:ext uri="{D42A27DB-BD31-4B8C-83A1-F6EECF244321}">
                <p14:modId xmlns:p14="http://schemas.microsoft.com/office/powerpoint/2010/main" val="1664435730"/>
              </p:ext>
            </p:extLst>
          </p:nvPr>
        </p:nvGraphicFramePr>
        <p:xfrm>
          <a:off x="1227672" y="3028950"/>
          <a:ext cx="4218844" cy="2756688"/>
        </p:xfrm>
        <a:graphic>
          <a:graphicData uri="http://schemas.openxmlformats.org/drawingml/2006/table">
            <a:tbl>
              <a:tblPr firstRow="1" bandRow="1">
                <a:tableStyleId>{5940675A-B579-460E-94D1-54222C63F5DA}</a:tableStyleId>
              </a:tblPr>
              <a:tblGrid>
                <a:gridCol w="4218844">
                  <a:extLst>
                    <a:ext uri="{9D8B030D-6E8A-4147-A177-3AD203B41FA5}">
                      <a16:colId xmlns:a16="http://schemas.microsoft.com/office/drawing/2014/main" val="20000"/>
                    </a:ext>
                  </a:extLst>
                </a:gridCol>
              </a:tblGrid>
              <a:tr h="2021571">
                <a:tc>
                  <a:txBody>
                    <a:bodyPr/>
                    <a:lstStyle/>
                    <a:p>
                      <a:pPr algn="ctr" latinLnBrk="1"/>
                      <a:endParaRPr lang="en-US" altLang="ko-KR"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73511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marL="77724" marR="77724" marT="38862" marB="38862"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6"/>
                  </a:ext>
                </a:extLst>
              </a:tr>
            </a:tbl>
          </a:graphicData>
        </a:graphic>
      </p:graphicFrame>
      <p:pic>
        <p:nvPicPr>
          <p:cNvPr id="8" name="그림 7">
            <a:extLst>
              <a:ext uri="{FF2B5EF4-FFF2-40B4-BE49-F238E27FC236}">
                <a16:creationId xmlns:a16="http://schemas.microsoft.com/office/drawing/2014/main" id="{39FDFCB9-E3ED-0844-86BC-BDA8B04C8D14}"/>
              </a:ext>
            </a:extLst>
          </p:cNvPr>
          <p:cNvPicPr>
            <a:picLocks noChangeAspect="1"/>
          </p:cNvPicPr>
          <p:nvPr/>
        </p:nvPicPr>
        <p:blipFill rotWithShape="1">
          <a:blip r:embed="rId2">
            <a:extLst>
              <a:ext uri="{28A0092B-C50C-407E-A947-70E740481C1C}">
                <a14:useLocalDpi xmlns:a14="http://schemas.microsoft.com/office/drawing/2010/main" val="0"/>
              </a:ext>
            </a:extLst>
          </a:blip>
          <a:srcRect l="2704" r="52900" b="26671"/>
          <a:stretch/>
        </p:blipFill>
        <p:spPr>
          <a:xfrm>
            <a:off x="1341692" y="2065667"/>
            <a:ext cx="3983476" cy="3719971"/>
          </a:xfrm>
          <a:prstGeom prst="rect">
            <a:avLst/>
          </a:prstGeom>
        </p:spPr>
      </p:pic>
      <p:sp>
        <p:nvSpPr>
          <p:cNvPr id="13" name="직사각형 12">
            <a:extLst>
              <a:ext uri="{FF2B5EF4-FFF2-40B4-BE49-F238E27FC236}">
                <a16:creationId xmlns:a16="http://schemas.microsoft.com/office/drawing/2014/main" id="{7C39D56B-B34C-7741-ADCE-09B3D71BBE59}"/>
              </a:ext>
            </a:extLst>
          </p:cNvPr>
          <p:cNvSpPr/>
          <p:nvPr/>
        </p:nvSpPr>
        <p:spPr>
          <a:xfrm>
            <a:off x="6900175" y="2590600"/>
            <a:ext cx="4226172" cy="3195038"/>
          </a:xfrm>
          <a:prstGeom prst="rect">
            <a:avLst/>
          </a:prstGeom>
          <a:solidFill>
            <a:srgbClr val="115AC4"/>
          </a:solidFill>
          <a:ln>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47E48F11-A0D1-C012-F969-19955B70C452}"/>
              </a:ext>
            </a:extLst>
          </p:cNvPr>
          <p:cNvSpPr/>
          <p:nvPr/>
        </p:nvSpPr>
        <p:spPr>
          <a:xfrm>
            <a:off x="7014193" y="2065667"/>
            <a:ext cx="3998134" cy="3719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2606461A-9860-7BF2-5C95-3576D8A9840C}"/>
              </a:ext>
            </a:extLst>
          </p:cNvPr>
          <p:cNvPicPr>
            <a:picLocks noChangeAspect="1"/>
          </p:cNvPicPr>
          <p:nvPr/>
        </p:nvPicPr>
        <p:blipFill rotWithShape="1">
          <a:blip r:embed="rId3">
            <a:extLst>
              <a:ext uri="{28A0092B-C50C-407E-A947-70E740481C1C}">
                <a14:useLocalDpi xmlns:a14="http://schemas.microsoft.com/office/drawing/2010/main" val="0"/>
              </a:ext>
            </a:extLst>
          </a:blip>
          <a:srcRect l="17732" r="11264" b="11726"/>
          <a:stretch/>
        </p:blipFill>
        <p:spPr>
          <a:xfrm>
            <a:off x="6957183" y="2515035"/>
            <a:ext cx="4112153" cy="2953783"/>
          </a:xfrm>
          <a:prstGeom prst="rect">
            <a:avLst/>
          </a:prstGeom>
        </p:spPr>
      </p:pic>
    </p:spTree>
    <p:extLst>
      <p:ext uri="{BB962C8B-B14F-4D97-AF65-F5344CB8AC3E}">
        <p14:creationId xmlns:p14="http://schemas.microsoft.com/office/powerpoint/2010/main" val="340530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52583" y="339115"/>
            <a:ext cx="11573197" cy="724247"/>
          </a:xfrm>
        </p:spPr>
        <p:txBody>
          <a:bodyPr/>
          <a:lstStyle/>
          <a:p>
            <a:r>
              <a:rPr lang="en-US" dirty="0"/>
              <a:t>Introduction</a:t>
            </a:r>
            <a:endParaRPr lang="en-US" altLang="ko-KR" dirty="0"/>
          </a:p>
        </p:txBody>
      </p:sp>
      <p:grpSp>
        <p:nvGrpSpPr>
          <p:cNvPr id="8" name="그룹 7">
            <a:extLst>
              <a:ext uri="{FF2B5EF4-FFF2-40B4-BE49-F238E27FC236}">
                <a16:creationId xmlns:a16="http://schemas.microsoft.com/office/drawing/2014/main" id="{B4F98A67-1EC1-0E0C-881C-7F510B973967}"/>
              </a:ext>
            </a:extLst>
          </p:cNvPr>
          <p:cNvGrpSpPr/>
          <p:nvPr/>
        </p:nvGrpSpPr>
        <p:grpSpPr>
          <a:xfrm>
            <a:off x="5064359" y="2777634"/>
            <a:ext cx="6990951" cy="896836"/>
            <a:chOff x="1120789" y="5425433"/>
            <a:chExt cx="7655926" cy="896836"/>
          </a:xfrm>
        </p:grpSpPr>
        <p:grpSp>
          <p:nvGrpSpPr>
            <p:cNvPr id="47" name="그룹 46">
              <a:extLst>
                <a:ext uri="{FF2B5EF4-FFF2-40B4-BE49-F238E27FC236}">
                  <a16:creationId xmlns:a16="http://schemas.microsoft.com/office/drawing/2014/main" id="{45B8A459-310C-4126-90AA-816ED352830E}"/>
                </a:ext>
              </a:extLst>
            </p:cNvPr>
            <p:cNvGrpSpPr/>
            <p:nvPr/>
          </p:nvGrpSpPr>
          <p:grpSpPr>
            <a:xfrm>
              <a:off x="1120789" y="5425433"/>
              <a:ext cx="3397956" cy="896836"/>
              <a:chOff x="4775740" y="1858215"/>
              <a:chExt cx="3397956" cy="896836"/>
            </a:xfrm>
          </p:grpSpPr>
          <p:sp>
            <p:nvSpPr>
              <p:cNvPr id="4" name="Arrow: Pentagon 42">
                <a:extLst>
                  <a:ext uri="{FF2B5EF4-FFF2-40B4-BE49-F238E27FC236}">
                    <a16:creationId xmlns:a16="http://schemas.microsoft.com/office/drawing/2014/main" id="{E5B6B2DB-1D8F-4391-8557-1466E3ECD10C}"/>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5">
                <a:extLst>
                  <a:ext uri="{FF2B5EF4-FFF2-40B4-BE49-F238E27FC236}">
                    <a16:creationId xmlns:a16="http://schemas.microsoft.com/office/drawing/2014/main" id="{21FAEF14-2369-4FEC-82CE-3AB573A82527}"/>
                  </a:ext>
                </a:extLst>
              </p:cNvPr>
              <p:cNvSpPr/>
              <p:nvPr/>
            </p:nvSpPr>
            <p:spPr>
              <a:xfrm rot="19800000">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8766F03-A013-40B1-9A71-42C9242FCF51}"/>
                  </a:ext>
                </a:extLst>
              </p:cNvPr>
              <p:cNvSpPr txBox="1"/>
              <p:nvPr/>
            </p:nvSpPr>
            <p:spPr>
              <a:xfrm>
                <a:off x="5933785" y="2154338"/>
                <a:ext cx="118082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 B</a:t>
                </a:r>
                <a:endParaRPr lang="ko-KR" altLang="en-US" sz="1400" b="1" dirty="0">
                  <a:solidFill>
                    <a:schemeClr val="bg1"/>
                  </a:solidFill>
                  <a:cs typeface="Arial" pitchFamily="34" charset="0"/>
                </a:endParaRPr>
              </a:p>
            </p:txBody>
          </p:sp>
        </p:grpSp>
        <p:sp>
          <p:nvSpPr>
            <p:cNvPr id="54" name="Arrow: Pentagon 42">
              <a:extLst>
                <a:ext uri="{FF2B5EF4-FFF2-40B4-BE49-F238E27FC236}">
                  <a16:creationId xmlns:a16="http://schemas.microsoft.com/office/drawing/2014/main" id="{BCD3F6D8-39DD-4E0D-B0FD-443F5B01BF43}"/>
                </a:ext>
              </a:extLst>
            </p:cNvPr>
            <p:cNvSpPr/>
            <p:nvPr/>
          </p:nvSpPr>
          <p:spPr>
            <a:xfrm>
              <a:off x="2012021" y="5520241"/>
              <a:ext cx="6764694" cy="71040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그림 2">
              <a:extLst>
                <a:ext uri="{FF2B5EF4-FFF2-40B4-BE49-F238E27FC236}">
                  <a16:creationId xmlns:a16="http://schemas.microsoft.com/office/drawing/2014/main" id="{26005DC0-7C64-AFFB-4416-E1FB4C208CF7}"/>
                </a:ext>
              </a:extLst>
            </p:cNvPr>
            <p:cNvPicPr>
              <a:picLocks noChangeAspect="1"/>
            </p:cNvPicPr>
            <p:nvPr/>
          </p:nvPicPr>
          <p:blipFill>
            <a:blip r:embed="rId2"/>
            <a:stretch>
              <a:fillRect/>
            </a:stretch>
          </p:blipFill>
          <p:spPr>
            <a:xfrm>
              <a:off x="2129689" y="5589795"/>
              <a:ext cx="5731510" cy="533400"/>
            </a:xfrm>
            <a:prstGeom prst="rect">
              <a:avLst/>
            </a:prstGeom>
          </p:spPr>
        </p:pic>
        <p:sp>
          <p:nvSpPr>
            <p:cNvPr id="5" name="Rectangle 9">
              <a:extLst>
                <a:ext uri="{FF2B5EF4-FFF2-40B4-BE49-F238E27FC236}">
                  <a16:creationId xmlns:a16="http://schemas.microsoft.com/office/drawing/2014/main" id="{895378CC-D6D1-C5A4-B4DF-36777EEFB829}"/>
                </a:ext>
              </a:extLst>
            </p:cNvPr>
            <p:cNvSpPr/>
            <p:nvPr/>
          </p:nvSpPr>
          <p:spPr>
            <a:xfrm>
              <a:off x="1375234" y="5619242"/>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TextBox 6">
            <a:extLst>
              <a:ext uri="{FF2B5EF4-FFF2-40B4-BE49-F238E27FC236}">
                <a16:creationId xmlns:a16="http://schemas.microsoft.com/office/drawing/2014/main" id="{9BCB9539-DC3C-03FF-9B70-8D7F50BE7368}"/>
              </a:ext>
            </a:extLst>
          </p:cNvPr>
          <p:cNvSpPr txBox="1"/>
          <p:nvPr/>
        </p:nvSpPr>
        <p:spPr>
          <a:xfrm>
            <a:off x="899661" y="2490086"/>
            <a:ext cx="3465893" cy="1815882"/>
          </a:xfrm>
          <a:prstGeom prst="rect">
            <a:avLst/>
          </a:prstGeom>
          <a:noFill/>
        </p:spPr>
        <p:txBody>
          <a:bodyPr wrap="square">
            <a:spAutoFit/>
          </a:bodyPr>
          <a:lstStyle/>
          <a:p>
            <a:r>
              <a:rPr lang="en-US" altLang="ko-KR" sz="1600" dirty="0">
                <a:effectLst/>
                <a:latin typeface="맑은 고딕" panose="020B0503020000020004" pitchFamily="34" charset="-127"/>
                <a:cs typeface="Times New Roman" panose="02020603050405020304" pitchFamily="18" charset="0"/>
              </a:rPr>
              <a:t>Given a training set S of triplets </a:t>
            </a:r>
          </a:p>
          <a:p>
            <a:r>
              <a:rPr lang="en-US" altLang="ko-KR" sz="1600" dirty="0">
                <a:effectLst/>
                <a:latin typeface="맑은 고딕" panose="020B0503020000020004" pitchFamily="34" charset="-127"/>
                <a:cs typeface="Times New Roman" panose="02020603050405020304" pitchFamily="18" charset="0"/>
              </a:rPr>
              <a:t>(h, l, t) composed of two entities </a:t>
            </a:r>
          </a:p>
          <a:p>
            <a:r>
              <a:rPr lang="en-US" altLang="ko-KR" sz="1600" dirty="0">
                <a:effectLst/>
                <a:latin typeface="맑은 고딕" panose="020B0503020000020004" pitchFamily="34" charset="-127"/>
                <a:cs typeface="Times New Roman" panose="02020603050405020304" pitchFamily="18" charset="0"/>
              </a:rPr>
              <a:t>h, t ∈ E (the set of entities) and a relationship l ∈ L (the set of relationships), our model learns vector embeddings (value in </a:t>
            </a:r>
            <a:r>
              <a:rPr lang="en-US" altLang="ko-KR" sz="1600" dirty="0" err="1">
                <a:effectLst/>
                <a:latin typeface="맑은 고딕" panose="020B0503020000020004" pitchFamily="34" charset="-127"/>
                <a:cs typeface="Times New Roman" panose="02020603050405020304" pitchFamily="18" charset="0"/>
              </a:rPr>
              <a:t>R</a:t>
            </a:r>
            <a:r>
              <a:rPr lang="en-US" altLang="ko-KR" sz="1600" baseline="30000" dirty="0" err="1">
                <a:effectLst/>
                <a:latin typeface="맑은 고딕" panose="020B0503020000020004" pitchFamily="34" charset="-127"/>
                <a:cs typeface="Times New Roman" panose="02020603050405020304" pitchFamily="18" charset="0"/>
              </a:rPr>
              <a:t>k</a:t>
            </a:r>
            <a:r>
              <a:rPr lang="en-US" altLang="ko-KR" sz="1600" dirty="0">
                <a:effectLst/>
                <a:latin typeface="맑은 고딕" panose="020B0503020000020004" pitchFamily="34" charset="-127"/>
                <a:cs typeface="Times New Roman" panose="02020603050405020304" pitchFamily="18" charset="0"/>
              </a:rPr>
              <a:t>) of the entities and the relationships. </a:t>
            </a:r>
            <a:endParaRPr lang="en-US" altLang="ko-KR" sz="1600" dirty="0">
              <a:latin typeface="맑은 고딕" panose="020B0503020000020004" pitchFamily="34" charset="-127"/>
              <a:cs typeface="Times New Roman" panose="02020603050405020304" pitchFamily="18" charset="0"/>
            </a:endParaRPr>
          </a:p>
        </p:txBody>
      </p:sp>
      <p:grpSp>
        <p:nvGrpSpPr>
          <p:cNvPr id="58" name="그룹 57">
            <a:extLst>
              <a:ext uri="{FF2B5EF4-FFF2-40B4-BE49-F238E27FC236}">
                <a16:creationId xmlns:a16="http://schemas.microsoft.com/office/drawing/2014/main" id="{7A905F81-D189-C2E0-E43B-477B8AE39326}"/>
              </a:ext>
            </a:extLst>
          </p:cNvPr>
          <p:cNvGrpSpPr/>
          <p:nvPr/>
        </p:nvGrpSpPr>
        <p:grpSpPr>
          <a:xfrm>
            <a:off x="766532" y="1354937"/>
            <a:ext cx="3599022" cy="4148125"/>
            <a:chOff x="8337631" y="946010"/>
            <a:chExt cx="2411849" cy="2939503"/>
          </a:xfrm>
        </p:grpSpPr>
        <p:sp>
          <p:nvSpPr>
            <p:cNvPr id="19" name="Hexagon 8">
              <a:extLst>
                <a:ext uri="{FF2B5EF4-FFF2-40B4-BE49-F238E27FC236}">
                  <a16:creationId xmlns:a16="http://schemas.microsoft.com/office/drawing/2014/main" id="{134BBCE8-A282-3B39-0020-AF16D47B6DA2}"/>
                </a:ext>
              </a:extLst>
            </p:cNvPr>
            <p:cNvSpPr/>
            <p:nvPr/>
          </p:nvSpPr>
          <p:spPr>
            <a:xfrm rot="16200000">
              <a:off x="8186891" y="1096750"/>
              <a:ext cx="2713330" cy="2411849"/>
            </a:xfrm>
            <a:prstGeom prst="hexagon">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evron 19">
              <a:extLst>
                <a:ext uri="{FF2B5EF4-FFF2-40B4-BE49-F238E27FC236}">
                  <a16:creationId xmlns:a16="http://schemas.microsoft.com/office/drawing/2014/main" id="{B04AD9C3-4859-5E8F-3798-30C9190C4D71}"/>
                </a:ext>
              </a:extLst>
            </p:cNvPr>
            <p:cNvSpPr/>
            <p:nvPr/>
          </p:nvSpPr>
          <p:spPr>
            <a:xfrm rot="5400000">
              <a:off x="9183639" y="2319671"/>
              <a:ext cx="719834" cy="2411849"/>
            </a:xfrm>
            <a:prstGeom prst="chevron">
              <a:avLst>
                <a:gd name="adj" fmla="val 840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grpSp>
        <p:nvGrpSpPr>
          <p:cNvPr id="21" name="Group 24">
            <a:extLst>
              <a:ext uri="{FF2B5EF4-FFF2-40B4-BE49-F238E27FC236}">
                <a16:creationId xmlns:a16="http://schemas.microsoft.com/office/drawing/2014/main" id="{F0A04F69-1072-0DF2-65FB-EAB710007308}"/>
              </a:ext>
            </a:extLst>
          </p:cNvPr>
          <p:cNvGrpSpPr/>
          <p:nvPr/>
        </p:nvGrpSpPr>
        <p:grpSpPr>
          <a:xfrm>
            <a:off x="4406191" y="3798085"/>
            <a:ext cx="5746622" cy="535720"/>
            <a:chOff x="1465659" y="4029072"/>
            <a:chExt cx="1687787" cy="535720"/>
          </a:xfrm>
        </p:grpSpPr>
        <p:sp>
          <p:nvSpPr>
            <p:cNvPr id="22" name="TextBox 21">
              <a:extLst>
                <a:ext uri="{FF2B5EF4-FFF2-40B4-BE49-F238E27FC236}">
                  <a16:creationId xmlns:a16="http://schemas.microsoft.com/office/drawing/2014/main" id="{9853FF19-5C5A-D206-3E3E-336805B5F81B}"/>
                </a:ext>
              </a:extLst>
            </p:cNvPr>
            <p:cNvSpPr txBox="1"/>
            <p:nvPr/>
          </p:nvSpPr>
          <p:spPr>
            <a:xfrm>
              <a:off x="2217729" y="4029072"/>
              <a:ext cx="935717" cy="369332"/>
            </a:xfrm>
            <a:prstGeom prst="rect">
              <a:avLst/>
            </a:prstGeom>
            <a:noFill/>
          </p:spPr>
          <p:txBody>
            <a:bodyPr wrap="square" rtlCol="0">
              <a:spAutoFit/>
            </a:bodyPr>
            <a:lstStyle/>
            <a:p>
              <a:pPr algn="ctr"/>
              <a:r>
                <a:rPr lang="en-US" altLang="ko-KR" b="1" dirty="0">
                  <a:latin typeface="맑은 고딕" panose="020B0503020000020004" pitchFamily="34" charset="-127"/>
                  <a:cs typeface="Times New Roman" panose="02020603050405020304" pitchFamily="18" charset="0"/>
                </a:rPr>
                <a:t>Corrupted Set</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6E37ABFF-7DEF-AECF-E2AD-DCB9B69EAD03}"/>
                </a:ext>
              </a:extLst>
            </p:cNvPr>
            <p:cNvSpPr txBox="1"/>
            <p:nvPr/>
          </p:nvSpPr>
          <p:spPr>
            <a:xfrm>
              <a:off x="1465659" y="4257015"/>
              <a:ext cx="927763" cy="307777"/>
            </a:xfrm>
            <a:prstGeom prst="rect">
              <a:avLst/>
            </a:prstGeom>
            <a:noFill/>
          </p:spPr>
          <p:txBody>
            <a:bodyPr wrap="square" rtlCol="0">
              <a:spAutoFit/>
            </a:bodyPr>
            <a:lstStyle/>
            <a:p>
              <a:pPr algn="ctr"/>
              <a:endParaRPr lang="ko-KR" altLang="en-US" sz="1400" b="1" dirty="0">
                <a:solidFill>
                  <a:schemeClr val="accent3"/>
                </a:solidFill>
                <a:cs typeface="Arial" pitchFamily="34" charset="0"/>
              </a:endParaRPr>
            </a:p>
          </p:txBody>
        </p:sp>
      </p:grpSp>
      <p:sp>
        <p:nvSpPr>
          <p:cNvPr id="30" name="Rounded Rectangle 5">
            <a:extLst>
              <a:ext uri="{FF2B5EF4-FFF2-40B4-BE49-F238E27FC236}">
                <a16:creationId xmlns:a16="http://schemas.microsoft.com/office/drawing/2014/main" id="{CB00EB5B-B528-EF02-2D2E-7EFE5077DF25}"/>
              </a:ext>
            </a:extLst>
          </p:cNvPr>
          <p:cNvSpPr/>
          <p:nvPr/>
        </p:nvSpPr>
        <p:spPr>
          <a:xfrm flipH="1">
            <a:off x="2338175" y="473401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5" name="Group 40">
            <a:extLst>
              <a:ext uri="{FF2B5EF4-FFF2-40B4-BE49-F238E27FC236}">
                <a16:creationId xmlns:a16="http://schemas.microsoft.com/office/drawing/2014/main" id="{CE9C860F-5F98-91DB-447C-15FF9000891A}"/>
              </a:ext>
            </a:extLst>
          </p:cNvPr>
          <p:cNvGrpSpPr/>
          <p:nvPr/>
        </p:nvGrpSpPr>
        <p:grpSpPr>
          <a:xfrm>
            <a:off x="25834" y="1905061"/>
            <a:ext cx="5016361" cy="4768089"/>
            <a:chOff x="-3990137" y="3561115"/>
            <a:chExt cx="6072963" cy="4768089"/>
          </a:xfrm>
        </p:grpSpPr>
        <p:sp>
          <p:nvSpPr>
            <p:cNvPr id="46" name="TextBox 45">
              <a:extLst>
                <a:ext uri="{FF2B5EF4-FFF2-40B4-BE49-F238E27FC236}">
                  <a16:creationId xmlns:a16="http://schemas.microsoft.com/office/drawing/2014/main" id="{EE6201C8-4B22-1AFB-C999-8AC53053200D}"/>
                </a:ext>
              </a:extLst>
            </p:cNvPr>
            <p:cNvSpPr txBox="1"/>
            <p:nvPr/>
          </p:nvSpPr>
          <p:spPr>
            <a:xfrm>
              <a:off x="-3024149" y="7405874"/>
              <a:ext cx="4218535" cy="923330"/>
            </a:xfrm>
            <a:prstGeom prst="rect">
              <a:avLst/>
            </a:prstGeom>
            <a:noFill/>
          </p:spPr>
          <p:txBody>
            <a:bodyPr wrap="square" rtlCol="0">
              <a:spAutoFit/>
            </a:bodyPr>
            <a:lstStyle/>
            <a:p>
              <a:pPr algn="ctr"/>
              <a:r>
                <a:rPr lang="en" altLang="ko-KR" sz="5400" b="1" dirty="0">
                  <a:solidFill>
                    <a:schemeClr val="accent3"/>
                  </a:solidFill>
                  <a:cs typeface="Arial" pitchFamily="34" charset="0"/>
                </a:rPr>
                <a:t>h + l ≈ t </a:t>
              </a:r>
            </a:p>
          </p:txBody>
        </p:sp>
        <p:sp>
          <p:nvSpPr>
            <p:cNvPr id="57" name="TextBox 56">
              <a:extLst>
                <a:ext uri="{FF2B5EF4-FFF2-40B4-BE49-F238E27FC236}">
                  <a16:creationId xmlns:a16="http://schemas.microsoft.com/office/drawing/2014/main" id="{15FD33BB-E77D-47B4-2316-7FBD8B4FB84A}"/>
                </a:ext>
              </a:extLst>
            </p:cNvPr>
            <p:cNvSpPr txBox="1"/>
            <p:nvPr/>
          </p:nvSpPr>
          <p:spPr>
            <a:xfrm>
              <a:off x="-3990137" y="3561115"/>
              <a:ext cx="6072963" cy="646331"/>
            </a:xfrm>
            <a:prstGeom prst="rect">
              <a:avLst/>
            </a:prstGeom>
            <a:noFill/>
          </p:spPr>
          <p:txBody>
            <a:bodyPr wrap="square" rtlCol="0">
              <a:spAutoFit/>
            </a:bodyPr>
            <a:lstStyle/>
            <a:p>
              <a:pPr algn="ctr"/>
              <a:r>
                <a:rPr lang="en-US" altLang="ko-KR" sz="3600" b="1" dirty="0">
                  <a:solidFill>
                    <a:schemeClr val="accent3"/>
                  </a:solidFill>
                  <a:cs typeface="Arial" pitchFamily="34" charset="0"/>
                </a:rPr>
                <a:t>Set of triplet</a:t>
              </a:r>
              <a:endParaRPr lang="ko-KR" altLang="en-US" sz="3600" b="1" dirty="0">
                <a:solidFill>
                  <a:schemeClr val="accent3"/>
                </a:solidFill>
                <a:cs typeface="Arial" pitchFamily="34" charset="0"/>
              </a:endParaRPr>
            </a:p>
          </p:txBody>
        </p:sp>
      </p:grpSp>
    </p:spTree>
    <p:extLst>
      <p:ext uri="{BB962C8B-B14F-4D97-AF65-F5344CB8AC3E}">
        <p14:creationId xmlns:p14="http://schemas.microsoft.com/office/powerpoint/2010/main" val="97980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403963" y="1647124"/>
            <a:ext cx="11441673" cy="4727027"/>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제목 3">
            <a:extLst>
              <a:ext uri="{FF2B5EF4-FFF2-40B4-BE49-F238E27FC236}">
                <a16:creationId xmlns:a16="http://schemas.microsoft.com/office/drawing/2014/main" id="{356AC1B5-AD2B-47E9-B86A-4C6D05CBB3E9}"/>
              </a:ext>
            </a:extLst>
          </p:cNvPr>
          <p:cNvSpPr>
            <a:spLocks noGrp="1"/>
          </p:cNvSpPr>
          <p:nvPr>
            <p:ph type="title" idx="4294967295"/>
          </p:nvPr>
        </p:nvSpPr>
        <p:spPr>
          <a:xfrm>
            <a:off x="1241571" y="877683"/>
            <a:ext cx="3775293" cy="644435"/>
          </a:xfrm>
          <a:prstGeom prst="rect">
            <a:avLst/>
          </a:prstGeom>
        </p:spPr>
        <p:txBody>
          <a:bodyPr/>
          <a:lstStyle/>
          <a:p>
            <a:r>
              <a:rPr lang="en-US" altLang="ko-KR" b="1" dirty="0">
                <a:solidFill>
                  <a:schemeClr val="accent4"/>
                </a:solidFill>
              </a:rPr>
              <a:t>Of </a:t>
            </a:r>
            <a:r>
              <a:rPr lang="en-US" altLang="ko-KR" b="1" dirty="0" err="1">
                <a:solidFill>
                  <a:schemeClr val="accent4"/>
                </a:solidFill>
              </a:rPr>
              <a:t>TransE</a:t>
            </a:r>
            <a:endParaRPr lang="ko-KR" altLang="en-US" b="1" dirty="0"/>
          </a:p>
        </p:txBody>
      </p:sp>
      <p:sp>
        <p:nvSpPr>
          <p:cNvPr id="22" name="TextBox 21">
            <a:extLst>
              <a:ext uri="{FF2B5EF4-FFF2-40B4-BE49-F238E27FC236}">
                <a16:creationId xmlns:a16="http://schemas.microsoft.com/office/drawing/2014/main" id="{D9B2D4CA-9194-4EEF-9A8E-21169AC41324}"/>
              </a:ext>
            </a:extLst>
          </p:cNvPr>
          <p:cNvSpPr txBox="1"/>
          <p:nvPr/>
        </p:nvSpPr>
        <p:spPr>
          <a:xfrm>
            <a:off x="403963" y="203829"/>
            <a:ext cx="2828033" cy="769441"/>
          </a:xfrm>
          <a:prstGeom prst="rect">
            <a:avLst/>
          </a:prstGeom>
          <a:noFill/>
        </p:spPr>
        <p:txBody>
          <a:bodyPr wrap="square" rtlCol="0" anchor="ctr">
            <a:spAutoFit/>
          </a:bodyPr>
          <a:lstStyle/>
          <a:p>
            <a:pPr algn="ctr"/>
            <a:r>
              <a:rPr lang="en-US" altLang="ko-KR" sz="4400" b="1" dirty="0">
                <a:solidFill>
                  <a:schemeClr val="accent2"/>
                </a:solidFill>
                <a:latin typeface="+mj-lt"/>
                <a:cs typeface="Arial" pitchFamily="34" charset="0"/>
              </a:rPr>
              <a:t>Algorithm</a:t>
            </a:r>
          </a:p>
        </p:txBody>
      </p:sp>
      <p:pic>
        <p:nvPicPr>
          <p:cNvPr id="2" name="그림 1">
            <a:extLst>
              <a:ext uri="{FF2B5EF4-FFF2-40B4-BE49-F238E27FC236}">
                <a16:creationId xmlns:a16="http://schemas.microsoft.com/office/drawing/2014/main" id="{AE7BF49E-1FF8-CE83-43C5-30EBA6B06550}"/>
              </a:ext>
            </a:extLst>
          </p:cNvPr>
          <p:cNvPicPr>
            <a:picLocks noChangeAspect="1"/>
          </p:cNvPicPr>
          <p:nvPr/>
        </p:nvPicPr>
        <p:blipFill>
          <a:blip r:embed="rId2"/>
          <a:stretch>
            <a:fillRect/>
          </a:stretch>
        </p:blipFill>
        <p:spPr>
          <a:xfrm>
            <a:off x="605915" y="1888197"/>
            <a:ext cx="8108594" cy="4196853"/>
          </a:xfrm>
          <a:prstGeom prst="rect">
            <a:avLst/>
          </a:prstGeom>
        </p:spPr>
      </p:pic>
      <p:sp>
        <p:nvSpPr>
          <p:cNvPr id="6" name="직사각형 5">
            <a:extLst>
              <a:ext uri="{FF2B5EF4-FFF2-40B4-BE49-F238E27FC236}">
                <a16:creationId xmlns:a16="http://schemas.microsoft.com/office/drawing/2014/main" id="{2BDE4786-61B4-1C8E-C492-1E3A147CDEBE}"/>
              </a:ext>
            </a:extLst>
          </p:cNvPr>
          <p:cNvSpPr/>
          <p:nvPr/>
        </p:nvSpPr>
        <p:spPr>
          <a:xfrm>
            <a:off x="3143072" y="4876800"/>
            <a:ext cx="4837147" cy="845128"/>
          </a:xfrm>
          <a:prstGeom prst="rect">
            <a:avLst/>
          </a:prstGeom>
          <a:noFill/>
          <a:ln w="146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535769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그룹 57">
            <a:extLst>
              <a:ext uri="{FF2B5EF4-FFF2-40B4-BE49-F238E27FC236}">
                <a16:creationId xmlns:a16="http://schemas.microsoft.com/office/drawing/2014/main" id="{3CBC2D7A-6AD6-EF7A-E733-D32FB6DAE43A}"/>
              </a:ext>
            </a:extLst>
          </p:cNvPr>
          <p:cNvGrpSpPr/>
          <p:nvPr/>
        </p:nvGrpSpPr>
        <p:grpSpPr>
          <a:xfrm>
            <a:off x="785731" y="1000419"/>
            <a:ext cx="9507801" cy="1728469"/>
            <a:chOff x="933685" y="1815665"/>
            <a:chExt cx="6573115" cy="972000"/>
          </a:xfrm>
        </p:grpSpPr>
        <p:sp>
          <p:nvSpPr>
            <p:cNvPr id="59" name="Rectangle 2">
              <a:extLst>
                <a:ext uri="{FF2B5EF4-FFF2-40B4-BE49-F238E27FC236}">
                  <a16:creationId xmlns:a16="http://schemas.microsoft.com/office/drawing/2014/main" id="{F27FF161-B1AA-EE45-14C5-684F4BE707A3}"/>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0" name="Pentagon 26">
              <a:extLst>
                <a:ext uri="{FF2B5EF4-FFF2-40B4-BE49-F238E27FC236}">
                  <a16:creationId xmlns:a16="http://schemas.microsoft.com/office/drawing/2014/main" id="{D347ACD9-634C-3A42-6CA6-C46C7388F406}"/>
                </a:ext>
              </a:extLst>
            </p:cNvPr>
            <p:cNvSpPr/>
            <p:nvPr/>
          </p:nvSpPr>
          <p:spPr>
            <a:xfrm>
              <a:off x="933685" y="1815665"/>
              <a:ext cx="1441222" cy="972000"/>
            </a:xfrm>
            <a:prstGeom prst="homePlate">
              <a:avLst>
                <a:gd name="adj" fmla="val 22388"/>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1" name="Rectangle 34">
              <a:extLst>
                <a:ext uri="{FF2B5EF4-FFF2-40B4-BE49-F238E27FC236}">
                  <a16:creationId xmlns:a16="http://schemas.microsoft.com/office/drawing/2014/main" id="{4D9D5CB8-2A69-8DA6-4BF6-B9FE924FFB34}"/>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2" name="Rectangle 38">
              <a:extLst>
                <a:ext uri="{FF2B5EF4-FFF2-40B4-BE49-F238E27FC236}">
                  <a16:creationId xmlns:a16="http://schemas.microsoft.com/office/drawing/2014/main" id="{6903D553-E6DE-B7F2-D233-F4C7B6803C9D}"/>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916187" y="190859"/>
            <a:ext cx="11573197" cy="724247"/>
          </a:xfrm>
        </p:spPr>
        <p:txBody>
          <a:bodyPr/>
          <a:lstStyle/>
          <a:p>
            <a:r>
              <a:rPr lang="en-US" dirty="0"/>
              <a:t>Loss Function</a:t>
            </a:r>
          </a:p>
        </p:txBody>
      </p:sp>
      <p:grpSp>
        <p:nvGrpSpPr>
          <p:cNvPr id="13" name="그룹 12">
            <a:extLst>
              <a:ext uri="{FF2B5EF4-FFF2-40B4-BE49-F238E27FC236}">
                <a16:creationId xmlns:a16="http://schemas.microsoft.com/office/drawing/2014/main" id="{FCE0A703-5D9F-4935-AA40-0705797AE390}"/>
              </a:ext>
            </a:extLst>
          </p:cNvPr>
          <p:cNvGrpSpPr/>
          <p:nvPr/>
        </p:nvGrpSpPr>
        <p:grpSpPr>
          <a:xfrm>
            <a:off x="764944" y="2858517"/>
            <a:ext cx="9528588" cy="1747765"/>
            <a:chOff x="933685" y="1815665"/>
            <a:chExt cx="6573115" cy="972000"/>
          </a:xfrm>
        </p:grpSpPr>
        <p:sp>
          <p:nvSpPr>
            <p:cNvPr id="14" name="Rectangle 2">
              <a:extLst>
                <a:ext uri="{FF2B5EF4-FFF2-40B4-BE49-F238E27FC236}">
                  <a16:creationId xmlns:a16="http://schemas.microsoft.com/office/drawing/2014/main" id="{8EEADDF9-F578-40A8-9E9C-3B4864EF6EA2}"/>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Pentagon 26">
              <a:extLst>
                <a:ext uri="{FF2B5EF4-FFF2-40B4-BE49-F238E27FC236}">
                  <a16:creationId xmlns:a16="http://schemas.microsoft.com/office/drawing/2014/main" id="{42EC7EAD-D1CC-401B-BBCE-2A8BD9227F6B}"/>
                </a:ext>
              </a:extLst>
            </p:cNvPr>
            <p:cNvSpPr/>
            <p:nvPr/>
          </p:nvSpPr>
          <p:spPr>
            <a:xfrm>
              <a:off x="933685" y="1815665"/>
              <a:ext cx="1441222" cy="972000"/>
            </a:xfrm>
            <a:prstGeom prst="homePlate">
              <a:avLst>
                <a:gd name="adj" fmla="val 22388"/>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34">
              <a:extLst>
                <a:ext uri="{FF2B5EF4-FFF2-40B4-BE49-F238E27FC236}">
                  <a16:creationId xmlns:a16="http://schemas.microsoft.com/office/drawing/2014/main" id="{8422DF31-06AD-4EFA-8EB0-316B3CB3DD2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Rectangle 38">
              <a:extLst>
                <a:ext uri="{FF2B5EF4-FFF2-40B4-BE49-F238E27FC236}">
                  <a16:creationId xmlns:a16="http://schemas.microsoft.com/office/drawing/2014/main" id="{1952479D-66C3-4311-B484-9FDFF9355659}"/>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8" name="그룹 17">
            <a:extLst>
              <a:ext uri="{FF2B5EF4-FFF2-40B4-BE49-F238E27FC236}">
                <a16:creationId xmlns:a16="http://schemas.microsoft.com/office/drawing/2014/main" id="{C3E34B68-5497-4283-9BBF-375CDB5246CB}"/>
              </a:ext>
            </a:extLst>
          </p:cNvPr>
          <p:cNvGrpSpPr/>
          <p:nvPr/>
        </p:nvGrpSpPr>
        <p:grpSpPr>
          <a:xfrm>
            <a:off x="749423" y="4740206"/>
            <a:ext cx="9544110" cy="1779974"/>
            <a:chOff x="892094" y="-903910"/>
            <a:chExt cx="9601433" cy="1922372"/>
          </a:xfrm>
        </p:grpSpPr>
        <p:sp>
          <p:nvSpPr>
            <p:cNvPr id="19" name="Rectangle 2">
              <a:extLst>
                <a:ext uri="{FF2B5EF4-FFF2-40B4-BE49-F238E27FC236}">
                  <a16:creationId xmlns:a16="http://schemas.microsoft.com/office/drawing/2014/main" id="{6684821D-1A02-4635-844A-6FE12CDD5731}"/>
                </a:ext>
              </a:extLst>
            </p:cNvPr>
            <p:cNvSpPr/>
            <p:nvPr/>
          </p:nvSpPr>
          <p:spPr>
            <a:xfrm>
              <a:off x="2934709" y="-903910"/>
              <a:ext cx="7558818" cy="1922372"/>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0" name="Pentagon 26">
              <a:extLst>
                <a:ext uri="{FF2B5EF4-FFF2-40B4-BE49-F238E27FC236}">
                  <a16:creationId xmlns:a16="http://schemas.microsoft.com/office/drawing/2014/main" id="{D64DC8F1-FA3D-4276-A769-68CF55FCFE0D}"/>
                </a:ext>
              </a:extLst>
            </p:cNvPr>
            <p:cNvSpPr/>
            <p:nvPr/>
          </p:nvSpPr>
          <p:spPr>
            <a:xfrm>
              <a:off x="892094" y="-892594"/>
              <a:ext cx="2084681" cy="1899739"/>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32" name="TextBox 31">
            <a:extLst>
              <a:ext uri="{FF2B5EF4-FFF2-40B4-BE49-F238E27FC236}">
                <a16:creationId xmlns:a16="http://schemas.microsoft.com/office/drawing/2014/main" id="{2810C975-588E-4B70-958F-5E4B2168676C}"/>
              </a:ext>
            </a:extLst>
          </p:cNvPr>
          <p:cNvSpPr txBox="1"/>
          <p:nvPr/>
        </p:nvSpPr>
        <p:spPr>
          <a:xfrm>
            <a:off x="1336854" y="340789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02</a:t>
            </a:r>
          </a:p>
        </p:txBody>
      </p:sp>
      <p:sp>
        <p:nvSpPr>
          <p:cNvPr id="34" name="TextBox 33">
            <a:extLst>
              <a:ext uri="{FF2B5EF4-FFF2-40B4-BE49-F238E27FC236}">
                <a16:creationId xmlns:a16="http://schemas.microsoft.com/office/drawing/2014/main" id="{798A23D7-79E0-44B0-8B49-F3CB5C91C35E}"/>
              </a:ext>
            </a:extLst>
          </p:cNvPr>
          <p:cNvSpPr txBox="1"/>
          <p:nvPr/>
        </p:nvSpPr>
        <p:spPr>
          <a:xfrm>
            <a:off x="1336853" y="5322335"/>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63" name="TextBox 62">
            <a:extLst>
              <a:ext uri="{FF2B5EF4-FFF2-40B4-BE49-F238E27FC236}">
                <a16:creationId xmlns:a16="http://schemas.microsoft.com/office/drawing/2014/main" id="{87929721-05D8-9990-4325-0CE812EBEDC1}"/>
              </a:ext>
            </a:extLst>
          </p:cNvPr>
          <p:cNvSpPr txBox="1"/>
          <p:nvPr/>
        </p:nvSpPr>
        <p:spPr>
          <a:xfrm>
            <a:off x="6922803" y="1915854"/>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4" name="그림 63">
            <a:extLst>
              <a:ext uri="{FF2B5EF4-FFF2-40B4-BE49-F238E27FC236}">
                <a16:creationId xmlns:a16="http://schemas.microsoft.com/office/drawing/2014/main" id="{3E99F92E-8ECE-3F87-0372-24CEBFFB3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072" y="3407896"/>
            <a:ext cx="6597818" cy="806400"/>
          </a:xfrm>
          <a:prstGeom prst="rect">
            <a:avLst/>
          </a:prstGeom>
        </p:spPr>
      </p:pic>
      <p:sp>
        <p:nvSpPr>
          <p:cNvPr id="33" name="TextBox 32">
            <a:extLst>
              <a:ext uri="{FF2B5EF4-FFF2-40B4-BE49-F238E27FC236}">
                <a16:creationId xmlns:a16="http://schemas.microsoft.com/office/drawing/2014/main" id="{6EA0F43E-3CCE-42C6-A407-53618E17E438}"/>
              </a:ext>
            </a:extLst>
          </p:cNvPr>
          <p:cNvSpPr txBox="1"/>
          <p:nvPr/>
        </p:nvSpPr>
        <p:spPr>
          <a:xfrm>
            <a:off x="1358371" y="1608616"/>
            <a:ext cx="74824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pic>
        <p:nvPicPr>
          <p:cNvPr id="67" name="그림 66">
            <a:extLst>
              <a:ext uri="{FF2B5EF4-FFF2-40B4-BE49-F238E27FC236}">
                <a16:creationId xmlns:a16="http://schemas.microsoft.com/office/drawing/2014/main" id="{4799DA76-255E-0DAD-9F7B-5595208A2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2618" y="1402209"/>
            <a:ext cx="3793763" cy="918669"/>
          </a:xfrm>
          <a:prstGeom prst="rect">
            <a:avLst/>
          </a:prstGeom>
        </p:spPr>
      </p:pic>
      <p:sp>
        <p:nvSpPr>
          <p:cNvPr id="69" name="Rectangle 34">
            <a:extLst>
              <a:ext uri="{FF2B5EF4-FFF2-40B4-BE49-F238E27FC236}">
                <a16:creationId xmlns:a16="http://schemas.microsoft.com/office/drawing/2014/main" id="{74B40B3E-4F50-A2BD-8ED3-E36672431DDF}"/>
              </a:ext>
            </a:extLst>
          </p:cNvPr>
          <p:cNvSpPr/>
          <p:nvPr/>
        </p:nvSpPr>
        <p:spPr>
          <a:xfrm>
            <a:off x="855805"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Rectangle 38">
            <a:extLst>
              <a:ext uri="{FF2B5EF4-FFF2-40B4-BE49-F238E27FC236}">
                <a16:creationId xmlns:a16="http://schemas.microsoft.com/office/drawing/2014/main" id="{CF7C7458-4E95-7DBD-A6C7-1F776F8D82A1}"/>
              </a:ext>
            </a:extLst>
          </p:cNvPr>
          <p:cNvSpPr/>
          <p:nvPr/>
        </p:nvSpPr>
        <p:spPr>
          <a:xfrm>
            <a:off x="1047906" y="4750684"/>
            <a:ext cx="26036" cy="1747765"/>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72" name="그림 71">
            <a:extLst>
              <a:ext uri="{FF2B5EF4-FFF2-40B4-BE49-F238E27FC236}">
                <a16:creationId xmlns:a16="http://schemas.microsoft.com/office/drawing/2014/main" id="{582C75E3-F3AC-51A9-2021-12B10CEE5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2374" y="5155661"/>
            <a:ext cx="5859412" cy="893012"/>
          </a:xfrm>
          <a:prstGeom prst="rect">
            <a:avLst/>
          </a:prstGeom>
        </p:spPr>
      </p:pic>
      <p:sp>
        <p:nvSpPr>
          <p:cNvPr id="5" name="직사각형 4">
            <a:extLst>
              <a:ext uri="{FF2B5EF4-FFF2-40B4-BE49-F238E27FC236}">
                <a16:creationId xmlns:a16="http://schemas.microsoft.com/office/drawing/2014/main" id="{8F2F3B87-C4D8-91CB-CEB6-24AEA4E352C4}"/>
              </a:ext>
            </a:extLst>
          </p:cNvPr>
          <p:cNvSpPr/>
          <p:nvPr/>
        </p:nvSpPr>
        <p:spPr>
          <a:xfrm>
            <a:off x="5542385" y="1583412"/>
            <a:ext cx="204420" cy="3324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위로 굽은 화살표[B] 21">
            <a:extLst>
              <a:ext uri="{FF2B5EF4-FFF2-40B4-BE49-F238E27FC236}">
                <a16:creationId xmlns:a16="http://schemas.microsoft.com/office/drawing/2014/main" id="{FCF14AB7-8C39-68C3-459E-0F64B40A1BE5}"/>
              </a:ext>
            </a:extLst>
          </p:cNvPr>
          <p:cNvSpPr/>
          <p:nvPr/>
        </p:nvSpPr>
        <p:spPr>
          <a:xfrm rot="16200000" flipV="1">
            <a:off x="6299278" y="742397"/>
            <a:ext cx="145267" cy="1502243"/>
          </a:xfrm>
          <a:prstGeom prst="bentUpArrow">
            <a:avLst>
              <a:gd name="adj1" fmla="val 25000"/>
              <a:gd name="adj2" fmla="val 26853"/>
              <a:gd name="adj3" fmla="val 25000"/>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497906-E8D5-9A11-8C2F-6DF4280D9819}"/>
                  </a:ext>
                </a:extLst>
              </p:cNvPr>
              <p:cNvSpPr txBox="1"/>
              <p:nvPr/>
            </p:nvSpPr>
            <p:spPr>
              <a:xfrm>
                <a:off x="7191125" y="1164346"/>
                <a:ext cx="2820623" cy="646331"/>
              </a:xfrm>
              <a:prstGeom prst="rect">
                <a:avLst/>
              </a:prstGeom>
              <a:noFill/>
            </p:spPr>
            <p:txBody>
              <a:bodyPr wrap="square" rtlCol="0">
                <a:spAutoFit/>
              </a:bodyPr>
              <a:lstStyle/>
              <a:p>
                <a:r>
                  <a:rPr lang="en" altLang="ko-KR" sz="1800" dirty="0">
                    <a:effectLst/>
                    <a:latin typeface="NimbusRomNo9L"/>
                  </a:rPr>
                  <a:t>dissimilarity </a:t>
                </a:r>
                <a:r>
                  <a:rPr kumimoji="1" lang="en-US" altLang="ko-KR" sz="1800" dirty="0">
                    <a:effectLst/>
                    <a:latin typeface="NimbusRomNo9L"/>
                  </a:rPr>
                  <a:t>function </a:t>
                </a:r>
              </a:p>
              <a:p>
                <a14:m>
                  <m:oMath xmlns:m="http://schemas.openxmlformats.org/officeDocument/2006/math">
                    <m:r>
                      <a:rPr kumimoji="1" lang="en-US" altLang="ko-KR" sz="1800" i="1" smtClean="0">
                        <a:effectLst/>
                        <a:latin typeface="Cambria Math" panose="02040503050406030204" pitchFamily="18" charset="0"/>
                        <a:ea typeface="Cambria Math" panose="02040503050406030204" pitchFamily="18" charset="0"/>
                      </a:rPr>
                      <m:t>∈</m:t>
                    </m:r>
                  </m:oMath>
                </a14:m>
                <a:r>
                  <a:rPr kumimoji="1" lang="en-US" altLang="ko-KR" sz="1800" dirty="0">
                    <a:effectLst/>
                    <a:latin typeface="NimbusRomNo9L"/>
                  </a:rPr>
                  <a:t> {L1 norm, L2 norm}</a:t>
                </a:r>
                <a:endParaRPr lang="en" altLang="ko-KR" dirty="0"/>
              </a:p>
            </p:txBody>
          </p:sp>
        </mc:Choice>
        <mc:Fallback xmlns="">
          <p:sp>
            <p:nvSpPr>
              <p:cNvPr id="23" name="TextBox 22">
                <a:extLst>
                  <a:ext uri="{FF2B5EF4-FFF2-40B4-BE49-F238E27FC236}">
                    <a16:creationId xmlns:a16="http://schemas.microsoft.com/office/drawing/2014/main" id="{B9497906-E8D5-9A11-8C2F-6DF4280D9819}"/>
                  </a:ext>
                </a:extLst>
              </p:cNvPr>
              <p:cNvSpPr txBox="1">
                <a:spLocks noRot="1" noChangeAspect="1" noMove="1" noResize="1" noEditPoints="1" noAdjustHandles="1" noChangeArrowheads="1" noChangeShapeType="1" noTextEdit="1"/>
              </p:cNvSpPr>
              <p:nvPr/>
            </p:nvSpPr>
            <p:spPr>
              <a:xfrm>
                <a:off x="7191125" y="1164346"/>
                <a:ext cx="2820623" cy="646331"/>
              </a:xfrm>
              <a:prstGeom prst="rect">
                <a:avLst/>
              </a:prstGeom>
              <a:blipFill>
                <a:blip r:embed="rId6"/>
                <a:stretch>
                  <a:fillRect l="-1794" t="-3846" b="-153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727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875039" y="2899330"/>
            <a:ext cx="11573197" cy="724247"/>
          </a:xfrm>
        </p:spPr>
        <p:txBody>
          <a:bodyPr/>
          <a:lstStyle/>
          <a:p>
            <a:r>
              <a:rPr lang="en-US" sz="2800" dirty="0"/>
              <a:t>equal</a:t>
            </a:r>
          </a:p>
        </p:txBody>
      </p:sp>
      <p:grpSp>
        <p:nvGrpSpPr>
          <p:cNvPr id="5" name="그룹 4">
            <a:extLst>
              <a:ext uri="{FF2B5EF4-FFF2-40B4-BE49-F238E27FC236}">
                <a16:creationId xmlns:a16="http://schemas.microsoft.com/office/drawing/2014/main" id="{F230D492-25A6-4571-81D3-6B733764A747}"/>
              </a:ext>
            </a:extLst>
          </p:cNvPr>
          <p:cNvGrpSpPr/>
          <p:nvPr/>
        </p:nvGrpSpPr>
        <p:grpSpPr>
          <a:xfrm>
            <a:off x="960775" y="3052164"/>
            <a:ext cx="1023635" cy="951517"/>
            <a:chOff x="525635" y="2999537"/>
            <a:chExt cx="2142630" cy="1957956"/>
          </a:xfrm>
        </p:grpSpPr>
        <p:sp>
          <p:nvSpPr>
            <p:cNvPr id="6" name="Hexagon 5">
              <a:extLst>
                <a:ext uri="{FF2B5EF4-FFF2-40B4-BE49-F238E27FC236}">
                  <a16:creationId xmlns:a16="http://schemas.microsoft.com/office/drawing/2014/main" id="{746F0422-5D20-4BF8-8726-B11B91AF676B}"/>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그룹 6">
              <a:extLst>
                <a:ext uri="{FF2B5EF4-FFF2-40B4-BE49-F238E27FC236}">
                  <a16:creationId xmlns:a16="http://schemas.microsoft.com/office/drawing/2014/main" id="{D55A4CFD-44AC-47F9-BC8A-5F63CC0BEAAD}"/>
                </a:ext>
              </a:extLst>
            </p:cNvPr>
            <p:cNvGrpSpPr/>
            <p:nvPr/>
          </p:nvGrpSpPr>
          <p:grpSpPr>
            <a:xfrm>
              <a:off x="744125" y="2999537"/>
              <a:ext cx="1586930" cy="1058281"/>
              <a:chOff x="744125" y="2999537"/>
              <a:chExt cx="1586930" cy="1058281"/>
            </a:xfrm>
          </p:grpSpPr>
          <p:sp>
            <p:nvSpPr>
              <p:cNvPr id="8" name="Freeform: Shape 73">
                <a:extLst>
                  <a:ext uri="{FF2B5EF4-FFF2-40B4-BE49-F238E27FC236}">
                    <a16:creationId xmlns:a16="http://schemas.microsoft.com/office/drawing/2014/main" id="{3C056546-5C69-40A1-9C86-3D07CD31F89B}"/>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0401B46C-8426-42A9-B107-B13245BED3BD}"/>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41" name="Group 95">
            <a:extLst>
              <a:ext uri="{FF2B5EF4-FFF2-40B4-BE49-F238E27FC236}">
                <a16:creationId xmlns:a16="http://schemas.microsoft.com/office/drawing/2014/main" id="{090D064C-EBF2-47F4-A580-DE7042B854CC}"/>
              </a:ext>
            </a:extLst>
          </p:cNvPr>
          <p:cNvGrpSpPr/>
          <p:nvPr/>
        </p:nvGrpSpPr>
        <p:grpSpPr>
          <a:xfrm>
            <a:off x="854385" y="3031189"/>
            <a:ext cx="1230412" cy="1230606"/>
            <a:chOff x="1033479" y="2388765"/>
            <a:chExt cx="3303212" cy="2196403"/>
          </a:xfrm>
        </p:grpSpPr>
        <p:sp>
          <p:nvSpPr>
            <p:cNvPr id="42" name="TextBox 41">
              <a:extLst>
                <a:ext uri="{FF2B5EF4-FFF2-40B4-BE49-F238E27FC236}">
                  <a16:creationId xmlns:a16="http://schemas.microsoft.com/office/drawing/2014/main" id="{476DAF18-8051-4501-908C-0B8E5936DCE6}"/>
                </a:ext>
              </a:extLst>
            </p:cNvPr>
            <p:cNvSpPr txBox="1"/>
            <p:nvPr/>
          </p:nvSpPr>
          <p:spPr>
            <a:xfrm>
              <a:off x="1080960" y="4308168"/>
              <a:ext cx="3255731" cy="277000"/>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CORRECT HEAD</a:t>
              </a:r>
              <a:endParaRPr lang="en-US" altLang="ko-KR" sz="1200" dirty="0">
                <a:solidFill>
                  <a:schemeClr val="tx1">
                    <a:lumMod val="65000"/>
                    <a:lumOff val="35000"/>
                  </a:schemeClr>
                </a:solidFill>
                <a:cs typeface="Arial" pitchFamily="34" charset="0"/>
              </a:endParaRPr>
            </a:p>
          </p:txBody>
        </p:sp>
        <p:sp>
          <p:nvSpPr>
            <p:cNvPr id="43" name="TextBox 42">
              <a:extLst>
                <a:ext uri="{FF2B5EF4-FFF2-40B4-BE49-F238E27FC236}">
                  <a16:creationId xmlns:a16="http://schemas.microsoft.com/office/drawing/2014/main" id="{279E5611-78A1-46B6-A0A2-9E9B64F6CF2E}"/>
                </a:ext>
              </a:extLst>
            </p:cNvPr>
            <p:cNvSpPr txBox="1"/>
            <p:nvPr/>
          </p:nvSpPr>
          <p:spPr>
            <a:xfrm>
              <a:off x="1033479" y="2388765"/>
              <a:ext cx="33032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grpSp>
      <p:sp>
        <p:nvSpPr>
          <p:cNvPr id="52" name="TextBox 51">
            <a:extLst>
              <a:ext uri="{FF2B5EF4-FFF2-40B4-BE49-F238E27FC236}">
                <a16:creationId xmlns:a16="http://schemas.microsoft.com/office/drawing/2014/main" id="{FE163BC9-9D3B-429C-9D9A-C9EE2809B994}"/>
              </a:ext>
            </a:extLst>
          </p:cNvPr>
          <p:cNvSpPr txBox="1"/>
          <p:nvPr/>
        </p:nvSpPr>
        <p:spPr>
          <a:xfrm>
            <a:off x="6998654" y="3281513"/>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TAIL</a:t>
            </a:r>
            <a:endParaRPr lang="ko-KR" altLang="en-US" sz="1400" b="1" dirty="0">
              <a:solidFill>
                <a:schemeClr val="tx1">
                  <a:lumMod val="65000"/>
                  <a:lumOff val="35000"/>
                </a:schemeClr>
              </a:solidFill>
              <a:cs typeface="Arial" pitchFamily="34" charset="0"/>
            </a:endParaRPr>
          </a:p>
        </p:txBody>
      </p:sp>
      <p:pic>
        <p:nvPicPr>
          <p:cNvPr id="3" name="그림 2">
            <a:extLst>
              <a:ext uri="{FF2B5EF4-FFF2-40B4-BE49-F238E27FC236}">
                <a16:creationId xmlns:a16="http://schemas.microsoft.com/office/drawing/2014/main" id="{8E0F13C1-647B-65CB-07CD-3A7C27C55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620" y="5492326"/>
            <a:ext cx="5859412" cy="893012"/>
          </a:xfrm>
          <a:prstGeom prst="rect">
            <a:avLst/>
          </a:prstGeom>
        </p:spPr>
      </p:pic>
      <p:grpSp>
        <p:nvGrpSpPr>
          <p:cNvPr id="4" name="그룹 3">
            <a:extLst>
              <a:ext uri="{FF2B5EF4-FFF2-40B4-BE49-F238E27FC236}">
                <a16:creationId xmlns:a16="http://schemas.microsoft.com/office/drawing/2014/main" id="{2CFF5B86-F77F-B106-C810-97F96ED0295B}"/>
              </a:ext>
            </a:extLst>
          </p:cNvPr>
          <p:cNvGrpSpPr/>
          <p:nvPr/>
        </p:nvGrpSpPr>
        <p:grpSpPr>
          <a:xfrm>
            <a:off x="982864" y="5240644"/>
            <a:ext cx="1054250" cy="962276"/>
            <a:chOff x="660186" y="6266970"/>
            <a:chExt cx="2142630" cy="1949260"/>
          </a:xfrm>
        </p:grpSpPr>
        <p:sp>
          <p:nvSpPr>
            <p:cNvPr id="40" name="Hexagon 5">
              <a:extLst>
                <a:ext uri="{FF2B5EF4-FFF2-40B4-BE49-F238E27FC236}">
                  <a16:creationId xmlns:a16="http://schemas.microsoft.com/office/drawing/2014/main" id="{23B297BB-E81E-8AE8-07FD-128C358B2B5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73">
              <a:extLst>
                <a:ext uri="{FF2B5EF4-FFF2-40B4-BE49-F238E27FC236}">
                  <a16:creationId xmlns:a16="http://schemas.microsoft.com/office/drawing/2014/main" id="{AB5E731E-476B-5A9E-611A-0255304B4E2D}"/>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TextBox 61">
            <a:extLst>
              <a:ext uri="{FF2B5EF4-FFF2-40B4-BE49-F238E27FC236}">
                <a16:creationId xmlns:a16="http://schemas.microsoft.com/office/drawing/2014/main" id="{EF1169C2-1AE8-0175-5427-B98A0B12E5AA}"/>
              </a:ext>
            </a:extLst>
          </p:cNvPr>
          <p:cNvSpPr txBox="1"/>
          <p:nvPr/>
        </p:nvSpPr>
        <p:spPr>
          <a:xfrm>
            <a:off x="580422" y="4860060"/>
            <a:ext cx="1843633"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63" name="TextBox 62">
            <a:extLst>
              <a:ext uri="{FF2B5EF4-FFF2-40B4-BE49-F238E27FC236}">
                <a16:creationId xmlns:a16="http://schemas.microsoft.com/office/drawing/2014/main" id="{B3737BC5-3A78-348A-681D-42A249E04319}"/>
              </a:ext>
            </a:extLst>
          </p:cNvPr>
          <p:cNvSpPr txBox="1"/>
          <p:nvPr/>
        </p:nvSpPr>
        <p:spPr>
          <a:xfrm>
            <a:off x="626682" y="6356940"/>
            <a:ext cx="1817132"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CORRUPTED</a:t>
            </a:r>
          </a:p>
          <a:p>
            <a:pPr algn="ctr"/>
            <a:r>
              <a:rPr lang="en-US" altLang="ko-KR" sz="1200" b="1" dirty="0">
                <a:solidFill>
                  <a:schemeClr val="tx1">
                    <a:lumMod val="65000"/>
                    <a:lumOff val="35000"/>
                  </a:schemeClr>
                </a:solidFill>
                <a:cs typeface="Arial" pitchFamily="34" charset="0"/>
              </a:rPr>
              <a:t> HEAD</a:t>
            </a:r>
            <a:endParaRPr lang="en-US" altLang="ko-KR" sz="1200" dirty="0">
              <a:solidFill>
                <a:schemeClr val="tx1">
                  <a:lumMod val="65000"/>
                  <a:lumOff val="35000"/>
                </a:schemeClr>
              </a:solidFill>
              <a:cs typeface="Arial" pitchFamily="34" charset="0"/>
            </a:endParaRPr>
          </a:p>
        </p:txBody>
      </p:sp>
      <p:sp>
        <p:nvSpPr>
          <p:cNvPr id="67" name="오른쪽 화살표[R] 66">
            <a:extLst>
              <a:ext uri="{FF2B5EF4-FFF2-40B4-BE49-F238E27FC236}">
                <a16:creationId xmlns:a16="http://schemas.microsoft.com/office/drawing/2014/main" id="{A633CE71-9DFC-B062-EFA8-2BE38B6301B8}"/>
              </a:ext>
            </a:extLst>
          </p:cNvPr>
          <p:cNvSpPr/>
          <p:nvPr/>
        </p:nvSpPr>
        <p:spPr>
          <a:xfrm rot="21013882">
            <a:off x="1388586" y="2741704"/>
            <a:ext cx="7303257"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69" name="오른쪽 화살표[R] 68">
            <a:extLst>
              <a:ext uri="{FF2B5EF4-FFF2-40B4-BE49-F238E27FC236}">
                <a16:creationId xmlns:a16="http://schemas.microsoft.com/office/drawing/2014/main" id="{D55B75FC-A063-C093-3A09-11D2418C9A0A}"/>
              </a:ext>
            </a:extLst>
          </p:cNvPr>
          <p:cNvSpPr/>
          <p:nvPr/>
        </p:nvSpPr>
        <p:spPr>
          <a:xfrm rot="21013882">
            <a:off x="1495207" y="4868587"/>
            <a:ext cx="7327293" cy="4519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ko-KR" altLang="en-US"/>
          </a:p>
        </p:txBody>
      </p:sp>
      <p:sp>
        <p:nvSpPr>
          <p:cNvPr id="70" name="TextBox 69">
            <a:extLst>
              <a:ext uri="{FF2B5EF4-FFF2-40B4-BE49-F238E27FC236}">
                <a16:creationId xmlns:a16="http://schemas.microsoft.com/office/drawing/2014/main" id="{464B65F6-3E51-BD1C-5F72-7FE1321EF341}"/>
              </a:ext>
            </a:extLst>
          </p:cNvPr>
          <p:cNvSpPr txBox="1"/>
          <p:nvPr/>
        </p:nvSpPr>
        <p:spPr>
          <a:xfrm rot="21179172">
            <a:off x="3953223" y="2843430"/>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sp>
        <p:nvSpPr>
          <p:cNvPr id="71" name="TextBox 70">
            <a:extLst>
              <a:ext uri="{FF2B5EF4-FFF2-40B4-BE49-F238E27FC236}">
                <a16:creationId xmlns:a16="http://schemas.microsoft.com/office/drawing/2014/main" id="{F80191B9-0E65-2DA7-EA73-37395EFE177E}"/>
              </a:ext>
            </a:extLst>
          </p:cNvPr>
          <p:cNvSpPr txBox="1"/>
          <p:nvPr/>
        </p:nvSpPr>
        <p:spPr>
          <a:xfrm rot="21179172">
            <a:off x="4320775" y="4934709"/>
            <a:ext cx="184363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Relation r</a:t>
            </a:r>
            <a:endParaRPr lang="ko-KR" altLang="en-US" sz="1400" b="1" dirty="0">
              <a:solidFill>
                <a:schemeClr val="bg1"/>
              </a:solidFill>
              <a:cs typeface="Arial" pitchFamily="34" charset="0"/>
            </a:endParaRPr>
          </a:p>
        </p:txBody>
      </p:sp>
      <p:cxnSp>
        <p:nvCxnSpPr>
          <p:cNvPr id="73" name="직선 연결선[R] 72">
            <a:extLst>
              <a:ext uri="{FF2B5EF4-FFF2-40B4-BE49-F238E27FC236}">
                <a16:creationId xmlns:a16="http://schemas.microsoft.com/office/drawing/2014/main" id="{66DBDF56-1444-584A-B3DB-98A049B868A7}"/>
              </a:ext>
            </a:extLst>
          </p:cNvPr>
          <p:cNvCxnSpPr>
            <a:cxnSpLocks/>
          </p:cNvCxnSpPr>
          <p:nvPr/>
        </p:nvCxnSpPr>
        <p:spPr>
          <a:xfrm>
            <a:off x="8627175" y="2349500"/>
            <a:ext cx="45666" cy="220980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3" name="그룹 32">
            <a:extLst>
              <a:ext uri="{FF2B5EF4-FFF2-40B4-BE49-F238E27FC236}">
                <a16:creationId xmlns:a16="http://schemas.microsoft.com/office/drawing/2014/main" id="{B6F2BA27-2F29-4BE0-A651-9CDE598683CC}"/>
              </a:ext>
            </a:extLst>
          </p:cNvPr>
          <p:cNvGrpSpPr/>
          <p:nvPr/>
        </p:nvGrpSpPr>
        <p:grpSpPr>
          <a:xfrm>
            <a:off x="8115065" y="2873586"/>
            <a:ext cx="1055254" cy="1024562"/>
            <a:chOff x="427044" y="3569618"/>
            <a:chExt cx="2142631" cy="1972280"/>
          </a:xfrm>
        </p:grpSpPr>
        <p:sp>
          <p:nvSpPr>
            <p:cNvPr id="34" name="Hexagon 5">
              <a:extLst>
                <a:ext uri="{FF2B5EF4-FFF2-40B4-BE49-F238E27FC236}">
                  <a16:creationId xmlns:a16="http://schemas.microsoft.com/office/drawing/2014/main" id="{5A31E9F0-345F-4AC2-A52F-5208295FAEE3}"/>
                </a:ext>
              </a:extLst>
            </p:cNvPr>
            <p:cNvSpPr/>
            <p:nvPr/>
          </p:nvSpPr>
          <p:spPr>
            <a:xfrm rot="19800000">
              <a:off x="427044" y="3694804"/>
              <a:ext cx="2142631" cy="1847094"/>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그룹 34">
              <a:extLst>
                <a:ext uri="{FF2B5EF4-FFF2-40B4-BE49-F238E27FC236}">
                  <a16:creationId xmlns:a16="http://schemas.microsoft.com/office/drawing/2014/main" id="{F09DB5DF-E62F-40C1-A87C-C4E92D818B31}"/>
                </a:ext>
              </a:extLst>
            </p:cNvPr>
            <p:cNvGrpSpPr/>
            <p:nvPr/>
          </p:nvGrpSpPr>
          <p:grpSpPr>
            <a:xfrm>
              <a:off x="654110" y="3569618"/>
              <a:ext cx="1688500" cy="569997"/>
              <a:chOff x="654110" y="3569618"/>
              <a:chExt cx="1688500" cy="569997"/>
            </a:xfrm>
          </p:grpSpPr>
          <p:sp>
            <p:nvSpPr>
              <p:cNvPr id="36" name="Freeform: Shape 73">
                <a:extLst>
                  <a:ext uri="{FF2B5EF4-FFF2-40B4-BE49-F238E27FC236}">
                    <a16:creationId xmlns:a16="http://schemas.microsoft.com/office/drawing/2014/main" id="{784508D8-A949-4B1E-A6BB-FFA98EDBE023}"/>
                  </a:ext>
                </a:extLst>
              </p:cNvPr>
              <p:cNvSpPr/>
              <p:nvPr/>
            </p:nvSpPr>
            <p:spPr>
              <a:xfrm>
                <a:off x="654110" y="3569618"/>
                <a:ext cx="1688500" cy="484533"/>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509A2194-2B05-4A36-A460-93586C196770}"/>
                  </a:ext>
                </a:extLst>
              </p:cNvPr>
              <p:cNvSpPr txBox="1"/>
              <p:nvPr/>
            </p:nvSpPr>
            <p:spPr>
              <a:xfrm>
                <a:off x="778040" y="3606393"/>
                <a:ext cx="1480772" cy="533222"/>
              </a:xfrm>
              <a:prstGeom prst="rect">
                <a:avLst/>
              </a:prstGeom>
              <a:noFill/>
            </p:spPr>
            <p:txBody>
              <a:bodyPr wrap="square" rtlCol="0">
                <a:spAutoFit/>
              </a:bodyPr>
              <a:lstStyle/>
              <a:p>
                <a:pPr algn="ctr"/>
                <a:r>
                  <a:rPr lang="en-US" altLang="ko-KR" sz="1200" dirty="0">
                    <a:solidFill>
                      <a:schemeClr val="bg1"/>
                    </a:solidFill>
                    <a:cs typeface="Arial" pitchFamily="34" charset="0"/>
                  </a:rPr>
                  <a:t>TAIL</a:t>
                </a:r>
                <a:endParaRPr lang="ko-KR" altLang="en-US" sz="1400" dirty="0">
                  <a:solidFill>
                    <a:schemeClr val="bg1"/>
                  </a:solidFill>
                  <a:cs typeface="Arial" pitchFamily="34" charset="0"/>
                </a:endParaRPr>
              </a:p>
            </p:txBody>
          </p:sp>
        </p:grpSp>
      </p:grpSp>
      <p:sp>
        <p:nvSpPr>
          <p:cNvPr id="83" name="TextBox 82">
            <a:extLst>
              <a:ext uri="{FF2B5EF4-FFF2-40B4-BE49-F238E27FC236}">
                <a16:creationId xmlns:a16="http://schemas.microsoft.com/office/drawing/2014/main" id="{835886DA-D74D-6966-7DD8-2B487629192A}"/>
              </a:ext>
            </a:extLst>
          </p:cNvPr>
          <p:cNvSpPr txBox="1"/>
          <p:nvPr/>
        </p:nvSpPr>
        <p:spPr>
          <a:xfrm>
            <a:off x="8552466" y="2421419"/>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a:t>
            </a:r>
            <a:r>
              <a:rPr lang="en-US" altLang="ko-KR" sz="2000" b="1" dirty="0" err="1">
                <a:solidFill>
                  <a:schemeClr val="tx1">
                    <a:lumMod val="65000"/>
                    <a:lumOff val="35000"/>
                  </a:schemeClr>
                </a:solidFill>
                <a:cs typeface="Arial" pitchFamily="34" charset="0"/>
              </a:rPr>
              <a:t>h+r,t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pic>
        <p:nvPicPr>
          <p:cNvPr id="85" name="그림 84">
            <a:extLst>
              <a:ext uri="{FF2B5EF4-FFF2-40B4-BE49-F238E27FC236}">
                <a16:creationId xmlns:a16="http://schemas.microsoft.com/office/drawing/2014/main" id="{41055BC5-031A-8378-7688-7A416F5B7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16" y="1354413"/>
            <a:ext cx="6597818" cy="806400"/>
          </a:xfrm>
          <a:prstGeom prst="rect">
            <a:avLst/>
          </a:prstGeom>
        </p:spPr>
      </p:pic>
      <p:sp>
        <p:nvSpPr>
          <p:cNvPr id="86" name="TextBox 85">
            <a:extLst>
              <a:ext uri="{FF2B5EF4-FFF2-40B4-BE49-F238E27FC236}">
                <a16:creationId xmlns:a16="http://schemas.microsoft.com/office/drawing/2014/main" id="{F77974BC-3285-BD11-546F-E83CC5B01E63}"/>
              </a:ext>
            </a:extLst>
          </p:cNvPr>
          <p:cNvSpPr txBox="1"/>
          <p:nvPr/>
        </p:nvSpPr>
        <p:spPr>
          <a:xfrm>
            <a:off x="8672841" y="3946072"/>
            <a:ext cx="1212726"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Arial" pitchFamily="34" charset="0"/>
              </a:rPr>
              <a:t>d(h’+</a:t>
            </a:r>
            <a:r>
              <a:rPr lang="en-US" altLang="ko-KR" sz="2000" b="1" dirty="0" err="1">
                <a:solidFill>
                  <a:schemeClr val="tx1">
                    <a:lumMod val="65000"/>
                    <a:lumOff val="35000"/>
                  </a:schemeClr>
                </a:solidFill>
                <a:cs typeface="Arial" pitchFamily="34" charset="0"/>
              </a:rPr>
              <a:t>r,t</a:t>
            </a:r>
            <a:r>
              <a:rPr lang="en-US" altLang="ko-KR" sz="2000" b="1" dirty="0">
                <a:solidFill>
                  <a:schemeClr val="tx1">
                    <a:lumMod val="65000"/>
                    <a:lumOff val="35000"/>
                  </a:schemeClr>
                </a:solidFill>
                <a:cs typeface="Arial" pitchFamily="34" charset="0"/>
              </a:rPr>
              <a:t>’)</a:t>
            </a:r>
            <a:endParaRPr lang="en-US" altLang="ko-KR" sz="2000" dirty="0">
              <a:solidFill>
                <a:schemeClr val="tx1">
                  <a:lumMod val="65000"/>
                  <a:lumOff val="35000"/>
                </a:schemeClr>
              </a:solidFill>
              <a:cs typeface="Arial" pitchFamily="34" charset="0"/>
            </a:endParaRPr>
          </a:p>
        </p:txBody>
      </p:sp>
      <p:sp>
        <p:nvSpPr>
          <p:cNvPr id="87" name="호 86">
            <a:extLst>
              <a:ext uri="{FF2B5EF4-FFF2-40B4-BE49-F238E27FC236}">
                <a16:creationId xmlns:a16="http://schemas.microsoft.com/office/drawing/2014/main" id="{7F03E29D-5980-9744-A391-7970217D2AC6}"/>
              </a:ext>
            </a:extLst>
          </p:cNvPr>
          <p:cNvSpPr/>
          <p:nvPr/>
        </p:nvSpPr>
        <p:spPr>
          <a:xfrm rot="21269444">
            <a:off x="9403319" y="2640639"/>
            <a:ext cx="706040" cy="1576723"/>
          </a:xfrm>
          <a:prstGeom prst="arc">
            <a:avLst>
              <a:gd name="adj1" fmla="val 16089432"/>
              <a:gd name="adj2" fmla="val 514190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88" name="Text Placeholder 1">
            <a:extLst>
              <a:ext uri="{FF2B5EF4-FFF2-40B4-BE49-F238E27FC236}">
                <a16:creationId xmlns:a16="http://schemas.microsoft.com/office/drawing/2014/main" id="{B14D0175-1782-4C8E-8BD0-FFB07071BD33}"/>
              </a:ext>
            </a:extLst>
          </p:cNvPr>
          <p:cNvSpPr txBox="1">
            <a:spLocks/>
          </p:cNvSpPr>
          <p:nvPr/>
        </p:nvSpPr>
        <p:spPr>
          <a:xfrm>
            <a:off x="-2217842" y="58250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Why is the margin term included? </a:t>
            </a:r>
          </a:p>
        </p:txBody>
      </p:sp>
    </p:spTree>
    <p:extLst>
      <p:ext uri="{BB962C8B-B14F-4D97-AF65-F5344CB8AC3E}">
        <p14:creationId xmlns:p14="http://schemas.microsoft.com/office/powerpoint/2010/main" val="382729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1196424" y="1470538"/>
            <a:ext cx="4096511" cy="2031325"/>
          </a:xfrm>
          <a:prstGeom prst="rect">
            <a:avLst/>
          </a:prstGeom>
          <a:noFill/>
        </p:spPr>
        <p:txBody>
          <a:bodyPr wrap="square" rtlCol="0">
            <a:spAutoFit/>
          </a:bodyPr>
          <a:lstStyle/>
          <a:p>
            <a:r>
              <a:rPr lang="en" altLang="ko-KR" sz="1800" b="1" dirty="0">
                <a:effectLst/>
                <a:latin typeface="NimbusRomNo9L"/>
              </a:rPr>
              <a:t>Structured Embeddings </a:t>
            </a:r>
          </a:p>
          <a:p>
            <a:endParaRPr lang="en" altLang="ko-KR" dirty="0">
              <a:latin typeface="NimbusRomNo9L"/>
            </a:endParaRPr>
          </a:p>
          <a:p>
            <a:r>
              <a:rPr lang="en" altLang="ko-KR" sz="1800" dirty="0">
                <a:effectLst/>
                <a:latin typeface="NimbusSanL"/>
              </a:rPr>
              <a:t>SE </a:t>
            </a:r>
            <a:r>
              <a:rPr lang="en" altLang="ko-KR" sz="1800" dirty="0">
                <a:effectLst/>
                <a:latin typeface="NimbusRomNo9L"/>
              </a:rPr>
              <a:t> embeds entities into </a:t>
            </a:r>
            <a:r>
              <a:rPr lang="en" altLang="ko-KR" sz="1800" dirty="0" err="1">
                <a:effectLst/>
                <a:latin typeface="MSBM10"/>
              </a:rPr>
              <a:t>R</a:t>
            </a:r>
            <a:r>
              <a:rPr lang="en" altLang="ko-KR" sz="1800" baseline="30000" dirty="0" err="1">
                <a:effectLst/>
                <a:latin typeface="CMMI7"/>
              </a:rPr>
              <a:t>k</a:t>
            </a:r>
            <a:r>
              <a:rPr lang="en" altLang="ko-KR" sz="1800" dirty="0">
                <a:effectLst/>
                <a:latin typeface="NimbusRomNo9L"/>
              </a:rPr>
              <a:t>, and relationships into two matrices </a:t>
            </a:r>
            <a:r>
              <a:rPr lang="en" altLang="ko-KR" sz="1800" dirty="0">
                <a:effectLst/>
                <a:latin typeface="CMMIB10"/>
              </a:rPr>
              <a:t>L</a:t>
            </a:r>
            <a:r>
              <a:rPr lang="en" altLang="ko-KR" sz="1800" baseline="-25000" dirty="0">
                <a:effectLst/>
                <a:latin typeface="CMR7"/>
              </a:rPr>
              <a:t>1</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baseline="30000" dirty="0">
                <a:effectLst/>
                <a:latin typeface="CMMI7"/>
              </a:rPr>
              <a:t> </a:t>
            </a:r>
            <a:r>
              <a:rPr lang="en" altLang="ko-KR" sz="1800" dirty="0">
                <a:effectLst/>
                <a:latin typeface="NimbusRomNo9L"/>
              </a:rPr>
              <a:t>and </a:t>
            </a:r>
            <a:r>
              <a:rPr lang="en" altLang="ko-KR" sz="1800" dirty="0">
                <a:effectLst/>
                <a:latin typeface="CMMIB10"/>
              </a:rPr>
              <a:t>L</a:t>
            </a:r>
            <a:r>
              <a:rPr lang="en" altLang="ko-KR" sz="1800" baseline="-25000" dirty="0">
                <a:effectLst/>
                <a:latin typeface="CMR7"/>
              </a:rPr>
              <a:t>2</a:t>
            </a:r>
            <a:r>
              <a:rPr lang="en" altLang="ko-KR" sz="1800" dirty="0">
                <a:effectLst/>
                <a:latin typeface="CMR7"/>
              </a:rPr>
              <a:t> </a:t>
            </a:r>
            <a:r>
              <a:rPr lang="en" altLang="ko-KR" sz="1800" dirty="0">
                <a:effectLst/>
                <a:latin typeface="CMSY10"/>
              </a:rPr>
              <a:t>∈ </a:t>
            </a:r>
            <a:r>
              <a:rPr lang="en" altLang="ko-KR" sz="1800" dirty="0" err="1">
                <a:effectLst/>
                <a:latin typeface="MSBM10"/>
              </a:rPr>
              <a:t>R</a:t>
            </a:r>
            <a:r>
              <a:rPr lang="en" altLang="ko-KR" sz="1800" baseline="30000" dirty="0" err="1">
                <a:effectLst/>
                <a:latin typeface="CMMI7"/>
              </a:rPr>
              <a:t>k</a:t>
            </a:r>
            <a:r>
              <a:rPr lang="en" altLang="ko-KR" sz="1800" baseline="30000" dirty="0" err="1">
                <a:effectLst/>
                <a:latin typeface="CMSY7"/>
              </a:rPr>
              <a:t>×</a:t>
            </a:r>
            <a:r>
              <a:rPr lang="en" altLang="ko-KR" sz="1800" baseline="30000" dirty="0" err="1">
                <a:effectLst/>
                <a:latin typeface="CMMI7"/>
              </a:rPr>
              <a:t>k</a:t>
            </a:r>
            <a:r>
              <a:rPr lang="en" altLang="ko-KR" sz="1800" dirty="0">
                <a:effectLst/>
                <a:latin typeface="CMMI7"/>
              </a:rPr>
              <a:t> </a:t>
            </a:r>
            <a:r>
              <a:rPr lang="en" altLang="ko-KR" sz="1800" dirty="0">
                <a:effectLst/>
                <a:latin typeface="NimbusRomNo9L"/>
              </a:rPr>
              <a:t>such that </a:t>
            </a:r>
            <a:r>
              <a:rPr lang="en" altLang="ko-KR" sz="1800" dirty="0">
                <a:effectLst/>
                <a:latin typeface="CMMI10"/>
              </a:rPr>
              <a:t>d</a:t>
            </a:r>
            <a:r>
              <a:rPr lang="en" altLang="ko-KR" sz="1800" dirty="0">
                <a:effectLst/>
                <a:latin typeface="CMR10"/>
              </a:rPr>
              <a:t>(</a:t>
            </a:r>
            <a:r>
              <a:rPr lang="en" altLang="ko-KR" sz="1800" dirty="0">
                <a:effectLst/>
                <a:latin typeface="CMMIB10"/>
              </a:rPr>
              <a:t>L</a:t>
            </a:r>
            <a:r>
              <a:rPr lang="en" altLang="ko-KR" sz="1800" baseline="-25000" dirty="0">
                <a:effectLst/>
                <a:latin typeface="CMR7"/>
              </a:rPr>
              <a:t>1</a:t>
            </a:r>
            <a:r>
              <a:rPr lang="en" altLang="ko-KR" sz="1800" dirty="0">
                <a:effectLst/>
                <a:latin typeface="CMMIB10"/>
              </a:rPr>
              <a:t>h</a:t>
            </a:r>
            <a:r>
              <a:rPr lang="en" altLang="ko-KR" sz="1800" dirty="0">
                <a:effectLst/>
                <a:latin typeface="CMMI10"/>
              </a:rPr>
              <a:t>, </a:t>
            </a:r>
            <a:r>
              <a:rPr lang="en" altLang="ko-KR" sz="1800" dirty="0">
                <a:effectLst/>
                <a:latin typeface="CMMIB10"/>
              </a:rPr>
              <a:t>L</a:t>
            </a:r>
            <a:r>
              <a:rPr lang="en" altLang="ko-KR" sz="1800" baseline="-25000" dirty="0">
                <a:effectLst/>
                <a:latin typeface="CMR7"/>
              </a:rPr>
              <a:t>2 </a:t>
            </a:r>
            <a:r>
              <a:rPr lang="en" altLang="ko-KR" sz="1800" dirty="0">
                <a:effectLst/>
                <a:latin typeface="CMMIB10"/>
              </a:rPr>
              <a:t>t</a:t>
            </a:r>
            <a:r>
              <a:rPr lang="en" altLang="ko-KR" sz="1800" dirty="0">
                <a:effectLst/>
                <a:latin typeface="CMR10"/>
              </a:rPr>
              <a:t>) </a:t>
            </a:r>
            <a:r>
              <a:rPr lang="en" altLang="ko-KR" sz="1800" dirty="0">
                <a:effectLst/>
                <a:latin typeface="NimbusRomNo9L"/>
              </a:rPr>
              <a:t>is large for corrupted triplets </a:t>
            </a:r>
            <a:r>
              <a:rPr lang="en" altLang="ko-KR" sz="1800" dirty="0">
                <a:effectLst/>
                <a:latin typeface="CMR10"/>
              </a:rPr>
              <a:t>(</a:t>
            </a:r>
            <a:r>
              <a:rPr lang="en" altLang="ko-KR" sz="1800" dirty="0">
                <a:effectLst/>
                <a:latin typeface="CMMI10"/>
              </a:rPr>
              <a:t>h, l, t</a:t>
            </a:r>
            <a:r>
              <a:rPr lang="en" altLang="ko-KR" sz="1800" dirty="0">
                <a:effectLst/>
                <a:latin typeface="CMR10"/>
              </a:rPr>
              <a:t>) </a:t>
            </a:r>
            <a:r>
              <a:rPr lang="en" altLang="ko-KR" sz="1800" dirty="0">
                <a:effectLst/>
                <a:latin typeface="NimbusRomNo9L"/>
              </a:rPr>
              <a:t>(and small otherwise). </a:t>
            </a:r>
            <a:endParaRPr lang="en" altLang="ko-KR" sz="1200" dirty="0"/>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42C5E452-B373-4DF7-8225-1575F2F899EB}"/>
              </a:ext>
            </a:extLst>
          </p:cNvPr>
          <p:cNvSpPr txBox="1"/>
          <p:nvPr/>
        </p:nvSpPr>
        <p:spPr>
          <a:xfrm>
            <a:off x="8676338" y="5685577"/>
            <a:ext cx="135208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237229" y="703922"/>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Related Works</a:t>
            </a:r>
          </a:p>
        </p:txBody>
      </p:sp>
      <p:grpSp>
        <p:nvGrpSpPr>
          <p:cNvPr id="23" name="그룹 22">
            <a:extLst>
              <a:ext uri="{FF2B5EF4-FFF2-40B4-BE49-F238E27FC236}">
                <a16:creationId xmlns:a16="http://schemas.microsoft.com/office/drawing/2014/main" id="{08C75F42-1751-92FC-9ED4-F83509ED0B18}"/>
              </a:ext>
            </a:extLst>
          </p:cNvPr>
          <p:cNvGrpSpPr/>
          <p:nvPr/>
        </p:nvGrpSpPr>
        <p:grpSpPr>
          <a:xfrm>
            <a:off x="1175326" y="3870782"/>
            <a:ext cx="1023635" cy="951517"/>
            <a:chOff x="525635" y="2999537"/>
            <a:chExt cx="2142630" cy="1957956"/>
          </a:xfrm>
        </p:grpSpPr>
        <p:sp>
          <p:nvSpPr>
            <p:cNvPr id="24" name="Hexagon 5">
              <a:extLst>
                <a:ext uri="{FF2B5EF4-FFF2-40B4-BE49-F238E27FC236}">
                  <a16:creationId xmlns:a16="http://schemas.microsoft.com/office/drawing/2014/main" id="{ACB8EB10-3AE3-554E-CC18-D4A09A2FEC42}"/>
                </a:ext>
              </a:extLst>
            </p:cNvPr>
            <p:cNvSpPr/>
            <p:nvPr/>
          </p:nvSpPr>
          <p:spPr>
            <a:xfrm rot="19800000">
              <a:off x="525635" y="3110399"/>
              <a:ext cx="2142630" cy="1847094"/>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그룹 24">
              <a:extLst>
                <a:ext uri="{FF2B5EF4-FFF2-40B4-BE49-F238E27FC236}">
                  <a16:creationId xmlns:a16="http://schemas.microsoft.com/office/drawing/2014/main" id="{3B256E7A-7790-DE71-AC31-06E41BDF63A8}"/>
                </a:ext>
              </a:extLst>
            </p:cNvPr>
            <p:cNvGrpSpPr/>
            <p:nvPr/>
          </p:nvGrpSpPr>
          <p:grpSpPr>
            <a:xfrm>
              <a:off x="744125" y="2999537"/>
              <a:ext cx="1586930" cy="1058281"/>
              <a:chOff x="744125" y="2999537"/>
              <a:chExt cx="1586930" cy="1058281"/>
            </a:xfrm>
          </p:grpSpPr>
          <p:sp>
            <p:nvSpPr>
              <p:cNvPr id="26" name="Freeform: Shape 73">
                <a:extLst>
                  <a:ext uri="{FF2B5EF4-FFF2-40B4-BE49-F238E27FC236}">
                    <a16:creationId xmlns:a16="http://schemas.microsoft.com/office/drawing/2014/main" id="{F2EC9A78-48B9-2208-5913-FA04968CFF0E}"/>
                  </a:ext>
                </a:extLst>
              </p:cNvPr>
              <p:cNvSpPr/>
              <p:nvPr/>
            </p:nvSpPr>
            <p:spPr>
              <a:xfrm>
                <a:off x="744125" y="2999537"/>
                <a:ext cx="1586930" cy="479942"/>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3B18DB2B-21E5-883A-16CF-0B293874FB21}"/>
                  </a:ext>
                </a:extLst>
              </p:cNvPr>
              <p:cNvSpPr txBox="1"/>
              <p:nvPr/>
            </p:nvSpPr>
            <p:spPr>
              <a:xfrm>
                <a:off x="850283" y="3701877"/>
                <a:ext cx="1480770" cy="355941"/>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grpSp>
      </p:grpSp>
      <p:grpSp>
        <p:nvGrpSpPr>
          <p:cNvPr id="28" name="그룹 27">
            <a:extLst>
              <a:ext uri="{FF2B5EF4-FFF2-40B4-BE49-F238E27FC236}">
                <a16:creationId xmlns:a16="http://schemas.microsoft.com/office/drawing/2014/main" id="{E482E0B8-A498-F024-29A7-CD7162DBAEA8}"/>
              </a:ext>
            </a:extLst>
          </p:cNvPr>
          <p:cNvGrpSpPr/>
          <p:nvPr/>
        </p:nvGrpSpPr>
        <p:grpSpPr>
          <a:xfrm>
            <a:off x="1157017" y="5318188"/>
            <a:ext cx="1054250" cy="962276"/>
            <a:chOff x="660186" y="6266970"/>
            <a:chExt cx="2142630" cy="1949260"/>
          </a:xfrm>
        </p:grpSpPr>
        <p:sp>
          <p:nvSpPr>
            <p:cNvPr id="29" name="Hexagon 5">
              <a:extLst>
                <a:ext uri="{FF2B5EF4-FFF2-40B4-BE49-F238E27FC236}">
                  <a16:creationId xmlns:a16="http://schemas.microsoft.com/office/drawing/2014/main" id="{11C1AF85-2639-EC12-291A-0F0BBBD6F9F7}"/>
                </a:ext>
              </a:extLst>
            </p:cNvPr>
            <p:cNvSpPr/>
            <p:nvPr/>
          </p:nvSpPr>
          <p:spPr>
            <a:xfrm rot="19800000">
              <a:off x="660186" y="6369136"/>
              <a:ext cx="2142630" cy="1847094"/>
            </a:xfrm>
            <a:prstGeom prst="hexagon">
              <a:avLst>
                <a:gd name="adj" fmla="val 28647"/>
                <a:gd name="vf" fmla="val 11547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73">
              <a:extLst>
                <a:ext uri="{FF2B5EF4-FFF2-40B4-BE49-F238E27FC236}">
                  <a16:creationId xmlns:a16="http://schemas.microsoft.com/office/drawing/2014/main" id="{BE4BE7FF-0F3E-C077-8951-8CEE49CAF376}"/>
                </a:ext>
              </a:extLst>
            </p:cNvPr>
            <p:cNvSpPr/>
            <p:nvPr/>
          </p:nvSpPr>
          <p:spPr>
            <a:xfrm>
              <a:off x="855471" y="6266970"/>
              <a:ext cx="1688502" cy="484533"/>
            </a:xfrm>
            <a:prstGeom prst="triangle">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extBox 30">
            <a:extLst>
              <a:ext uri="{FF2B5EF4-FFF2-40B4-BE49-F238E27FC236}">
                <a16:creationId xmlns:a16="http://schemas.microsoft.com/office/drawing/2014/main" id="{061080CA-5E49-C783-8867-0D90A2BF0E83}"/>
              </a:ext>
            </a:extLst>
          </p:cNvPr>
          <p:cNvSpPr txBox="1"/>
          <p:nvPr/>
        </p:nvSpPr>
        <p:spPr>
          <a:xfrm>
            <a:off x="1070191" y="3839931"/>
            <a:ext cx="1230412" cy="172442"/>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H</a:t>
            </a:r>
            <a:endParaRPr lang="ko-KR" altLang="en-US" sz="1400" b="1"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8A4949A-C6E4-7769-5D3E-A87602E078A8}"/>
              </a:ext>
            </a:extLst>
          </p:cNvPr>
          <p:cNvSpPr txBox="1"/>
          <p:nvPr/>
        </p:nvSpPr>
        <p:spPr>
          <a:xfrm>
            <a:off x="1072437" y="5301241"/>
            <a:ext cx="1230412"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Arial" pitchFamily="34" charset="0"/>
              </a:rPr>
              <a:t>T</a:t>
            </a:r>
            <a:endParaRPr lang="ko-KR" altLang="en-US" sz="1400" b="1" dirty="0">
              <a:solidFill>
                <a:schemeClr val="tx1">
                  <a:lumMod val="65000"/>
                  <a:lumOff val="35000"/>
                </a:schemeClr>
              </a:solidFill>
              <a:cs typeface="Arial" pitchFamily="34" charset="0"/>
            </a:endParaRPr>
          </a:p>
        </p:txBody>
      </p:sp>
      <p:sp>
        <p:nvSpPr>
          <p:cNvPr id="8" name="Rectangle 12">
            <a:extLst>
              <a:ext uri="{FF2B5EF4-FFF2-40B4-BE49-F238E27FC236}">
                <a16:creationId xmlns:a16="http://schemas.microsoft.com/office/drawing/2014/main" id="{02BBF516-8DE1-4633-83FB-6F45AA7E8460}"/>
              </a:ext>
            </a:extLst>
          </p:cNvPr>
          <p:cNvSpPr/>
          <p:nvPr/>
        </p:nvSpPr>
        <p:spPr>
          <a:xfrm rot="2715101">
            <a:off x="7314865" y="2921788"/>
            <a:ext cx="2586443" cy="24537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E510C59-CBA2-4B68-A6C7-F19D00B56A72}"/>
              </a:ext>
            </a:extLst>
          </p:cNvPr>
          <p:cNvSpPr txBox="1"/>
          <p:nvPr/>
        </p:nvSpPr>
        <p:spPr>
          <a:xfrm>
            <a:off x="6293338" y="3778838"/>
            <a:ext cx="4890744" cy="707886"/>
          </a:xfrm>
          <a:prstGeom prst="rect">
            <a:avLst/>
          </a:prstGeom>
          <a:noFill/>
        </p:spPr>
        <p:txBody>
          <a:bodyPr wrap="square" rtlCol="0">
            <a:spAutoFit/>
          </a:bodyPr>
          <a:lstStyle/>
          <a:p>
            <a:pPr algn="ctr"/>
            <a:r>
              <a:rPr lang="en" altLang="ko-KR" sz="4000" dirty="0" err="1">
                <a:solidFill>
                  <a:schemeClr val="bg1"/>
                </a:solidFill>
                <a:effectLst/>
                <a:latin typeface="MSBM10"/>
              </a:rPr>
              <a:t>R</a:t>
            </a:r>
            <a:r>
              <a:rPr lang="en" altLang="ko-KR" sz="4000" baseline="30000" dirty="0" err="1">
                <a:solidFill>
                  <a:schemeClr val="bg1"/>
                </a:solidFill>
                <a:effectLst/>
                <a:latin typeface="CMMI7"/>
              </a:rPr>
              <a:t>k</a:t>
            </a:r>
            <a:r>
              <a:rPr lang="en" altLang="ko-KR" sz="4000" baseline="30000" dirty="0" err="1">
                <a:solidFill>
                  <a:schemeClr val="bg1"/>
                </a:solidFill>
                <a:effectLst/>
                <a:latin typeface="CMSY7"/>
              </a:rPr>
              <a:t>×</a:t>
            </a:r>
            <a:r>
              <a:rPr lang="en" altLang="ko-KR" sz="4000" baseline="30000" dirty="0" err="1">
                <a:solidFill>
                  <a:schemeClr val="bg1"/>
                </a:solidFill>
                <a:effectLst/>
                <a:latin typeface="CMMI7"/>
              </a:rPr>
              <a:t>k</a:t>
            </a:r>
            <a:r>
              <a:rPr lang="en" altLang="ko-KR" sz="4000" baseline="30000" dirty="0">
                <a:solidFill>
                  <a:schemeClr val="bg1"/>
                </a:solidFill>
                <a:latin typeface="CMMI7"/>
              </a:rPr>
              <a:t> </a:t>
            </a:r>
            <a:r>
              <a:rPr lang="en" altLang="ko-KR" sz="4000" dirty="0">
                <a:solidFill>
                  <a:schemeClr val="bg1"/>
                </a:solidFill>
                <a:latin typeface="MSBM10"/>
              </a:rPr>
              <a:t>Subspace</a:t>
            </a:r>
            <a:endParaRPr lang="ko-KR" altLang="en-US" sz="4000" b="1" dirty="0">
              <a:solidFill>
                <a:schemeClr val="bg1"/>
              </a:solidFill>
              <a:cs typeface="Arial" pitchFamily="34" charset="0"/>
            </a:endParaRPr>
          </a:p>
        </p:txBody>
      </p:sp>
      <p:sp>
        <p:nvSpPr>
          <p:cNvPr id="34" name="아래로 구부러진 화살표[C] 33">
            <a:extLst>
              <a:ext uri="{FF2B5EF4-FFF2-40B4-BE49-F238E27FC236}">
                <a16:creationId xmlns:a16="http://schemas.microsoft.com/office/drawing/2014/main" id="{C854F622-9B9C-C3A3-3256-9D77315E2BB8}"/>
              </a:ext>
            </a:extLst>
          </p:cNvPr>
          <p:cNvSpPr/>
          <p:nvPr/>
        </p:nvSpPr>
        <p:spPr>
          <a:xfrm rot="21108932">
            <a:off x="1473583" y="3156097"/>
            <a:ext cx="7292546" cy="9682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5" name="아래로 구부러진 화살표[C] 34">
            <a:extLst>
              <a:ext uri="{FF2B5EF4-FFF2-40B4-BE49-F238E27FC236}">
                <a16:creationId xmlns:a16="http://schemas.microsoft.com/office/drawing/2014/main" id="{5A72BC14-B47C-BF08-8C14-2EE797AC64CB}"/>
              </a:ext>
            </a:extLst>
          </p:cNvPr>
          <p:cNvSpPr/>
          <p:nvPr/>
        </p:nvSpPr>
        <p:spPr>
          <a:xfrm rot="21108932" flipV="1">
            <a:off x="1492294" y="5306952"/>
            <a:ext cx="7525895" cy="124779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36" name="TextBox 35">
            <a:extLst>
              <a:ext uri="{FF2B5EF4-FFF2-40B4-BE49-F238E27FC236}">
                <a16:creationId xmlns:a16="http://schemas.microsoft.com/office/drawing/2014/main" id="{D4F5EE3C-3E51-191C-99F0-3AF20FD597A4}"/>
              </a:ext>
            </a:extLst>
          </p:cNvPr>
          <p:cNvSpPr txBox="1"/>
          <p:nvPr/>
        </p:nvSpPr>
        <p:spPr>
          <a:xfrm>
            <a:off x="3206985" y="3521355"/>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effectLst/>
                <a:latin typeface="CMR7"/>
              </a:rPr>
              <a:t>1</a:t>
            </a:r>
            <a:r>
              <a:rPr lang="ko-KR" altLang="en-US" sz="2800" b="1" baseline="-25000" dirty="0">
                <a:effectLst/>
                <a:latin typeface="CMR7"/>
              </a:rPr>
              <a:t> </a:t>
            </a:r>
            <a:r>
              <a:rPr lang="en" altLang="ko-KR" b="1" dirty="0">
                <a:latin typeface="CMMIB10"/>
              </a:rPr>
              <a:t>Embedding matrix </a:t>
            </a:r>
            <a:endParaRPr lang="en" altLang="ko-KR" b="1" dirty="0"/>
          </a:p>
        </p:txBody>
      </p:sp>
      <p:sp>
        <p:nvSpPr>
          <p:cNvPr id="37" name="TextBox 36">
            <a:extLst>
              <a:ext uri="{FF2B5EF4-FFF2-40B4-BE49-F238E27FC236}">
                <a16:creationId xmlns:a16="http://schemas.microsoft.com/office/drawing/2014/main" id="{92DF94DA-2543-B7D2-22A9-A5015A1229DB}"/>
              </a:ext>
            </a:extLst>
          </p:cNvPr>
          <p:cNvSpPr txBox="1"/>
          <p:nvPr/>
        </p:nvSpPr>
        <p:spPr>
          <a:xfrm>
            <a:off x="3244679" y="6058666"/>
            <a:ext cx="4096511" cy="523220"/>
          </a:xfrm>
          <a:prstGeom prst="rect">
            <a:avLst/>
          </a:prstGeom>
          <a:noFill/>
        </p:spPr>
        <p:txBody>
          <a:bodyPr wrap="square" rtlCol="0">
            <a:spAutoFit/>
          </a:bodyPr>
          <a:lstStyle/>
          <a:p>
            <a:r>
              <a:rPr lang="en" altLang="ko-KR" sz="2800" b="1" dirty="0">
                <a:effectLst/>
                <a:latin typeface="CMMIB10"/>
              </a:rPr>
              <a:t>L</a:t>
            </a:r>
            <a:r>
              <a:rPr lang="en" altLang="ko-KR" sz="2800" b="1" baseline="-25000" dirty="0">
                <a:latin typeface="CMR7"/>
              </a:rPr>
              <a:t>2</a:t>
            </a:r>
            <a:r>
              <a:rPr lang="ko-KR" altLang="en-US" sz="2800" b="1" baseline="-25000" dirty="0">
                <a:effectLst/>
                <a:latin typeface="CMR7"/>
              </a:rPr>
              <a:t> </a:t>
            </a:r>
            <a:r>
              <a:rPr lang="en" altLang="ko-KR" b="1" dirty="0">
                <a:latin typeface="CMMIB10"/>
              </a:rPr>
              <a:t>Embedding matrix </a:t>
            </a:r>
            <a:endParaRPr lang="en" altLang="ko-KR" b="1" dirty="0"/>
          </a:p>
        </p:txBody>
      </p:sp>
    </p:spTree>
    <p:extLst>
      <p:ext uri="{BB962C8B-B14F-4D97-AF65-F5344CB8AC3E}">
        <p14:creationId xmlns:p14="http://schemas.microsoft.com/office/powerpoint/2010/main" val="405792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4454453" y="777805"/>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5571182" y="813102"/>
            <a:ext cx="6265218" cy="2123658"/>
          </a:xfrm>
          <a:prstGeom prst="rect">
            <a:avLst/>
          </a:prstGeom>
        </p:spPr>
        <p:txBody>
          <a:bodyPr wrap="square">
            <a:spAutoFit/>
          </a:bodyPr>
          <a:lstStyle/>
          <a:p>
            <a:r>
              <a:rPr lang="en" altLang="ko-KR" sz="4400" dirty="0">
                <a:effectLst/>
                <a:latin typeface="CMMI10"/>
              </a:rPr>
              <a:t>d</a:t>
            </a:r>
            <a:r>
              <a:rPr lang="en" altLang="ko-KR" sz="4400" dirty="0">
                <a:effectLst/>
                <a:latin typeface="CMR10"/>
              </a:rPr>
              <a:t>(</a:t>
            </a:r>
            <a:r>
              <a:rPr lang="en" altLang="ko-KR" sz="4400" dirty="0">
                <a:effectLst/>
                <a:latin typeface="CMMIB10"/>
              </a:rPr>
              <a:t>L</a:t>
            </a:r>
            <a:r>
              <a:rPr lang="en" altLang="ko-KR" sz="4400" baseline="-25000" dirty="0">
                <a:effectLst/>
                <a:latin typeface="CMR7"/>
              </a:rPr>
              <a:t>1</a:t>
            </a:r>
            <a:r>
              <a:rPr lang="en" altLang="ko-KR" sz="4400" dirty="0">
                <a:effectLst/>
                <a:latin typeface="CMMIB10"/>
              </a:rPr>
              <a:t>h</a:t>
            </a:r>
            <a:r>
              <a:rPr lang="en" altLang="ko-KR" sz="4400" dirty="0">
                <a:latin typeface="CMMIB10"/>
              </a:rPr>
              <a:t>, L</a:t>
            </a:r>
            <a:r>
              <a:rPr lang="en" altLang="ko-KR" sz="4400" baseline="-25000" dirty="0">
                <a:latin typeface="CMMIB10"/>
              </a:rPr>
              <a:t>2</a:t>
            </a:r>
            <a:r>
              <a:rPr lang="en" altLang="ko-KR" sz="4400" dirty="0">
                <a:latin typeface="CMMIB10"/>
              </a:rPr>
              <a:t>t) VS d(h + l, t) </a:t>
            </a:r>
          </a:p>
          <a:p>
            <a:r>
              <a:rPr lang="en" altLang="ko-KR" sz="4400" dirty="0">
                <a:latin typeface="CMMIB10"/>
              </a:rPr>
              <a:t>	 SE		    </a:t>
            </a:r>
            <a:r>
              <a:rPr lang="en" altLang="ko-KR" sz="4400" dirty="0" err="1">
                <a:latin typeface="CMMIB10"/>
              </a:rPr>
              <a:t>TransE</a:t>
            </a:r>
            <a:endParaRPr lang="en" altLang="ko-KR" sz="4400" dirty="0">
              <a:latin typeface="CMMIB10"/>
            </a:endParaRPr>
          </a:p>
          <a:p>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4" name="그림 3">
            <a:extLst>
              <a:ext uri="{FF2B5EF4-FFF2-40B4-BE49-F238E27FC236}">
                <a16:creationId xmlns:a16="http://schemas.microsoft.com/office/drawing/2014/main" id="{948157B8-818B-1DA5-34AE-10BFE327C00E}"/>
              </a:ext>
            </a:extLst>
          </p:cNvPr>
          <p:cNvPicPr>
            <a:picLocks noChangeAspect="1"/>
          </p:cNvPicPr>
          <p:nvPr/>
        </p:nvPicPr>
        <p:blipFill>
          <a:blip r:embed="rId2"/>
          <a:stretch>
            <a:fillRect/>
          </a:stretch>
        </p:blipFill>
        <p:spPr>
          <a:xfrm>
            <a:off x="1010380" y="2235927"/>
            <a:ext cx="9057213" cy="3927807"/>
          </a:xfrm>
          <a:prstGeom prst="rect">
            <a:avLst/>
          </a:prstGeom>
        </p:spPr>
      </p:pic>
    </p:spTree>
    <p:extLst>
      <p:ext uri="{BB962C8B-B14F-4D97-AF65-F5344CB8AC3E}">
        <p14:creationId xmlns:p14="http://schemas.microsoft.com/office/powerpoint/2010/main" val="234562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7" y="5803196"/>
            <a:ext cx="6265218" cy="769441"/>
          </a:xfrm>
          <a:prstGeom prst="rect">
            <a:avLst/>
          </a:prstGeom>
        </p:spPr>
        <p:txBody>
          <a:bodyPr wrap="square">
            <a:spAutoFit/>
          </a:bodyPr>
          <a:lstStyle/>
          <a:p>
            <a:r>
              <a:rPr lang="en-US" altLang="ko-KR" sz="4400" dirty="0">
                <a:cs typeface="Arial" pitchFamily="34" charset="0"/>
              </a:rPr>
              <a:t>Not Feasible!</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pic>
        <p:nvPicPr>
          <p:cNvPr id="2" name="그림 1">
            <a:extLst>
              <a:ext uri="{FF2B5EF4-FFF2-40B4-BE49-F238E27FC236}">
                <a16:creationId xmlns:a16="http://schemas.microsoft.com/office/drawing/2014/main" id="{BFC57AFA-8989-75C2-0090-A7E7DE065F6A}"/>
              </a:ext>
            </a:extLst>
          </p:cNvPr>
          <p:cNvPicPr>
            <a:picLocks noChangeAspect="1"/>
          </p:cNvPicPr>
          <p:nvPr/>
        </p:nvPicPr>
        <p:blipFill>
          <a:blip r:embed="rId2"/>
          <a:stretch>
            <a:fillRect/>
          </a:stretch>
        </p:blipFill>
        <p:spPr>
          <a:xfrm>
            <a:off x="507011" y="2470247"/>
            <a:ext cx="5588989" cy="2427218"/>
          </a:xfrm>
          <a:prstGeom prst="rect">
            <a:avLst/>
          </a:prstGeom>
        </p:spPr>
      </p:pic>
      <p:pic>
        <p:nvPicPr>
          <p:cNvPr id="5" name="그림 4">
            <a:extLst>
              <a:ext uri="{FF2B5EF4-FFF2-40B4-BE49-F238E27FC236}">
                <a16:creationId xmlns:a16="http://schemas.microsoft.com/office/drawing/2014/main" id="{FE1D6629-AF13-4C99-F384-D2FD03E24436}"/>
              </a:ext>
            </a:extLst>
          </p:cNvPr>
          <p:cNvPicPr>
            <a:picLocks noChangeAspect="1"/>
          </p:cNvPicPr>
          <p:nvPr/>
        </p:nvPicPr>
        <p:blipFill>
          <a:blip r:embed="rId2"/>
          <a:stretch>
            <a:fillRect/>
          </a:stretch>
        </p:blipFill>
        <p:spPr>
          <a:xfrm>
            <a:off x="6303818" y="2529007"/>
            <a:ext cx="5285198" cy="2368457"/>
          </a:xfrm>
          <a:prstGeom prst="rect">
            <a:avLst/>
          </a:prstGeom>
        </p:spPr>
      </p:pic>
      <p:pic>
        <p:nvPicPr>
          <p:cNvPr id="3" name="그림 2">
            <a:extLst>
              <a:ext uri="{FF2B5EF4-FFF2-40B4-BE49-F238E27FC236}">
                <a16:creationId xmlns:a16="http://schemas.microsoft.com/office/drawing/2014/main" id="{05F27758-9EBA-75E2-181D-43676340862B}"/>
              </a:ext>
            </a:extLst>
          </p:cNvPr>
          <p:cNvPicPr>
            <a:picLocks noChangeAspect="1"/>
          </p:cNvPicPr>
          <p:nvPr/>
        </p:nvPicPr>
        <p:blipFill>
          <a:blip r:embed="rId3"/>
          <a:stretch>
            <a:fillRect/>
          </a:stretch>
        </p:blipFill>
        <p:spPr>
          <a:xfrm>
            <a:off x="10394237" y="2529007"/>
            <a:ext cx="1336233" cy="2368457"/>
          </a:xfrm>
          <a:prstGeom prst="rect">
            <a:avLst/>
          </a:prstGeom>
        </p:spPr>
      </p:pic>
      <p:sp>
        <p:nvSpPr>
          <p:cNvPr id="10" name="오른쪽 화살표[R] 9">
            <a:extLst>
              <a:ext uri="{FF2B5EF4-FFF2-40B4-BE49-F238E27FC236}">
                <a16:creationId xmlns:a16="http://schemas.microsoft.com/office/drawing/2014/main" id="{D504B184-BF01-3BE2-6E15-3E9DEF615255}"/>
              </a:ext>
            </a:extLst>
          </p:cNvPr>
          <p:cNvSpPr/>
          <p:nvPr/>
        </p:nvSpPr>
        <p:spPr>
          <a:xfrm rot="16200000">
            <a:off x="3199538" y="5124305"/>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44894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846667" y="575483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22" name="직사각형 1">
            <a:extLst>
              <a:ext uri="{FF2B5EF4-FFF2-40B4-BE49-F238E27FC236}">
                <a16:creationId xmlns:a16="http://schemas.microsoft.com/office/drawing/2014/main" id="{468029FB-B27C-4003-92BA-D5C8E7C2883E}"/>
              </a:ext>
            </a:extLst>
          </p:cNvPr>
          <p:cNvSpPr/>
          <p:nvPr/>
        </p:nvSpPr>
        <p:spPr>
          <a:xfrm>
            <a:off x="1960156" y="5803196"/>
            <a:ext cx="9622243" cy="769441"/>
          </a:xfrm>
          <a:prstGeom prst="rect">
            <a:avLst/>
          </a:prstGeom>
        </p:spPr>
        <p:txBody>
          <a:bodyPr wrap="square">
            <a:spAutoFit/>
          </a:bodyPr>
          <a:lstStyle/>
          <a:p>
            <a:r>
              <a:rPr lang="en-US" altLang="ko-KR" sz="4400" dirty="0">
                <a:cs typeface="Arial" pitchFamily="34" charset="0"/>
              </a:rPr>
              <a:t>Translated by increasing dimension</a:t>
            </a:r>
            <a:endParaRPr lang="ko-KR" altLang="en-US" sz="4400" dirty="0">
              <a:cs typeface="Arial" pitchFamily="34" charset="0"/>
            </a:endParaRPr>
          </a:p>
        </p:txBody>
      </p:sp>
      <p:sp>
        <p:nvSpPr>
          <p:cNvPr id="23" name="TextBox 22">
            <a:extLst>
              <a:ext uri="{FF2B5EF4-FFF2-40B4-BE49-F238E27FC236}">
                <a16:creationId xmlns:a16="http://schemas.microsoft.com/office/drawing/2014/main" id="{D5DB393C-64F2-4589-848C-CDB364787C11}"/>
              </a:ext>
            </a:extLst>
          </p:cNvPr>
          <p:cNvSpPr txBox="1"/>
          <p:nvPr/>
        </p:nvSpPr>
        <p:spPr>
          <a:xfrm>
            <a:off x="846667" y="694266"/>
            <a:ext cx="3746766" cy="984885"/>
          </a:xfrm>
          <a:prstGeom prst="rect">
            <a:avLst/>
          </a:prstGeom>
          <a:noFill/>
        </p:spPr>
        <p:txBody>
          <a:bodyPr wrap="square" lIns="36000" tIns="0" rIns="36000" bIns="0" rtlCol="0" anchor="ctr">
            <a:spAutoFit/>
          </a:bodyPr>
          <a:lstStyle/>
          <a:p>
            <a:r>
              <a:rPr lang="en-US" altLang="ko-KR" sz="3200" dirty="0">
                <a:solidFill>
                  <a:schemeClr val="accent6"/>
                </a:solidFill>
              </a:rPr>
              <a:t>Affine Transformation</a:t>
            </a:r>
            <a:endParaRPr lang="ko-KR" altLang="en-US" sz="3200" dirty="0">
              <a:solidFill>
                <a:schemeClr val="accent6"/>
              </a:solidFill>
            </a:endParaRPr>
          </a:p>
        </p:txBody>
      </p:sp>
      <p:sp>
        <p:nvSpPr>
          <p:cNvPr id="10" name="오른쪽 화살표[R] 9">
            <a:extLst>
              <a:ext uri="{FF2B5EF4-FFF2-40B4-BE49-F238E27FC236}">
                <a16:creationId xmlns:a16="http://schemas.microsoft.com/office/drawing/2014/main" id="{D504B184-BF01-3BE2-6E15-3E9DEF615255}"/>
              </a:ext>
            </a:extLst>
          </p:cNvPr>
          <p:cNvSpPr/>
          <p:nvPr/>
        </p:nvSpPr>
        <p:spPr>
          <a:xfrm rot="16200000">
            <a:off x="3877594" y="4985032"/>
            <a:ext cx="817807" cy="613871"/>
          </a:xfrm>
          <a:prstGeom prst="rightArrow">
            <a:avLst>
              <a:gd name="adj1" fmla="val 367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DC9655FF-252C-C5C3-5B7A-1F8378EA9540}"/>
              </a:ext>
            </a:extLst>
          </p:cNvPr>
          <p:cNvPicPr>
            <a:picLocks noChangeAspect="1"/>
          </p:cNvPicPr>
          <p:nvPr/>
        </p:nvPicPr>
        <p:blipFill>
          <a:blip r:embed="rId2"/>
          <a:stretch>
            <a:fillRect/>
          </a:stretch>
        </p:blipFill>
        <p:spPr>
          <a:xfrm>
            <a:off x="707233" y="1679151"/>
            <a:ext cx="7772400" cy="3036835"/>
          </a:xfrm>
          <a:prstGeom prst="rect">
            <a:avLst/>
          </a:prstGeom>
        </p:spPr>
      </p:pic>
    </p:spTree>
    <p:extLst>
      <p:ext uri="{BB962C8B-B14F-4D97-AF65-F5344CB8AC3E}">
        <p14:creationId xmlns:p14="http://schemas.microsoft.com/office/powerpoint/2010/main" val="342208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AD532-AA05-47E6-9E93-BB012CCAD6AB}"/>
              </a:ext>
            </a:extLst>
          </p:cNvPr>
          <p:cNvSpPr txBox="1"/>
          <p:nvPr/>
        </p:nvSpPr>
        <p:spPr>
          <a:xfrm>
            <a:off x="591306" y="1571672"/>
            <a:ext cx="10381493" cy="2800767"/>
          </a:xfrm>
          <a:prstGeom prst="rect">
            <a:avLst/>
          </a:prstGeom>
          <a:noFill/>
        </p:spPr>
        <p:txBody>
          <a:bodyPr wrap="square" rtlCol="0">
            <a:spAutoFit/>
          </a:bodyPr>
          <a:lstStyle/>
          <a:p>
            <a:r>
              <a:rPr lang="en" altLang="ko-KR" sz="2800" dirty="0">
                <a:latin typeface="NimbusRomNo9L"/>
              </a:rPr>
              <a:t>When </a:t>
            </a:r>
            <a:r>
              <a:rPr lang="en" altLang="ko-KR" sz="2800" b="1" dirty="0">
                <a:effectLst/>
                <a:latin typeface="CMMIB10"/>
              </a:rPr>
              <a:t>L</a:t>
            </a:r>
            <a:r>
              <a:rPr lang="en" altLang="ko-KR" sz="2800" b="1" baseline="-25000" dirty="0">
                <a:effectLst/>
                <a:latin typeface="CMR7"/>
              </a:rPr>
              <a:t>1  </a:t>
            </a:r>
            <a:r>
              <a:rPr lang="en" altLang="ko-KR" sz="2800" dirty="0">
                <a:latin typeface="NimbusRomNo9L"/>
              </a:rPr>
              <a:t>reproduce translation and </a:t>
            </a:r>
            <a:r>
              <a:rPr lang="en" altLang="ko-KR" sz="2800" b="1" dirty="0">
                <a:effectLst/>
                <a:latin typeface="CMMIB10"/>
              </a:rPr>
              <a:t>L</a:t>
            </a:r>
            <a:r>
              <a:rPr lang="en" altLang="ko-KR" sz="2800" b="1" baseline="-25000" dirty="0">
                <a:latin typeface="CMR7"/>
              </a:rPr>
              <a:t>2</a:t>
            </a:r>
            <a:r>
              <a:rPr lang="en" altLang="ko-KR" sz="2800" b="1" dirty="0">
                <a:effectLst/>
                <a:latin typeface="NimbusRomNo9L"/>
              </a:rPr>
              <a:t> = Identity Matrix,</a:t>
            </a:r>
            <a:endParaRPr lang="en" altLang="ko-KR" sz="2800" b="1" baseline="-25000" dirty="0">
              <a:latin typeface="CMR7"/>
            </a:endParaRPr>
          </a:p>
          <a:p>
            <a:endParaRPr lang="en" altLang="ko-KR" sz="2800" b="1" dirty="0">
              <a:effectLst/>
              <a:latin typeface="NimbusRomNo9L"/>
            </a:endParaRPr>
          </a:p>
          <a:p>
            <a:r>
              <a:rPr lang="en" altLang="ko-KR" sz="2800" b="1" dirty="0">
                <a:effectLst/>
                <a:latin typeface="NimbusRomNo9L"/>
              </a:rPr>
              <a:t>Structured Embeddings = </a:t>
            </a:r>
            <a:r>
              <a:rPr lang="en" altLang="ko-KR" sz="2800" b="1" dirty="0" err="1">
                <a:effectLst/>
                <a:latin typeface="NimbusRomNo9L"/>
              </a:rPr>
              <a:t>TransE</a:t>
            </a:r>
            <a:endParaRPr lang="en" altLang="ko-KR" sz="2800" b="1" dirty="0">
              <a:effectLst/>
              <a:latin typeface="NimbusRomNo9L"/>
            </a:endParaRPr>
          </a:p>
          <a:p>
            <a:endParaRPr lang="en" altLang="ko-KR" sz="2800" b="1" dirty="0">
              <a:latin typeface="NimbusRomNo9L"/>
            </a:endParaRPr>
          </a:p>
          <a:p>
            <a:r>
              <a:rPr lang="en" altLang="ko-KR" sz="2800" b="1" dirty="0">
                <a:effectLst/>
                <a:latin typeface="NimbusRomNo9L"/>
              </a:rPr>
              <a:t>Structured Embedding has greater expressiveness than </a:t>
            </a:r>
            <a:r>
              <a:rPr lang="en" altLang="ko-KR" sz="2800" b="1" dirty="0" err="1">
                <a:effectLst/>
                <a:latin typeface="NimbusRomNo9L"/>
              </a:rPr>
              <a:t>TransE</a:t>
            </a:r>
            <a:endParaRPr lang="en" altLang="ko-KR" sz="2800" b="1" dirty="0">
              <a:effectLst/>
              <a:latin typeface="NimbusRomNo9L"/>
            </a:endParaRPr>
          </a:p>
          <a:p>
            <a:endParaRPr lang="en" altLang="ko-KR" dirty="0">
              <a:latin typeface="NimbusRomNo9L"/>
            </a:endParaRPr>
          </a:p>
          <a:p>
            <a:endParaRPr lang="en" altLang="ko-KR" dirty="0">
              <a:latin typeface="NimbusRomNo9L"/>
            </a:endParaRPr>
          </a:p>
        </p:txBody>
      </p:sp>
      <p:sp>
        <p:nvSpPr>
          <p:cNvPr id="10" name="TextBox 9">
            <a:extLst>
              <a:ext uri="{FF2B5EF4-FFF2-40B4-BE49-F238E27FC236}">
                <a16:creationId xmlns:a16="http://schemas.microsoft.com/office/drawing/2014/main" id="{FE7B493D-FFC3-4D13-9914-21536D0850EB}"/>
              </a:ext>
            </a:extLst>
          </p:cNvPr>
          <p:cNvSpPr txBox="1"/>
          <p:nvPr/>
        </p:nvSpPr>
        <p:spPr>
          <a:xfrm>
            <a:off x="10149839" y="5685577"/>
            <a:ext cx="204216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6" name="Text Placeholder 1">
            <a:extLst>
              <a:ext uri="{FF2B5EF4-FFF2-40B4-BE49-F238E27FC236}">
                <a16:creationId xmlns:a16="http://schemas.microsoft.com/office/drawing/2014/main" id="{71111A5B-6E28-DF86-0418-B00ABE0578A0}"/>
              </a:ext>
            </a:extLst>
          </p:cNvPr>
          <p:cNvSpPr txBox="1">
            <a:spLocks/>
          </p:cNvSpPr>
          <p:nvPr/>
        </p:nvSpPr>
        <p:spPr>
          <a:xfrm>
            <a:off x="-3332028" y="74629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t>Related Works</a:t>
            </a:r>
          </a:p>
        </p:txBody>
      </p:sp>
    </p:spTree>
    <p:extLst>
      <p:ext uri="{BB962C8B-B14F-4D97-AF65-F5344CB8AC3E}">
        <p14:creationId xmlns:p14="http://schemas.microsoft.com/office/powerpoint/2010/main" val="6104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409304" y="4461457"/>
            <a:ext cx="3322909" cy="1754326"/>
          </a:xfrm>
          <a:prstGeom prst="rect">
            <a:avLst/>
          </a:prstGeom>
          <a:noFill/>
        </p:spPr>
        <p:txBody>
          <a:bodyPr wrap="square" rtlCol="0" anchor="ctr">
            <a:spAutoFit/>
          </a:bodyPr>
          <a:lstStyle/>
          <a:p>
            <a:r>
              <a:rPr lang="en-US" altLang="ko-KR" sz="5400" dirty="0">
                <a:solidFill>
                  <a:schemeClr val="bg1"/>
                </a:solidFill>
                <a:cs typeface="Arial" pitchFamily="34" charset="0"/>
              </a:rPr>
              <a:t>Table of</a:t>
            </a:r>
          </a:p>
          <a:p>
            <a:r>
              <a:rPr lang="en-US" altLang="ko-KR" sz="5400" dirty="0">
                <a:solidFill>
                  <a:schemeClr val="bg1"/>
                </a:solidFill>
                <a:cs typeface="Arial" pitchFamily="34" charset="0"/>
              </a:rPr>
              <a:t>Contents</a:t>
            </a:r>
            <a:endParaRPr lang="ko-KR" altLang="en-US" sz="5400" dirty="0">
              <a:solidFill>
                <a:schemeClr val="bg1"/>
              </a:solidFill>
              <a:cs typeface="Arial" pitchFamily="34" charset="0"/>
            </a:endParaRPr>
          </a:p>
        </p:txBody>
      </p:sp>
      <p:sp>
        <p:nvSpPr>
          <p:cNvPr id="35" name="TextBox 7">
            <a:extLst>
              <a:ext uri="{FF2B5EF4-FFF2-40B4-BE49-F238E27FC236}">
                <a16:creationId xmlns:a16="http://schemas.microsoft.com/office/drawing/2014/main" id="{8AE8A06B-110A-AF42-A255-82C439091FBE}"/>
              </a:ext>
            </a:extLst>
          </p:cNvPr>
          <p:cNvSpPr txBox="1">
            <a:spLocks noChangeArrowheads="1"/>
          </p:cNvSpPr>
          <p:nvPr/>
        </p:nvSpPr>
        <p:spPr bwMode="auto">
          <a:xfrm>
            <a:off x="4533900"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Background</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40" name="Diamond 17">
            <a:extLst>
              <a:ext uri="{FF2B5EF4-FFF2-40B4-BE49-F238E27FC236}">
                <a16:creationId xmlns:a16="http://schemas.microsoft.com/office/drawing/2014/main" id="{3A9135FC-229B-9D45-8ED1-A8057EFAD066}"/>
              </a:ext>
            </a:extLst>
          </p:cNvPr>
          <p:cNvSpPr/>
          <p:nvPr/>
        </p:nvSpPr>
        <p:spPr>
          <a:xfrm rot="19753916">
            <a:off x="3619500" y="1335088"/>
            <a:ext cx="801688" cy="674687"/>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45" name="TextBox 9">
            <a:extLst>
              <a:ext uri="{FF2B5EF4-FFF2-40B4-BE49-F238E27FC236}">
                <a16:creationId xmlns:a16="http://schemas.microsoft.com/office/drawing/2014/main" id="{1D825281-5DDD-7148-AC81-981185C333DF}"/>
              </a:ext>
            </a:extLst>
          </p:cNvPr>
          <p:cNvSpPr txBox="1">
            <a:spLocks noChangeArrowheads="1"/>
          </p:cNvSpPr>
          <p:nvPr/>
        </p:nvSpPr>
        <p:spPr bwMode="auto">
          <a:xfrm>
            <a:off x="3735388" y="1441450"/>
            <a:ext cx="569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1"/>
                </a:solidFill>
                <a:ea typeface="Arial Unicode MS" panose="020B0604020202020204" pitchFamily="34" charset="-128"/>
                <a:cs typeface="Arial" panose="020B0604020202020204" pitchFamily="34" charset="0"/>
              </a:rPr>
              <a:t>01</a:t>
            </a:r>
            <a:endParaRPr lang="ko-KR" altLang="en-US" sz="2400" b="1">
              <a:solidFill>
                <a:schemeClr val="accent1"/>
              </a:solidFill>
              <a:ea typeface="Arial Unicode MS" panose="020B0604020202020204" pitchFamily="34" charset="-128"/>
              <a:cs typeface="Arial" panose="020B0604020202020204" pitchFamily="34" charset="0"/>
            </a:endParaRPr>
          </a:p>
        </p:txBody>
      </p:sp>
      <p:sp>
        <p:nvSpPr>
          <p:cNvPr id="50" name="TextBox 35">
            <a:extLst>
              <a:ext uri="{FF2B5EF4-FFF2-40B4-BE49-F238E27FC236}">
                <a16:creationId xmlns:a16="http://schemas.microsoft.com/office/drawing/2014/main" id="{15B5130A-47E0-9644-9C02-BD4EBA1D3BE2}"/>
              </a:ext>
            </a:extLst>
          </p:cNvPr>
          <p:cNvSpPr txBox="1">
            <a:spLocks noChangeArrowheads="1"/>
          </p:cNvSpPr>
          <p:nvPr/>
        </p:nvSpPr>
        <p:spPr bwMode="auto">
          <a:xfrm>
            <a:off x="8328025" y="1441450"/>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Introduction</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1" name="Diamond 17">
            <a:extLst>
              <a:ext uri="{FF2B5EF4-FFF2-40B4-BE49-F238E27FC236}">
                <a16:creationId xmlns:a16="http://schemas.microsoft.com/office/drawing/2014/main" id="{38248B52-3927-A04D-B636-A1552FB88B5C}"/>
              </a:ext>
            </a:extLst>
          </p:cNvPr>
          <p:cNvSpPr/>
          <p:nvPr/>
        </p:nvSpPr>
        <p:spPr>
          <a:xfrm rot="19753916">
            <a:off x="7413625" y="1335088"/>
            <a:ext cx="801688" cy="674687"/>
          </a:xfrm>
          <a:prstGeom prst="hexagon">
            <a:avLst>
              <a:gd name="adj" fmla="val 27733"/>
              <a:gd name="vf" fmla="val 115470"/>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2" name="TextBox 38">
            <a:extLst>
              <a:ext uri="{FF2B5EF4-FFF2-40B4-BE49-F238E27FC236}">
                <a16:creationId xmlns:a16="http://schemas.microsoft.com/office/drawing/2014/main" id="{BC94427C-7537-9641-9167-ED0D479422EB}"/>
              </a:ext>
            </a:extLst>
          </p:cNvPr>
          <p:cNvSpPr txBox="1">
            <a:spLocks noChangeArrowheads="1"/>
          </p:cNvSpPr>
          <p:nvPr/>
        </p:nvSpPr>
        <p:spPr bwMode="auto">
          <a:xfrm>
            <a:off x="7527925" y="1441450"/>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400" b="1">
                <a:solidFill>
                  <a:schemeClr val="accent2"/>
                </a:solidFill>
                <a:ea typeface="Arial Unicode MS" panose="020B0604020202020204" pitchFamily="34" charset="-128"/>
                <a:cs typeface="Arial" panose="020B0604020202020204" pitchFamily="34" charset="0"/>
              </a:rPr>
              <a:t>02</a:t>
            </a:r>
            <a:endParaRPr lang="ko-KR" altLang="en-US" sz="2400" b="1">
              <a:solidFill>
                <a:schemeClr val="accent2"/>
              </a:solidFill>
              <a:ea typeface="Arial Unicode MS" panose="020B0604020202020204" pitchFamily="34" charset="-128"/>
              <a:cs typeface="Arial" panose="020B0604020202020204" pitchFamily="34" charset="0"/>
            </a:endParaRPr>
          </a:p>
        </p:txBody>
      </p:sp>
      <p:sp>
        <p:nvSpPr>
          <p:cNvPr id="53" name="TextBox 40">
            <a:extLst>
              <a:ext uri="{FF2B5EF4-FFF2-40B4-BE49-F238E27FC236}">
                <a16:creationId xmlns:a16="http://schemas.microsoft.com/office/drawing/2014/main" id="{C7E0A2BE-0856-E64F-A637-89F9F2D4094A}"/>
              </a:ext>
            </a:extLst>
          </p:cNvPr>
          <p:cNvSpPr txBox="1">
            <a:spLocks noChangeArrowheads="1"/>
          </p:cNvSpPr>
          <p:nvPr/>
        </p:nvSpPr>
        <p:spPr bwMode="auto">
          <a:xfrm>
            <a:off x="4532313" y="3063875"/>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dirty="0">
                <a:solidFill>
                  <a:schemeClr val="bg1"/>
                </a:solidFill>
                <a:ea typeface="Arial Unicode MS" panose="020B0604020202020204" pitchFamily="34" charset="-128"/>
                <a:cs typeface="Arial" panose="020B0604020202020204" pitchFamily="34" charset="0"/>
              </a:rPr>
              <a:t>Model</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54" name="Diamond 17">
            <a:extLst>
              <a:ext uri="{FF2B5EF4-FFF2-40B4-BE49-F238E27FC236}">
                <a16:creationId xmlns:a16="http://schemas.microsoft.com/office/drawing/2014/main" id="{FCA43E7D-E492-7B4A-A881-42C771BB2103}"/>
              </a:ext>
            </a:extLst>
          </p:cNvPr>
          <p:cNvSpPr/>
          <p:nvPr/>
        </p:nvSpPr>
        <p:spPr>
          <a:xfrm rot="19753916">
            <a:off x="3614738" y="2976563"/>
            <a:ext cx="800100" cy="676275"/>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5" name="TextBox 54">
            <a:extLst>
              <a:ext uri="{FF2B5EF4-FFF2-40B4-BE49-F238E27FC236}">
                <a16:creationId xmlns:a16="http://schemas.microsoft.com/office/drawing/2014/main" id="{6F181774-7ECF-3F4A-87ED-F43B2F5C9DA5}"/>
              </a:ext>
            </a:extLst>
          </p:cNvPr>
          <p:cNvSpPr txBox="1"/>
          <p:nvPr/>
        </p:nvSpPr>
        <p:spPr>
          <a:xfrm>
            <a:off x="3732213" y="3063875"/>
            <a:ext cx="571500"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3"/>
                </a:solidFill>
                <a:latin typeface="+mn-lt"/>
                <a:ea typeface="+mn-ea"/>
                <a:cs typeface="Arial" pitchFamily="34" charset="0"/>
              </a:rPr>
              <a:t>03</a:t>
            </a:r>
            <a:endParaRPr lang="ko-KR" altLang="en-US" sz="2400" b="1" dirty="0">
              <a:solidFill>
                <a:schemeClr val="accent3"/>
              </a:solidFill>
              <a:latin typeface="+mn-lt"/>
              <a:ea typeface="+mn-ea"/>
              <a:cs typeface="Arial" pitchFamily="34" charset="0"/>
            </a:endParaRPr>
          </a:p>
        </p:txBody>
      </p:sp>
      <p:sp>
        <p:nvSpPr>
          <p:cNvPr id="56" name="TextBox 45">
            <a:extLst>
              <a:ext uri="{FF2B5EF4-FFF2-40B4-BE49-F238E27FC236}">
                <a16:creationId xmlns:a16="http://schemas.microsoft.com/office/drawing/2014/main" id="{4CD3CCBD-5B00-BD4F-91FE-7F0C0E0A5C70}"/>
              </a:ext>
            </a:extLst>
          </p:cNvPr>
          <p:cNvSpPr txBox="1">
            <a:spLocks noChangeArrowheads="1"/>
          </p:cNvSpPr>
          <p:nvPr/>
        </p:nvSpPr>
        <p:spPr bwMode="auto">
          <a:xfrm>
            <a:off x="8321675" y="3082925"/>
            <a:ext cx="2411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400" b="1">
                <a:solidFill>
                  <a:schemeClr val="bg1"/>
                </a:solidFill>
                <a:ea typeface="Arial Unicode MS" panose="020B0604020202020204" pitchFamily="34" charset="-128"/>
                <a:cs typeface="Arial" panose="020B0604020202020204" pitchFamily="34" charset="0"/>
              </a:rPr>
              <a:t>Experiment</a:t>
            </a:r>
            <a:endParaRPr lang="ko-KR" altLang="en-US" sz="2400" b="1">
              <a:solidFill>
                <a:schemeClr val="bg1"/>
              </a:solidFill>
              <a:ea typeface="Arial Unicode MS" panose="020B0604020202020204" pitchFamily="34" charset="-128"/>
              <a:cs typeface="Arial" panose="020B0604020202020204" pitchFamily="34" charset="0"/>
            </a:endParaRPr>
          </a:p>
        </p:txBody>
      </p:sp>
      <p:sp>
        <p:nvSpPr>
          <p:cNvPr id="57" name="Diamond 17">
            <a:extLst>
              <a:ext uri="{FF2B5EF4-FFF2-40B4-BE49-F238E27FC236}">
                <a16:creationId xmlns:a16="http://schemas.microsoft.com/office/drawing/2014/main" id="{D503B2CC-681C-594B-BBD2-3EB22640CDD3}"/>
              </a:ext>
            </a:extLst>
          </p:cNvPr>
          <p:cNvSpPr/>
          <p:nvPr/>
        </p:nvSpPr>
        <p:spPr>
          <a:xfrm rot="19753916">
            <a:off x="7410450" y="2955925"/>
            <a:ext cx="801688" cy="676275"/>
          </a:xfrm>
          <a:prstGeom prst="hexagon">
            <a:avLst>
              <a:gd name="adj" fmla="val 27733"/>
              <a:gd name="vf" fmla="val 115470"/>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58" name="TextBox 57">
            <a:extLst>
              <a:ext uri="{FF2B5EF4-FFF2-40B4-BE49-F238E27FC236}">
                <a16:creationId xmlns:a16="http://schemas.microsoft.com/office/drawing/2014/main" id="{D787E4AE-AEE5-BB4D-9687-95155A8A363E}"/>
              </a:ext>
            </a:extLst>
          </p:cNvPr>
          <p:cNvSpPr txBox="1"/>
          <p:nvPr/>
        </p:nvSpPr>
        <p:spPr>
          <a:xfrm>
            <a:off x="7526338" y="3063875"/>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4"/>
                </a:solidFill>
                <a:latin typeface="+mn-lt"/>
                <a:ea typeface="+mn-ea"/>
                <a:cs typeface="Arial" pitchFamily="34" charset="0"/>
              </a:rPr>
              <a:t>04</a:t>
            </a:r>
            <a:endParaRPr lang="ko-KR" altLang="en-US" sz="2400" b="1" dirty="0">
              <a:solidFill>
                <a:schemeClr val="accent4"/>
              </a:solidFill>
              <a:latin typeface="+mn-lt"/>
              <a:ea typeface="+mn-ea"/>
              <a:cs typeface="Arial" pitchFamily="34" charset="0"/>
            </a:endParaRPr>
          </a:p>
        </p:txBody>
      </p:sp>
      <p:sp>
        <p:nvSpPr>
          <p:cNvPr id="59" name="TextBox 18">
            <a:extLst>
              <a:ext uri="{FF2B5EF4-FFF2-40B4-BE49-F238E27FC236}">
                <a16:creationId xmlns:a16="http://schemas.microsoft.com/office/drawing/2014/main" id="{22114D5C-5F71-B44B-9018-82F01AC41827}"/>
              </a:ext>
            </a:extLst>
          </p:cNvPr>
          <p:cNvSpPr txBox="1">
            <a:spLocks noChangeArrowheads="1"/>
          </p:cNvSpPr>
          <p:nvPr/>
        </p:nvSpPr>
        <p:spPr bwMode="auto">
          <a:xfrm>
            <a:off x="4502150" y="4738688"/>
            <a:ext cx="2802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Implementation</a:t>
            </a:r>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60" name="Diamond 17">
            <a:extLst>
              <a:ext uri="{FF2B5EF4-FFF2-40B4-BE49-F238E27FC236}">
                <a16:creationId xmlns:a16="http://schemas.microsoft.com/office/drawing/2014/main" id="{803CFC0A-A206-6C4C-B027-81B57DD7C08D}"/>
              </a:ext>
            </a:extLst>
          </p:cNvPr>
          <p:cNvSpPr/>
          <p:nvPr/>
        </p:nvSpPr>
        <p:spPr>
          <a:xfrm rot="19753916">
            <a:off x="3614738" y="4632325"/>
            <a:ext cx="800100" cy="674688"/>
          </a:xfrm>
          <a:prstGeom prst="hexagon">
            <a:avLst>
              <a:gd name="adj" fmla="val 27733"/>
              <a:gd name="vf" fmla="val 115470"/>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61" name="TextBox 60">
            <a:extLst>
              <a:ext uri="{FF2B5EF4-FFF2-40B4-BE49-F238E27FC236}">
                <a16:creationId xmlns:a16="http://schemas.microsoft.com/office/drawing/2014/main" id="{2BA4D97D-38CD-8B4F-B873-8C6EB122A8D3}"/>
              </a:ext>
            </a:extLst>
          </p:cNvPr>
          <p:cNvSpPr txBox="1"/>
          <p:nvPr/>
        </p:nvSpPr>
        <p:spPr>
          <a:xfrm>
            <a:off x="3748088" y="4738688"/>
            <a:ext cx="571500" cy="461962"/>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2">
                    <a:lumMod val="60000"/>
                    <a:lumOff val="40000"/>
                  </a:schemeClr>
                </a:solidFill>
                <a:latin typeface="+mn-lt"/>
                <a:ea typeface="+mn-ea"/>
                <a:cs typeface="Arial" pitchFamily="34" charset="0"/>
              </a:rPr>
              <a:t>05</a:t>
            </a:r>
            <a:endParaRPr lang="ko-KR" altLang="en-US" sz="2400" b="1" dirty="0">
              <a:solidFill>
                <a:schemeClr val="accent2">
                  <a:lumMod val="60000"/>
                  <a:lumOff val="40000"/>
                </a:schemeClr>
              </a:solidFill>
              <a:latin typeface="+mn-lt"/>
              <a:ea typeface="+mn-ea"/>
              <a:cs typeface="Arial" pitchFamily="34" charset="0"/>
            </a:endParaRPr>
          </a:p>
        </p:txBody>
      </p:sp>
      <p:sp>
        <p:nvSpPr>
          <p:cNvPr id="2" name="TextBox 45">
            <a:extLst>
              <a:ext uri="{FF2B5EF4-FFF2-40B4-BE49-F238E27FC236}">
                <a16:creationId xmlns:a16="http://schemas.microsoft.com/office/drawing/2014/main" id="{1C88E101-AB31-11C3-B3B0-E34E41A3E300}"/>
              </a:ext>
            </a:extLst>
          </p:cNvPr>
          <p:cNvSpPr txBox="1">
            <a:spLocks noChangeArrowheads="1"/>
          </p:cNvSpPr>
          <p:nvPr/>
        </p:nvSpPr>
        <p:spPr bwMode="auto">
          <a:xfrm>
            <a:off x="8325255" y="4690651"/>
            <a:ext cx="25299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00" rIns="108000">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r>
              <a:rPr lang="en-US" altLang="ko-KR" sz="2400" b="1" dirty="0">
                <a:solidFill>
                  <a:schemeClr val="bg1"/>
                </a:solidFill>
                <a:ea typeface="Arial Unicode MS" panose="020B0604020202020204" pitchFamily="34" charset="-128"/>
                <a:cs typeface="Arial" panose="020B0604020202020204" pitchFamily="34" charset="0"/>
              </a:rPr>
              <a:t>Conclusion</a:t>
            </a:r>
            <a:endParaRPr lang="ko-KR" altLang="en-US" sz="2400" b="1" dirty="0">
              <a:solidFill>
                <a:schemeClr val="bg1"/>
              </a:solidFill>
              <a:ea typeface="Arial Unicode MS" panose="020B0604020202020204" pitchFamily="34" charset="-128"/>
              <a:cs typeface="Arial" panose="020B0604020202020204" pitchFamily="34" charset="0"/>
            </a:endParaRPr>
          </a:p>
          <a:p>
            <a:pPr eaLnBrk="1" hangingPunct="1"/>
            <a:endParaRPr lang="ko-KR" altLang="en-US" sz="2400" b="1" dirty="0">
              <a:solidFill>
                <a:schemeClr val="bg1"/>
              </a:solidFill>
              <a:ea typeface="Arial Unicode MS" panose="020B0604020202020204" pitchFamily="34" charset="-128"/>
              <a:cs typeface="Arial" panose="020B0604020202020204" pitchFamily="34" charset="0"/>
            </a:endParaRPr>
          </a:p>
        </p:txBody>
      </p:sp>
      <p:sp>
        <p:nvSpPr>
          <p:cNvPr id="3" name="Diamond 17">
            <a:extLst>
              <a:ext uri="{FF2B5EF4-FFF2-40B4-BE49-F238E27FC236}">
                <a16:creationId xmlns:a16="http://schemas.microsoft.com/office/drawing/2014/main" id="{00C5DE2C-4867-68E8-F377-1ECCEDA23870}"/>
              </a:ext>
            </a:extLst>
          </p:cNvPr>
          <p:cNvSpPr/>
          <p:nvPr/>
        </p:nvSpPr>
        <p:spPr>
          <a:xfrm rot="19753916">
            <a:off x="7414030" y="4563651"/>
            <a:ext cx="801688" cy="676275"/>
          </a:xfrm>
          <a:prstGeom prst="hexagon">
            <a:avLst>
              <a:gd name="adj" fmla="val 27733"/>
              <a:gd name="vf" fmla="val 115470"/>
            </a:avLst>
          </a:prstGeom>
          <a:no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2625FC"/>
              </a:solidFill>
            </a:endParaRPr>
          </a:p>
        </p:txBody>
      </p:sp>
      <p:sp>
        <p:nvSpPr>
          <p:cNvPr id="5" name="TextBox 4">
            <a:extLst>
              <a:ext uri="{FF2B5EF4-FFF2-40B4-BE49-F238E27FC236}">
                <a16:creationId xmlns:a16="http://schemas.microsoft.com/office/drawing/2014/main" id="{0FC05AE0-03F1-F214-6CB1-266D4A12C444}"/>
              </a:ext>
            </a:extLst>
          </p:cNvPr>
          <p:cNvSpPr txBox="1"/>
          <p:nvPr/>
        </p:nvSpPr>
        <p:spPr>
          <a:xfrm>
            <a:off x="7529918" y="4671601"/>
            <a:ext cx="569912" cy="461963"/>
          </a:xfrm>
          <a:prstGeom prst="rect">
            <a:avLst/>
          </a:prstGeom>
          <a:noFill/>
        </p:spPr>
        <p:txBody>
          <a:bodyPr lIns="108000" rIns="108000">
            <a:spAutoFit/>
          </a:bodyPr>
          <a:lstStyle/>
          <a:p>
            <a:pPr algn="ctr" eaLnBrk="1" fontAlgn="auto" hangingPunct="1">
              <a:spcBef>
                <a:spcPts val="0"/>
              </a:spcBef>
              <a:spcAft>
                <a:spcPts val="0"/>
              </a:spcAft>
              <a:defRPr/>
            </a:pPr>
            <a:r>
              <a:rPr lang="en-US" altLang="ko-KR" sz="2400" b="1" dirty="0">
                <a:solidFill>
                  <a:schemeClr val="accent1">
                    <a:lumMod val="20000"/>
                    <a:lumOff val="80000"/>
                  </a:schemeClr>
                </a:solidFill>
                <a:latin typeface="+mn-lt"/>
                <a:ea typeface="+mn-ea"/>
                <a:cs typeface="Arial" pitchFamily="34" charset="0"/>
              </a:rPr>
              <a:t>06</a:t>
            </a:r>
            <a:endParaRPr lang="ko-KR" altLang="en-US" sz="2400" b="1" dirty="0">
              <a:solidFill>
                <a:schemeClr val="accent1">
                  <a:lumMod val="20000"/>
                  <a:lumOff val="80000"/>
                </a:schemeClr>
              </a:solidFill>
              <a:latin typeface="+mn-lt"/>
              <a:ea typeface="+mn-ea"/>
              <a:cs typeface="Arial" pitchFamily="34" charset="0"/>
            </a:endParaRPr>
          </a:p>
        </p:txBody>
      </p:sp>
    </p:spTree>
    <p:extLst>
      <p:ext uri="{BB962C8B-B14F-4D97-AF65-F5344CB8AC3E}">
        <p14:creationId xmlns:p14="http://schemas.microsoft.com/office/powerpoint/2010/main" val="3486587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altLang="ko-KR" dirty="0"/>
              <a:t>Neural Tensor Model</a:t>
            </a:r>
          </a:p>
        </p:txBody>
      </p:sp>
      <p:grpSp>
        <p:nvGrpSpPr>
          <p:cNvPr id="49" name="Group 27">
            <a:extLst>
              <a:ext uri="{FF2B5EF4-FFF2-40B4-BE49-F238E27FC236}">
                <a16:creationId xmlns:a16="http://schemas.microsoft.com/office/drawing/2014/main" id="{351A985B-FC68-4711-BC3F-CDD4A2E06E04}"/>
              </a:ext>
            </a:extLst>
          </p:cNvPr>
          <p:cNvGrpSpPr/>
          <p:nvPr/>
        </p:nvGrpSpPr>
        <p:grpSpPr>
          <a:xfrm>
            <a:off x="2069438" y="2386659"/>
            <a:ext cx="4490279" cy="1138773"/>
            <a:chOff x="-2695333" y="2307938"/>
            <a:chExt cx="5508382" cy="1138773"/>
          </a:xfrm>
        </p:grpSpPr>
        <p:sp>
          <p:nvSpPr>
            <p:cNvPr id="50" name="TextBox 49">
              <a:extLst>
                <a:ext uri="{FF2B5EF4-FFF2-40B4-BE49-F238E27FC236}">
                  <a16:creationId xmlns:a16="http://schemas.microsoft.com/office/drawing/2014/main" id="{51939AC7-F438-46A6-953B-70A71E112A07}"/>
                </a:ext>
              </a:extLst>
            </p:cNvPr>
            <p:cNvSpPr txBox="1"/>
            <p:nvPr/>
          </p:nvSpPr>
          <p:spPr>
            <a:xfrm>
              <a:off x="-671929" y="2343221"/>
              <a:ext cx="3484978" cy="830997"/>
            </a:xfrm>
            <a:prstGeom prst="rect">
              <a:avLst/>
            </a:prstGeom>
            <a:noFill/>
          </p:spPr>
          <p:txBody>
            <a:bodyPr wrap="square" rtlCol="0">
              <a:spAutoFit/>
            </a:bodyPr>
            <a:lstStyle/>
            <a:p>
              <a:r>
                <a:rPr lang="en-US" altLang="ko-KR" dirty="0">
                  <a:latin typeface="NimbusRomNo9L"/>
                </a:rPr>
                <a:t>Score is </a:t>
              </a:r>
              <a:r>
                <a:rPr lang="en" altLang="ko-KR" dirty="0">
                  <a:latin typeface="NimbusRomNo9L"/>
                </a:rPr>
                <a:t>lower scores for corrupted triplet </a:t>
              </a:r>
            </a:p>
            <a:p>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8BE6D4EC-ACB5-49B6-9551-5E2A195FA0FC}"/>
                </a:ext>
              </a:extLst>
            </p:cNvPr>
            <p:cNvSpPr txBox="1"/>
            <p:nvPr/>
          </p:nvSpPr>
          <p:spPr>
            <a:xfrm>
              <a:off x="-2695333" y="2307938"/>
              <a:ext cx="2198281" cy="1138773"/>
            </a:xfrm>
            <a:prstGeom prst="rect">
              <a:avLst/>
            </a:prstGeom>
            <a:noFill/>
          </p:spPr>
          <p:txBody>
            <a:bodyPr wrap="square" rtlCol="0">
              <a:spAutoFit/>
            </a:bodyPr>
            <a:lstStyle/>
            <a:p>
              <a:r>
                <a:rPr lang="en-US" altLang="ko-KR" sz="1800" b="1" dirty="0">
                  <a:effectLst/>
                  <a:latin typeface="NimbusRomNo9L"/>
                </a:rPr>
                <a:t>‘Learning </a:t>
              </a:r>
              <a:r>
                <a:rPr lang="en-US" altLang="ko-KR" b="1" dirty="0">
                  <a:latin typeface="NimbusRomNo9L"/>
                </a:rPr>
                <a:t>s</a:t>
              </a:r>
              <a:r>
                <a:rPr lang="en-US" altLang="ko-KR" sz="1800" b="1" dirty="0">
                  <a:effectLst/>
                  <a:latin typeface="NimbusRomNo9L"/>
                </a:rPr>
                <a:t>core’ </a:t>
              </a:r>
              <a:r>
                <a:rPr lang="en-US" altLang="ko-KR" b="1" dirty="0">
                  <a:latin typeface="NimbusRomNo9L"/>
                </a:rPr>
                <a:t>for</a:t>
              </a:r>
              <a:r>
                <a:rPr lang="en" altLang="ko-KR" sz="1800" b="1" dirty="0">
                  <a:effectLst/>
                  <a:latin typeface="NimbusRomNo9L"/>
                </a:rPr>
                <a:t> special case of this model </a:t>
              </a:r>
              <a:endParaRPr lang="en" altLang="ko-KR" sz="1400" b="1" dirty="0"/>
            </a:p>
            <a:p>
              <a:endParaRPr lang="ko-KR" altLang="en-US" sz="1400" b="1" dirty="0">
                <a:solidFill>
                  <a:schemeClr val="tx1">
                    <a:lumMod val="75000"/>
                    <a:lumOff val="25000"/>
                  </a:schemeClr>
                </a:solidFill>
                <a:cs typeface="Arial" pitchFamily="34" charset="0"/>
              </a:endParaRPr>
            </a:p>
          </p:txBody>
        </p:sp>
      </p:grpSp>
      <p:sp>
        <p:nvSpPr>
          <p:cNvPr id="56" name="TextBox 55">
            <a:extLst>
              <a:ext uri="{FF2B5EF4-FFF2-40B4-BE49-F238E27FC236}">
                <a16:creationId xmlns:a16="http://schemas.microsoft.com/office/drawing/2014/main" id="{19EFB325-3349-443B-BB6A-354389F1ACB1}"/>
              </a:ext>
            </a:extLst>
          </p:cNvPr>
          <p:cNvSpPr txBox="1"/>
          <p:nvPr/>
        </p:nvSpPr>
        <p:spPr>
          <a:xfrm>
            <a:off x="2069438" y="3451727"/>
            <a:ext cx="9331065" cy="369332"/>
          </a:xfrm>
          <a:prstGeom prst="rect">
            <a:avLst/>
          </a:prstGeom>
          <a:noFill/>
        </p:spPr>
        <p:txBody>
          <a:bodyPr wrap="square" rtlCol="0">
            <a:spAutoFit/>
          </a:bodyPr>
          <a:lstStyle/>
          <a:p>
            <a:r>
              <a:rPr lang="en" altLang="ko-KR" sz="1800" dirty="0">
                <a:effectLst/>
                <a:latin typeface="NimbusRomNo9L"/>
              </a:rPr>
              <a:t>If we consider </a:t>
            </a:r>
            <a:r>
              <a:rPr lang="en" altLang="ko-KR" sz="1800" dirty="0" err="1">
                <a:effectLst/>
                <a:latin typeface="NimbusSanL"/>
              </a:rPr>
              <a:t>TransE</a:t>
            </a:r>
            <a:r>
              <a:rPr lang="en" altLang="ko-KR" sz="1800" dirty="0">
                <a:effectLst/>
                <a:latin typeface="NimbusSanL"/>
              </a:rPr>
              <a:t> </a:t>
            </a:r>
            <a:r>
              <a:rPr lang="en" altLang="ko-KR" sz="1800" dirty="0">
                <a:effectLst/>
                <a:latin typeface="NimbusRomNo9L"/>
              </a:rPr>
              <a:t>with the squared </a:t>
            </a:r>
            <a:r>
              <a:rPr lang="en-US" altLang="ko-KR" sz="1800" dirty="0">
                <a:effectLst/>
                <a:latin typeface="NimbusRomNo9L"/>
              </a:rPr>
              <a:t>E</a:t>
            </a:r>
            <a:r>
              <a:rPr lang="en" altLang="ko-KR" sz="1800" dirty="0" err="1">
                <a:effectLst/>
                <a:latin typeface="NimbusRomNo9L"/>
              </a:rPr>
              <a:t>uclidean</a:t>
            </a:r>
            <a:r>
              <a:rPr lang="en" altLang="ko-KR" sz="1800" dirty="0">
                <a:effectLst/>
                <a:latin typeface="NimbusRomNo9L"/>
              </a:rPr>
              <a:t> distance as dissimilarity function, we have: </a:t>
            </a:r>
            <a:endParaRPr lang="en" altLang="ko-KR" sz="1200" dirty="0"/>
          </a:p>
        </p:txBody>
      </p:sp>
      <p:grpSp>
        <p:nvGrpSpPr>
          <p:cNvPr id="44" name="그룹 9">
            <a:extLst>
              <a:ext uri="{FF2B5EF4-FFF2-40B4-BE49-F238E27FC236}">
                <a16:creationId xmlns:a16="http://schemas.microsoft.com/office/drawing/2014/main" id="{5F142916-F1CF-4AB9-A154-7E8ADBC34E4B}"/>
              </a:ext>
            </a:extLst>
          </p:cNvPr>
          <p:cNvGrpSpPr/>
          <p:nvPr/>
        </p:nvGrpSpPr>
        <p:grpSpPr>
          <a:xfrm flipH="1">
            <a:off x="546938" y="1447210"/>
            <a:ext cx="4730069" cy="4623159"/>
            <a:chOff x="924229" y="1606109"/>
            <a:chExt cx="4730069" cy="4623159"/>
          </a:xfrm>
        </p:grpSpPr>
        <p:sp>
          <p:nvSpPr>
            <p:cNvPr id="45" name="Block Arc 23">
              <a:extLst>
                <a:ext uri="{FF2B5EF4-FFF2-40B4-BE49-F238E27FC236}">
                  <a16:creationId xmlns:a16="http://schemas.microsoft.com/office/drawing/2014/main" id="{5395F67D-0DD5-43BD-AB6C-F5BE9A583FA4}"/>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Oval 24">
              <a:extLst>
                <a:ext uri="{FF2B5EF4-FFF2-40B4-BE49-F238E27FC236}">
                  <a16:creationId xmlns:a16="http://schemas.microsoft.com/office/drawing/2014/main" id="{B628589A-FD0E-494C-B1FD-F6C5A3BE0D9B}"/>
                </a:ext>
              </a:extLst>
            </p:cNvPr>
            <p:cNvSpPr/>
            <p:nvPr/>
          </p:nvSpPr>
          <p:spPr>
            <a:xfrm rot="1800000">
              <a:off x="4658334" y="2195820"/>
              <a:ext cx="324000" cy="288032"/>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Oval 25">
              <a:extLst>
                <a:ext uri="{FF2B5EF4-FFF2-40B4-BE49-F238E27FC236}">
                  <a16:creationId xmlns:a16="http://schemas.microsoft.com/office/drawing/2014/main" id="{B923A1C1-60D1-43D3-99DA-77949EE1D407}"/>
                </a:ext>
              </a:extLst>
            </p:cNvPr>
            <p:cNvSpPr/>
            <p:nvPr/>
          </p:nvSpPr>
          <p:spPr>
            <a:xfrm rot="1800000">
              <a:off x="5330298" y="3771897"/>
              <a:ext cx="324000" cy="288032"/>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Oval 26">
              <a:extLst>
                <a:ext uri="{FF2B5EF4-FFF2-40B4-BE49-F238E27FC236}">
                  <a16:creationId xmlns:a16="http://schemas.microsoft.com/office/drawing/2014/main" id="{6C799980-3D43-4CF7-83B4-653E3BF3A2C9}"/>
                </a:ext>
              </a:extLst>
            </p:cNvPr>
            <p:cNvSpPr/>
            <p:nvPr/>
          </p:nvSpPr>
          <p:spPr>
            <a:xfrm rot="1800000">
              <a:off x="4658336" y="5453086"/>
              <a:ext cx="324000" cy="288032"/>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그룹 14">
            <a:extLst>
              <a:ext uri="{FF2B5EF4-FFF2-40B4-BE49-F238E27FC236}">
                <a16:creationId xmlns:a16="http://schemas.microsoft.com/office/drawing/2014/main" id="{EE2D0F9C-8424-3032-45EC-E68F89ACA5C2}"/>
              </a:ext>
            </a:extLst>
          </p:cNvPr>
          <p:cNvGrpSpPr/>
          <p:nvPr/>
        </p:nvGrpSpPr>
        <p:grpSpPr>
          <a:xfrm>
            <a:off x="1894354" y="1902267"/>
            <a:ext cx="9956529" cy="550846"/>
            <a:chOff x="2115498" y="1903141"/>
            <a:chExt cx="9956529" cy="550846"/>
          </a:xfrm>
        </p:grpSpPr>
        <p:pic>
          <p:nvPicPr>
            <p:cNvPr id="14" name="그림 13">
              <a:extLst>
                <a:ext uri="{FF2B5EF4-FFF2-40B4-BE49-F238E27FC236}">
                  <a16:creationId xmlns:a16="http://schemas.microsoft.com/office/drawing/2014/main" id="{B1F2EF61-0B64-284D-E75F-22264D1A3EE3}"/>
                </a:ext>
              </a:extLst>
            </p:cNvPr>
            <p:cNvPicPr>
              <a:picLocks noChangeAspect="1"/>
            </p:cNvPicPr>
            <p:nvPr/>
          </p:nvPicPr>
          <p:blipFill>
            <a:blip r:embed="rId2"/>
            <a:stretch>
              <a:fillRect/>
            </a:stretch>
          </p:blipFill>
          <p:spPr>
            <a:xfrm>
              <a:off x="2115498" y="1907887"/>
              <a:ext cx="4279900" cy="546100"/>
            </a:xfrm>
            <a:prstGeom prst="rect">
              <a:avLst/>
            </a:prstGeom>
          </p:spPr>
        </p:pic>
        <p:sp>
          <p:nvSpPr>
            <p:cNvPr id="53" name="TextBox 52">
              <a:extLst>
                <a:ext uri="{FF2B5EF4-FFF2-40B4-BE49-F238E27FC236}">
                  <a16:creationId xmlns:a16="http://schemas.microsoft.com/office/drawing/2014/main" id="{96B8C0AA-997D-4CA3-9447-B4BE09169902}"/>
                </a:ext>
              </a:extLst>
            </p:cNvPr>
            <p:cNvSpPr txBox="1"/>
            <p:nvPr/>
          </p:nvSpPr>
          <p:spPr>
            <a:xfrm>
              <a:off x="6084605" y="1903141"/>
              <a:ext cx="5987422" cy="461665"/>
            </a:xfrm>
            <a:prstGeom prst="rect">
              <a:avLst/>
            </a:prstGeom>
            <a:noFill/>
          </p:spPr>
          <p:txBody>
            <a:bodyPr wrap="square" rtlCol="0">
              <a:spAutoFit/>
            </a:bodyPr>
            <a:lstStyle/>
            <a:p>
              <a:r>
                <a:rPr lang="en-US" altLang="ko-KR" sz="2400" dirty="0">
                  <a:effectLst/>
                  <a:latin typeface="NimbusRomNo9L"/>
                </a:rPr>
                <a:t>,</a:t>
              </a:r>
              <a:r>
                <a:rPr lang="ko-KR" altLang="en-US" sz="2400" dirty="0">
                  <a:effectLst/>
                  <a:latin typeface="NimbusRomNo9L"/>
                </a:rPr>
                <a:t> </a:t>
              </a:r>
              <a:r>
                <a:rPr lang="en" altLang="ko-KR" sz="2400" dirty="0">
                  <a:effectLst/>
                  <a:latin typeface="NimbusRomNo9L"/>
                </a:rPr>
                <a:t>where</a:t>
              </a:r>
              <a:r>
                <a:rPr lang="ko-KR" altLang="en-US" sz="2400" dirty="0">
                  <a:effectLst/>
                  <a:latin typeface="NimbusRomNo9L"/>
                </a:rPr>
                <a:t> </a:t>
              </a:r>
              <a:r>
                <a:rPr lang="en" altLang="ko-KR" sz="2400" dirty="0">
                  <a:effectLst/>
                  <a:latin typeface="CMMIB10"/>
                </a:rPr>
                <a:t>L</a:t>
              </a:r>
              <a:r>
                <a:rPr lang="ko-KR" altLang="en-US" sz="2400" dirty="0">
                  <a:effectLst/>
                  <a:latin typeface="CMMIB10"/>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baseline="30000" dirty="0" err="1">
                  <a:effectLst/>
                  <a:latin typeface="CMSY7"/>
                </a:rPr>
                <a:t>×</a:t>
              </a:r>
              <a:r>
                <a:rPr lang="en" altLang="ko-KR" sz="2400" baseline="30000" dirty="0" err="1">
                  <a:effectLst/>
                  <a:latin typeface="CMMI7"/>
                </a:rPr>
                <a:t>k</a:t>
              </a:r>
              <a:r>
                <a:rPr lang="en" altLang="ko-KR" sz="2400" dirty="0">
                  <a:effectLst/>
                  <a:latin typeface="NimbusRomNo9L"/>
                </a:rPr>
                <a:t>,</a:t>
              </a:r>
              <a:r>
                <a:rPr lang="ko-KR" altLang="en-US" sz="2400" dirty="0">
                  <a:effectLst/>
                  <a:latin typeface="NimbusRomNo9L"/>
                </a:rPr>
                <a:t> </a:t>
              </a:r>
              <a:r>
                <a:rPr lang="en" altLang="ko-KR" sz="2400" dirty="0">
                  <a:effectLst/>
                  <a:latin typeface="CMMIB10"/>
                </a:rPr>
                <a:t>L</a:t>
              </a:r>
              <a:r>
                <a:rPr lang="en" altLang="ko-KR" sz="2400" baseline="-25000" dirty="0">
                  <a:effectLst/>
                  <a:latin typeface="CMR7"/>
                </a:rPr>
                <a:t>1</a:t>
              </a:r>
              <a:r>
                <a:rPr lang="en" altLang="ko-KR" sz="24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CMMI7"/>
                </a:rPr>
                <a:t> </a:t>
              </a:r>
              <a:r>
                <a:rPr lang="en" altLang="ko-KR" sz="2400" dirty="0">
                  <a:effectLst/>
                  <a:latin typeface="NimbusRomNo9L"/>
                </a:rPr>
                <a:t>and</a:t>
              </a:r>
              <a:r>
                <a:rPr lang="ko-KR" altLang="en-US" sz="2400" dirty="0">
                  <a:effectLst/>
                  <a:latin typeface="NimbusRomNo9L"/>
                </a:rPr>
                <a:t> </a:t>
              </a:r>
              <a:r>
                <a:rPr lang="en" altLang="ko-KR" sz="2400" dirty="0">
                  <a:effectLst/>
                  <a:latin typeface="CMMIB10"/>
                </a:rPr>
                <a:t>L</a:t>
              </a:r>
              <a:r>
                <a:rPr lang="en" altLang="ko-KR" sz="2400" baseline="30000" dirty="0">
                  <a:effectLst/>
                  <a:latin typeface="CMR7"/>
                </a:rPr>
                <a:t>2</a:t>
              </a:r>
              <a:r>
                <a:rPr lang="ko-KR" altLang="en-US" sz="2400" baseline="30000" dirty="0">
                  <a:effectLst/>
                  <a:latin typeface="CMR7"/>
                </a:rPr>
                <a:t> </a:t>
              </a:r>
              <a:r>
                <a:rPr lang="en" altLang="ko-KR" sz="2400" dirty="0">
                  <a:effectLst/>
                  <a:latin typeface="CMSY10"/>
                </a:rPr>
                <a:t>∈</a:t>
              </a:r>
              <a:r>
                <a:rPr lang="ko-KR" altLang="en-US" sz="2400" dirty="0">
                  <a:effectLst/>
                  <a:latin typeface="CMSY10"/>
                </a:rPr>
                <a:t> </a:t>
              </a:r>
              <a:r>
                <a:rPr lang="en" altLang="ko-KR" sz="2400" dirty="0" err="1">
                  <a:effectLst/>
                  <a:latin typeface="MSBM10"/>
                </a:rPr>
                <a:t>R</a:t>
              </a:r>
              <a:r>
                <a:rPr lang="en" altLang="ko-KR" sz="2400" baseline="30000" dirty="0" err="1">
                  <a:effectLst/>
                  <a:latin typeface="CMMI7"/>
                </a:rPr>
                <a:t>k</a:t>
              </a:r>
              <a:r>
                <a:rPr lang="en" altLang="ko-KR" sz="2400" dirty="0">
                  <a:effectLst/>
                  <a:latin typeface="NimbusRomNo9L"/>
                </a:rPr>
                <a:t> </a:t>
              </a:r>
              <a:endParaRPr lang="en" altLang="ko-KR" sz="1600" dirty="0"/>
            </a:p>
          </p:txBody>
        </p:sp>
      </p:grpSp>
      <p:pic>
        <p:nvPicPr>
          <p:cNvPr id="17" name="그림 16">
            <a:extLst>
              <a:ext uri="{FF2B5EF4-FFF2-40B4-BE49-F238E27FC236}">
                <a16:creationId xmlns:a16="http://schemas.microsoft.com/office/drawing/2014/main" id="{46A1CDE8-6DC5-868C-0500-C8B03412D062}"/>
              </a:ext>
            </a:extLst>
          </p:cNvPr>
          <p:cNvPicPr>
            <a:picLocks noChangeAspect="1"/>
          </p:cNvPicPr>
          <p:nvPr/>
        </p:nvPicPr>
        <p:blipFill>
          <a:blip r:embed="rId3"/>
          <a:stretch>
            <a:fillRect/>
          </a:stretch>
        </p:blipFill>
        <p:spPr>
          <a:xfrm>
            <a:off x="2069438" y="4005078"/>
            <a:ext cx="6959600" cy="457200"/>
          </a:xfrm>
          <a:prstGeom prst="rect">
            <a:avLst/>
          </a:prstGeom>
        </p:spPr>
      </p:pic>
      <p:pic>
        <p:nvPicPr>
          <p:cNvPr id="22" name="그림 21">
            <a:extLst>
              <a:ext uri="{FF2B5EF4-FFF2-40B4-BE49-F238E27FC236}">
                <a16:creationId xmlns:a16="http://schemas.microsoft.com/office/drawing/2014/main" id="{8B0E35C9-9AD2-C359-AC40-256D1C4A87D5}"/>
              </a:ext>
            </a:extLst>
          </p:cNvPr>
          <p:cNvPicPr>
            <a:picLocks noChangeAspect="1"/>
          </p:cNvPicPr>
          <p:nvPr/>
        </p:nvPicPr>
        <p:blipFill>
          <a:blip r:embed="rId4"/>
          <a:stretch>
            <a:fillRect/>
          </a:stretch>
        </p:blipFill>
        <p:spPr>
          <a:xfrm>
            <a:off x="2761207" y="5128925"/>
            <a:ext cx="2200415" cy="401663"/>
          </a:xfrm>
          <a:prstGeom prst="rect">
            <a:avLst/>
          </a:prstGeom>
        </p:spPr>
      </p:pic>
      <p:sp>
        <p:nvSpPr>
          <p:cNvPr id="23" name="왼쪽 화살표[L] 22">
            <a:extLst>
              <a:ext uri="{FF2B5EF4-FFF2-40B4-BE49-F238E27FC236}">
                <a16:creationId xmlns:a16="http://schemas.microsoft.com/office/drawing/2014/main" id="{50791C98-E414-5B12-9A5F-91CBAFD3FDE2}"/>
              </a:ext>
            </a:extLst>
          </p:cNvPr>
          <p:cNvSpPr/>
          <p:nvPr/>
        </p:nvSpPr>
        <p:spPr>
          <a:xfrm rot="16200000">
            <a:off x="4095309" y="4665653"/>
            <a:ext cx="573581" cy="24292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5" name="직선 연결선[R] 24">
            <a:extLst>
              <a:ext uri="{FF2B5EF4-FFF2-40B4-BE49-F238E27FC236}">
                <a16:creationId xmlns:a16="http://schemas.microsoft.com/office/drawing/2014/main" id="{0EB0247C-B714-9153-9A54-72C8F7DF79BA}"/>
              </a:ext>
            </a:extLst>
          </p:cNvPr>
          <p:cNvCxnSpPr>
            <a:cxnSpLocks/>
          </p:cNvCxnSpPr>
          <p:nvPr/>
        </p:nvCxnSpPr>
        <p:spPr>
          <a:xfrm>
            <a:off x="3750853" y="4462278"/>
            <a:ext cx="1586084"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A6D2572-8DDF-A10C-3D79-F9B6201E96F2}"/>
              </a:ext>
            </a:extLst>
          </p:cNvPr>
          <p:cNvSpPr txBox="1"/>
          <p:nvPr/>
        </p:nvSpPr>
        <p:spPr>
          <a:xfrm>
            <a:off x="2670326" y="5610920"/>
            <a:ext cx="2355272" cy="369332"/>
          </a:xfrm>
          <a:prstGeom prst="rect">
            <a:avLst/>
          </a:prstGeom>
          <a:noFill/>
        </p:spPr>
        <p:txBody>
          <a:bodyPr wrap="square" rtlCol="0">
            <a:spAutoFit/>
          </a:bodyPr>
          <a:lstStyle/>
          <a:p>
            <a:r>
              <a:rPr kumimoji="1" lang="en-US" altLang="ko-KR" dirty="0"/>
              <a:t>(Due to normalization)</a:t>
            </a:r>
            <a:endParaRPr kumimoji="1" lang="ko-KR" altLang="en-US" dirty="0"/>
          </a:p>
        </p:txBody>
      </p:sp>
      <p:pic>
        <p:nvPicPr>
          <p:cNvPr id="28" name="그림 27">
            <a:extLst>
              <a:ext uri="{FF2B5EF4-FFF2-40B4-BE49-F238E27FC236}">
                <a16:creationId xmlns:a16="http://schemas.microsoft.com/office/drawing/2014/main" id="{67FDE661-B4CD-E879-1FCC-685AD3E6BC71}"/>
              </a:ext>
            </a:extLst>
          </p:cNvPr>
          <p:cNvPicPr>
            <a:picLocks noChangeAspect="1"/>
          </p:cNvPicPr>
          <p:nvPr/>
        </p:nvPicPr>
        <p:blipFill>
          <a:blip r:embed="rId5"/>
          <a:stretch>
            <a:fillRect/>
          </a:stretch>
        </p:blipFill>
        <p:spPr>
          <a:xfrm>
            <a:off x="5712601" y="4036451"/>
            <a:ext cx="618926" cy="390008"/>
          </a:xfrm>
          <a:prstGeom prst="rect">
            <a:avLst/>
          </a:prstGeom>
        </p:spPr>
      </p:pic>
      <p:pic>
        <p:nvPicPr>
          <p:cNvPr id="29" name="그림 28">
            <a:extLst>
              <a:ext uri="{FF2B5EF4-FFF2-40B4-BE49-F238E27FC236}">
                <a16:creationId xmlns:a16="http://schemas.microsoft.com/office/drawing/2014/main" id="{319DE0A1-8CE2-6E7B-2516-DAEC8B711095}"/>
              </a:ext>
            </a:extLst>
          </p:cNvPr>
          <p:cNvPicPr>
            <a:picLocks noChangeAspect="1"/>
          </p:cNvPicPr>
          <p:nvPr/>
        </p:nvPicPr>
        <p:blipFill>
          <a:blip r:embed="rId6"/>
          <a:stretch>
            <a:fillRect/>
          </a:stretch>
        </p:blipFill>
        <p:spPr>
          <a:xfrm>
            <a:off x="4745443" y="4018965"/>
            <a:ext cx="618926" cy="394677"/>
          </a:xfrm>
          <a:prstGeom prst="rect">
            <a:avLst/>
          </a:prstGeom>
        </p:spPr>
      </p:pic>
      <p:cxnSp>
        <p:nvCxnSpPr>
          <p:cNvPr id="31" name="직선 연결선[R] 30">
            <a:extLst>
              <a:ext uri="{FF2B5EF4-FFF2-40B4-BE49-F238E27FC236}">
                <a16:creationId xmlns:a16="http://schemas.microsoft.com/office/drawing/2014/main" id="{F056C16C-6BEA-0E10-F300-BB14E8582991}"/>
              </a:ext>
            </a:extLst>
          </p:cNvPr>
          <p:cNvCxnSpPr>
            <a:cxnSpLocks/>
          </p:cNvCxnSpPr>
          <p:nvPr/>
        </p:nvCxnSpPr>
        <p:spPr>
          <a:xfrm>
            <a:off x="5685169" y="4441705"/>
            <a:ext cx="646358"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왼쪽 화살표[L] 34">
            <a:extLst>
              <a:ext uri="{FF2B5EF4-FFF2-40B4-BE49-F238E27FC236}">
                <a16:creationId xmlns:a16="http://schemas.microsoft.com/office/drawing/2014/main" id="{87C769FF-235D-4D68-BE3E-C269763B111E}"/>
              </a:ext>
            </a:extLst>
          </p:cNvPr>
          <p:cNvSpPr/>
          <p:nvPr/>
        </p:nvSpPr>
        <p:spPr>
          <a:xfrm rot="16200000">
            <a:off x="5727173" y="4635021"/>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6" name="TextBox 35">
            <a:extLst>
              <a:ext uri="{FF2B5EF4-FFF2-40B4-BE49-F238E27FC236}">
                <a16:creationId xmlns:a16="http://schemas.microsoft.com/office/drawing/2014/main" id="{32714A1C-122C-A697-88D5-B61723C82180}"/>
              </a:ext>
            </a:extLst>
          </p:cNvPr>
          <p:cNvSpPr txBox="1"/>
          <p:nvPr/>
        </p:nvSpPr>
        <p:spPr>
          <a:xfrm>
            <a:off x="5106878" y="5087980"/>
            <a:ext cx="1953373" cy="923330"/>
          </a:xfrm>
          <a:prstGeom prst="rect">
            <a:avLst/>
          </a:prstGeom>
          <a:noFill/>
        </p:spPr>
        <p:txBody>
          <a:bodyPr wrap="square" rtlCol="0">
            <a:spAutoFit/>
          </a:bodyPr>
          <a:lstStyle/>
          <a:p>
            <a:r>
              <a:rPr lang="en" altLang="ko-KR" sz="1800" dirty="0">
                <a:effectLst/>
                <a:latin typeface="NimbusRomNo9L"/>
              </a:rPr>
              <a:t>does not play any role in comparing corrupted triplets </a:t>
            </a:r>
            <a:endParaRPr lang="en" altLang="ko-KR" dirty="0"/>
          </a:p>
        </p:txBody>
      </p:sp>
      <p:sp>
        <p:nvSpPr>
          <p:cNvPr id="39" name="TextBox 38">
            <a:extLst>
              <a:ext uri="{FF2B5EF4-FFF2-40B4-BE49-F238E27FC236}">
                <a16:creationId xmlns:a16="http://schemas.microsoft.com/office/drawing/2014/main" id="{ED90A6AE-1E01-4331-AB8E-8A64CE671F2E}"/>
              </a:ext>
            </a:extLst>
          </p:cNvPr>
          <p:cNvSpPr txBox="1"/>
          <p:nvPr/>
        </p:nvSpPr>
        <p:spPr>
          <a:xfrm>
            <a:off x="7060251" y="5196754"/>
            <a:ext cx="6098720" cy="646331"/>
          </a:xfrm>
          <a:prstGeom prst="rect">
            <a:avLst/>
          </a:prstGeom>
          <a:noFill/>
        </p:spPr>
        <p:txBody>
          <a:bodyPr wrap="square">
            <a:spAutoFit/>
          </a:bodyPr>
          <a:lstStyle/>
          <a:p>
            <a:r>
              <a:rPr lang="en-US" altLang="ko-KR" b="1" dirty="0">
                <a:latin typeface="NimbusRomNo9L"/>
              </a:rPr>
              <a:t>Neural Tensor Model Score,</a:t>
            </a:r>
          </a:p>
          <a:p>
            <a:r>
              <a:rPr lang="en" altLang="ko-KR" sz="1800" dirty="0">
                <a:effectLst/>
                <a:latin typeface="NimbusRomNo9L"/>
              </a:rPr>
              <a:t>where </a:t>
            </a:r>
            <a:r>
              <a:rPr lang="en" altLang="ko-KR" sz="1800" dirty="0">
                <a:effectLst/>
                <a:latin typeface="CMMIB10"/>
              </a:rPr>
              <a:t>L </a:t>
            </a:r>
            <a:r>
              <a:rPr lang="en" altLang="ko-KR" sz="1800" dirty="0">
                <a:effectLst/>
                <a:latin typeface="NimbusRomNo9L"/>
              </a:rPr>
              <a:t>is the identity matrix, and </a:t>
            </a:r>
            <a:r>
              <a:rPr lang="en" altLang="ko-KR" sz="1800" dirty="0">
                <a:effectLst/>
                <a:latin typeface="CMMIB10"/>
              </a:rPr>
              <a:t>l </a:t>
            </a:r>
            <a:r>
              <a:rPr lang="en" altLang="ko-KR" sz="1800" dirty="0">
                <a:effectLst/>
                <a:latin typeface="CMR10"/>
              </a:rPr>
              <a:t>= </a:t>
            </a:r>
            <a:r>
              <a:rPr lang="en" altLang="ko-KR" sz="1800" dirty="0">
                <a:effectLst/>
                <a:latin typeface="CMMIB10"/>
              </a:rPr>
              <a:t>l</a:t>
            </a:r>
            <a:r>
              <a:rPr lang="en" altLang="ko-KR" sz="800" dirty="0">
                <a:effectLst/>
                <a:latin typeface="CMR7"/>
              </a:rPr>
              <a:t>1 </a:t>
            </a:r>
            <a:r>
              <a:rPr lang="en" altLang="ko-KR" sz="1800" dirty="0">
                <a:effectLst/>
                <a:latin typeface="CMR10"/>
              </a:rPr>
              <a:t>= </a:t>
            </a:r>
            <a:r>
              <a:rPr lang="en" altLang="ko-KR" sz="1800" dirty="0">
                <a:effectLst/>
                <a:latin typeface="CMMIB10"/>
              </a:rPr>
              <a:t>l</a:t>
            </a:r>
            <a:r>
              <a:rPr lang="en" altLang="ko-KR" sz="800" dirty="0">
                <a:latin typeface="CMR7"/>
              </a:rPr>
              <a:t>2</a:t>
            </a:r>
            <a:endParaRPr lang="en" altLang="ko-KR" dirty="0"/>
          </a:p>
        </p:txBody>
      </p:sp>
      <p:cxnSp>
        <p:nvCxnSpPr>
          <p:cNvPr id="40" name="직선 연결선[R] 39">
            <a:extLst>
              <a:ext uri="{FF2B5EF4-FFF2-40B4-BE49-F238E27FC236}">
                <a16:creationId xmlns:a16="http://schemas.microsoft.com/office/drawing/2014/main" id="{493AD31C-5462-F587-BDE8-22A33C77F853}"/>
              </a:ext>
            </a:extLst>
          </p:cNvPr>
          <p:cNvCxnSpPr>
            <a:cxnSpLocks/>
          </p:cNvCxnSpPr>
          <p:nvPr/>
        </p:nvCxnSpPr>
        <p:spPr>
          <a:xfrm>
            <a:off x="6890657" y="4527357"/>
            <a:ext cx="2138381"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왼쪽 화살표[L] 40">
            <a:extLst>
              <a:ext uri="{FF2B5EF4-FFF2-40B4-BE49-F238E27FC236}">
                <a16:creationId xmlns:a16="http://schemas.microsoft.com/office/drawing/2014/main" id="{E9FFAC9D-4ED2-4CAE-05E0-A7AFED4DD853}"/>
              </a:ext>
            </a:extLst>
          </p:cNvPr>
          <p:cNvSpPr/>
          <p:nvPr/>
        </p:nvSpPr>
        <p:spPr>
          <a:xfrm rot="16200000">
            <a:off x="8262987" y="4720673"/>
            <a:ext cx="573581" cy="242924"/>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7379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1067C9B-FBF7-3041-8D5D-1DC8E82B6862}"/>
              </a:ext>
            </a:extLst>
          </p:cNvPr>
          <p:cNvSpPr/>
          <p:nvPr/>
        </p:nvSpPr>
        <p:spPr>
          <a:xfrm>
            <a:off x="864051" y="4976873"/>
            <a:ext cx="8253413" cy="1480043"/>
          </a:xfrm>
          <a:custGeom>
            <a:avLst/>
            <a:gdLst>
              <a:gd name="connsiteX0" fmla="*/ 0 w 8253251"/>
              <a:gd name="connsiteY0" fmla="*/ 0 h 1635829"/>
              <a:gd name="connsiteX1" fmla="*/ 4588722 w 8253251"/>
              <a:gd name="connsiteY1" fmla="*/ 0 h 1635829"/>
              <a:gd name="connsiteX2" fmla="*/ 4588722 w 8253251"/>
              <a:gd name="connsiteY2" fmla="*/ 1087904 h 1635829"/>
              <a:gd name="connsiteX3" fmla="*/ 2480192 w 8253251"/>
              <a:gd name="connsiteY3" fmla="*/ 1087904 h 1635829"/>
              <a:gd name="connsiteX4" fmla="*/ 2480192 w 8253251"/>
              <a:gd name="connsiteY4" fmla="*/ 1239829 h 1635829"/>
              <a:gd name="connsiteX5" fmla="*/ 3847519 w 8253251"/>
              <a:gd name="connsiteY5" fmla="*/ 1239829 h 1635829"/>
              <a:gd name="connsiteX6" fmla="*/ 4524657 w 8253251"/>
              <a:gd name="connsiteY6" fmla="*/ 1239829 h 1635829"/>
              <a:gd name="connsiteX7" fmla="*/ 7656507 w 8253251"/>
              <a:gd name="connsiteY7" fmla="*/ 1239829 h 1635829"/>
              <a:gd name="connsiteX8" fmla="*/ 7656507 w 8253251"/>
              <a:gd name="connsiteY8" fmla="*/ 1088477 h 1635829"/>
              <a:gd name="connsiteX9" fmla="*/ 7450499 w 8253251"/>
              <a:gd name="connsiteY9" fmla="*/ 1088477 h 1635829"/>
              <a:gd name="connsiteX10" fmla="*/ 7851875 w 8253251"/>
              <a:gd name="connsiteY10" fmla="*/ 857225 h 1635829"/>
              <a:gd name="connsiteX11" fmla="*/ 8253251 w 8253251"/>
              <a:gd name="connsiteY11" fmla="*/ 1088477 h 1635829"/>
              <a:gd name="connsiteX12" fmla="*/ 8047243 w 8253251"/>
              <a:gd name="connsiteY12" fmla="*/ 1088477 h 1635829"/>
              <a:gd name="connsiteX13" fmla="*/ 8047243 w 8253251"/>
              <a:gd name="connsiteY13" fmla="*/ 1239829 h 1635829"/>
              <a:gd name="connsiteX14" fmla="*/ 8049806 w 8253251"/>
              <a:gd name="connsiteY14" fmla="*/ 1239829 h 1635829"/>
              <a:gd name="connsiteX15" fmla="*/ 8049806 w 8253251"/>
              <a:gd name="connsiteY15" fmla="*/ 1635829 h 1635829"/>
              <a:gd name="connsiteX16" fmla="*/ 4524657 w 8253251"/>
              <a:gd name="connsiteY16" fmla="*/ 1635829 h 1635829"/>
              <a:gd name="connsiteX17" fmla="*/ 3847519 w 8253251"/>
              <a:gd name="connsiteY17" fmla="*/ 1635829 h 1635829"/>
              <a:gd name="connsiteX18" fmla="*/ 2104177 w 8253251"/>
              <a:gd name="connsiteY18" fmla="*/ 1635829 h 1635829"/>
              <a:gd name="connsiteX19" fmla="*/ 2104177 w 8253251"/>
              <a:gd name="connsiteY19" fmla="*/ 1598784 h 1635829"/>
              <a:gd name="connsiteX20" fmla="*/ 2104177 w 8253251"/>
              <a:gd name="connsiteY20" fmla="*/ 1239829 h 1635829"/>
              <a:gd name="connsiteX21" fmla="*/ 2104177 w 8253251"/>
              <a:gd name="connsiteY21" fmla="*/ 1087904 h 1635829"/>
              <a:gd name="connsiteX22" fmla="*/ 0 w 8253251"/>
              <a:gd name="connsiteY22" fmla="*/ 1087904 h 163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53251" h="1635829">
                <a:moveTo>
                  <a:pt x="0" y="0"/>
                </a:moveTo>
                <a:lnTo>
                  <a:pt x="4588722" y="0"/>
                </a:lnTo>
                <a:lnTo>
                  <a:pt x="4588722" y="1087904"/>
                </a:lnTo>
                <a:lnTo>
                  <a:pt x="2480192" y="1087904"/>
                </a:lnTo>
                <a:lnTo>
                  <a:pt x="2480192" y="1239829"/>
                </a:lnTo>
                <a:lnTo>
                  <a:pt x="3847519" y="1239829"/>
                </a:lnTo>
                <a:lnTo>
                  <a:pt x="4524657" y="1239829"/>
                </a:lnTo>
                <a:lnTo>
                  <a:pt x="7656507" y="1239829"/>
                </a:lnTo>
                <a:lnTo>
                  <a:pt x="7656507" y="1088477"/>
                </a:lnTo>
                <a:lnTo>
                  <a:pt x="7450499" y="1088477"/>
                </a:lnTo>
                <a:lnTo>
                  <a:pt x="7851875" y="857225"/>
                </a:lnTo>
                <a:lnTo>
                  <a:pt x="8253251" y="1088477"/>
                </a:lnTo>
                <a:lnTo>
                  <a:pt x="8047243" y="1088477"/>
                </a:lnTo>
                <a:lnTo>
                  <a:pt x="8047243" y="1239829"/>
                </a:lnTo>
                <a:lnTo>
                  <a:pt x="8049806" y="1239829"/>
                </a:lnTo>
                <a:lnTo>
                  <a:pt x="8049806" y="1635829"/>
                </a:lnTo>
                <a:lnTo>
                  <a:pt x="4524657" y="1635829"/>
                </a:lnTo>
                <a:lnTo>
                  <a:pt x="3847519" y="1635829"/>
                </a:lnTo>
                <a:lnTo>
                  <a:pt x="2104177" y="1635829"/>
                </a:lnTo>
                <a:lnTo>
                  <a:pt x="2104177" y="1598784"/>
                </a:lnTo>
                <a:lnTo>
                  <a:pt x="2104177" y="1239829"/>
                </a:lnTo>
                <a:lnTo>
                  <a:pt x="2104177" y="1087904"/>
                </a:lnTo>
                <a:lnTo>
                  <a:pt x="0" y="1087904"/>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7" name="Down Arrow Callout 5">
            <a:extLst>
              <a:ext uri="{FF2B5EF4-FFF2-40B4-BE49-F238E27FC236}">
                <a16:creationId xmlns:a16="http://schemas.microsoft.com/office/drawing/2014/main" id="{72A8FD5A-2796-D44C-8F28-02D9541A061B}"/>
              </a:ext>
            </a:extLst>
          </p:cNvPr>
          <p:cNvSpPr/>
          <p:nvPr/>
        </p:nvSpPr>
        <p:spPr>
          <a:xfrm>
            <a:off x="722681" y="3429000"/>
            <a:ext cx="4589463" cy="1477962"/>
          </a:xfrm>
          <a:prstGeom prst="downArrowCallout">
            <a:avLst>
              <a:gd name="adj1" fmla="val 26438"/>
              <a:gd name="adj2" fmla="val 27158"/>
              <a:gd name="adj3" fmla="val 15647"/>
              <a:gd name="adj4" fmla="val 7361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8" name="Down Arrow Callout 6">
            <a:extLst>
              <a:ext uri="{FF2B5EF4-FFF2-40B4-BE49-F238E27FC236}">
                <a16:creationId xmlns:a16="http://schemas.microsoft.com/office/drawing/2014/main" id="{06225F64-43A4-D242-BD90-E31AB1743AEA}"/>
              </a:ext>
            </a:extLst>
          </p:cNvPr>
          <p:cNvSpPr/>
          <p:nvPr/>
        </p:nvSpPr>
        <p:spPr>
          <a:xfrm>
            <a:off x="722680" y="1881433"/>
            <a:ext cx="4589463" cy="1477963"/>
          </a:xfrm>
          <a:prstGeom prst="downArrowCallout">
            <a:avLst>
              <a:gd name="adj1" fmla="val 26438"/>
              <a:gd name="adj2" fmla="val 27158"/>
              <a:gd name="adj3" fmla="val 15647"/>
              <a:gd name="adj4" fmla="val 7361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grpSp>
        <p:nvGrpSpPr>
          <p:cNvPr id="9" name="Group 7">
            <a:extLst>
              <a:ext uri="{FF2B5EF4-FFF2-40B4-BE49-F238E27FC236}">
                <a16:creationId xmlns:a16="http://schemas.microsoft.com/office/drawing/2014/main" id="{090A34DE-B6B7-5247-AE5F-A0FC18794920}"/>
              </a:ext>
            </a:extLst>
          </p:cNvPr>
          <p:cNvGrpSpPr/>
          <p:nvPr/>
        </p:nvGrpSpPr>
        <p:grpSpPr>
          <a:xfrm>
            <a:off x="1450346" y="1995853"/>
            <a:ext cx="3797852" cy="553999"/>
            <a:chOff x="819820" y="3646109"/>
            <a:chExt cx="1225994" cy="553999"/>
          </a:xfrm>
          <a:noFill/>
        </p:grpSpPr>
        <p:sp>
          <p:nvSpPr>
            <p:cNvPr id="10" name="TextBox 9">
              <a:extLst>
                <a:ext uri="{FF2B5EF4-FFF2-40B4-BE49-F238E27FC236}">
                  <a16:creationId xmlns:a16="http://schemas.microsoft.com/office/drawing/2014/main" id="{008B26D7-4F73-3446-8B3D-D72B410300DF}"/>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1" name="TextBox 10">
              <a:extLst>
                <a:ext uri="{FF2B5EF4-FFF2-40B4-BE49-F238E27FC236}">
                  <a16:creationId xmlns:a16="http://schemas.microsoft.com/office/drawing/2014/main" id="{19403621-EFC2-644E-A332-C8A3A7BBE200}"/>
                </a:ext>
              </a:extLst>
            </p:cNvPr>
            <p:cNvSpPr txBox="1"/>
            <p:nvPr/>
          </p:nvSpPr>
          <p:spPr>
            <a:xfrm>
              <a:off x="819820" y="3923109"/>
              <a:ext cx="1225992" cy="276999"/>
            </a:xfrm>
            <a:prstGeom prst="rect">
              <a:avLst/>
            </a:prstGeom>
            <a:grpFill/>
          </p:spPr>
          <p:txBody>
            <a:bodyPr>
              <a:spAutoFit/>
            </a:bodyPr>
            <a:lstStyle/>
            <a:p>
              <a:pPr algn="ctr" eaLnBrk="1" fontAlgn="auto" hangingPunct="1">
                <a:spcBef>
                  <a:spcPts val="0"/>
                </a:spcBef>
                <a:spcAft>
                  <a:spcPts val="0"/>
                </a:spcAft>
                <a:defRPr/>
              </a:pPr>
              <a:endParaRPr lang="en-US" altLang="ko-KR" sz="1200" dirty="0">
                <a:solidFill>
                  <a:schemeClr val="tx1">
                    <a:lumMod val="75000"/>
                    <a:lumOff val="25000"/>
                  </a:schemeClr>
                </a:solidFill>
                <a:latin typeface="+mn-lt"/>
                <a:ea typeface="+mn-ea"/>
                <a:cs typeface="Arial" pitchFamily="34" charset="0"/>
              </a:endParaRPr>
            </a:p>
          </p:txBody>
        </p:sp>
      </p:grpSp>
      <p:grpSp>
        <p:nvGrpSpPr>
          <p:cNvPr id="12" name="Group 10">
            <a:extLst>
              <a:ext uri="{FF2B5EF4-FFF2-40B4-BE49-F238E27FC236}">
                <a16:creationId xmlns:a16="http://schemas.microsoft.com/office/drawing/2014/main" id="{EC122384-DA99-AD4D-AF37-548527E14B3D}"/>
              </a:ext>
            </a:extLst>
          </p:cNvPr>
          <p:cNvGrpSpPr/>
          <p:nvPr/>
        </p:nvGrpSpPr>
        <p:grpSpPr>
          <a:xfrm>
            <a:off x="1259133" y="3344076"/>
            <a:ext cx="3989065" cy="1321957"/>
            <a:chOff x="758094" y="3646109"/>
            <a:chExt cx="1287720" cy="1321957"/>
          </a:xfrm>
          <a:noFill/>
        </p:grpSpPr>
        <p:sp>
          <p:nvSpPr>
            <p:cNvPr id="13" name="TextBox 12">
              <a:extLst>
                <a:ext uri="{FF2B5EF4-FFF2-40B4-BE49-F238E27FC236}">
                  <a16:creationId xmlns:a16="http://schemas.microsoft.com/office/drawing/2014/main" id="{E4BB01A2-2E11-8848-8641-F1C58E1A96F2}"/>
                </a:ext>
              </a:extLst>
            </p:cNvPr>
            <p:cNvSpPr txBox="1"/>
            <p:nvPr/>
          </p:nvSpPr>
          <p:spPr>
            <a:xfrm>
              <a:off x="819822" y="3646109"/>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b="1" dirty="0">
                <a:solidFill>
                  <a:schemeClr val="tx1">
                    <a:lumMod val="75000"/>
                    <a:lumOff val="25000"/>
                  </a:schemeClr>
                </a:solidFill>
                <a:latin typeface="+mn-lt"/>
                <a:ea typeface="+mn-ea"/>
                <a:cs typeface="Arial" pitchFamily="34" charset="0"/>
              </a:endParaRPr>
            </a:p>
          </p:txBody>
        </p:sp>
        <p:sp>
          <p:nvSpPr>
            <p:cNvPr id="14" name="TextBox 13">
              <a:extLst>
                <a:ext uri="{FF2B5EF4-FFF2-40B4-BE49-F238E27FC236}">
                  <a16:creationId xmlns:a16="http://schemas.microsoft.com/office/drawing/2014/main" id="{9E0EB02D-DFCB-1F47-A9C1-1F3F59835AAC}"/>
                </a:ext>
              </a:extLst>
            </p:cNvPr>
            <p:cNvSpPr txBox="1"/>
            <p:nvPr/>
          </p:nvSpPr>
          <p:spPr>
            <a:xfrm>
              <a:off x="758094" y="4198625"/>
              <a:ext cx="1225992" cy="769441"/>
            </a:xfrm>
            <a:prstGeom prst="rect">
              <a:avLst/>
            </a:prstGeom>
            <a:grpFill/>
          </p:spPr>
          <p:txBody>
            <a:bodyPr>
              <a:spAutoFit/>
            </a:bodyPr>
            <a:lstStyle/>
            <a:p>
              <a:pPr algn="ctr" eaLnBrk="1" fontAlgn="auto" hangingPunct="1">
                <a:spcBef>
                  <a:spcPts val="0"/>
                </a:spcBef>
                <a:spcAft>
                  <a:spcPts val="0"/>
                </a:spcAft>
                <a:defRPr/>
              </a:pPr>
              <a:r>
                <a:rPr lang="en-US" altLang="ko-KR" sz="1600" i="1" kern="0" dirty="0">
                  <a:effectLst/>
                  <a:latin typeface="NimbusRomNo9L"/>
                  <a:ea typeface="굴림" panose="020B0600000101010101" pitchFamily="34" charset="-127"/>
                  <a:cs typeface="굴림" panose="020B0600000101010101" pitchFamily="34" charset="-127"/>
                </a:rPr>
                <a:t>hits@10</a:t>
              </a:r>
              <a:r>
                <a:rPr lang="en-US" altLang="ko-KR" sz="1100" dirty="0">
                  <a:effectLst/>
                </a:rPr>
                <a:t> : </a:t>
              </a:r>
              <a:r>
                <a:rPr lang="en-US" altLang="ko-KR" sz="1600" kern="0" dirty="0">
                  <a:effectLst/>
                  <a:latin typeface="NimbusRomNo9L"/>
                  <a:ea typeface="굴림" panose="020B0600000101010101" pitchFamily="34" charset="-127"/>
                  <a:cs typeface="굴림" panose="020B0600000101010101" pitchFamily="34" charset="-127"/>
                </a:rPr>
                <a:t>the proportion of correct entities ranked in the top 10. </a:t>
              </a:r>
              <a:endParaRPr lang="ko-KR" altLang="ko-KR" sz="1600" kern="100" dirty="0">
                <a:effectLst/>
                <a:latin typeface="맑은 고딕" panose="020B0503020000020004" pitchFamily="34" charset="-127"/>
                <a:ea typeface="맑은 고딕" panose="020B0503020000020004" pitchFamily="34" charset="-127"/>
                <a:cs typeface="Times New Roman" panose="02020603050405020304" pitchFamily="18" charset="0"/>
              </a:endParaRPr>
            </a:p>
            <a:p>
              <a:pPr algn="ctr" eaLnBrk="1" fontAlgn="auto" hangingPunct="1">
                <a:spcBef>
                  <a:spcPts val="0"/>
                </a:spcBef>
                <a:spcAft>
                  <a:spcPts val="0"/>
                </a:spcAft>
                <a:defRPr/>
              </a:pPr>
              <a:endParaRPr lang="ko-KR" altLang="en-US" sz="1100" dirty="0">
                <a:solidFill>
                  <a:schemeClr val="tx1">
                    <a:lumMod val="75000"/>
                    <a:lumOff val="25000"/>
                  </a:schemeClr>
                </a:solidFill>
                <a:latin typeface="+mn-lt"/>
                <a:ea typeface="+mn-ea"/>
                <a:cs typeface="Arial" pitchFamily="34" charset="0"/>
              </a:endParaRPr>
            </a:p>
          </p:txBody>
        </p:sp>
      </p:grpSp>
      <p:grpSp>
        <p:nvGrpSpPr>
          <p:cNvPr id="15" name="Group 13">
            <a:extLst>
              <a:ext uri="{FF2B5EF4-FFF2-40B4-BE49-F238E27FC236}">
                <a16:creationId xmlns:a16="http://schemas.microsoft.com/office/drawing/2014/main" id="{AB6DDF14-1BF7-3D48-93F6-EE9C481ABE0D}"/>
              </a:ext>
            </a:extLst>
          </p:cNvPr>
          <p:cNvGrpSpPr/>
          <p:nvPr/>
        </p:nvGrpSpPr>
        <p:grpSpPr>
          <a:xfrm>
            <a:off x="0" y="4917759"/>
            <a:ext cx="6142916" cy="694648"/>
            <a:chOff x="351630" y="3970776"/>
            <a:chExt cx="1983010" cy="694648"/>
          </a:xfrm>
          <a:noFill/>
        </p:grpSpPr>
        <p:sp>
          <p:nvSpPr>
            <p:cNvPr id="16" name="TextBox 15">
              <a:extLst>
                <a:ext uri="{FF2B5EF4-FFF2-40B4-BE49-F238E27FC236}">
                  <a16:creationId xmlns:a16="http://schemas.microsoft.com/office/drawing/2014/main" id="{C072D2A4-8A67-F04B-8A8D-389F5E1FEBDB}"/>
                </a:ext>
              </a:extLst>
            </p:cNvPr>
            <p:cNvSpPr txBox="1"/>
            <p:nvPr/>
          </p:nvSpPr>
          <p:spPr>
            <a:xfrm>
              <a:off x="1108648" y="4019093"/>
              <a:ext cx="1225992" cy="646331"/>
            </a:xfrm>
            <a:prstGeom prst="rect">
              <a:avLst/>
            </a:prstGeom>
            <a:grpFill/>
          </p:spPr>
          <p:txBody>
            <a:bodyPr>
              <a:spAutoFit/>
            </a:bodyPr>
            <a:lstStyle/>
            <a:p>
              <a:r>
                <a:rPr lang="en" altLang="ko-KR" sz="2400" b="1" dirty="0">
                  <a:latin typeface="NimbusRomNo9L"/>
                </a:rPr>
                <a:t>Baselines</a:t>
              </a:r>
            </a:p>
            <a:p>
              <a:endParaRPr lang="en" altLang="ko-KR" sz="1200" dirty="0"/>
            </a:p>
          </p:txBody>
        </p:sp>
        <p:sp>
          <p:nvSpPr>
            <p:cNvPr id="17" name="TextBox 16">
              <a:extLst>
                <a:ext uri="{FF2B5EF4-FFF2-40B4-BE49-F238E27FC236}">
                  <a16:creationId xmlns:a16="http://schemas.microsoft.com/office/drawing/2014/main" id="{50F368AF-9FE8-E145-AF65-FD73CFB641F9}"/>
                </a:ext>
              </a:extLst>
            </p:cNvPr>
            <p:cNvSpPr txBox="1"/>
            <p:nvPr/>
          </p:nvSpPr>
          <p:spPr>
            <a:xfrm>
              <a:off x="351630" y="3970776"/>
              <a:ext cx="1225992" cy="276999"/>
            </a:xfrm>
            <a:prstGeom prst="rect">
              <a:avLst/>
            </a:prstGeom>
            <a:grpFill/>
          </p:spPr>
          <p:txBody>
            <a:bodyPr>
              <a:spAutoFit/>
            </a:bodyPr>
            <a:lstStyle/>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p:txBody>
        </p:sp>
      </p:grpSp>
      <p:sp>
        <p:nvSpPr>
          <p:cNvPr id="27" name="Text Placeholder 13">
            <a:extLst>
              <a:ext uri="{FF2B5EF4-FFF2-40B4-BE49-F238E27FC236}">
                <a16:creationId xmlns:a16="http://schemas.microsoft.com/office/drawing/2014/main" id="{4CEED749-9BE8-5E4C-BD04-89667E9EA657}"/>
              </a:ext>
            </a:extLst>
          </p:cNvPr>
          <p:cNvSpPr txBox="1">
            <a:spLocks/>
          </p:cNvSpPr>
          <p:nvPr/>
        </p:nvSpPr>
        <p:spPr>
          <a:xfrm>
            <a:off x="3952310" y="6150154"/>
            <a:ext cx="4415933" cy="2796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 altLang="ko-KR" sz="2400" b="1" dirty="0">
                <a:latin typeface="NimbusRomNo9L"/>
              </a:rPr>
              <a:t>Link Prediction Result</a:t>
            </a:r>
            <a:endParaRPr lang="ko-KR" altLang="en-US" sz="1050" dirty="0">
              <a:solidFill>
                <a:schemeClr val="tx1">
                  <a:lumMod val="75000"/>
                  <a:lumOff val="25000"/>
                </a:schemeClr>
              </a:solidFill>
              <a:cs typeface="Arial" pitchFamily="34" charset="0"/>
            </a:endParaRPr>
          </a:p>
        </p:txBody>
      </p:sp>
      <p:sp>
        <p:nvSpPr>
          <p:cNvPr id="30" name="Text Placeholder 1">
            <a:extLst>
              <a:ext uri="{FF2B5EF4-FFF2-40B4-BE49-F238E27FC236}">
                <a16:creationId xmlns:a16="http://schemas.microsoft.com/office/drawing/2014/main" id="{884E49CF-6287-2567-FB9E-C8363215288C}"/>
              </a:ext>
            </a:extLst>
          </p:cNvPr>
          <p:cNvSpPr txBox="1">
            <a:spLocks/>
          </p:cNvSpPr>
          <p:nvPr/>
        </p:nvSpPr>
        <p:spPr>
          <a:xfrm>
            <a:off x="-2848813" y="464520"/>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Experiments</a:t>
            </a:r>
          </a:p>
        </p:txBody>
      </p:sp>
      <p:sp>
        <p:nvSpPr>
          <p:cNvPr id="33" name="TextBox 32">
            <a:extLst>
              <a:ext uri="{FF2B5EF4-FFF2-40B4-BE49-F238E27FC236}">
                <a16:creationId xmlns:a16="http://schemas.microsoft.com/office/drawing/2014/main" id="{E069C853-13B8-7BDB-3E9A-6156B6B8A459}"/>
              </a:ext>
            </a:extLst>
          </p:cNvPr>
          <p:cNvSpPr txBox="1"/>
          <p:nvPr/>
        </p:nvSpPr>
        <p:spPr>
          <a:xfrm>
            <a:off x="2313079" y="1907353"/>
            <a:ext cx="3797846" cy="461665"/>
          </a:xfrm>
          <a:prstGeom prst="rect">
            <a:avLst/>
          </a:prstGeom>
          <a:noFill/>
        </p:spPr>
        <p:txBody>
          <a:bodyPr>
            <a:spAutoFit/>
          </a:bodyPr>
          <a:lstStyle/>
          <a:p>
            <a:r>
              <a:rPr lang="en" altLang="ko-KR" sz="2400" b="1" dirty="0">
                <a:effectLst/>
                <a:latin typeface="NimbusRomNo9L"/>
              </a:rPr>
              <a:t>Data sets </a:t>
            </a:r>
            <a:endParaRPr lang="en" altLang="ko-KR" sz="1600" b="1" dirty="0"/>
          </a:p>
        </p:txBody>
      </p:sp>
      <p:sp>
        <p:nvSpPr>
          <p:cNvPr id="34" name="TextBox 33">
            <a:extLst>
              <a:ext uri="{FF2B5EF4-FFF2-40B4-BE49-F238E27FC236}">
                <a16:creationId xmlns:a16="http://schemas.microsoft.com/office/drawing/2014/main" id="{8FF40C28-A63C-3644-57A7-BBE30503E34C}"/>
              </a:ext>
            </a:extLst>
          </p:cNvPr>
          <p:cNvSpPr txBox="1"/>
          <p:nvPr/>
        </p:nvSpPr>
        <p:spPr>
          <a:xfrm>
            <a:off x="1118488" y="2414554"/>
            <a:ext cx="3797846" cy="338554"/>
          </a:xfrm>
          <a:prstGeom prst="rect">
            <a:avLst/>
          </a:prstGeom>
          <a:noFill/>
        </p:spPr>
        <p:txBody>
          <a:bodyPr>
            <a:spAutoFit/>
          </a:bodyPr>
          <a:lstStyle/>
          <a:p>
            <a:pPr algn="ctr">
              <a:defRPr/>
            </a:pPr>
            <a:r>
              <a:rPr lang="en-US" altLang="ko-KR" sz="1600" kern="0" dirty="0">
                <a:latin typeface="NimbusRomNo9L"/>
                <a:ea typeface="굴림" panose="020B0600000101010101" pitchFamily="34" charset="-127"/>
              </a:rPr>
              <a:t>Wordnet, Freebase</a:t>
            </a:r>
            <a:endParaRPr lang="ko-KR" altLang="en-US" sz="1600" kern="0" dirty="0">
              <a:latin typeface="NimbusRomNo9L"/>
              <a:ea typeface="굴림" panose="020B0600000101010101" pitchFamily="34" charset="-127"/>
            </a:endParaRPr>
          </a:p>
        </p:txBody>
      </p:sp>
      <p:sp>
        <p:nvSpPr>
          <p:cNvPr id="35" name="TextBox 34">
            <a:extLst>
              <a:ext uri="{FF2B5EF4-FFF2-40B4-BE49-F238E27FC236}">
                <a16:creationId xmlns:a16="http://schemas.microsoft.com/office/drawing/2014/main" id="{070B533E-C9E1-C9D2-8390-5E8814836D68}"/>
              </a:ext>
            </a:extLst>
          </p:cNvPr>
          <p:cNvSpPr txBox="1"/>
          <p:nvPr/>
        </p:nvSpPr>
        <p:spPr>
          <a:xfrm>
            <a:off x="1716157" y="3470239"/>
            <a:ext cx="3797846" cy="461665"/>
          </a:xfrm>
          <a:prstGeom prst="rect">
            <a:avLst/>
          </a:prstGeom>
          <a:noFill/>
        </p:spPr>
        <p:txBody>
          <a:bodyPr>
            <a:spAutoFit/>
          </a:bodyPr>
          <a:lstStyle/>
          <a:p>
            <a:r>
              <a:rPr lang="en-US" altLang="ko-KR" sz="2400" b="1" dirty="0">
                <a:latin typeface="NimbusRomNo9L"/>
              </a:rPr>
              <a:t>Evaluation </a:t>
            </a:r>
            <a:r>
              <a:rPr lang="en" altLang="ko-KR" sz="2400" b="1" dirty="0">
                <a:latin typeface="NimbusRomNo9L"/>
              </a:rPr>
              <a:t>protocol</a:t>
            </a:r>
          </a:p>
        </p:txBody>
      </p:sp>
      <p:sp>
        <p:nvSpPr>
          <p:cNvPr id="36" name="TextBox 35">
            <a:extLst>
              <a:ext uri="{FF2B5EF4-FFF2-40B4-BE49-F238E27FC236}">
                <a16:creationId xmlns:a16="http://schemas.microsoft.com/office/drawing/2014/main" id="{41A69F0B-33B5-B1FF-17A7-AC6B8CA86230}"/>
              </a:ext>
            </a:extLst>
          </p:cNvPr>
          <p:cNvSpPr txBox="1"/>
          <p:nvPr/>
        </p:nvSpPr>
        <p:spPr>
          <a:xfrm>
            <a:off x="1195341" y="5300305"/>
            <a:ext cx="3797846" cy="1184940"/>
          </a:xfrm>
          <a:prstGeom prst="rect">
            <a:avLst/>
          </a:prstGeom>
          <a:noFill/>
        </p:spPr>
        <p:txBody>
          <a:bodyPr>
            <a:spAutoFit/>
          </a:bodyPr>
          <a:lstStyle/>
          <a:p>
            <a:pPr algn="ctr">
              <a:defRPr/>
            </a:pPr>
            <a:r>
              <a:rPr lang="en" altLang="ko-KR" dirty="0">
                <a:latin typeface="NimbusSanL"/>
              </a:rPr>
              <a:t>Unstructured, RESCAL, SE, SME(linear)/SME(bilinear) and LFM </a:t>
            </a:r>
          </a:p>
          <a:p>
            <a:pPr algn="ctr">
              <a:defRPr/>
            </a:pPr>
            <a:endParaRPr lang="en" altLang="ko-KR" sz="1200" dirty="0"/>
          </a:p>
          <a:p>
            <a:pPr algn="ctr" eaLnBrk="1" fontAlgn="auto" hangingPunct="1">
              <a:spcBef>
                <a:spcPts val="0"/>
              </a:spcBef>
              <a:spcAft>
                <a:spcPts val="0"/>
              </a:spcAft>
              <a:defRPr/>
            </a:pPr>
            <a:endParaRPr lang="ko-KR" altLang="en-US" sz="1200" dirty="0">
              <a:solidFill>
                <a:schemeClr val="tx1">
                  <a:lumMod val="75000"/>
                  <a:lumOff val="25000"/>
                </a:schemeClr>
              </a:solidFill>
              <a:latin typeface="+mn-lt"/>
              <a:ea typeface="+mn-ea"/>
              <a:cs typeface="Arial" pitchFamily="34" charset="0"/>
            </a:endParaRPr>
          </a:p>
          <a:p>
            <a:pPr algn="ctr" eaLnBrk="1" fontAlgn="auto" hangingPunct="1">
              <a:spcBef>
                <a:spcPts val="0"/>
              </a:spcBef>
              <a:spcAft>
                <a:spcPts val="0"/>
              </a:spcAft>
              <a:defRPr/>
            </a:pPr>
            <a:endParaRPr lang="ko-KR" altLang="en-US" sz="1100" dirty="0">
              <a:solidFill>
                <a:schemeClr val="tx1">
                  <a:lumMod val="75000"/>
                  <a:lumOff val="25000"/>
                </a:schemeClr>
              </a:solidFill>
              <a:latin typeface="+mn-lt"/>
              <a:ea typeface="+mn-ea"/>
              <a:cs typeface="Arial" pitchFamily="34" charset="0"/>
            </a:endParaRPr>
          </a:p>
        </p:txBody>
      </p:sp>
      <p:grpSp>
        <p:nvGrpSpPr>
          <p:cNvPr id="56" name="그룹 55">
            <a:extLst>
              <a:ext uri="{FF2B5EF4-FFF2-40B4-BE49-F238E27FC236}">
                <a16:creationId xmlns:a16="http://schemas.microsoft.com/office/drawing/2014/main" id="{5B87F521-B1E6-EF0D-0E35-7999E1FD575A}"/>
              </a:ext>
            </a:extLst>
          </p:cNvPr>
          <p:cNvGrpSpPr/>
          <p:nvPr/>
        </p:nvGrpSpPr>
        <p:grpSpPr>
          <a:xfrm>
            <a:off x="6579487" y="501992"/>
            <a:ext cx="3896356" cy="5091058"/>
            <a:chOff x="6579487" y="501992"/>
            <a:chExt cx="3896356" cy="5091058"/>
          </a:xfrm>
        </p:grpSpPr>
        <p:sp>
          <p:nvSpPr>
            <p:cNvPr id="3" name="Rectangle 1">
              <a:extLst>
                <a:ext uri="{FF2B5EF4-FFF2-40B4-BE49-F238E27FC236}">
                  <a16:creationId xmlns:a16="http://schemas.microsoft.com/office/drawing/2014/main" id="{7AB80719-59BC-684B-BE03-732670F9BDCF}"/>
                </a:ext>
              </a:extLst>
            </p:cNvPr>
            <p:cNvSpPr/>
            <p:nvPr/>
          </p:nvSpPr>
          <p:spPr>
            <a:xfrm>
              <a:off x="6579488" y="501992"/>
              <a:ext cx="3896355" cy="5034014"/>
            </a:xfrm>
            <a:prstGeom prst="rect">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a:solidFill>
                  <a:schemeClr val="tx1">
                    <a:lumMod val="75000"/>
                    <a:lumOff val="25000"/>
                  </a:schemeClr>
                </a:solidFill>
              </a:endParaRPr>
            </a:p>
          </p:txBody>
        </p:sp>
        <p:pic>
          <p:nvPicPr>
            <p:cNvPr id="38" name="그림 37">
              <a:extLst>
                <a:ext uri="{FF2B5EF4-FFF2-40B4-BE49-F238E27FC236}">
                  <a16:creationId xmlns:a16="http://schemas.microsoft.com/office/drawing/2014/main" id="{46B0061B-4127-14DF-6E44-0B0DDF9B1D1D}"/>
                </a:ext>
              </a:extLst>
            </p:cNvPr>
            <p:cNvPicPr>
              <a:picLocks noChangeAspect="1"/>
            </p:cNvPicPr>
            <p:nvPr/>
          </p:nvPicPr>
          <p:blipFill rotWithShape="1">
            <a:blip r:embed="rId2"/>
            <a:srcRect r="53449"/>
            <a:stretch/>
          </p:blipFill>
          <p:spPr>
            <a:xfrm>
              <a:off x="6620489" y="511046"/>
              <a:ext cx="3659154" cy="1765455"/>
            </a:xfrm>
            <a:prstGeom prst="rect">
              <a:avLst/>
            </a:prstGeom>
          </p:spPr>
        </p:pic>
        <p:grpSp>
          <p:nvGrpSpPr>
            <p:cNvPr id="42" name="그룹 41">
              <a:extLst>
                <a:ext uri="{FF2B5EF4-FFF2-40B4-BE49-F238E27FC236}">
                  <a16:creationId xmlns:a16="http://schemas.microsoft.com/office/drawing/2014/main" id="{7A1D3020-3998-4679-F694-09DA0476712E}"/>
                </a:ext>
              </a:extLst>
            </p:cNvPr>
            <p:cNvGrpSpPr/>
            <p:nvPr/>
          </p:nvGrpSpPr>
          <p:grpSpPr>
            <a:xfrm>
              <a:off x="6619558" y="2190429"/>
              <a:ext cx="3649327" cy="1771793"/>
              <a:chOff x="6716815" y="2216067"/>
              <a:chExt cx="3649327" cy="1771793"/>
            </a:xfrm>
          </p:grpSpPr>
          <p:pic>
            <p:nvPicPr>
              <p:cNvPr id="41" name="그림 40">
                <a:extLst>
                  <a:ext uri="{FF2B5EF4-FFF2-40B4-BE49-F238E27FC236}">
                    <a16:creationId xmlns:a16="http://schemas.microsoft.com/office/drawing/2014/main" id="{A5AC4121-A489-353B-2BB2-DFAE0728AAFC}"/>
                  </a:ext>
                </a:extLst>
              </p:cNvPr>
              <p:cNvPicPr>
                <a:picLocks noChangeAspect="1"/>
              </p:cNvPicPr>
              <p:nvPr/>
            </p:nvPicPr>
            <p:blipFill rotWithShape="1">
              <a:blip r:embed="rId2"/>
              <a:srcRect r="53449"/>
              <a:stretch/>
            </p:blipFill>
            <p:spPr>
              <a:xfrm>
                <a:off x="6716815" y="2222405"/>
                <a:ext cx="3618153" cy="1765455"/>
              </a:xfrm>
              <a:prstGeom prst="rect">
                <a:avLst/>
              </a:prstGeom>
            </p:spPr>
          </p:pic>
          <p:pic>
            <p:nvPicPr>
              <p:cNvPr id="40" name="그림 39">
                <a:extLst>
                  <a:ext uri="{FF2B5EF4-FFF2-40B4-BE49-F238E27FC236}">
                    <a16:creationId xmlns:a16="http://schemas.microsoft.com/office/drawing/2014/main" id="{C651F6E9-A97E-27AB-8710-084A7FDB8B59}"/>
                  </a:ext>
                </a:extLst>
              </p:cNvPr>
              <p:cNvPicPr>
                <a:picLocks noChangeAspect="1"/>
              </p:cNvPicPr>
              <p:nvPr/>
            </p:nvPicPr>
            <p:blipFill rotWithShape="1">
              <a:blip r:embed="rId2"/>
              <a:srcRect l="46032" r="27694"/>
              <a:stretch/>
            </p:blipFill>
            <p:spPr>
              <a:xfrm>
                <a:off x="8073561" y="2216067"/>
                <a:ext cx="2292581" cy="1765455"/>
              </a:xfrm>
              <a:prstGeom prst="rect">
                <a:avLst/>
              </a:prstGeom>
            </p:spPr>
          </p:pic>
        </p:grpSp>
        <p:grpSp>
          <p:nvGrpSpPr>
            <p:cNvPr id="46" name="그룹 45">
              <a:extLst>
                <a:ext uri="{FF2B5EF4-FFF2-40B4-BE49-F238E27FC236}">
                  <a16:creationId xmlns:a16="http://schemas.microsoft.com/office/drawing/2014/main" id="{C881BAEF-3D1C-3E6B-E187-93F44FD7D424}"/>
                </a:ext>
              </a:extLst>
            </p:cNvPr>
            <p:cNvGrpSpPr/>
            <p:nvPr/>
          </p:nvGrpSpPr>
          <p:grpSpPr>
            <a:xfrm>
              <a:off x="6618955" y="3894831"/>
              <a:ext cx="3702066" cy="1598900"/>
              <a:chOff x="6654271" y="3962108"/>
              <a:chExt cx="3649327" cy="1784260"/>
            </a:xfrm>
          </p:grpSpPr>
          <p:grpSp>
            <p:nvGrpSpPr>
              <p:cNvPr id="43" name="그룹 42">
                <a:extLst>
                  <a:ext uri="{FF2B5EF4-FFF2-40B4-BE49-F238E27FC236}">
                    <a16:creationId xmlns:a16="http://schemas.microsoft.com/office/drawing/2014/main" id="{AC140E48-7F85-D592-FCD1-DB20C2560690}"/>
                  </a:ext>
                </a:extLst>
              </p:cNvPr>
              <p:cNvGrpSpPr/>
              <p:nvPr/>
            </p:nvGrpSpPr>
            <p:grpSpPr>
              <a:xfrm>
                <a:off x="6654271" y="3974575"/>
                <a:ext cx="3649327" cy="1771793"/>
                <a:chOff x="6716815" y="2216067"/>
                <a:chExt cx="3649327" cy="1771793"/>
              </a:xfrm>
            </p:grpSpPr>
            <p:pic>
              <p:nvPicPr>
                <p:cNvPr id="44" name="그림 43">
                  <a:extLst>
                    <a:ext uri="{FF2B5EF4-FFF2-40B4-BE49-F238E27FC236}">
                      <a16:creationId xmlns:a16="http://schemas.microsoft.com/office/drawing/2014/main" id="{4D8BE2DB-E1C6-947D-1FC6-6E7FA148BE89}"/>
                    </a:ext>
                  </a:extLst>
                </p:cNvPr>
                <p:cNvPicPr>
                  <a:picLocks noChangeAspect="1"/>
                </p:cNvPicPr>
                <p:nvPr/>
              </p:nvPicPr>
              <p:blipFill rotWithShape="1">
                <a:blip r:embed="rId2"/>
                <a:srcRect r="53449"/>
                <a:stretch/>
              </p:blipFill>
              <p:spPr>
                <a:xfrm>
                  <a:off x="6716815" y="2222405"/>
                  <a:ext cx="3618153" cy="1765455"/>
                </a:xfrm>
                <a:prstGeom prst="rect">
                  <a:avLst/>
                </a:prstGeom>
              </p:spPr>
            </p:pic>
            <p:pic>
              <p:nvPicPr>
                <p:cNvPr id="45" name="그림 44">
                  <a:extLst>
                    <a:ext uri="{FF2B5EF4-FFF2-40B4-BE49-F238E27FC236}">
                      <a16:creationId xmlns:a16="http://schemas.microsoft.com/office/drawing/2014/main" id="{C72B847E-7ADD-9DFB-71E4-C83FED1DDBC8}"/>
                    </a:ext>
                  </a:extLst>
                </p:cNvPr>
                <p:cNvPicPr>
                  <a:picLocks noChangeAspect="1"/>
                </p:cNvPicPr>
                <p:nvPr/>
              </p:nvPicPr>
              <p:blipFill rotWithShape="1">
                <a:blip r:embed="rId2"/>
                <a:srcRect l="46032" r="27694"/>
                <a:stretch/>
              </p:blipFill>
              <p:spPr>
                <a:xfrm>
                  <a:off x="8073561" y="2216067"/>
                  <a:ext cx="2292581" cy="1765455"/>
                </a:xfrm>
                <a:prstGeom prst="rect">
                  <a:avLst/>
                </a:prstGeom>
              </p:spPr>
            </p:pic>
          </p:grpSp>
          <p:pic>
            <p:nvPicPr>
              <p:cNvPr id="39" name="그림 38">
                <a:extLst>
                  <a:ext uri="{FF2B5EF4-FFF2-40B4-BE49-F238E27FC236}">
                    <a16:creationId xmlns:a16="http://schemas.microsoft.com/office/drawing/2014/main" id="{88462BFF-DC3C-9636-CDA9-AED7045E7B7B}"/>
                  </a:ext>
                </a:extLst>
              </p:cNvPr>
              <p:cNvPicPr>
                <a:picLocks noChangeAspect="1"/>
              </p:cNvPicPr>
              <p:nvPr/>
            </p:nvPicPr>
            <p:blipFill rotWithShape="1">
              <a:blip r:embed="rId2"/>
              <a:srcRect l="72586"/>
              <a:stretch/>
            </p:blipFill>
            <p:spPr>
              <a:xfrm>
                <a:off x="7987162" y="3962108"/>
                <a:ext cx="2312235" cy="1778131"/>
              </a:xfrm>
              <a:prstGeom prst="rect">
                <a:avLst/>
              </a:prstGeom>
            </p:spPr>
          </p:pic>
        </p:grpSp>
        <p:sp>
          <p:nvSpPr>
            <p:cNvPr id="49" name="Rectangle 1">
              <a:extLst>
                <a:ext uri="{FF2B5EF4-FFF2-40B4-BE49-F238E27FC236}">
                  <a16:creationId xmlns:a16="http://schemas.microsoft.com/office/drawing/2014/main" id="{7F740AAF-5607-F552-A344-5E2B9C065BA9}"/>
                </a:ext>
              </a:extLst>
            </p:cNvPr>
            <p:cNvSpPr/>
            <p:nvPr/>
          </p:nvSpPr>
          <p:spPr>
            <a:xfrm>
              <a:off x="10239620" y="567037"/>
              <a:ext cx="129792" cy="4830652"/>
            </a:xfrm>
            <a:prstGeom prst="rect">
              <a:avLst/>
            </a:prstGeom>
            <a:solidFill>
              <a:schemeClr val="bg1"/>
            </a:solidFill>
            <a:ln w="1174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48" name="Rectangle 1">
              <a:extLst>
                <a:ext uri="{FF2B5EF4-FFF2-40B4-BE49-F238E27FC236}">
                  <a16:creationId xmlns:a16="http://schemas.microsoft.com/office/drawing/2014/main" id="{A60B8BFB-7363-9E68-60C9-19BC9CF963B4}"/>
                </a:ext>
              </a:extLst>
            </p:cNvPr>
            <p:cNvSpPr/>
            <p:nvPr/>
          </p:nvSpPr>
          <p:spPr>
            <a:xfrm rot="16200000">
              <a:off x="8504805" y="3622013"/>
              <a:ext cx="45719" cy="3896355"/>
            </a:xfrm>
            <a:prstGeom prst="rect">
              <a:avLst/>
            </a:prstGeom>
            <a:solidFill>
              <a:schemeClr val="bg1"/>
            </a:solidFill>
            <a:ln w="190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1400" dirty="0">
                <a:solidFill>
                  <a:schemeClr val="tx1">
                    <a:lumMod val="75000"/>
                    <a:lumOff val="25000"/>
                  </a:schemeClr>
                </a:solidFill>
              </a:endParaRPr>
            </a:p>
          </p:txBody>
        </p:sp>
        <p:sp>
          <p:nvSpPr>
            <p:cNvPr id="52" name="직사각형 51">
              <a:extLst>
                <a:ext uri="{FF2B5EF4-FFF2-40B4-BE49-F238E27FC236}">
                  <a16:creationId xmlns:a16="http://schemas.microsoft.com/office/drawing/2014/main" id="{A7926965-ED0E-4E11-05BE-BC367EA50F74}"/>
                </a:ext>
              </a:extLst>
            </p:cNvPr>
            <p:cNvSpPr/>
            <p:nvPr/>
          </p:nvSpPr>
          <p:spPr>
            <a:xfrm>
              <a:off x="6650265" y="1999680"/>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3" name="직사각형 52">
              <a:extLst>
                <a:ext uri="{FF2B5EF4-FFF2-40B4-BE49-F238E27FC236}">
                  <a16:creationId xmlns:a16="http://schemas.microsoft.com/office/drawing/2014/main" id="{C71B25B3-2424-D8A2-FBF2-7EF0FC178154}"/>
                </a:ext>
              </a:extLst>
            </p:cNvPr>
            <p:cNvSpPr/>
            <p:nvPr/>
          </p:nvSpPr>
          <p:spPr>
            <a:xfrm>
              <a:off x="6650265" y="3688916"/>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4" name="직사각형 53">
              <a:extLst>
                <a:ext uri="{FF2B5EF4-FFF2-40B4-BE49-F238E27FC236}">
                  <a16:creationId xmlns:a16="http://schemas.microsoft.com/office/drawing/2014/main" id="{573CFB5E-E1D9-EB68-3AA4-A3F432229214}"/>
                </a:ext>
              </a:extLst>
            </p:cNvPr>
            <p:cNvSpPr/>
            <p:nvPr/>
          </p:nvSpPr>
          <p:spPr>
            <a:xfrm>
              <a:off x="6640106" y="5245830"/>
              <a:ext cx="3577055" cy="205727"/>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CF429ED-2540-4B88-B380-4F4DB27FAB6B}"/>
              </a:ext>
            </a:extLst>
          </p:cNvPr>
          <p:cNvSpPr/>
          <p:nvPr/>
        </p:nvSpPr>
        <p:spPr>
          <a:xfrm>
            <a:off x="146609" y="99177"/>
            <a:ext cx="11830532" cy="6556455"/>
          </a:xfrm>
          <a:prstGeom prst="rect">
            <a:avLst/>
          </a:prstGeom>
          <a:solidFill>
            <a:schemeClr val="tx1">
              <a:lumMod val="65000"/>
              <a:lumOff val="35000"/>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 name="그림 2">
            <a:extLst>
              <a:ext uri="{FF2B5EF4-FFF2-40B4-BE49-F238E27FC236}">
                <a16:creationId xmlns:a16="http://schemas.microsoft.com/office/drawing/2014/main" id="{E250B9EB-CB7B-01FC-CA89-BAB9657089F0}"/>
              </a:ext>
            </a:extLst>
          </p:cNvPr>
          <p:cNvPicPr>
            <a:picLocks noChangeAspect="1"/>
          </p:cNvPicPr>
          <p:nvPr/>
        </p:nvPicPr>
        <p:blipFill rotWithShape="1">
          <a:blip r:embed="rId2"/>
          <a:srcRect l="2148" t="31659" r="2892" b="6295"/>
          <a:stretch/>
        </p:blipFill>
        <p:spPr>
          <a:xfrm>
            <a:off x="594870" y="889743"/>
            <a:ext cx="8394492" cy="1540065"/>
          </a:xfrm>
          <a:prstGeom prst="rect">
            <a:avLst/>
          </a:prstGeom>
        </p:spPr>
      </p:pic>
      <p:pic>
        <p:nvPicPr>
          <p:cNvPr id="5" name="그림 4">
            <a:extLst>
              <a:ext uri="{FF2B5EF4-FFF2-40B4-BE49-F238E27FC236}">
                <a16:creationId xmlns:a16="http://schemas.microsoft.com/office/drawing/2014/main" id="{3B839C28-596A-2DCA-B07C-B0269612D7CC}"/>
              </a:ext>
            </a:extLst>
          </p:cNvPr>
          <p:cNvPicPr>
            <a:picLocks noChangeAspect="1"/>
          </p:cNvPicPr>
          <p:nvPr/>
        </p:nvPicPr>
        <p:blipFill rotWithShape="1">
          <a:blip r:embed="rId3"/>
          <a:srcRect t="13183" b="2438"/>
          <a:stretch/>
        </p:blipFill>
        <p:spPr>
          <a:xfrm>
            <a:off x="594870" y="3031043"/>
            <a:ext cx="7772400" cy="3431615"/>
          </a:xfrm>
          <a:prstGeom prst="rect">
            <a:avLst/>
          </a:prstGeom>
        </p:spPr>
      </p:pic>
      <p:pic>
        <p:nvPicPr>
          <p:cNvPr id="7" name="그림 6">
            <a:extLst>
              <a:ext uri="{FF2B5EF4-FFF2-40B4-BE49-F238E27FC236}">
                <a16:creationId xmlns:a16="http://schemas.microsoft.com/office/drawing/2014/main" id="{A05E936B-6812-F69D-8E74-7C19C2F456F5}"/>
              </a:ext>
            </a:extLst>
          </p:cNvPr>
          <p:cNvPicPr>
            <a:picLocks noChangeAspect="1"/>
          </p:cNvPicPr>
          <p:nvPr/>
        </p:nvPicPr>
        <p:blipFill rotWithShape="1">
          <a:blip r:embed="rId2"/>
          <a:srcRect t="10356" b="69078"/>
          <a:stretch/>
        </p:blipFill>
        <p:spPr>
          <a:xfrm>
            <a:off x="594870" y="288508"/>
            <a:ext cx="8840085" cy="510481"/>
          </a:xfrm>
          <a:prstGeom prst="rect">
            <a:avLst/>
          </a:prstGeom>
        </p:spPr>
      </p:pic>
      <p:pic>
        <p:nvPicPr>
          <p:cNvPr id="8" name="그림 7">
            <a:extLst>
              <a:ext uri="{FF2B5EF4-FFF2-40B4-BE49-F238E27FC236}">
                <a16:creationId xmlns:a16="http://schemas.microsoft.com/office/drawing/2014/main" id="{44084887-BECC-1FFE-5486-32298BFA07A3}"/>
              </a:ext>
            </a:extLst>
          </p:cNvPr>
          <p:cNvPicPr>
            <a:picLocks noChangeAspect="1"/>
          </p:cNvPicPr>
          <p:nvPr/>
        </p:nvPicPr>
        <p:blipFill rotWithShape="1">
          <a:blip r:embed="rId3"/>
          <a:srcRect t="1" b="89087"/>
          <a:stretch/>
        </p:blipFill>
        <p:spPr>
          <a:xfrm>
            <a:off x="594870" y="2508535"/>
            <a:ext cx="7772400" cy="443781"/>
          </a:xfrm>
          <a:prstGeom prst="rect">
            <a:avLst/>
          </a:prstGeom>
        </p:spPr>
      </p:pic>
    </p:spTree>
    <p:extLst>
      <p:ext uri="{BB962C8B-B14F-4D97-AF65-F5344CB8AC3E}">
        <p14:creationId xmlns:p14="http://schemas.microsoft.com/office/powerpoint/2010/main" val="2237109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5674" y="505014"/>
            <a:ext cx="11573197" cy="724247"/>
          </a:xfrm>
        </p:spPr>
        <p:txBody>
          <a:bodyPr/>
          <a:lstStyle/>
          <a:p>
            <a:r>
              <a:rPr lang="en" altLang="ko-KR" sz="4400" dirty="0"/>
              <a:t>Learning new relationships with few examples</a:t>
            </a:r>
          </a:p>
        </p:txBody>
      </p:sp>
      <p:graphicFrame>
        <p:nvGraphicFramePr>
          <p:cNvPr id="8" name="표 8">
            <a:extLst>
              <a:ext uri="{FF2B5EF4-FFF2-40B4-BE49-F238E27FC236}">
                <a16:creationId xmlns:a16="http://schemas.microsoft.com/office/drawing/2014/main" id="{273B3DA7-B36B-C7B2-BFCE-1098881D0365}"/>
              </a:ext>
            </a:extLst>
          </p:cNvPr>
          <p:cNvGraphicFramePr>
            <a:graphicFrameLocks noGrp="1"/>
          </p:cNvGraphicFramePr>
          <p:nvPr>
            <p:extLst>
              <p:ext uri="{D42A27DB-BD31-4B8C-83A1-F6EECF244321}">
                <p14:modId xmlns:p14="http://schemas.microsoft.com/office/powerpoint/2010/main" val="1879018698"/>
              </p:ext>
            </p:extLst>
          </p:nvPr>
        </p:nvGraphicFramePr>
        <p:xfrm>
          <a:off x="309401" y="1603947"/>
          <a:ext cx="11219304" cy="4302177"/>
        </p:xfrm>
        <a:graphic>
          <a:graphicData uri="http://schemas.openxmlformats.org/drawingml/2006/table">
            <a:tbl>
              <a:tblPr firstRow="1" bandRow="1">
                <a:tableStyleId>{5C22544A-7EE6-4342-B048-85BDC9FD1C3A}</a:tableStyleId>
              </a:tblPr>
              <a:tblGrid>
                <a:gridCol w="5609652">
                  <a:extLst>
                    <a:ext uri="{9D8B030D-6E8A-4147-A177-3AD203B41FA5}">
                      <a16:colId xmlns:a16="http://schemas.microsoft.com/office/drawing/2014/main" val="3454546431"/>
                    </a:ext>
                  </a:extLst>
                </a:gridCol>
                <a:gridCol w="5609652">
                  <a:extLst>
                    <a:ext uri="{9D8B030D-6E8A-4147-A177-3AD203B41FA5}">
                      <a16:colId xmlns:a16="http://schemas.microsoft.com/office/drawing/2014/main" val="1351316247"/>
                    </a:ext>
                  </a:extLst>
                </a:gridCol>
              </a:tblGrid>
              <a:tr h="4302177">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19694815"/>
                  </a:ext>
                </a:extLst>
              </a:tr>
            </a:tbl>
          </a:graphicData>
        </a:graphic>
      </p:graphicFrame>
      <p:pic>
        <p:nvPicPr>
          <p:cNvPr id="18" name="그림 17">
            <a:extLst>
              <a:ext uri="{FF2B5EF4-FFF2-40B4-BE49-F238E27FC236}">
                <a16:creationId xmlns:a16="http://schemas.microsoft.com/office/drawing/2014/main" id="{C36BBB9B-8B84-A611-F90C-0F6143273A1A}"/>
              </a:ext>
            </a:extLst>
          </p:cNvPr>
          <p:cNvPicPr>
            <a:picLocks noChangeAspect="1"/>
          </p:cNvPicPr>
          <p:nvPr/>
        </p:nvPicPr>
        <p:blipFill>
          <a:blip r:embed="rId2"/>
          <a:stretch>
            <a:fillRect/>
          </a:stretch>
        </p:blipFill>
        <p:spPr>
          <a:xfrm>
            <a:off x="425991" y="1738926"/>
            <a:ext cx="5324479" cy="3865260"/>
          </a:xfrm>
          <a:prstGeom prst="rect">
            <a:avLst/>
          </a:prstGeom>
        </p:spPr>
      </p:pic>
      <p:pic>
        <p:nvPicPr>
          <p:cNvPr id="7" name="그림 6">
            <a:extLst>
              <a:ext uri="{FF2B5EF4-FFF2-40B4-BE49-F238E27FC236}">
                <a16:creationId xmlns:a16="http://schemas.microsoft.com/office/drawing/2014/main" id="{C4694407-9360-09B7-BDF3-506BEE4F0786}"/>
              </a:ext>
            </a:extLst>
          </p:cNvPr>
          <p:cNvPicPr>
            <a:picLocks noChangeAspect="1"/>
          </p:cNvPicPr>
          <p:nvPr/>
        </p:nvPicPr>
        <p:blipFill>
          <a:blip r:embed="rId3"/>
          <a:stretch>
            <a:fillRect/>
          </a:stretch>
        </p:blipFill>
        <p:spPr>
          <a:xfrm>
            <a:off x="6092273" y="1738926"/>
            <a:ext cx="5324479" cy="3889813"/>
          </a:xfrm>
          <a:prstGeom prst="rect">
            <a:avLst/>
          </a:prstGeom>
        </p:spPr>
      </p:pic>
    </p:spTree>
    <p:extLst>
      <p:ext uri="{BB962C8B-B14F-4D97-AF65-F5344CB8AC3E}">
        <p14:creationId xmlns:p14="http://schemas.microsoft.com/office/powerpoint/2010/main" val="218791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3B5EB82-6189-1CD4-7F3E-7D934627FB9D}"/>
              </a:ext>
            </a:extLst>
          </p:cNvPr>
          <p:cNvPicPr>
            <a:picLocks noChangeAspect="1"/>
          </p:cNvPicPr>
          <p:nvPr/>
        </p:nvPicPr>
        <p:blipFill rotWithShape="1">
          <a:blip r:embed="rId2"/>
          <a:srcRect r="369" b="75161"/>
          <a:stretch/>
        </p:blipFill>
        <p:spPr>
          <a:xfrm>
            <a:off x="191906" y="1037977"/>
            <a:ext cx="6339217" cy="1387977"/>
          </a:xfrm>
          <a:prstGeom prst="rect">
            <a:avLst/>
          </a:prstGeom>
        </p:spPr>
      </p:pic>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24" name="그림 23">
            <a:extLst>
              <a:ext uri="{FF2B5EF4-FFF2-40B4-BE49-F238E27FC236}">
                <a16:creationId xmlns:a16="http://schemas.microsoft.com/office/drawing/2014/main" id="{D432AFA8-04D2-DE24-E98A-6DD55C648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06" y="5111750"/>
            <a:ext cx="10235011" cy="1579477"/>
          </a:xfrm>
          <a:prstGeom prst="rect">
            <a:avLst/>
          </a:prstGeom>
        </p:spPr>
      </p:pic>
      <p:pic>
        <p:nvPicPr>
          <p:cNvPr id="26" name="그림 25">
            <a:extLst>
              <a:ext uri="{FF2B5EF4-FFF2-40B4-BE49-F238E27FC236}">
                <a16:creationId xmlns:a16="http://schemas.microsoft.com/office/drawing/2014/main" id="{D54D5E5B-FDB8-784F-D688-AA6C40947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06" y="3842330"/>
            <a:ext cx="6946900" cy="1219200"/>
          </a:xfrm>
          <a:prstGeom prst="rect">
            <a:avLst/>
          </a:prstGeom>
        </p:spPr>
      </p:pic>
      <p:sp>
        <p:nvSpPr>
          <p:cNvPr id="29" name="직사각형 28">
            <a:extLst>
              <a:ext uri="{FF2B5EF4-FFF2-40B4-BE49-F238E27FC236}">
                <a16:creationId xmlns:a16="http://schemas.microsoft.com/office/drawing/2014/main" id="{089F8598-5561-21F2-B48C-83F83D1BEEC2}"/>
              </a:ext>
            </a:extLst>
          </p:cNvPr>
          <p:cNvSpPr/>
          <p:nvPr/>
        </p:nvSpPr>
        <p:spPr>
          <a:xfrm>
            <a:off x="3037670" y="1580828"/>
            <a:ext cx="3493453" cy="263472"/>
          </a:xfrm>
          <a:prstGeom prst="rect">
            <a:avLst/>
          </a:pr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0" name="왼쪽 화살표[L] 29">
            <a:extLst>
              <a:ext uri="{FF2B5EF4-FFF2-40B4-BE49-F238E27FC236}">
                <a16:creationId xmlns:a16="http://schemas.microsoft.com/office/drawing/2014/main" id="{B4BF7E07-6F23-0008-3755-6E6E07C38BCE}"/>
              </a:ext>
            </a:extLst>
          </p:cNvPr>
          <p:cNvSpPr/>
          <p:nvPr/>
        </p:nvSpPr>
        <p:spPr>
          <a:xfrm rot="16485731">
            <a:off x="1259126" y="3958086"/>
            <a:ext cx="4504008" cy="20050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1" name="왼쪽 화살표[L] 30">
            <a:extLst>
              <a:ext uri="{FF2B5EF4-FFF2-40B4-BE49-F238E27FC236}">
                <a16:creationId xmlns:a16="http://schemas.microsoft.com/office/drawing/2014/main" id="{20E217BB-ADF9-2B01-C505-206E7D9120ED}"/>
              </a:ext>
            </a:extLst>
          </p:cNvPr>
          <p:cNvSpPr/>
          <p:nvPr/>
        </p:nvSpPr>
        <p:spPr>
          <a:xfrm rot="17631307" flipV="1">
            <a:off x="1128010" y="3384271"/>
            <a:ext cx="3601498" cy="27054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TextBox 31">
            <a:extLst>
              <a:ext uri="{FF2B5EF4-FFF2-40B4-BE49-F238E27FC236}">
                <a16:creationId xmlns:a16="http://schemas.microsoft.com/office/drawing/2014/main" id="{5EA0615F-B2EE-F672-816B-F6A1829407B8}"/>
              </a:ext>
            </a:extLst>
          </p:cNvPr>
          <p:cNvSpPr txBox="1"/>
          <p:nvPr/>
        </p:nvSpPr>
        <p:spPr>
          <a:xfrm>
            <a:off x="3771583" y="2949476"/>
            <a:ext cx="7232214" cy="646331"/>
          </a:xfrm>
          <a:prstGeom prst="rect">
            <a:avLst/>
          </a:prstGeom>
          <a:noFill/>
        </p:spPr>
        <p:txBody>
          <a:bodyPr wrap="square" rtlCol="0">
            <a:spAutoFit/>
          </a:bodyPr>
          <a:lstStyle/>
          <a:p>
            <a:r>
              <a:rPr lang="en-US" altLang="ko-KR" b="1" dirty="0"/>
              <a:t>max + 1 = length</a:t>
            </a:r>
          </a:p>
          <a:p>
            <a:r>
              <a:rPr lang="en-US" altLang="ko-KR" b="1" dirty="0"/>
              <a:t>because </a:t>
            </a:r>
            <a:r>
              <a:rPr lang="en-US" altLang="ko-KR" b="1" dirty="0" err="1"/>
              <a:t>unique_head</a:t>
            </a:r>
            <a:r>
              <a:rPr lang="en-US" altLang="ko-KR" b="1" dirty="0"/>
              <a:t> is arithmetic sequence with step size = 1</a:t>
            </a:r>
            <a:endParaRPr lang="en" altLang="ko-KR" b="1" dirty="0"/>
          </a:p>
        </p:txBody>
      </p:sp>
    </p:spTree>
    <p:extLst>
      <p:ext uri="{BB962C8B-B14F-4D97-AF65-F5344CB8AC3E}">
        <p14:creationId xmlns:p14="http://schemas.microsoft.com/office/powerpoint/2010/main" val="100444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3B5EB82-6189-1CD4-7F3E-7D934627FB9D}"/>
              </a:ext>
            </a:extLst>
          </p:cNvPr>
          <p:cNvPicPr>
            <a:picLocks noChangeAspect="1"/>
          </p:cNvPicPr>
          <p:nvPr/>
        </p:nvPicPr>
        <p:blipFill>
          <a:blip r:embed="rId2"/>
          <a:stretch>
            <a:fillRect/>
          </a:stretch>
        </p:blipFill>
        <p:spPr>
          <a:xfrm>
            <a:off x="197440" y="1103227"/>
            <a:ext cx="6362700" cy="5588000"/>
          </a:xfrm>
          <a:prstGeom prst="rect">
            <a:avLst/>
          </a:prstGeom>
        </p:spPr>
      </p:pic>
      <p:sp>
        <p:nvSpPr>
          <p:cNvPr id="14" name="텍스트 개체 틀 14">
            <a:extLst>
              <a:ext uri="{FF2B5EF4-FFF2-40B4-BE49-F238E27FC236}">
                <a16:creationId xmlns:a16="http://schemas.microsoft.com/office/drawing/2014/main" id="{3BB7EDD1-7B98-1774-419E-2D725A93BC94}"/>
              </a:ext>
            </a:extLst>
          </p:cNvPr>
          <p:cNvSpPr txBox="1">
            <a:spLocks/>
          </p:cNvSpPr>
          <p:nvPr/>
        </p:nvSpPr>
        <p:spPr>
          <a:xfrm>
            <a:off x="-1470633" y="166773"/>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15" name="왼쪽 화살표[L] 14">
            <a:extLst>
              <a:ext uri="{FF2B5EF4-FFF2-40B4-BE49-F238E27FC236}">
                <a16:creationId xmlns:a16="http://schemas.microsoft.com/office/drawing/2014/main" id="{DAD92FDA-D213-A670-41DB-90D8639F366C}"/>
              </a:ext>
            </a:extLst>
          </p:cNvPr>
          <p:cNvSpPr/>
          <p:nvPr/>
        </p:nvSpPr>
        <p:spPr>
          <a:xfrm rot="10800000">
            <a:off x="3844413" y="2932780"/>
            <a:ext cx="4355690"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6" name="TextBox 15">
            <a:extLst>
              <a:ext uri="{FF2B5EF4-FFF2-40B4-BE49-F238E27FC236}">
                <a16:creationId xmlns:a16="http://schemas.microsoft.com/office/drawing/2014/main" id="{DF8BED47-96F3-E72A-EC8E-FE4578674E4B}"/>
              </a:ext>
            </a:extLst>
          </p:cNvPr>
          <p:cNvSpPr txBox="1"/>
          <p:nvPr/>
        </p:nvSpPr>
        <p:spPr>
          <a:xfrm>
            <a:off x="8200102" y="2229603"/>
            <a:ext cx="4596581" cy="646331"/>
          </a:xfrm>
          <a:prstGeom prst="rect">
            <a:avLst/>
          </a:prstGeom>
          <a:noFill/>
        </p:spPr>
        <p:txBody>
          <a:bodyPr wrap="square" rtlCol="0">
            <a:spAutoFit/>
          </a:bodyPr>
          <a:lstStyle/>
          <a:p>
            <a:r>
              <a:rPr lang="en-US" altLang="ko-KR" dirty="0">
                <a:latin typeface="NimbusRomNo9L"/>
              </a:rPr>
              <a:t>Head and tail pair with relationships</a:t>
            </a:r>
          </a:p>
          <a:p>
            <a:r>
              <a:rPr lang="en-US" altLang="ko-KR" dirty="0">
                <a:latin typeface="NimbusRomNo9L"/>
              </a:rPr>
              <a:t>(correct pair) </a:t>
            </a:r>
            <a:endParaRPr lang="en" altLang="ko-KR" dirty="0"/>
          </a:p>
        </p:txBody>
      </p:sp>
      <p:sp>
        <p:nvSpPr>
          <p:cNvPr id="17" name="왼쪽 화살표[L] 16">
            <a:extLst>
              <a:ext uri="{FF2B5EF4-FFF2-40B4-BE49-F238E27FC236}">
                <a16:creationId xmlns:a16="http://schemas.microsoft.com/office/drawing/2014/main" id="{54179D98-E28C-6D66-3F8C-B3174286899B}"/>
              </a:ext>
            </a:extLst>
          </p:cNvPr>
          <p:cNvSpPr/>
          <p:nvPr/>
        </p:nvSpPr>
        <p:spPr>
          <a:xfrm rot="10638176">
            <a:off x="3845139" y="2593610"/>
            <a:ext cx="4355688" cy="13335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18" name="TextBox 17">
            <a:extLst>
              <a:ext uri="{FF2B5EF4-FFF2-40B4-BE49-F238E27FC236}">
                <a16:creationId xmlns:a16="http://schemas.microsoft.com/office/drawing/2014/main" id="{4EF2BA6B-6B2E-80BE-4310-1E5F2F97BA14}"/>
              </a:ext>
            </a:extLst>
          </p:cNvPr>
          <p:cNvSpPr txBox="1"/>
          <p:nvPr/>
        </p:nvSpPr>
        <p:spPr>
          <a:xfrm>
            <a:off x="8200103" y="2875934"/>
            <a:ext cx="4596581" cy="369332"/>
          </a:xfrm>
          <a:prstGeom prst="rect">
            <a:avLst/>
          </a:prstGeom>
          <a:noFill/>
        </p:spPr>
        <p:txBody>
          <a:bodyPr wrap="square" rtlCol="0">
            <a:spAutoFit/>
          </a:bodyPr>
          <a:lstStyle/>
          <a:p>
            <a:r>
              <a:rPr lang="en-US" altLang="ko-KR" dirty="0">
                <a:latin typeface="NimbusRomNo9L"/>
              </a:rPr>
              <a:t>Potential corrupted set </a:t>
            </a:r>
            <a:endParaRPr lang="en" altLang="ko-KR" dirty="0"/>
          </a:p>
        </p:txBody>
      </p:sp>
      <p:sp>
        <p:nvSpPr>
          <p:cNvPr id="19" name="왼쪽 화살표[L] 18">
            <a:extLst>
              <a:ext uri="{FF2B5EF4-FFF2-40B4-BE49-F238E27FC236}">
                <a16:creationId xmlns:a16="http://schemas.microsoft.com/office/drawing/2014/main" id="{3F534E69-E7B6-2396-92C4-33D9D6756F90}"/>
              </a:ext>
            </a:extLst>
          </p:cNvPr>
          <p:cNvSpPr/>
          <p:nvPr/>
        </p:nvSpPr>
        <p:spPr>
          <a:xfrm rot="10800000">
            <a:off x="5628968" y="4136091"/>
            <a:ext cx="2571134" cy="1278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0" name="TextBox 19">
            <a:extLst>
              <a:ext uri="{FF2B5EF4-FFF2-40B4-BE49-F238E27FC236}">
                <a16:creationId xmlns:a16="http://schemas.microsoft.com/office/drawing/2014/main" id="{C68F64F6-4042-9EAD-BCA3-CFEC4A3AAC6E}"/>
              </a:ext>
            </a:extLst>
          </p:cNvPr>
          <p:cNvSpPr txBox="1"/>
          <p:nvPr/>
        </p:nvSpPr>
        <p:spPr>
          <a:xfrm>
            <a:off x="8200101" y="4015335"/>
            <a:ext cx="4596581" cy="584775"/>
          </a:xfrm>
          <a:prstGeom prst="rect">
            <a:avLst/>
          </a:prstGeom>
          <a:noFill/>
        </p:spPr>
        <p:txBody>
          <a:bodyPr wrap="square" rtlCol="0">
            <a:spAutoFit/>
          </a:bodyPr>
          <a:lstStyle/>
          <a:p>
            <a:r>
              <a:rPr lang="en-US" altLang="ko-KR" sz="1600" dirty="0">
                <a:latin typeface="NimbusRomNo9L"/>
              </a:rPr>
              <a:t>Element-wise multiplication of the series</a:t>
            </a:r>
          </a:p>
          <a:p>
            <a:r>
              <a:rPr lang="en-US" altLang="ko-KR" sz="1600" dirty="0">
                <a:latin typeface="NimbusRomNo9L"/>
              </a:rPr>
              <a:t>by the relation matrix of the particular head</a:t>
            </a:r>
            <a:endParaRPr lang="en" altLang="ko-KR" sz="1600" dirty="0"/>
          </a:p>
        </p:txBody>
      </p:sp>
      <p:sp>
        <p:nvSpPr>
          <p:cNvPr id="21" name="왼쪽 화살표[L] 20">
            <a:extLst>
              <a:ext uri="{FF2B5EF4-FFF2-40B4-BE49-F238E27FC236}">
                <a16:creationId xmlns:a16="http://schemas.microsoft.com/office/drawing/2014/main" id="{531957DD-0BE0-0B57-D4AA-96DC1B9B2239}"/>
              </a:ext>
            </a:extLst>
          </p:cNvPr>
          <p:cNvSpPr/>
          <p:nvPr/>
        </p:nvSpPr>
        <p:spPr>
          <a:xfrm rot="11007768">
            <a:off x="3485302" y="4527187"/>
            <a:ext cx="4723415" cy="14261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22" name="TextBox 21">
            <a:extLst>
              <a:ext uri="{FF2B5EF4-FFF2-40B4-BE49-F238E27FC236}">
                <a16:creationId xmlns:a16="http://schemas.microsoft.com/office/drawing/2014/main" id="{0095C0B6-1E09-6F62-CDB5-0E64FB48C12A}"/>
              </a:ext>
            </a:extLst>
          </p:cNvPr>
          <p:cNvSpPr txBox="1"/>
          <p:nvPr/>
        </p:nvSpPr>
        <p:spPr>
          <a:xfrm>
            <a:off x="8200100" y="4596876"/>
            <a:ext cx="4596581" cy="338554"/>
          </a:xfrm>
          <a:prstGeom prst="rect">
            <a:avLst/>
          </a:prstGeom>
          <a:noFill/>
        </p:spPr>
        <p:txBody>
          <a:bodyPr wrap="square" rtlCol="0">
            <a:spAutoFit/>
          </a:bodyPr>
          <a:lstStyle/>
          <a:p>
            <a:r>
              <a:rPr lang="en" altLang="ko-KR" sz="1600" dirty="0"/>
              <a:t>Only the potential corrupted set pairs left</a:t>
            </a:r>
          </a:p>
        </p:txBody>
      </p:sp>
      <p:sp>
        <p:nvSpPr>
          <p:cNvPr id="3" name="양쪽 대괄호 2">
            <a:extLst>
              <a:ext uri="{FF2B5EF4-FFF2-40B4-BE49-F238E27FC236}">
                <a16:creationId xmlns:a16="http://schemas.microsoft.com/office/drawing/2014/main" id="{B7B59BA5-C6CE-2CF4-F9ED-5942812D86EE}"/>
              </a:ext>
            </a:extLst>
          </p:cNvPr>
          <p:cNvSpPr/>
          <p:nvPr/>
        </p:nvSpPr>
        <p:spPr>
          <a:xfrm>
            <a:off x="527777" y="1513867"/>
            <a:ext cx="6032364" cy="991892"/>
          </a:xfrm>
          <a:prstGeom prst="bracketPair">
            <a:avLst/>
          </a:prstGeom>
          <a:ln w="730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5" name="왼쪽 화살표[L] 4">
            <a:extLst>
              <a:ext uri="{FF2B5EF4-FFF2-40B4-BE49-F238E27FC236}">
                <a16:creationId xmlns:a16="http://schemas.microsoft.com/office/drawing/2014/main" id="{72EA6BDB-61F1-9F77-2AFA-107CCD8A1984}"/>
              </a:ext>
            </a:extLst>
          </p:cNvPr>
          <p:cNvSpPr/>
          <p:nvPr/>
        </p:nvSpPr>
        <p:spPr>
          <a:xfrm rot="10800000">
            <a:off x="6560139" y="1778167"/>
            <a:ext cx="1648571" cy="1430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7" name="TextBox 6">
            <a:extLst>
              <a:ext uri="{FF2B5EF4-FFF2-40B4-BE49-F238E27FC236}">
                <a16:creationId xmlns:a16="http://schemas.microsoft.com/office/drawing/2014/main" id="{2DE7079E-C5F2-EC23-591B-8B4EF3161732}"/>
              </a:ext>
            </a:extLst>
          </p:cNvPr>
          <p:cNvSpPr txBox="1"/>
          <p:nvPr/>
        </p:nvSpPr>
        <p:spPr>
          <a:xfrm>
            <a:off x="8208712" y="1318203"/>
            <a:ext cx="3983288" cy="830997"/>
          </a:xfrm>
          <a:prstGeom prst="rect">
            <a:avLst/>
          </a:prstGeom>
          <a:noFill/>
        </p:spPr>
        <p:txBody>
          <a:bodyPr wrap="square" rtlCol="0">
            <a:spAutoFit/>
          </a:bodyPr>
          <a:lstStyle/>
          <a:p>
            <a:r>
              <a:rPr lang="en" altLang="ko-KR" sz="1600" dirty="0" err="1"/>
              <a:t>rel_matrix</a:t>
            </a:r>
            <a:r>
              <a:rPr lang="en" altLang="ko-KR" sz="1600" dirty="0"/>
              <a:t> is an adjacent matrix filled with</a:t>
            </a:r>
          </a:p>
          <a:p>
            <a:r>
              <a:rPr lang="en" altLang="ko-KR" sz="1600" dirty="0"/>
              <a:t>relationship l if l exists for the head and tail pair. Filled with zero otherwise.</a:t>
            </a:r>
          </a:p>
        </p:txBody>
      </p:sp>
    </p:spTree>
    <p:extLst>
      <p:ext uri="{BB962C8B-B14F-4D97-AF65-F5344CB8AC3E}">
        <p14:creationId xmlns:p14="http://schemas.microsoft.com/office/powerpoint/2010/main" val="409681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그림 26">
            <a:extLst>
              <a:ext uri="{FF2B5EF4-FFF2-40B4-BE49-F238E27FC236}">
                <a16:creationId xmlns:a16="http://schemas.microsoft.com/office/drawing/2014/main" id="{3B24F335-29A7-D5C6-CCA2-6F7C3367A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87" y="1555849"/>
            <a:ext cx="9377592" cy="4569648"/>
          </a:xfrm>
          <a:prstGeom prst="rect">
            <a:avLst/>
          </a:prstGeom>
        </p:spPr>
      </p:pic>
      <p:sp>
        <p:nvSpPr>
          <p:cNvPr id="29" name="텍스트 개체 틀 14">
            <a:extLst>
              <a:ext uri="{FF2B5EF4-FFF2-40B4-BE49-F238E27FC236}">
                <a16:creationId xmlns:a16="http://schemas.microsoft.com/office/drawing/2014/main" id="{9CBAB19F-DB4C-6F04-4C21-BCF042B37E2D}"/>
              </a:ext>
            </a:extLst>
          </p:cNvPr>
          <p:cNvSpPr txBox="1">
            <a:spLocks/>
          </p:cNvSpPr>
          <p:nvPr/>
        </p:nvSpPr>
        <p:spPr>
          <a:xfrm>
            <a:off x="-1313317" y="31132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
        <p:nvSpPr>
          <p:cNvPr id="30" name="왼쪽 화살표[L] 29">
            <a:extLst>
              <a:ext uri="{FF2B5EF4-FFF2-40B4-BE49-F238E27FC236}">
                <a16:creationId xmlns:a16="http://schemas.microsoft.com/office/drawing/2014/main" id="{70634507-EB4F-D9CC-5654-B765EF552DBE}"/>
              </a:ext>
            </a:extLst>
          </p:cNvPr>
          <p:cNvSpPr/>
          <p:nvPr/>
        </p:nvSpPr>
        <p:spPr>
          <a:xfrm rot="10800000">
            <a:off x="6353150" y="3153452"/>
            <a:ext cx="3330328" cy="24624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31" name="TextBox 30">
            <a:extLst>
              <a:ext uri="{FF2B5EF4-FFF2-40B4-BE49-F238E27FC236}">
                <a16:creationId xmlns:a16="http://schemas.microsoft.com/office/drawing/2014/main" id="{8286051D-A9A7-8B94-E8F5-A1A99F372CD9}"/>
              </a:ext>
            </a:extLst>
          </p:cNvPr>
          <p:cNvSpPr txBox="1"/>
          <p:nvPr/>
        </p:nvSpPr>
        <p:spPr>
          <a:xfrm>
            <a:off x="9683478" y="3088921"/>
            <a:ext cx="2143135" cy="369332"/>
          </a:xfrm>
          <a:prstGeom prst="rect">
            <a:avLst/>
          </a:prstGeom>
          <a:noFill/>
        </p:spPr>
        <p:txBody>
          <a:bodyPr wrap="square" rtlCol="0">
            <a:spAutoFit/>
          </a:bodyPr>
          <a:lstStyle/>
          <a:p>
            <a:r>
              <a:rPr kumimoji="1" lang="en-US" altLang="ko-KR" dirty="0"/>
              <a:t>Xavier Initialization</a:t>
            </a:r>
            <a:endParaRPr kumimoji="1" lang="ko-KR" altLang="en-US" dirty="0"/>
          </a:p>
        </p:txBody>
      </p:sp>
    </p:spTree>
    <p:extLst>
      <p:ext uri="{BB962C8B-B14F-4D97-AF65-F5344CB8AC3E}">
        <p14:creationId xmlns:p14="http://schemas.microsoft.com/office/powerpoint/2010/main" val="397964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4">
            <a:extLst>
              <a:ext uri="{FF2B5EF4-FFF2-40B4-BE49-F238E27FC236}">
                <a16:creationId xmlns:a16="http://schemas.microsoft.com/office/drawing/2014/main" id="{39920D70-C649-2F85-0484-6C063211B4CD}"/>
              </a:ext>
            </a:extLst>
          </p:cNvPr>
          <p:cNvSpPr txBox="1">
            <a:spLocks/>
          </p:cNvSpPr>
          <p:nvPr/>
        </p:nvSpPr>
        <p:spPr>
          <a:xfrm>
            <a:off x="-1511281" y="47135"/>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pic>
        <p:nvPicPr>
          <p:cNvPr id="4" name="그림 3">
            <a:extLst>
              <a:ext uri="{FF2B5EF4-FFF2-40B4-BE49-F238E27FC236}">
                <a16:creationId xmlns:a16="http://schemas.microsoft.com/office/drawing/2014/main" id="{C413A025-333A-9A2A-4449-ECF777FEB924}"/>
              </a:ext>
            </a:extLst>
          </p:cNvPr>
          <p:cNvPicPr>
            <a:picLocks noChangeAspect="1"/>
          </p:cNvPicPr>
          <p:nvPr/>
        </p:nvPicPr>
        <p:blipFill>
          <a:blip r:embed="rId2"/>
          <a:stretch>
            <a:fillRect/>
          </a:stretch>
        </p:blipFill>
        <p:spPr>
          <a:xfrm>
            <a:off x="163613" y="771382"/>
            <a:ext cx="6382845" cy="5975647"/>
          </a:xfrm>
          <a:prstGeom prst="rect">
            <a:avLst/>
          </a:prstGeom>
        </p:spPr>
      </p:pic>
      <p:sp>
        <p:nvSpPr>
          <p:cNvPr id="6" name="왼쪽 화살표[L] 5">
            <a:extLst>
              <a:ext uri="{FF2B5EF4-FFF2-40B4-BE49-F238E27FC236}">
                <a16:creationId xmlns:a16="http://schemas.microsoft.com/office/drawing/2014/main" id="{146CA569-3E64-09D9-FC12-51679E969C3E}"/>
              </a:ext>
            </a:extLst>
          </p:cNvPr>
          <p:cNvSpPr/>
          <p:nvPr/>
        </p:nvSpPr>
        <p:spPr>
          <a:xfrm rot="10800000">
            <a:off x="5500893" y="4785063"/>
            <a:ext cx="2648808" cy="13387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solidFill>
                <a:srgbClr val="FF0000"/>
              </a:solidFill>
            </a:endParaRPr>
          </a:p>
        </p:txBody>
      </p:sp>
      <p:sp>
        <p:nvSpPr>
          <p:cNvPr id="7" name="TextBox 6">
            <a:extLst>
              <a:ext uri="{FF2B5EF4-FFF2-40B4-BE49-F238E27FC236}">
                <a16:creationId xmlns:a16="http://schemas.microsoft.com/office/drawing/2014/main" id="{7BE8A8D0-4F5F-AA59-EE80-D96CF5BC5D96}"/>
              </a:ext>
            </a:extLst>
          </p:cNvPr>
          <p:cNvSpPr txBox="1"/>
          <p:nvPr/>
        </p:nvSpPr>
        <p:spPr>
          <a:xfrm>
            <a:off x="8149701" y="4617208"/>
            <a:ext cx="4170020" cy="584775"/>
          </a:xfrm>
          <a:prstGeom prst="rect">
            <a:avLst/>
          </a:prstGeom>
          <a:noFill/>
        </p:spPr>
        <p:txBody>
          <a:bodyPr wrap="square" rtlCol="0">
            <a:spAutoFit/>
          </a:bodyPr>
          <a:lstStyle/>
          <a:p>
            <a:r>
              <a:rPr kumimoji="1" lang="en-US" altLang="ko-KR" sz="1600" dirty="0" err="1"/>
              <a:t>Unsqueezed</a:t>
            </a:r>
            <a:r>
              <a:rPr kumimoji="1" lang="en-US" altLang="ko-KR" sz="1600" dirty="0"/>
              <a:t> to match the dimension and calculated norm along the </a:t>
            </a:r>
            <a:r>
              <a:rPr kumimoji="1" lang="en-US" altLang="ko-KR" sz="1600" dirty="0" err="1"/>
              <a:t>embed_dim</a:t>
            </a:r>
            <a:r>
              <a:rPr kumimoji="1" lang="en-US" altLang="ko-KR" sz="1600" dirty="0"/>
              <a:t> axis</a:t>
            </a:r>
            <a:endParaRPr kumimoji="1" lang="ko-KR" altLang="en-US" sz="1600" dirty="0"/>
          </a:p>
        </p:txBody>
      </p:sp>
      <p:sp>
        <p:nvSpPr>
          <p:cNvPr id="18" name="TextBox 17">
            <a:extLst>
              <a:ext uri="{FF2B5EF4-FFF2-40B4-BE49-F238E27FC236}">
                <a16:creationId xmlns:a16="http://schemas.microsoft.com/office/drawing/2014/main" id="{49B208C1-43D9-46BB-C934-258E2E8DD514}"/>
              </a:ext>
            </a:extLst>
          </p:cNvPr>
          <p:cNvSpPr txBox="1"/>
          <p:nvPr/>
        </p:nvSpPr>
        <p:spPr>
          <a:xfrm>
            <a:off x="8156650" y="5322437"/>
            <a:ext cx="4035350" cy="584775"/>
          </a:xfrm>
          <a:prstGeom prst="rect">
            <a:avLst/>
          </a:prstGeom>
          <a:noFill/>
        </p:spPr>
        <p:txBody>
          <a:bodyPr wrap="square" rtlCol="0">
            <a:spAutoFit/>
          </a:bodyPr>
          <a:lstStyle/>
          <a:p>
            <a:r>
              <a:rPr kumimoji="1" lang="en-US" altLang="ko-KR" sz="1600" dirty="0"/>
              <a:t>max(0,b) function to implement the function of returning only the positives.</a:t>
            </a:r>
            <a:endParaRPr kumimoji="1" lang="ko-KR" altLang="en-US" sz="1600" dirty="0"/>
          </a:p>
        </p:txBody>
      </p:sp>
      <p:sp>
        <p:nvSpPr>
          <p:cNvPr id="19" name="굽은 화살표[B] 18">
            <a:extLst>
              <a:ext uri="{FF2B5EF4-FFF2-40B4-BE49-F238E27FC236}">
                <a16:creationId xmlns:a16="http://schemas.microsoft.com/office/drawing/2014/main" id="{A6F68DA2-EC0E-DCBB-1A3C-F3045AD93A7F}"/>
              </a:ext>
            </a:extLst>
          </p:cNvPr>
          <p:cNvSpPr/>
          <p:nvPr/>
        </p:nvSpPr>
        <p:spPr>
          <a:xfrm>
            <a:off x="3435659" y="5643187"/>
            <a:ext cx="4714042" cy="315661"/>
          </a:xfrm>
          <a:prstGeom prst="bentArrow">
            <a:avLst>
              <a:gd name="adj1" fmla="val 25000"/>
              <a:gd name="adj2" fmla="val 28704"/>
              <a:gd name="adj3" fmla="val 25000"/>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chemeClr val="tx1"/>
              </a:solidFill>
            </a:endParaRPr>
          </a:p>
        </p:txBody>
      </p:sp>
      <p:sp>
        <p:nvSpPr>
          <p:cNvPr id="22" name="TextBox 21">
            <a:extLst>
              <a:ext uri="{FF2B5EF4-FFF2-40B4-BE49-F238E27FC236}">
                <a16:creationId xmlns:a16="http://schemas.microsoft.com/office/drawing/2014/main" id="{7BEAB348-56B1-041B-CD6A-AEFA764C640C}"/>
              </a:ext>
            </a:extLst>
          </p:cNvPr>
          <p:cNvSpPr txBox="1"/>
          <p:nvPr/>
        </p:nvSpPr>
        <p:spPr>
          <a:xfrm>
            <a:off x="7456563" y="6027003"/>
            <a:ext cx="4430637" cy="830997"/>
          </a:xfrm>
          <a:prstGeom prst="rect">
            <a:avLst/>
          </a:prstGeom>
          <a:noFill/>
        </p:spPr>
        <p:txBody>
          <a:bodyPr wrap="square" rtlCol="0">
            <a:spAutoFit/>
          </a:bodyPr>
          <a:lstStyle/>
          <a:p>
            <a:r>
              <a:rPr kumimoji="1" lang="en-US" altLang="ko-KR" sz="1600" dirty="0"/>
              <a:t>For each positive set, there are 2 corrupted set(</a:t>
            </a:r>
            <a:r>
              <a:rPr kumimoji="1" lang="en-US" altLang="ko-KR" sz="1600" dirty="0" err="1"/>
              <a:t>h_p</a:t>
            </a:r>
            <a:r>
              <a:rPr kumimoji="1" lang="en-US" altLang="ko-KR" sz="1600" dirty="0"/>
              <a:t>, </a:t>
            </a:r>
            <a:r>
              <a:rPr kumimoji="1" lang="en-US" altLang="ko-KR" sz="1600" dirty="0" err="1"/>
              <a:t>t_p</a:t>
            </a:r>
            <a:r>
              <a:rPr kumimoji="1" lang="en-US" altLang="ko-KR" sz="1600" dirty="0"/>
              <a:t>) each with </a:t>
            </a:r>
            <a:r>
              <a:rPr kumimoji="1" lang="en-US" altLang="ko-KR" sz="1600" dirty="0" err="1"/>
              <a:t>configure.neg_sample</a:t>
            </a:r>
            <a:r>
              <a:rPr kumimoji="1" lang="en-US" altLang="ko-KR" sz="1600" dirty="0"/>
              <a:t> # of neg samples. Thus, 2 x #</a:t>
            </a:r>
            <a:r>
              <a:rPr kumimoji="1" lang="en-US" altLang="ko-KR" sz="1600" dirty="0" err="1"/>
              <a:t>neg_sample</a:t>
            </a:r>
            <a:endParaRPr kumimoji="1" lang="ko-KR" altLang="en-US" sz="1600" dirty="0"/>
          </a:p>
        </p:txBody>
      </p:sp>
      <p:sp>
        <p:nvSpPr>
          <p:cNvPr id="23" name="위로 굽은 화살표[B] 22">
            <a:extLst>
              <a:ext uri="{FF2B5EF4-FFF2-40B4-BE49-F238E27FC236}">
                <a16:creationId xmlns:a16="http://schemas.microsoft.com/office/drawing/2014/main" id="{6FA56C28-C5D2-1E36-45D7-DBC8C07D740C}"/>
              </a:ext>
            </a:extLst>
          </p:cNvPr>
          <p:cNvSpPr/>
          <p:nvPr/>
        </p:nvSpPr>
        <p:spPr>
          <a:xfrm rot="5400000">
            <a:off x="4696561" y="3840330"/>
            <a:ext cx="315660" cy="5204343"/>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41352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D0DE5E2-49ED-D764-5009-AC284B549324}"/>
              </a:ext>
            </a:extLst>
          </p:cNvPr>
          <p:cNvPicPr>
            <a:picLocks noChangeAspect="1"/>
          </p:cNvPicPr>
          <p:nvPr/>
        </p:nvPicPr>
        <p:blipFill>
          <a:blip r:embed="rId2"/>
          <a:stretch>
            <a:fillRect/>
          </a:stretch>
        </p:blipFill>
        <p:spPr>
          <a:xfrm>
            <a:off x="444242" y="1180285"/>
            <a:ext cx="10611603" cy="5025205"/>
          </a:xfrm>
          <a:prstGeom prst="rect">
            <a:avLst/>
          </a:prstGeom>
        </p:spPr>
      </p:pic>
      <p:sp>
        <p:nvSpPr>
          <p:cNvPr id="3" name="텍스트 개체 틀 14">
            <a:extLst>
              <a:ext uri="{FF2B5EF4-FFF2-40B4-BE49-F238E27FC236}">
                <a16:creationId xmlns:a16="http://schemas.microsoft.com/office/drawing/2014/main" id="{6C1AE31C-D2E3-2CAB-F602-5CE107507E00}"/>
              </a:ext>
            </a:extLst>
          </p:cNvPr>
          <p:cNvSpPr txBox="1">
            <a:spLocks/>
          </p:cNvSpPr>
          <p:nvPr/>
        </p:nvSpPr>
        <p:spPr>
          <a:xfrm>
            <a:off x="-1218318" y="26019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83238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E028EE1-E1E5-B1FE-4FC4-23018E45CC2D}"/>
              </a:ext>
            </a:extLst>
          </p:cNvPr>
          <p:cNvPicPr>
            <a:picLocks noChangeAspect="1"/>
          </p:cNvPicPr>
          <p:nvPr/>
        </p:nvPicPr>
        <p:blipFill>
          <a:blip r:embed="rId2"/>
          <a:stretch>
            <a:fillRect/>
          </a:stretch>
        </p:blipFill>
        <p:spPr>
          <a:xfrm>
            <a:off x="245497" y="1341706"/>
            <a:ext cx="12017718" cy="5266800"/>
          </a:xfrm>
          <a:prstGeom prst="rect">
            <a:avLst/>
          </a:prstGeom>
        </p:spPr>
      </p:pic>
      <p:sp>
        <p:nvSpPr>
          <p:cNvPr id="3" name="텍스트 개체 틀 14">
            <a:extLst>
              <a:ext uri="{FF2B5EF4-FFF2-40B4-BE49-F238E27FC236}">
                <a16:creationId xmlns:a16="http://schemas.microsoft.com/office/drawing/2014/main" id="{B616A5AA-4D04-DF4B-AA11-10076E1058D6}"/>
              </a:ext>
            </a:extLst>
          </p:cNvPr>
          <p:cNvSpPr txBox="1">
            <a:spLocks/>
          </p:cNvSpPr>
          <p:nvPr/>
        </p:nvSpPr>
        <p:spPr>
          <a:xfrm>
            <a:off x="-1386994" y="249494"/>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Implementation of the code</a:t>
            </a:r>
          </a:p>
        </p:txBody>
      </p:sp>
    </p:spTree>
    <p:extLst>
      <p:ext uri="{BB962C8B-B14F-4D97-AF65-F5344CB8AC3E}">
        <p14:creationId xmlns:p14="http://schemas.microsoft.com/office/powerpoint/2010/main" val="226051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71478FFB-CD43-074D-92FB-3E516E1FE1C3}"/>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19409CDF-A6F5-6F4C-B904-96EAE7A2897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2A0A0137-ADBC-B342-9965-24B5BDC76F04}"/>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highlight>
                  <a:srgbClr val="808000"/>
                </a:highlight>
                <a:latin typeface="+mj-lt"/>
                <a:ea typeface="+mn-ea"/>
                <a:cs typeface="Arial" pitchFamily="34" charset="0"/>
              </a:rPr>
              <a:t>Translating</a:t>
            </a:r>
            <a:r>
              <a:rPr lang="en-US" altLang="ko-KR" sz="4800" b="1" dirty="0">
                <a:solidFill>
                  <a:schemeClr val="bg1"/>
                </a:solidFill>
                <a:latin typeface="+mj-lt"/>
                <a:ea typeface="+mn-ea"/>
                <a:cs typeface="Arial" pitchFamily="34" charset="0"/>
              </a:rPr>
              <a:t>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5C697A8-DA60-7BBD-DB43-398C473A2F47}"/>
              </a:ext>
            </a:extLst>
          </p:cNvPr>
          <p:cNvPicPr>
            <a:picLocks noChangeAspect="1"/>
          </p:cNvPicPr>
          <p:nvPr/>
        </p:nvPicPr>
        <p:blipFill rotWithShape="1">
          <a:blip r:embed="rId2"/>
          <a:srcRect t="2813"/>
          <a:stretch/>
        </p:blipFill>
        <p:spPr>
          <a:xfrm>
            <a:off x="439741" y="1747018"/>
            <a:ext cx="8467418" cy="336396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텍스트 개체 틀 14">
            <a:extLst>
              <a:ext uri="{FF2B5EF4-FFF2-40B4-BE49-F238E27FC236}">
                <a16:creationId xmlns:a16="http://schemas.microsoft.com/office/drawing/2014/main" id="{2B610531-8BF2-BF39-43B6-A3A9E373B001}"/>
              </a:ext>
            </a:extLst>
          </p:cNvPr>
          <p:cNvSpPr txBox="1">
            <a:spLocks/>
          </p:cNvSpPr>
          <p:nvPr/>
        </p:nvSpPr>
        <p:spPr>
          <a:xfrm>
            <a:off x="-1682905" y="382866"/>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Hyperparameter Tuning</a:t>
            </a:r>
          </a:p>
        </p:txBody>
      </p:sp>
      <p:pic>
        <p:nvPicPr>
          <p:cNvPr id="5" name="그림 4">
            <a:extLst>
              <a:ext uri="{FF2B5EF4-FFF2-40B4-BE49-F238E27FC236}">
                <a16:creationId xmlns:a16="http://schemas.microsoft.com/office/drawing/2014/main" id="{056CA78D-4564-FCC0-0A2A-9D9EBDF95838}"/>
              </a:ext>
            </a:extLst>
          </p:cNvPr>
          <p:cNvPicPr>
            <a:picLocks noChangeAspect="1"/>
          </p:cNvPicPr>
          <p:nvPr/>
        </p:nvPicPr>
        <p:blipFill>
          <a:blip r:embed="rId3"/>
          <a:stretch>
            <a:fillRect/>
          </a:stretch>
        </p:blipFill>
        <p:spPr>
          <a:xfrm>
            <a:off x="5134842" y="4778366"/>
            <a:ext cx="7134648" cy="2162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9056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09142" y="406012"/>
            <a:ext cx="11573197" cy="724247"/>
          </a:xfrm>
        </p:spPr>
        <p:txBody>
          <a:bodyPr/>
          <a:lstStyle/>
          <a:p>
            <a:r>
              <a:rPr lang="en-US" dirty="0" err="1"/>
              <a:t>Summary&amp;Conclusion</a:t>
            </a:r>
            <a:endParaRPr lang="en-US" dirty="0"/>
          </a:p>
        </p:txBody>
      </p:sp>
      <p:grpSp>
        <p:nvGrpSpPr>
          <p:cNvPr id="3" name="Group 35">
            <a:extLst>
              <a:ext uri="{FF2B5EF4-FFF2-40B4-BE49-F238E27FC236}">
                <a16:creationId xmlns:a16="http://schemas.microsoft.com/office/drawing/2014/main" id="{CD7452D4-DE04-431A-BB7E-AC7ABC72C218}"/>
              </a:ext>
            </a:extLst>
          </p:cNvPr>
          <p:cNvGrpSpPr/>
          <p:nvPr/>
        </p:nvGrpSpPr>
        <p:grpSpPr>
          <a:xfrm rot="5400000">
            <a:off x="1843937" y="1931449"/>
            <a:ext cx="4002253" cy="4081145"/>
            <a:chOff x="3822479" y="1985601"/>
            <a:chExt cx="4522603" cy="4611755"/>
          </a:xfrm>
        </p:grpSpPr>
        <p:sp>
          <p:nvSpPr>
            <p:cNvPr id="4" name="Block Arc 36">
              <a:extLst>
                <a:ext uri="{FF2B5EF4-FFF2-40B4-BE49-F238E27FC236}">
                  <a16:creationId xmlns:a16="http://schemas.microsoft.com/office/drawing/2014/main" id="{27B57EAD-0FF7-405E-A18C-7CDC42E72A76}"/>
                </a:ext>
              </a:extLst>
            </p:cNvPr>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Oval 37">
              <a:extLst>
                <a:ext uri="{FF2B5EF4-FFF2-40B4-BE49-F238E27FC236}">
                  <a16:creationId xmlns:a16="http://schemas.microsoft.com/office/drawing/2014/main" id="{0AB519CF-651A-479E-A9FC-40A6592E1532}"/>
                </a:ext>
              </a:extLst>
            </p:cNvPr>
            <p:cNvSpPr/>
            <p:nvPr/>
          </p:nvSpPr>
          <p:spPr>
            <a:xfrm rot="18000000">
              <a:off x="6556467" y="2025189"/>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38">
              <a:extLst>
                <a:ext uri="{FF2B5EF4-FFF2-40B4-BE49-F238E27FC236}">
                  <a16:creationId xmlns:a16="http://schemas.microsoft.com/office/drawing/2014/main" id="{D3F61D1A-D175-439C-AC6C-B51C1F0D4333}"/>
                </a:ext>
              </a:extLst>
            </p:cNvPr>
            <p:cNvSpPr/>
            <p:nvPr/>
          </p:nvSpPr>
          <p:spPr>
            <a:xfrm rot="18000000">
              <a:off x="5018489" y="2025189"/>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 name="Oval 39">
              <a:extLst>
                <a:ext uri="{FF2B5EF4-FFF2-40B4-BE49-F238E27FC236}">
                  <a16:creationId xmlns:a16="http://schemas.microsoft.com/office/drawing/2014/main" id="{9E447D11-3AE3-4DE6-B1BB-545C59F4CE44}"/>
                </a:ext>
              </a:extLst>
            </p:cNvPr>
            <p:cNvSpPr/>
            <p:nvPr/>
          </p:nvSpPr>
          <p:spPr>
            <a:xfrm rot="18000000">
              <a:off x="7652420" y="2988650"/>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40">
              <a:extLst>
                <a:ext uri="{FF2B5EF4-FFF2-40B4-BE49-F238E27FC236}">
                  <a16:creationId xmlns:a16="http://schemas.microsoft.com/office/drawing/2014/main" id="{455B365A-53C8-4562-B862-76910EB39B94}"/>
                </a:ext>
              </a:extLst>
            </p:cNvPr>
            <p:cNvSpPr/>
            <p:nvPr/>
          </p:nvSpPr>
          <p:spPr>
            <a:xfrm rot="18000000">
              <a:off x="3782891" y="2988650"/>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Isosceles Triangle 41">
            <a:extLst>
              <a:ext uri="{FF2B5EF4-FFF2-40B4-BE49-F238E27FC236}">
                <a16:creationId xmlns:a16="http://schemas.microsoft.com/office/drawing/2014/main" id="{A0800590-C47E-4425-928E-6756925706A6}"/>
              </a:ext>
            </a:extLst>
          </p:cNvPr>
          <p:cNvSpPr/>
          <p:nvPr/>
        </p:nvSpPr>
        <p:spPr>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Isosceles Triangle 22">
            <a:extLst>
              <a:ext uri="{FF2B5EF4-FFF2-40B4-BE49-F238E27FC236}">
                <a16:creationId xmlns:a16="http://schemas.microsoft.com/office/drawing/2014/main" id="{0C6E289C-5CB6-4534-886A-CF19D6906E6A}"/>
              </a:ext>
            </a:extLst>
          </p:cNvPr>
          <p:cNvSpPr/>
          <p:nvPr/>
        </p:nvSpPr>
        <p:spPr>
          <a:xfrm rot="19800000">
            <a:off x="5433101" y="3204187"/>
            <a:ext cx="298273" cy="298221"/>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ounded Rectangle 9">
            <a:extLst>
              <a:ext uri="{FF2B5EF4-FFF2-40B4-BE49-F238E27FC236}">
                <a16:creationId xmlns:a16="http://schemas.microsoft.com/office/drawing/2014/main" id="{412E76F2-FCE3-4113-9209-4A1079C6C5AA}"/>
              </a:ext>
            </a:extLst>
          </p:cNvPr>
          <p:cNvSpPr>
            <a:spLocks/>
          </p:cNvSpPr>
          <p:nvPr/>
        </p:nvSpPr>
        <p:spPr>
          <a:xfrm>
            <a:off x="4560896" y="2102916"/>
            <a:ext cx="296262" cy="29626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2" name="Freeform 39">
            <a:extLst>
              <a:ext uri="{FF2B5EF4-FFF2-40B4-BE49-F238E27FC236}">
                <a16:creationId xmlns:a16="http://schemas.microsoft.com/office/drawing/2014/main" id="{7E9B1B8B-6420-4779-B1A1-226A36069C48}"/>
              </a:ext>
            </a:extLst>
          </p:cNvPr>
          <p:cNvSpPr>
            <a:spLocks noChangeAspect="1"/>
          </p:cNvSpPr>
          <p:nvPr/>
        </p:nvSpPr>
        <p:spPr>
          <a:xfrm rot="8580000">
            <a:off x="4560502" y="5536049"/>
            <a:ext cx="297051" cy="29626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Shape 52">
            <a:extLst>
              <a:ext uri="{FF2B5EF4-FFF2-40B4-BE49-F238E27FC236}">
                <a16:creationId xmlns:a16="http://schemas.microsoft.com/office/drawing/2014/main" id="{716F18CB-5799-40C7-BAFE-2D112EA3454F}"/>
              </a:ext>
            </a:extLst>
          </p:cNvPr>
          <p:cNvSpPr/>
          <p:nvPr/>
        </p:nvSpPr>
        <p:spPr>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1" name="Freeform: Shape 53">
            <a:extLst>
              <a:ext uri="{FF2B5EF4-FFF2-40B4-BE49-F238E27FC236}">
                <a16:creationId xmlns:a16="http://schemas.microsoft.com/office/drawing/2014/main" id="{28F474F1-D254-4642-9137-21DADCAC9C88}"/>
              </a:ext>
            </a:extLst>
          </p:cNvPr>
          <p:cNvSpPr/>
          <p:nvPr/>
        </p:nvSpPr>
        <p:spPr>
          <a:xfrm>
            <a:off x="6255798" y="1775532"/>
            <a:ext cx="4680446" cy="999567"/>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54">
            <a:extLst>
              <a:ext uri="{FF2B5EF4-FFF2-40B4-BE49-F238E27FC236}">
                <a16:creationId xmlns:a16="http://schemas.microsoft.com/office/drawing/2014/main" id="{4EBC3CCE-59F2-4FD3-B640-6FD07C4A4A8E}"/>
              </a:ext>
            </a:extLst>
          </p:cNvPr>
          <p:cNvSpPr/>
          <p:nvPr/>
        </p:nvSpPr>
        <p:spPr>
          <a:xfrm>
            <a:off x="6955733" y="306015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55">
            <a:extLst>
              <a:ext uri="{FF2B5EF4-FFF2-40B4-BE49-F238E27FC236}">
                <a16:creationId xmlns:a16="http://schemas.microsoft.com/office/drawing/2014/main" id="{1F1AE09B-3052-494C-9487-F5DCA0161496}"/>
              </a:ext>
            </a:extLst>
          </p:cNvPr>
          <p:cNvSpPr/>
          <p:nvPr/>
        </p:nvSpPr>
        <p:spPr>
          <a:xfrm>
            <a:off x="6995738" y="4090662"/>
            <a:ext cx="4988955" cy="1247322"/>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56">
            <a:extLst>
              <a:ext uri="{FF2B5EF4-FFF2-40B4-BE49-F238E27FC236}">
                <a16:creationId xmlns:a16="http://schemas.microsoft.com/office/drawing/2014/main" id="{8B32E764-8F2F-4B08-A345-6A395E3DF06F}"/>
              </a:ext>
            </a:extLst>
          </p:cNvPr>
          <p:cNvSpPr/>
          <p:nvPr/>
        </p:nvSpPr>
        <p:spPr>
          <a:xfrm>
            <a:off x="6279470" y="5469988"/>
            <a:ext cx="5578057" cy="107703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57">
            <a:extLst>
              <a:ext uri="{FF2B5EF4-FFF2-40B4-BE49-F238E27FC236}">
                <a16:creationId xmlns:a16="http://schemas.microsoft.com/office/drawing/2014/main" id="{97ED8753-A9E0-468F-A7DE-F66363104B21}"/>
              </a:ext>
            </a:extLst>
          </p:cNvPr>
          <p:cNvGrpSpPr/>
          <p:nvPr/>
        </p:nvGrpSpPr>
        <p:grpSpPr>
          <a:xfrm>
            <a:off x="6321307" y="1624421"/>
            <a:ext cx="4614937" cy="1180203"/>
            <a:chOff x="6483261" y="2053509"/>
            <a:chExt cx="2617452" cy="2380592"/>
          </a:xfrm>
        </p:grpSpPr>
        <p:sp>
          <p:nvSpPr>
            <p:cNvPr id="26" name="TextBox 25">
              <a:extLst>
                <a:ext uri="{FF2B5EF4-FFF2-40B4-BE49-F238E27FC236}">
                  <a16:creationId xmlns:a16="http://schemas.microsoft.com/office/drawing/2014/main" id="{19D301B8-12FA-49DA-B945-788B6A07EEBB}"/>
                </a:ext>
              </a:extLst>
            </p:cNvPr>
            <p:cNvSpPr txBox="1"/>
            <p:nvPr/>
          </p:nvSpPr>
          <p:spPr>
            <a:xfrm>
              <a:off x="6483261" y="2261240"/>
              <a:ext cx="2617452" cy="2172861"/>
            </a:xfrm>
            <a:prstGeom prst="rect">
              <a:avLst/>
            </a:prstGeom>
            <a:noFill/>
          </p:spPr>
          <p:txBody>
            <a:bodyPr wrap="square" rtlCol="0">
              <a:spAutoFit/>
            </a:bodyPr>
            <a:lstStyle/>
            <a:p>
              <a:r>
                <a:rPr lang="en" altLang="ko-KR" sz="1600" dirty="0" err="1">
                  <a:effectLst/>
                  <a:latin typeface="NimbusRomNo9L"/>
                </a:rPr>
                <a:t>TransE</a:t>
              </a:r>
              <a:r>
                <a:rPr lang="en" altLang="ko-KR" sz="1600" dirty="0">
                  <a:effectLst/>
                  <a:latin typeface="NimbusRomNo9L"/>
                </a:rPr>
                <a:t> is an approach to learn embeddings of KBs, focusing on the </a:t>
              </a:r>
              <a:r>
                <a:rPr lang="en" altLang="ko-KR" sz="1600" dirty="0">
                  <a:effectLst/>
                  <a:highlight>
                    <a:srgbClr val="FFFF00"/>
                  </a:highlight>
                  <a:latin typeface="NimbusRomNo9L"/>
                </a:rPr>
                <a:t>minimal</a:t>
              </a:r>
              <a:r>
                <a:rPr lang="en" altLang="ko-KR" sz="1600" dirty="0">
                  <a:effectLst/>
                  <a:latin typeface="NimbusRomNo9L"/>
                </a:rPr>
                <a:t> parametrization of the model to primarily represent hierarchical relationships. </a:t>
              </a:r>
              <a:endParaRPr lang="en" altLang="ko-KR" sz="1100" dirty="0"/>
            </a:p>
          </p:txBody>
        </p:sp>
        <p:sp>
          <p:nvSpPr>
            <p:cNvPr id="27" name="TextBox 26">
              <a:extLst>
                <a:ext uri="{FF2B5EF4-FFF2-40B4-BE49-F238E27FC236}">
                  <a16:creationId xmlns:a16="http://schemas.microsoft.com/office/drawing/2014/main" id="{A3ED26B5-3838-44F8-A2CE-14F2A9E2485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22ADF466-FF65-4DB2-A42B-22D12046F832}"/>
              </a:ext>
            </a:extLst>
          </p:cNvPr>
          <p:cNvSpPr txBox="1"/>
          <p:nvPr/>
        </p:nvSpPr>
        <p:spPr>
          <a:xfrm>
            <a:off x="6995738" y="3149595"/>
            <a:ext cx="4988955" cy="646331"/>
          </a:xfrm>
          <a:prstGeom prst="rect">
            <a:avLst/>
          </a:prstGeom>
          <a:noFill/>
        </p:spPr>
        <p:txBody>
          <a:bodyPr wrap="square" rtlCol="0">
            <a:spAutoFit/>
          </a:bodyPr>
          <a:lstStyle/>
          <a:p>
            <a:r>
              <a:rPr lang="en" altLang="ko-KR" dirty="0" err="1">
                <a:latin typeface="NimbusRomNo9L"/>
              </a:rPr>
              <a:t>TransE</a:t>
            </a:r>
            <a:r>
              <a:rPr lang="en" altLang="ko-KR" dirty="0">
                <a:latin typeface="NimbusRomNo9L"/>
              </a:rPr>
              <a:t> </a:t>
            </a:r>
            <a:r>
              <a:rPr lang="en" altLang="ko-KR" sz="1800" dirty="0">
                <a:effectLst/>
                <a:latin typeface="NimbusRomNo9L"/>
              </a:rPr>
              <a:t>is highly scalable model, as shown through the application of a very large-scale chunk of data </a:t>
            </a:r>
            <a:endParaRPr lang="en" altLang="ko-KR" sz="1200" dirty="0"/>
          </a:p>
        </p:txBody>
      </p:sp>
      <p:sp>
        <p:nvSpPr>
          <p:cNvPr id="32" name="TextBox 31">
            <a:extLst>
              <a:ext uri="{FF2B5EF4-FFF2-40B4-BE49-F238E27FC236}">
                <a16:creationId xmlns:a16="http://schemas.microsoft.com/office/drawing/2014/main" id="{4997E3C9-25AE-497B-A1EA-D8180F8D39C0}"/>
              </a:ext>
            </a:extLst>
          </p:cNvPr>
          <p:cNvSpPr txBox="1"/>
          <p:nvPr/>
        </p:nvSpPr>
        <p:spPr>
          <a:xfrm>
            <a:off x="7038244" y="4090491"/>
            <a:ext cx="4903941" cy="1200329"/>
          </a:xfrm>
          <a:prstGeom prst="rect">
            <a:avLst/>
          </a:prstGeom>
          <a:noFill/>
        </p:spPr>
        <p:txBody>
          <a:bodyPr wrap="square" rtlCol="0">
            <a:spAutoFit/>
          </a:bodyPr>
          <a:lstStyle/>
          <a:p>
            <a:r>
              <a:rPr lang="en-US" altLang="ko-KR" dirty="0">
                <a:latin typeface="NimbusRomNo9L"/>
              </a:rPr>
              <a:t>E</a:t>
            </a:r>
            <a:r>
              <a:rPr lang="en" altLang="ko-KR" dirty="0" err="1">
                <a:latin typeface="NimbusRomNo9L"/>
              </a:rPr>
              <a:t>ven</a:t>
            </a:r>
            <a:r>
              <a:rPr lang="en" altLang="ko-KR" dirty="0">
                <a:latin typeface="NimbusRomNo9L"/>
              </a:rPr>
              <a:t> in complex and heterogeneous multi-relational domains simple yet appropriate modeling assumptions can lead to better trade-offs between accuracy and scalability. </a:t>
            </a:r>
          </a:p>
        </p:txBody>
      </p:sp>
      <p:grpSp>
        <p:nvGrpSpPr>
          <p:cNvPr id="34" name="Group 66">
            <a:extLst>
              <a:ext uri="{FF2B5EF4-FFF2-40B4-BE49-F238E27FC236}">
                <a16:creationId xmlns:a16="http://schemas.microsoft.com/office/drawing/2014/main" id="{981163C5-99D3-4AFE-A9C8-211F761436A1}"/>
              </a:ext>
            </a:extLst>
          </p:cNvPr>
          <p:cNvGrpSpPr/>
          <p:nvPr/>
        </p:nvGrpSpPr>
        <p:grpSpPr>
          <a:xfrm>
            <a:off x="6255797" y="5278707"/>
            <a:ext cx="5862221" cy="800100"/>
            <a:chOff x="6565695" y="2053509"/>
            <a:chExt cx="2037996" cy="1451878"/>
          </a:xfrm>
        </p:grpSpPr>
        <p:sp>
          <p:nvSpPr>
            <p:cNvPr id="35" name="TextBox 34">
              <a:extLst>
                <a:ext uri="{FF2B5EF4-FFF2-40B4-BE49-F238E27FC236}">
                  <a16:creationId xmlns:a16="http://schemas.microsoft.com/office/drawing/2014/main" id="{8F7F478B-BD0E-4960-9CF3-A1D65F43FC62}"/>
                </a:ext>
              </a:extLst>
            </p:cNvPr>
            <p:cNvSpPr txBox="1"/>
            <p:nvPr/>
          </p:nvSpPr>
          <p:spPr>
            <a:xfrm>
              <a:off x="6565695" y="2305058"/>
              <a:ext cx="2037996" cy="1200329"/>
            </a:xfrm>
            <a:prstGeom prst="rect">
              <a:avLst/>
            </a:prstGeom>
            <a:noFill/>
          </p:spPr>
          <p:txBody>
            <a:bodyPr wrap="square" rtlCol="0">
              <a:spAutoFit/>
            </a:bodyPr>
            <a:lstStyle/>
            <a:p>
              <a:r>
                <a:rPr lang="en" altLang="ko-KR" sz="1800" dirty="0">
                  <a:effectLst/>
                  <a:latin typeface="NimbusRomNo9L"/>
                </a:rPr>
                <a:t>The greater expressivity of these models comes at the expense of substantial increases in model complexity which results in modeling assumptions that are hard to interpret, and in higher computational costs. </a:t>
              </a:r>
              <a:endParaRPr lang="en" altLang="ko-KR" sz="1200" dirty="0"/>
            </a:p>
          </p:txBody>
        </p:sp>
        <p:sp>
          <p:nvSpPr>
            <p:cNvPr id="36" name="TextBox 35">
              <a:extLst>
                <a:ext uri="{FF2B5EF4-FFF2-40B4-BE49-F238E27FC236}">
                  <a16:creationId xmlns:a16="http://schemas.microsoft.com/office/drawing/2014/main" id="{AED21584-B574-4B96-8570-23387107D025}"/>
                </a:ext>
              </a:extLst>
            </p:cNvPr>
            <p:cNvSpPr txBox="1"/>
            <p:nvPr/>
          </p:nvSpPr>
          <p:spPr>
            <a:xfrm>
              <a:off x="6583306" y="2053509"/>
              <a:ext cx="2020385"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grpSp>
        <p:nvGrpSpPr>
          <p:cNvPr id="37" name="Group 158">
            <a:extLst>
              <a:ext uri="{FF2B5EF4-FFF2-40B4-BE49-F238E27FC236}">
                <a16:creationId xmlns:a16="http://schemas.microsoft.com/office/drawing/2014/main" id="{FF13FAC2-7667-499A-8213-59602902348F}"/>
              </a:ext>
            </a:extLst>
          </p:cNvPr>
          <p:cNvGrpSpPr/>
          <p:nvPr/>
        </p:nvGrpSpPr>
        <p:grpSpPr>
          <a:xfrm>
            <a:off x="2911334" y="2941046"/>
            <a:ext cx="1564233" cy="1971873"/>
            <a:chOff x="6804248" y="2144238"/>
            <a:chExt cx="1305367" cy="1645545"/>
          </a:xfrm>
          <a:solidFill>
            <a:schemeClr val="accent3">
              <a:lumMod val="75000"/>
            </a:schemeClr>
          </a:solidFill>
        </p:grpSpPr>
        <p:sp>
          <p:nvSpPr>
            <p:cNvPr id="38" name="Oval 1">
              <a:extLst>
                <a:ext uri="{FF2B5EF4-FFF2-40B4-BE49-F238E27FC236}">
                  <a16:creationId xmlns:a16="http://schemas.microsoft.com/office/drawing/2014/main" id="{D4CDBFE6-BC5F-4FC4-A727-CC75D9817C8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D72AFC6B-E4C4-4E8A-BFE9-743F4246F3B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E5DB69C6-EC11-4454-B112-CFA59EA77B1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85217ACC-9ED5-4793-9E02-DED6B410CC0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CBF503AE-5F76-4588-9305-67E14AE4AD2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62BFFCA0-C9A5-43A2-B995-08180EF4065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1DE42436-6B4F-4C86-BC59-A020C675AC0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848212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6348549" y="2815673"/>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97952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CBDE9BA6-1C26-EA44-BD6E-F307EA35F4BF}"/>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2530" name="직사각형 1">
            <a:extLst>
              <a:ext uri="{FF2B5EF4-FFF2-40B4-BE49-F238E27FC236}">
                <a16:creationId xmlns:a16="http://schemas.microsoft.com/office/drawing/2014/main" id="{9EF3E47E-9AF8-484A-BEB6-6519A83E9F3E}"/>
              </a:ext>
            </a:extLst>
          </p:cNvPr>
          <p:cNvSpPr>
            <a:spLocks noChangeArrowheads="1"/>
          </p:cNvSpPr>
          <p:nvPr/>
        </p:nvSpPr>
        <p:spPr bwMode="auto">
          <a:xfrm>
            <a:off x="8131175" y="2163763"/>
            <a:ext cx="33718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Type of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transformation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that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takes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each</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point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figure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and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slides</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it</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distance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in</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the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same</a:t>
            </a:r>
            <a:r>
              <a:rPr lang="ko-KR" altLang="ko-KR" sz="2800" b="1"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 </a:t>
            </a:r>
            <a:r>
              <a:rPr lang="ko-KR" altLang="ko-KR" sz="2800" b="1" dirty="0" err="1">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direction</a:t>
            </a:r>
            <a:r>
              <a:rPr lang="ko-KR" altLang="ko-KR" sz="2800" dirty="0">
                <a:solidFill>
                  <a:srgbClr val="202124"/>
                </a:solidFill>
                <a:latin typeface="Apple SD Gothic Neo" panose="02000300000000000000" pitchFamily="2" charset="-127"/>
                <a:ea typeface="Apple SD Gothic Neo" panose="02000300000000000000" pitchFamily="2" charset="-127"/>
                <a:cs typeface="Arial" panose="020B0604020202020204" pitchFamily="34" charset="0"/>
              </a:rPr>
              <a:t>.</a:t>
            </a:r>
            <a:endParaRPr lang="ko-KR" altLang="en-US" sz="2800" dirty="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BA0EBD7D-F42B-3B42-AB0B-2945950C67E6}"/>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2532" name="Text Placeholder 1">
            <a:extLst>
              <a:ext uri="{FF2B5EF4-FFF2-40B4-BE49-F238E27FC236}">
                <a16:creationId xmlns:a16="http://schemas.microsoft.com/office/drawing/2014/main" id="{E2E32AE1-1A58-AB46-B5FF-76EE4C64AD7E}"/>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22533" name="그림 12">
            <a:extLst>
              <a:ext uri="{FF2B5EF4-FFF2-40B4-BE49-F238E27FC236}">
                <a16:creationId xmlns:a16="http://schemas.microsoft.com/office/drawing/2014/main" id="{55D72DD6-A34A-0B49-AE89-E3D8CE916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473200"/>
            <a:ext cx="4903788"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735B42-39D0-CA4C-A796-09C6C3E5EC6B}"/>
              </a:ext>
            </a:extLst>
          </p:cNvPr>
          <p:cNvSpPr txBox="1"/>
          <p:nvPr/>
        </p:nvSpPr>
        <p:spPr>
          <a:xfrm>
            <a:off x="7045325" y="2163763"/>
            <a:ext cx="884238" cy="819150"/>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a:lstStyle/>
          <a:p>
            <a:pPr eaLnBrk="1" fontAlgn="auto" hangingPunct="1">
              <a:spcBef>
                <a:spcPts val="0"/>
              </a:spcBef>
              <a:spcAft>
                <a:spcPts val="0"/>
              </a:spcAft>
              <a:defRPr/>
            </a:pPr>
            <a:endParaRPr lang="ko-KR" altLang="en-US" sz="3200" dirty="0">
              <a:solidFill>
                <a:schemeClr val="accent6"/>
              </a:solidFill>
              <a:latin typeface="+mn-lt"/>
              <a:ea typeface="+mn-ea"/>
            </a:endParaRPr>
          </a:p>
        </p:txBody>
      </p:sp>
      <p:sp>
        <p:nvSpPr>
          <p:cNvPr id="23554" name="직사각형 1">
            <a:extLst>
              <a:ext uri="{FF2B5EF4-FFF2-40B4-BE49-F238E27FC236}">
                <a16:creationId xmlns:a16="http://schemas.microsoft.com/office/drawing/2014/main" id="{A53426C5-225F-D347-B7DE-99F0F6BAC974}"/>
              </a:ext>
            </a:extLst>
          </p:cNvPr>
          <p:cNvSpPr>
            <a:spLocks noChangeArrowheads="1"/>
          </p:cNvSpPr>
          <p:nvPr/>
        </p:nvSpPr>
        <p:spPr bwMode="auto">
          <a:xfrm>
            <a:off x="8131175" y="2311400"/>
            <a:ext cx="337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a:ea typeface="Arial Unicode MS" panose="020B0604020202020204" pitchFamily="34" charset="-128"/>
                <a:cs typeface="Arial Unicode MS" panose="020B0604020202020204" pitchFamily="34" charset="-128"/>
              </a:rPr>
              <a:t>(𝑥,𝑦)→(𝑥+3,𝑦+2)</a:t>
            </a:r>
            <a:endParaRPr lang="ko-KR" altLang="en-US" sz="2800">
              <a:ea typeface="Arial Unicode MS" panose="020B0604020202020204" pitchFamily="34" charset="-128"/>
              <a:cs typeface="Arial" panose="020B0604020202020204" pitchFamily="34" charset="0"/>
            </a:endParaRPr>
          </a:p>
        </p:txBody>
      </p:sp>
      <p:sp>
        <p:nvSpPr>
          <p:cNvPr id="23" name="TextBox 22">
            <a:extLst>
              <a:ext uri="{FF2B5EF4-FFF2-40B4-BE49-F238E27FC236}">
                <a16:creationId xmlns:a16="http://schemas.microsoft.com/office/drawing/2014/main" id="{D4086554-48C9-7548-B7F9-717A9E16C267}"/>
              </a:ext>
            </a:extLst>
          </p:cNvPr>
          <p:cNvSpPr txBox="1"/>
          <p:nvPr/>
        </p:nvSpPr>
        <p:spPr>
          <a:xfrm>
            <a:off x="7812088" y="642938"/>
            <a:ext cx="3748087" cy="985837"/>
          </a:xfrm>
          <a:prstGeom prst="rect">
            <a:avLst/>
          </a:prstGeom>
          <a:noFill/>
        </p:spPr>
        <p:txBody>
          <a:bodyPr lIns="36000" tIns="0" rIns="36000" bIns="0" anchor="ctr">
            <a:spAutoFit/>
          </a:bodyPr>
          <a:lstStyle/>
          <a:p>
            <a:pPr algn="r" eaLnBrk="1" fontAlgn="auto" hangingPunct="1">
              <a:spcBef>
                <a:spcPts val="0"/>
              </a:spcBef>
              <a:spcAft>
                <a:spcPts val="0"/>
              </a:spcAft>
              <a:defRPr/>
            </a:pPr>
            <a:r>
              <a:rPr lang="en-US" altLang="ko-KR" sz="3200" dirty="0">
                <a:solidFill>
                  <a:schemeClr val="accent3"/>
                </a:solidFill>
                <a:latin typeface="+mn-lt"/>
                <a:ea typeface="+mn-ea"/>
              </a:rPr>
              <a:t>What </a:t>
            </a:r>
            <a:r>
              <a:rPr lang="en-US" altLang="ko-KR" sz="3200" dirty="0">
                <a:solidFill>
                  <a:schemeClr val="accent2"/>
                </a:solidFill>
                <a:latin typeface="+mn-lt"/>
                <a:ea typeface="+mn-ea"/>
              </a:rPr>
              <a:t>is</a:t>
            </a:r>
          </a:p>
          <a:p>
            <a:pPr algn="r" eaLnBrk="1" fontAlgn="auto" hangingPunct="1">
              <a:spcBef>
                <a:spcPts val="0"/>
              </a:spcBef>
              <a:spcAft>
                <a:spcPts val="0"/>
              </a:spcAft>
              <a:defRPr/>
            </a:pPr>
            <a:r>
              <a:rPr lang="en-US" altLang="ko-KR" sz="3200" dirty="0">
                <a:solidFill>
                  <a:schemeClr val="accent4"/>
                </a:solidFill>
                <a:latin typeface="+mn-lt"/>
                <a:ea typeface="+mn-ea"/>
              </a:rPr>
              <a:t>Translation?</a:t>
            </a:r>
            <a:r>
              <a:rPr lang="en-US" altLang="ko-KR" sz="3200" dirty="0">
                <a:solidFill>
                  <a:schemeClr val="accent3"/>
                </a:solidFill>
                <a:latin typeface="+mn-lt"/>
                <a:ea typeface="+mn-ea"/>
              </a:rPr>
              <a:t> </a:t>
            </a:r>
          </a:p>
        </p:txBody>
      </p:sp>
      <p:sp>
        <p:nvSpPr>
          <p:cNvPr id="23556" name="Text Placeholder 1">
            <a:extLst>
              <a:ext uri="{FF2B5EF4-FFF2-40B4-BE49-F238E27FC236}">
                <a16:creationId xmlns:a16="http://schemas.microsoft.com/office/drawing/2014/main" id="{F9A59EAB-B124-FF4B-A34C-26E5900B5673}"/>
              </a:ext>
            </a:extLst>
          </p:cNvPr>
          <p:cNvSpPr>
            <a:spLocks noGrp="1" noChangeArrowheads="1"/>
          </p:cNvSpPr>
          <p:nvPr>
            <p:ph type="body" sz="quarter" idx="4294967295"/>
          </p:nvPr>
        </p:nvSpPr>
        <p:spPr bwMode="auto">
          <a:xfrm>
            <a:off x="0" y="406400"/>
            <a:ext cx="8131175" cy="725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t>   Background</a:t>
            </a:r>
          </a:p>
        </p:txBody>
      </p:sp>
      <p:pic>
        <p:nvPicPr>
          <p:cNvPr id="3" name="그래픽 2">
            <a:extLst>
              <a:ext uri="{FF2B5EF4-FFF2-40B4-BE49-F238E27FC236}">
                <a16:creationId xmlns:a16="http://schemas.microsoft.com/office/drawing/2014/main" id="{9297EADA-067F-1243-8A2C-81838BEB0E0A}"/>
              </a:ext>
            </a:extLst>
          </p:cNvPr>
          <p:cNvPicPr>
            <a:picLocks noChangeAspect="1"/>
          </p:cNvPicPr>
          <p:nvPr/>
        </p:nvPicPr>
        <p:blipFill>
          <a:blip r:embed="rId2"/>
          <a:stretch>
            <a:fillRect/>
          </a:stretch>
        </p:blipFill>
        <p:spPr>
          <a:xfrm>
            <a:off x="261938" y="841375"/>
            <a:ext cx="6002337" cy="6088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A87585DD-5D3F-784D-970C-A4EBAE66EF51}"/>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0277F7A-2BE2-7B44-850E-CA9A850A8022}"/>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C01EB682-1542-8D4A-96F8-444F1DC9810D}"/>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a:t>
            </a:r>
            <a:r>
              <a:rPr lang="en-US" altLang="ko-KR" sz="4800" b="1" dirty="0">
                <a:solidFill>
                  <a:schemeClr val="bg1"/>
                </a:solidFill>
                <a:highlight>
                  <a:srgbClr val="808000"/>
                </a:highlight>
                <a:latin typeface="+mj-lt"/>
                <a:ea typeface="+mn-ea"/>
                <a:cs typeface="Arial" pitchFamily="34" charset="0"/>
              </a:rPr>
              <a:t>Embeddings</a:t>
            </a:r>
            <a:r>
              <a:rPr lang="en-US" altLang="ko-KR" sz="4800" b="1" dirty="0">
                <a:solidFill>
                  <a:schemeClr val="bg1"/>
                </a:solidFill>
                <a:latin typeface="+mj-lt"/>
                <a:ea typeface="+mn-ea"/>
                <a:cs typeface="Arial" pitchFamily="34" charset="0"/>
              </a:rPr>
              <a:t>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Multi-relational Data</a:t>
            </a:r>
            <a:endParaRPr lang="ko-KR" altLang="en-US" sz="4800" b="1" dirty="0">
              <a:solidFill>
                <a:schemeClr val="bg1"/>
              </a:solidFill>
              <a:latin typeface="+mj-lt"/>
              <a:ea typeface="+mn-ea"/>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C8310D-4543-2E40-9C98-FF72AE71612B}"/>
              </a:ext>
            </a:extLst>
          </p:cNvPr>
          <p:cNvSpPr>
            <a:spLocks noGrp="1"/>
          </p:cNvSpPr>
          <p:nvPr>
            <p:ph type="body" sz="quarter" idx="10"/>
          </p:nvPr>
        </p:nvSpPr>
        <p:spPr>
          <a:xfrm>
            <a:off x="323850" y="339725"/>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A9CD0A5A-A49C-9B41-954D-6E64E08ED5A7}"/>
              </a:ext>
            </a:extLst>
          </p:cNvPr>
          <p:cNvSpPr/>
          <p:nvPr/>
        </p:nvSpPr>
        <p:spPr>
          <a:xfrm>
            <a:off x="0"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F47B404E-9C5C-D04C-A934-62C521AB289B}"/>
              </a:ext>
            </a:extLst>
          </p:cNvPr>
          <p:cNvGraphicFramePr>
            <a:graphicFrameLocks noGrp="1"/>
          </p:cNvGraphicFramePr>
          <p:nvPr/>
        </p:nvGraphicFramePr>
        <p:xfrm>
          <a:off x="931863" y="2928938"/>
          <a:ext cx="10306050" cy="2317752"/>
        </p:xfrm>
        <a:graphic>
          <a:graphicData uri="http://schemas.openxmlformats.org/drawingml/2006/table">
            <a:tbl>
              <a:tblPr firstRow="1" bandRow="1">
                <a:tableStyleId>{69CF1AB2-1976-4502-BF36-3FF5EA218861}</a:tableStyleId>
              </a:tblPr>
              <a:tblGrid>
                <a:gridCol w="3399426">
                  <a:extLst>
                    <a:ext uri="{9D8B030D-6E8A-4147-A177-3AD203B41FA5}">
                      <a16:colId xmlns:a16="http://schemas.microsoft.com/office/drawing/2014/main" val="20000"/>
                    </a:ext>
                  </a:extLst>
                </a:gridCol>
                <a:gridCol w="1726656">
                  <a:extLst>
                    <a:ext uri="{9D8B030D-6E8A-4147-A177-3AD203B41FA5}">
                      <a16:colId xmlns:a16="http://schemas.microsoft.com/office/drawing/2014/main" val="20001"/>
                    </a:ext>
                  </a:extLst>
                </a:gridCol>
                <a:gridCol w="1726656">
                  <a:extLst>
                    <a:ext uri="{9D8B030D-6E8A-4147-A177-3AD203B41FA5}">
                      <a16:colId xmlns:a16="http://schemas.microsoft.com/office/drawing/2014/main" val="20002"/>
                    </a:ext>
                  </a:extLst>
                </a:gridCol>
                <a:gridCol w="1726656">
                  <a:extLst>
                    <a:ext uri="{9D8B030D-6E8A-4147-A177-3AD203B41FA5}">
                      <a16:colId xmlns:a16="http://schemas.microsoft.com/office/drawing/2014/main" val="20003"/>
                    </a:ext>
                  </a:extLst>
                </a:gridCol>
                <a:gridCol w="1726656">
                  <a:extLst>
                    <a:ext uri="{9D8B030D-6E8A-4147-A177-3AD203B41FA5}">
                      <a16:colId xmlns:a16="http://schemas.microsoft.com/office/drawing/2014/main" val="20004"/>
                    </a:ext>
                  </a:extLst>
                </a:gridCol>
              </a:tblGrid>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1</a:t>
                      </a:r>
                      <a:endParaRPr lang="ko-KR" altLang="en-US" sz="1200" b="0" dirty="0">
                        <a:solidFill>
                          <a:srgbClr val="262626"/>
                        </a:solidFill>
                        <a:latin typeface="+mn-lt"/>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943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46" marR="91446"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46" marR="91446"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46" marR="91446" marT="45745" marB="45745" anchor="ctr">
                    <a:lnL w="381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67B0202A-DFBD-F24D-B583-383A9F75F1F4}"/>
              </a:ext>
            </a:extLst>
          </p:cNvPr>
          <p:cNvSpPr/>
          <p:nvPr/>
        </p:nvSpPr>
        <p:spPr>
          <a:xfrm>
            <a:off x="4356100" y="2076450"/>
            <a:ext cx="1690688" cy="763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4A138747-C3F4-DB45-8C4D-DE82A4897D68}"/>
              </a:ext>
            </a:extLst>
          </p:cNvPr>
          <p:cNvSpPr/>
          <p:nvPr/>
        </p:nvSpPr>
        <p:spPr>
          <a:xfrm rot="1759000">
            <a:off x="4754563" y="1169988"/>
            <a:ext cx="900112" cy="828675"/>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0" name="TextBox 9">
            <a:extLst>
              <a:ext uri="{FF2B5EF4-FFF2-40B4-BE49-F238E27FC236}">
                <a16:creationId xmlns:a16="http://schemas.microsoft.com/office/drawing/2014/main" id="{1CDC899A-7EE2-6D4E-A436-0CE967EEAE9C}"/>
              </a:ext>
            </a:extLst>
          </p:cNvPr>
          <p:cNvSpPr txBox="1">
            <a:spLocks noChangeArrowheads="1"/>
          </p:cNvSpPr>
          <p:nvPr/>
        </p:nvSpPr>
        <p:spPr bwMode="auto">
          <a:xfrm>
            <a:off x="4432300" y="2195513"/>
            <a:ext cx="1597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1" name="TextBox 10">
            <a:extLst>
              <a:ext uri="{FF2B5EF4-FFF2-40B4-BE49-F238E27FC236}">
                <a16:creationId xmlns:a16="http://schemas.microsoft.com/office/drawing/2014/main" id="{C4E6E34E-569B-4C4E-9543-752974EDAAA3}"/>
              </a:ext>
            </a:extLst>
          </p:cNvPr>
          <p:cNvSpPr txBox="1">
            <a:spLocks noChangeArrowheads="1"/>
          </p:cNvSpPr>
          <p:nvPr/>
        </p:nvSpPr>
        <p:spPr bwMode="auto">
          <a:xfrm>
            <a:off x="4816475"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1</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DE3B80F8-E01B-4C47-895C-28D6A0C9382E}"/>
              </a:ext>
            </a:extLst>
          </p:cNvPr>
          <p:cNvSpPr/>
          <p:nvPr/>
        </p:nvSpPr>
        <p:spPr>
          <a:xfrm>
            <a:off x="4356100" y="2809875"/>
            <a:ext cx="1690688"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3" name="Rectangle 47">
            <a:extLst>
              <a:ext uri="{FF2B5EF4-FFF2-40B4-BE49-F238E27FC236}">
                <a16:creationId xmlns:a16="http://schemas.microsoft.com/office/drawing/2014/main" id="{913E38C4-AC86-5549-9FF7-DB252A327D26}"/>
              </a:ext>
            </a:extLst>
          </p:cNvPr>
          <p:cNvSpPr/>
          <p:nvPr/>
        </p:nvSpPr>
        <p:spPr>
          <a:xfrm>
            <a:off x="7815263" y="2076450"/>
            <a:ext cx="1692275" cy="7635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4" name="Oval 48">
            <a:extLst>
              <a:ext uri="{FF2B5EF4-FFF2-40B4-BE49-F238E27FC236}">
                <a16:creationId xmlns:a16="http://schemas.microsoft.com/office/drawing/2014/main" id="{4C6142A2-C24C-074A-9322-83C364B1E19F}"/>
              </a:ext>
            </a:extLst>
          </p:cNvPr>
          <p:cNvSpPr/>
          <p:nvPr/>
        </p:nvSpPr>
        <p:spPr>
          <a:xfrm rot="1759000">
            <a:off x="8213725" y="1155700"/>
            <a:ext cx="900113" cy="827088"/>
          </a:xfrm>
          <a:prstGeom prst="hexagon">
            <a:avLst>
              <a:gd name="adj" fmla="val 24486"/>
              <a:gd name="vf" fmla="val 11547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35" name="TextBox 14">
            <a:extLst>
              <a:ext uri="{FF2B5EF4-FFF2-40B4-BE49-F238E27FC236}">
                <a16:creationId xmlns:a16="http://schemas.microsoft.com/office/drawing/2014/main" id="{B2AC9C4C-DD8B-6944-BA04-F4F2702629E9}"/>
              </a:ext>
            </a:extLst>
          </p:cNvPr>
          <p:cNvSpPr txBox="1">
            <a:spLocks noChangeArrowheads="1"/>
          </p:cNvSpPr>
          <p:nvPr/>
        </p:nvSpPr>
        <p:spPr bwMode="auto">
          <a:xfrm>
            <a:off x="7985125" y="2224088"/>
            <a:ext cx="1384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King</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36" name="TextBox 15">
            <a:extLst>
              <a:ext uri="{FF2B5EF4-FFF2-40B4-BE49-F238E27FC236}">
                <a16:creationId xmlns:a16="http://schemas.microsoft.com/office/drawing/2014/main" id="{A0EB0D31-B1B3-3A4B-90E1-F0513BFD9CDA}"/>
              </a:ext>
            </a:extLst>
          </p:cNvPr>
          <p:cNvSpPr txBox="1">
            <a:spLocks noChangeArrowheads="1"/>
          </p:cNvSpPr>
          <p:nvPr/>
        </p:nvSpPr>
        <p:spPr bwMode="auto">
          <a:xfrm>
            <a:off x="8277225" y="1403350"/>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3</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17" name="Rectangle 46">
            <a:extLst>
              <a:ext uri="{FF2B5EF4-FFF2-40B4-BE49-F238E27FC236}">
                <a16:creationId xmlns:a16="http://schemas.microsoft.com/office/drawing/2014/main" id="{0778D393-A77D-C444-9999-77E49471BF9A}"/>
              </a:ext>
            </a:extLst>
          </p:cNvPr>
          <p:cNvSpPr/>
          <p:nvPr/>
        </p:nvSpPr>
        <p:spPr>
          <a:xfrm>
            <a:off x="7815263"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AA9CE5A2-44EE-4346-A3E6-A05E6A05C711}"/>
              </a:ext>
            </a:extLst>
          </p:cNvPr>
          <p:cNvSpPr/>
          <p:nvPr/>
        </p:nvSpPr>
        <p:spPr>
          <a:xfrm>
            <a:off x="6084888" y="2076450"/>
            <a:ext cx="1692275" cy="763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C53B883B-17A4-3546-A914-B872C6B1C764}"/>
              </a:ext>
            </a:extLst>
          </p:cNvPr>
          <p:cNvSpPr/>
          <p:nvPr/>
        </p:nvSpPr>
        <p:spPr>
          <a:xfrm rot="1759000">
            <a:off x="6483350" y="1169988"/>
            <a:ext cx="900113" cy="82867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5640" name="TextBox 19">
            <a:extLst>
              <a:ext uri="{FF2B5EF4-FFF2-40B4-BE49-F238E27FC236}">
                <a16:creationId xmlns:a16="http://schemas.microsoft.com/office/drawing/2014/main" id="{20B050BB-843D-CC4A-9B88-AE6B4B4D40A1}"/>
              </a:ext>
            </a:extLst>
          </p:cNvPr>
          <p:cNvSpPr txBox="1">
            <a:spLocks noChangeArrowheads="1"/>
          </p:cNvSpPr>
          <p:nvPr/>
        </p:nvSpPr>
        <p:spPr bwMode="auto">
          <a:xfrm>
            <a:off x="6103938" y="22256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Woman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1" name="TextBox 20">
            <a:extLst>
              <a:ext uri="{FF2B5EF4-FFF2-40B4-BE49-F238E27FC236}">
                <a16:creationId xmlns:a16="http://schemas.microsoft.com/office/drawing/2014/main" id="{06ED4C03-C3C8-F94B-A606-A40802F92B99}"/>
              </a:ext>
            </a:extLst>
          </p:cNvPr>
          <p:cNvSpPr txBox="1">
            <a:spLocks noChangeArrowheads="1"/>
          </p:cNvSpPr>
          <p:nvPr/>
        </p:nvSpPr>
        <p:spPr bwMode="auto">
          <a:xfrm>
            <a:off x="6546850" y="140335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2</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B61236-DFCB-374A-9E06-72BAA3397AD0}"/>
              </a:ext>
            </a:extLst>
          </p:cNvPr>
          <p:cNvSpPr/>
          <p:nvPr/>
        </p:nvSpPr>
        <p:spPr>
          <a:xfrm>
            <a:off x="608488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3" name="Rectangle 51">
            <a:extLst>
              <a:ext uri="{FF2B5EF4-FFF2-40B4-BE49-F238E27FC236}">
                <a16:creationId xmlns:a16="http://schemas.microsoft.com/office/drawing/2014/main" id="{40C2EBF2-BC55-F34E-A61D-11DAE6593380}"/>
              </a:ext>
            </a:extLst>
          </p:cNvPr>
          <p:cNvSpPr/>
          <p:nvPr/>
        </p:nvSpPr>
        <p:spPr>
          <a:xfrm>
            <a:off x="9545638" y="2076450"/>
            <a:ext cx="1692275" cy="7635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24" name="Oval 52">
            <a:extLst>
              <a:ext uri="{FF2B5EF4-FFF2-40B4-BE49-F238E27FC236}">
                <a16:creationId xmlns:a16="http://schemas.microsoft.com/office/drawing/2014/main" id="{577EC23B-A7AE-224E-B412-1DB58EA031CE}"/>
              </a:ext>
            </a:extLst>
          </p:cNvPr>
          <p:cNvSpPr/>
          <p:nvPr/>
        </p:nvSpPr>
        <p:spPr>
          <a:xfrm rot="1759000">
            <a:off x="9944100" y="1128713"/>
            <a:ext cx="900113" cy="828675"/>
          </a:xfrm>
          <a:prstGeom prst="hexagon">
            <a:avLst>
              <a:gd name="adj" fmla="val 26469"/>
              <a:gd name="vf" fmla="val 115470"/>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dirty="0">
              <a:solidFill>
                <a:srgbClr val="262626"/>
              </a:solidFill>
              <a:cs typeface="Arial" pitchFamily="34" charset="0"/>
            </a:endParaRPr>
          </a:p>
        </p:txBody>
      </p:sp>
      <p:sp>
        <p:nvSpPr>
          <p:cNvPr id="25645" name="TextBox 24">
            <a:extLst>
              <a:ext uri="{FF2B5EF4-FFF2-40B4-BE49-F238E27FC236}">
                <a16:creationId xmlns:a16="http://schemas.microsoft.com/office/drawing/2014/main" id="{F695C1D6-D14F-244E-B565-78BA23ECD236}"/>
              </a:ext>
            </a:extLst>
          </p:cNvPr>
          <p:cNvSpPr txBox="1">
            <a:spLocks noChangeArrowheads="1"/>
          </p:cNvSpPr>
          <p:nvPr/>
        </p:nvSpPr>
        <p:spPr bwMode="auto">
          <a:xfrm>
            <a:off x="9517063" y="2214563"/>
            <a:ext cx="1692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a:solidFill>
                  <a:srgbClr val="262626"/>
                </a:solidFill>
                <a:ea typeface="Arial Unicode MS" panose="020B0604020202020204" pitchFamily="34" charset="-128"/>
                <a:cs typeface="Arial" panose="020B0604020202020204" pitchFamily="34" charset="0"/>
              </a:rPr>
              <a:t>Queen</a:t>
            </a:r>
            <a:endParaRPr lang="ko-KR" altLang="en-US" sz="3200" b="1">
              <a:solidFill>
                <a:srgbClr val="262626"/>
              </a:solidFill>
              <a:ea typeface="Arial Unicode MS" panose="020B0604020202020204" pitchFamily="34" charset="-128"/>
              <a:cs typeface="Arial" panose="020B0604020202020204" pitchFamily="34" charset="0"/>
            </a:endParaRPr>
          </a:p>
        </p:txBody>
      </p:sp>
      <p:sp>
        <p:nvSpPr>
          <p:cNvPr id="25646" name="TextBox 25">
            <a:extLst>
              <a:ext uri="{FF2B5EF4-FFF2-40B4-BE49-F238E27FC236}">
                <a16:creationId xmlns:a16="http://schemas.microsoft.com/office/drawing/2014/main" id="{D70F363B-7E13-5049-8717-9383C1FF4A84}"/>
              </a:ext>
            </a:extLst>
          </p:cNvPr>
          <p:cNvSpPr txBox="1">
            <a:spLocks noChangeArrowheads="1"/>
          </p:cNvSpPr>
          <p:nvPr/>
        </p:nvSpPr>
        <p:spPr bwMode="auto">
          <a:xfrm>
            <a:off x="10006013" y="1362075"/>
            <a:ext cx="769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a:solidFill>
                  <a:schemeClr val="bg1"/>
                </a:solidFill>
                <a:ea typeface="Arial Unicode MS" panose="020B0604020202020204" pitchFamily="34" charset="-128"/>
                <a:cs typeface="Arial" panose="020B0604020202020204" pitchFamily="34" charset="0"/>
              </a:rPr>
              <a:t>4</a:t>
            </a:r>
            <a:endParaRPr lang="ko-KR" altLang="en-US" sz="2000" b="1">
              <a:solidFill>
                <a:schemeClr val="bg1"/>
              </a:solidFill>
              <a:ea typeface="Arial Unicode MS" panose="020B0604020202020204" pitchFamily="34" charset="-128"/>
              <a:cs typeface="Arial" panose="020B0604020202020204" pitchFamily="34" charset="0"/>
            </a:endParaRPr>
          </a:p>
        </p:txBody>
      </p:sp>
      <p:sp>
        <p:nvSpPr>
          <p:cNvPr id="27" name="Rectangle 50">
            <a:extLst>
              <a:ext uri="{FF2B5EF4-FFF2-40B4-BE49-F238E27FC236}">
                <a16:creationId xmlns:a16="http://schemas.microsoft.com/office/drawing/2014/main" id="{4DA8B5A6-EEFF-AB4D-8E73-65018B5C1A78}"/>
              </a:ext>
            </a:extLst>
          </p:cNvPr>
          <p:cNvSpPr/>
          <p:nvPr/>
        </p:nvSpPr>
        <p:spPr>
          <a:xfrm>
            <a:off x="9545638" y="2809875"/>
            <a:ext cx="1692275" cy="714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8E771F-AD09-3643-892A-A3AD03D87918}"/>
              </a:ext>
            </a:extLst>
          </p:cNvPr>
          <p:cNvSpPr>
            <a:spLocks noGrp="1"/>
          </p:cNvSpPr>
          <p:nvPr>
            <p:ph type="body" sz="quarter" idx="10"/>
          </p:nvPr>
        </p:nvSpPr>
        <p:spPr>
          <a:xfrm>
            <a:off x="309562" y="337591"/>
            <a:ext cx="11572875" cy="723900"/>
          </a:xfrm>
        </p:spPr>
        <p:txBody>
          <a:bodyPr/>
          <a:lstStyle/>
          <a:p>
            <a:pPr fontAlgn="auto">
              <a:spcAft>
                <a:spcPts val="0"/>
              </a:spcAft>
              <a:defRPr/>
            </a:pPr>
            <a:r>
              <a:rPr lang="en-US" dirty="0"/>
              <a:t>Word Embedding</a:t>
            </a:r>
          </a:p>
        </p:txBody>
      </p:sp>
      <p:sp>
        <p:nvSpPr>
          <p:cNvPr id="3" name="Rectangle 36">
            <a:extLst>
              <a:ext uri="{FF2B5EF4-FFF2-40B4-BE49-F238E27FC236}">
                <a16:creationId xmlns:a16="http://schemas.microsoft.com/office/drawing/2014/main" id="{9AC09B0E-3DF7-624E-9C25-3437E01AB56C}"/>
              </a:ext>
            </a:extLst>
          </p:cNvPr>
          <p:cNvSpPr/>
          <p:nvPr/>
        </p:nvSpPr>
        <p:spPr>
          <a:xfrm>
            <a:off x="-31925" y="5591175"/>
            <a:ext cx="12192000" cy="1266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p>
        </p:txBody>
      </p:sp>
      <p:graphicFrame>
        <p:nvGraphicFramePr>
          <p:cNvPr id="4" name="Table 4">
            <a:extLst>
              <a:ext uri="{FF2B5EF4-FFF2-40B4-BE49-F238E27FC236}">
                <a16:creationId xmlns:a16="http://schemas.microsoft.com/office/drawing/2014/main" id="{077AECC4-6E27-9B4B-A364-6483D41568B2}"/>
              </a:ext>
            </a:extLst>
          </p:cNvPr>
          <p:cNvGraphicFramePr>
            <a:graphicFrameLocks noGrp="1"/>
          </p:cNvGraphicFramePr>
          <p:nvPr>
            <p:extLst>
              <p:ext uri="{D42A27DB-BD31-4B8C-83A1-F6EECF244321}">
                <p14:modId xmlns:p14="http://schemas.microsoft.com/office/powerpoint/2010/main" val="230383879"/>
              </p:ext>
            </p:extLst>
          </p:nvPr>
        </p:nvGraphicFramePr>
        <p:xfrm>
          <a:off x="931862" y="2928938"/>
          <a:ext cx="9136369" cy="2316680"/>
        </p:xfrm>
        <a:graphic>
          <a:graphicData uri="http://schemas.openxmlformats.org/drawingml/2006/table">
            <a:tbl>
              <a:tblPr firstRow="1" bandRow="1">
                <a:tableStyleId>{69CF1AB2-1976-4502-BF36-3FF5EA218861}</a:tableStyleId>
              </a:tblPr>
              <a:tblGrid>
                <a:gridCol w="4532263">
                  <a:extLst>
                    <a:ext uri="{9D8B030D-6E8A-4147-A177-3AD203B41FA5}">
                      <a16:colId xmlns:a16="http://schemas.microsoft.com/office/drawing/2014/main" val="20000"/>
                    </a:ext>
                  </a:extLst>
                </a:gridCol>
                <a:gridCol w="2302053">
                  <a:extLst>
                    <a:ext uri="{9D8B030D-6E8A-4147-A177-3AD203B41FA5}">
                      <a16:colId xmlns:a16="http://schemas.microsoft.com/office/drawing/2014/main" val="20001"/>
                    </a:ext>
                  </a:extLst>
                </a:gridCol>
                <a:gridCol w="2302053">
                  <a:extLst>
                    <a:ext uri="{9D8B030D-6E8A-4147-A177-3AD203B41FA5}">
                      <a16:colId xmlns:a16="http://schemas.microsoft.com/office/drawing/2014/main" val="20002"/>
                    </a:ext>
                  </a:extLst>
                </a:gridCol>
              </a:tblGrid>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dirty="0">
                          <a:solidFill>
                            <a:srgbClr val="262626"/>
                          </a:solidFill>
                          <a:latin typeface="+mn-lt"/>
                          <a:cs typeface="Arial" pitchFamily="34" charset="0"/>
                        </a:rPr>
                        <a:t>Man</a:t>
                      </a:r>
                      <a:endParaRPr lang="ko-KR" altLang="en-US" sz="3200" b="1" dirty="0">
                        <a:solidFill>
                          <a:srgbClr val="262626"/>
                        </a:solidFill>
                        <a:latin typeface="+mn-lt"/>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dirty="0">
                          <a:solidFill>
                            <a:srgbClr val="262626"/>
                          </a:solidFill>
                          <a:latin typeface="+mn-lt"/>
                          <a:cs typeface="Arial" pitchFamily="34" charset="0"/>
                        </a:rPr>
                        <a:t>0</a:t>
                      </a:r>
                      <a:endParaRPr lang="ko-KR" altLang="en-US" sz="1200" b="0" dirty="0">
                        <a:solidFill>
                          <a:srgbClr val="262626"/>
                        </a:solidFill>
                        <a:latin typeface="+mn-lt"/>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Woman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0</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2800" b="0" kern="1200" dirty="0">
                          <a:solidFill>
                            <a:srgbClr val="262626"/>
                          </a:solidFill>
                          <a:latin typeface="+mn-lt"/>
                          <a:ea typeface="+mn-ea"/>
                          <a:cs typeface="Arial" pitchFamily="34" charset="0"/>
                        </a:rPr>
                        <a:t>1</a:t>
                      </a: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King</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ko-KR" sz="2800" b="0" kern="1200" dirty="0">
                          <a:solidFill>
                            <a:srgbClr val="262626"/>
                          </a:solidFill>
                          <a:latin typeface="+mn-lt"/>
                          <a:ea typeface="+mn-ea"/>
                          <a:cs typeface="Arial" pitchFamily="34" charset="0"/>
                        </a:rPr>
                        <a:t>1</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0</a:t>
                      </a:r>
                      <a:endParaRPr lang="ko-KR" altLang="en-US"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6316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3200" b="1" kern="1200" dirty="0">
                          <a:solidFill>
                            <a:srgbClr val="262626"/>
                          </a:solidFill>
                          <a:latin typeface="+mn-lt"/>
                          <a:ea typeface="+mn-ea"/>
                          <a:cs typeface="Arial" pitchFamily="34" charset="0"/>
                        </a:rPr>
                        <a:t>Queen</a:t>
                      </a:r>
                      <a:endParaRPr lang="ko-KR" altLang="en-US" sz="3200" b="1" kern="1200" dirty="0">
                        <a:solidFill>
                          <a:srgbClr val="262626"/>
                        </a:solidFill>
                        <a:latin typeface="+mn-lt"/>
                        <a:ea typeface="+mn-ea"/>
                        <a:cs typeface="Arial" pitchFamily="34" charset="0"/>
                      </a:endParaRPr>
                    </a:p>
                  </a:txBody>
                  <a:tcPr marL="91432" marR="91432" marT="45745" marB="45745" anchor="ctr">
                    <a:lnL w="12700" cmpd="sng">
                      <a:noFill/>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800" b="0" kern="1200" dirty="0">
                          <a:solidFill>
                            <a:srgbClr val="262626"/>
                          </a:solidFill>
                          <a:latin typeface="+mn-lt"/>
                          <a:ea typeface="+mn-ea"/>
                          <a:cs typeface="Arial" pitchFamily="34" charset="0"/>
                        </a:rPr>
                        <a:t>1</a:t>
                      </a:r>
                      <a:endParaRPr lang="en-JM" altLang="ko-KR" sz="2800" b="0" kern="1200" dirty="0">
                        <a:solidFill>
                          <a:srgbClr val="262626"/>
                        </a:solidFill>
                        <a:latin typeface="+mn-lt"/>
                        <a:ea typeface="+mn-ea"/>
                        <a:cs typeface="Arial" pitchFamily="34" charset="0"/>
                      </a:endParaRPr>
                    </a:p>
                  </a:txBody>
                  <a:tcPr marL="91432" marR="91432" marT="45745" marB="4574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F4A0F784-D698-0E41-AA64-120BFAB71A07}"/>
              </a:ext>
            </a:extLst>
          </p:cNvPr>
          <p:cNvSpPr/>
          <p:nvPr/>
        </p:nvSpPr>
        <p:spPr>
          <a:xfrm>
            <a:off x="5502838" y="2082389"/>
            <a:ext cx="2254457" cy="742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9" name="Oval 9">
            <a:extLst>
              <a:ext uri="{FF2B5EF4-FFF2-40B4-BE49-F238E27FC236}">
                <a16:creationId xmlns:a16="http://schemas.microsoft.com/office/drawing/2014/main" id="{CC01C6C8-FAE8-8B46-857B-3E0E528C7469}"/>
              </a:ext>
            </a:extLst>
          </p:cNvPr>
          <p:cNvSpPr/>
          <p:nvPr/>
        </p:nvSpPr>
        <p:spPr>
          <a:xfrm rot="1759000">
            <a:off x="6182923" y="1273061"/>
            <a:ext cx="784062" cy="700588"/>
          </a:xfrm>
          <a:prstGeom prst="hexagon">
            <a:avLst>
              <a:gd name="adj" fmla="val 27917"/>
              <a:gd name="vf" fmla="val 11547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45" name="TextBox 9">
            <a:extLst>
              <a:ext uri="{FF2B5EF4-FFF2-40B4-BE49-F238E27FC236}">
                <a16:creationId xmlns:a16="http://schemas.microsoft.com/office/drawing/2014/main" id="{75F0527D-673D-F142-BFA4-56EB6CE7D03D}"/>
              </a:ext>
            </a:extLst>
          </p:cNvPr>
          <p:cNvSpPr txBox="1">
            <a:spLocks noChangeArrowheads="1"/>
          </p:cNvSpPr>
          <p:nvPr/>
        </p:nvSpPr>
        <p:spPr bwMode="auto">
          <a:xfrm>
            <a:off x="5521016" y="2184571"/>
            <a:ext cx="2284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3200" b="1" dirty="0">
                <a:solidFill>
                  <a:srgbClr val="262626"/>
                </a:solidFill>
                <a:ea typeface="Arial Unicode MS" panose="020B0604020202020204" pitchFamily="34" charset="-128"/>
                <a:cs typeface="Arial" panose="020B0604020202020204" pitchFamily="34" charset="0"/>
              </a:rPr>
              <a:t>Royalty</a:t>
            </a:r>
            <a:endParaRPr lang="ko-KR" altLang="en-US" sz="3200" b="1" dirty="0">
              <a:solidFill>
                <a:srgbClr val="262626"/>
              </a:solidFill>
              <a:ea typeface="Arial Unicode MS" panose="020B0604020202020204" pitchFamily="34" charset="-128"/>
              <a:cs typeface="Arial" panose="020B0604020202020204" pitchFamily="34" charset="0"/>
            </a:endParaRPr>
          </a:p>
        </p:txBody>
      </p:sp>
      <p:sp>
        <p:nvSpPr>
          <p:cNvPr id="26646" name="TextBox 10">
            <a:extLst>
              <a:ext uri="{FF2B5EF4-FFF2-40B4-BE49-F238E27FC236}">
                <a16:creationId xmlns:a16="http://schemas.microsoft.com/office/drawing/2014/main" id="{7858728E-65B6-E84E-9B12-8C6AD9EF7F49}"/>
              </a:ext>
            </a:extLst>
          </p:cNvPr>
          <p:cNvSpPr txBox="1">
            <a:spLocks noChangeArrowheads="1"/>
          </p:cNvSpPr>
          <p:nvPr/>
        </p:nvSpPr>
        <p:spPr bwMode="auto">
          <a:xfrm>
            <a:off x="6061615" y="1436562"/>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1</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12" name="Rectangle 6">
            <a:extLst>
              <a:ext uri="{FF2B5EF4-FFF2-40B4-BE49-F238E27FC236}">
                <a16:creationId xmlns:a16="http://schemas.microsoft.com/office/drawing/2014/main" id="{3B2BC043-EBE7-2D4A-B6CD-000B82661140}"/>
              </a:ext>
            </a:extLst>
          </p:cNvPr>
          <p:cNvSpPr/>
          <p:nvPr/>
        </p:nvSpPr>
        <p:spPr>
          <a:xfrm>
            <a:off x="5500046" y="2819785"/>
            <a:ext cx="2254457"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18" name="Rectangle 43">
            <a:extLst>
              <a:ext uri="{FF2B5EF4-FFF2-40B4-BE49-F238E27FC236}">
                <a16:creationId xmlns:a16="http://schemas.microsoft.com/office/drawing/2014/main" id="{F9FD6A6D-3DD6-5047-88DD-5481E8C9C389}"/>
              </a:ext>
            </a:extLst>
          </p:cNvPr>
          <p:cNvSpPr/>
          <p:nvPr/>
        </p:nvSpPr>
        <p:spPr>
          <a:xfrm>
            <a:off x="7790404" y="2093246"/>
            <a:ext cx="2256573" cy="742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EF4A4A"/>
              </a:solidFill>
              <a:cs typeface="Arial" pitchFamily="34" charset="0"/>
            </a:endParaRPr>
          </a:p>
        </p:txBody>
      </p:sp>
      <p:sp>
        <p:nvSpPr>
          <p:cNvPr id="19" name="Oval 44">
            <a:extLst>
              <a:ext uri="{FF2B5EF4-FFF2-40B4-BE49-F238E27FC236}">
                <a16:creationId xmlns:a16="http://schemas.microsoft.com/office/drawing/2014/main" id="{1AD6F691-4CCE-5745-B4B0-070B4A90CB2C}"/>
              </a:ext>
            </a:extLst>
          </p:cNvPr>
          <p:cNvSpPr/>
          <p:nvPr/>
        </p:nvSpPr>
        <p:spPr>
          <a:xfrm rot="1759000">
            <a:off x="8510681" y="1308020"/>
            <a:ext cx="792032" cy="686395"/>
          </a:xfrm>
          <a:prstGeom prst="hexagon">
            <a:avLst>
              <a:gd name="adj" fmla="val 28410"/>
              <a:gd name="vf" fmla="val 11547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
        <p:nvSpPr>
          <p:cNvPr id="26650" name="TextBox 19">
            <a:extLst>
              <a:ext uri="{FF2B5EF4-FFF2-40B4-BE49-F238E27FC236}">
                <a16:creationId xmlns:a16="http://schemas.microsoft.com/office/drawing/2014/main" id="{A0B7BCC6-0635-9A40-99CE-B6D0409242CF}"/>
              </a:ext>
            </a:extLst>
          </p:cNvPr>
          <p:cNvSpPr txBox="1">
            <a:spLocks noChangeArrowheads="1"/>
          </p:cNvSpPr>
          <p:nvPr/>
        </p:nvSpPr>
        <p:spPr bwMode="auto">
          <a:xfrm>
            <a:off x="8059697" y="2231483"/>
            <a:ext cx="25296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eaLnBrk="1" hangingPunct="1"/>
            <a:r>
              <a:rPr lang="en-US" altLang="ko-KR" sz="2800" b="1" dirty="0">
                <a:solidFill>
                  <a:srgbClr val="262626"/>
                </a:solidFill>
                <a:ea typeface="Arial Unicode MS" panose="020B0604020202020204" pitchFamily="34" charset="-128"/>
                <a:cs typeface="Arial" panose="020B0604020202020204" pitchFamily="34" charset="0"/>
              </a:rPr>
              <a:t>Femineity</a:t>
            </a:r>
            <a:endParaRPr lang="ko-KR" altLang="en-US" sz="2800" b="1" dirty="0">
              <a:solidFill>
                <a:srgbClr val="262626"/>
              </a:solidFill>
              <a:ea typeface="Arial Unicode MS" panose="020B0604020202020204" pitchFamily="34" charset="-128"/>
              <a:cs typeface="Arial" panose="020B0604020202020204" pitchFamily="34" charset="0"/>
            </a:endParaRPr>
          </a:p>
        </p:txBody>
      </p:sp>
      <p:sp>
        <p:nvSpPr>
          <p:cNvPr id="26651" name="TextBox 20">
            <a:extLst>
              <a:ext uri="{FF2B5EF4-FFF2-40B4-BE49-F238E27FC236}">
                <a16:creationId xmlns:a16="http://schemas.microsoft.com/office/drawing/2014/main" id="{1B029363-9CB0-CD44-89BB-EA6F0E62B19B}"/>
              </a:ext>
            </a:extLst>
          </p:cNvPr>
          <p:cNvSpPr txBox="1">
            <a:spLocks noChangeArrowheads="1"/>
          </p:cNvSpPr>
          <p:nvPr/>
        </p:nvSpPr>
        <p:spPr bwMode="auto">
          <a:xfrm>
            <a:off x="8393358" y="1471237"/>
            <a:ext cx="1026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맑은 고딕" panose="020B0503020000020004" pitchFamily="34" charset="-127"/>
              </a:defRPr>
            </a:lvl1pPr>
            <a:lvl2pPr marL="742950" indent="-285750">
              <a:defRPr>
                <a:solidFill>
                  <a:schemeClr val="tx1"/>
                </a:solidFill>
                <a:latin typeface="Arial" panose="020B0604020202020204" pitchFamily="34" charset="0"/>
                <a:ea typeface="맑은 고딕" panose="020B0503020000020004" pitchFamily="34" charset="-127"/>
              </a:defRPr>
            </a:lvl2pPr>
            <a:lvl3pPr marL="1143000" indent="-228600">
              <a:defRPr>
                <a:solidFill>
                  <a:schemeClr val="tx1"/>
                </a:solidFill>
                <a:latin typeface="Arial" panose="020B0604020202020204" pitchFamily="34" charset="0"/>
                <a:ea typeface="맑은 고딕" panose="020B0503020000020004" pitchFamily="34" charset="-127"/>
              </a:defRPr>
            </a:lvl3pPr>
            <a:lvl4pPr marL="1600200" indent="-228600">
              <a:defRPr>
                <a:solidFill>
                  <a:schemeClr val="tx1"/>
                </a:solidFill>
                <a:latin typeface="Arial" panose="020B0604020202020204" pitchFamily="34" charset="0"/>
                <a:ea typeface="맑은 고딕" panose="020B0503020000020004" pitchFamily="34" charset="-127"/>
              </a:defRPr>
            </a:lvl4pPr>
            <a:lvl5pPr marL="2057400" indent="-228600">
              <a:defRPr>
                <a:solidFill>
                  <a:schemeClr val="tx1"/>
                </a:solidFill>
                <a:latin typeface="Arial" panose="020B0604020202020204" pitchFamily="34" charset="0"/>
                <a:ea typeface="맑은 고딕" panose="020B0503020000020004" pitchFamily="34" charset="-127"/>
              </a:defRPr>
            </a:lvl5pPr>
            <a:lvl6pPr marL="25146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6pPr>
            <a:lvl7pPr marL="29718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7pPr>
            <a:lvl8pPr marL="34290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8pPr>
            <a:lvl9pPr marL="3886200" indent="-228600" fontAlgn="base">
              <a:spcBef>
                <a:spcPct val="0"/>
              </a:spcBef>
              <a:spcAft>
                <a:spcPct val="0"/>
              </a:spcAft>
              <a:defRPr>
                <a:solidFill>
                  <a:schemeClr val="tx1"/>
                </a:solidFill>
                <a:latin typeface="Arial" panose="020B0604020202020204" pitchFamily="34" charset="0"/>
                <a:ea typeface="맑은 고딕" panose="020B0503020000020004" pitchFamily="34" charset="-127"/>
              </a:defRPr>
            </a:lvl9pPr>
          </a:lstStyle>
          <a:p>
            <a:pPr algn="ctr" eaLnBrk="1" hangingPunct="1"/>
            <a:r>
              <a:rPr lang="en-US" altLang="ko-KR" sz="2000" b="1" dirty="0">
                <a:solidFill>
                  <a:schemeClr val="bg1"/>
                </a:solidFill>
                <a:ea typeface="Arial Unicode MS" panose="020B0604020202020204" pitchFamily="34" charset="-128"/>
                <a:cs typeface="Arial" panose="020B0604020202020204" pitchFamily="34" charset="0"/>
              </a:rPr>
              <a:t>2</a:t>
            </a:r>
            <a:endParaRPr lang="ko-KR" altLang="en-US" sz="2000" b="1" dirty="0">
              <a:solidFill>
                <a:schemeClr val="bg1"/>
              </a:solidFill>
              <a:ea typeface="Arial Unicode MS" panose="020B0604020202020204" pitchFamily="34" charset="-128"/>
              <a:cs typeface="Arial" panose="020B0604020202020204" pitchFamily="34" charset="0"/>
            </a:endParaRPr>
          </a:p>
        </p:txBody>
      </p:sp>
      <p:sp>
        <p:nvSpPr>
          <p:cNvPr id="22" name="Rectangle 42">
            <a:extLst>
              <a:ext uri="{FF2B5EF4-FFF2-40B4-BE49-F238E27FC236}">
                <a16:creationId xmlns:a16="http://schemas.microsoft.com/office/drawing/2014/main" id="{13D4087D-25F5-2645-967F-FA35A8CA615C}"/>
              </a:ext>
            </a:extLst>
          </p:cNvPr>
          <p:cNvSpPr/>
          <p:nvPr/>
        </p:nvSpPr>
        <p:spPr>
          <a:xfrm>
            <a:off x="7795277" y="2813519"/>
            <a:ext cx="224186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sz="2700">
              <a:solidFill>
                <a:srgbClr val="262626"/>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직사각형 161">
            <a:extLst>
              <a:ext uri="{FF2B5EF4-FFF2-40B4-BE49-F238E27FC236}">
                <a16:creationId xmlns:a16="http://schemas.microsoft.com/office/drawing/2014/main" id="{103D19E3-F15E-7A49-A268-BCE818FEF5B7}"/>
              </a:ext>
            </a:extLst>
          </p:cNvPr>
          <p:cNvSpPr/>
          <p:nvPr/>
        </p:nvSpPr>
        <p:spPr>
          <a:xfrm>
            <a:off x="0" y="1385888"/>
            <a:ext cx="12192000" cy="3676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2" name="Text Placeholder 1">
            <a:extLst>
              <a:ext uri="{FF2B5EF4-FFF2-40B4-BE49-F238E27FC236}">
                <a16:creationId xmlns:a16="http://schemas.microsoft.com/office/drawing/2014/main" id="{5B9C8F57-2519-6941-817E-2B0CD699567F}"/>
              </a:ext>
            </a:extLst>
          </p:cNvPr>
          <p:cNvSpPr>
            <a:spLocks noGrp="1"/>
          </p:cNvSpPr>
          <p:nvPr>
            <p:ph type="body" sz="quarter" idx="10"/>
          </p:nvPr>
        </p:nvSpPr>
        <p:spPr>
          <a:xfrm>
            <a:off x="-3443288" y="406400"/>
            <a:ext cx="11574463" cy="725488"/>
          </a:xfrm>
        </p:spPr>
        <p:txBody>
          <a:bodyPr/>
          <a:lstStyle/>
          <a:p>
            <a:pPr fontAlgn="auto">
              <a:spcAft>
                <a:spcPts val="0"/>
              </a:spcAft>
              <a:defRPr/>
            </a:pPr>
            <a:r>
              <a:rPr lang="en-US" dirty="0"/>
              <a:t>Background</a:t>
            </a:r>
          </a:p>
        </p:txBody>
      </p:sp>
      <p:sp>
        <p:nvSpPr>
          <p:cNvPr id="14" name="TextBox 13">
            <a:extLst>
              <a:ext uri="{FF2B5EF4-FFF2-40B4-BE49-F238E27FC236}">
                <a16:creationId xmlns:a16="http://schemas.microsoft.com/office/drawing/2014/main" id="{3E27E991-3F7E-6644-BA09-C3766EA0044C}"/>
              </a:ext>
            </a:extLst>
          </p:cNvPr>
          <p:cNvSpPr txBox="1"/>
          <p:nvPr/>
        </p:nvSpPr>
        <p:spPr>
          <a:xfrm>
            <a:off x="230573" y="2170883"/>
            <a:ext cx="9392279" cy="1569660"/>
          </a:xfrm>
          <a:prstGeom prst="rect">
            <a:avLst/>
          </a:prstGeom>
          <a:noFill/>
        </p:spPr>
        <p:txBody>
          <a:bodyPr anchor="ctr">
            <a:spAutoFit/>
          </a:bodyPr>
          <a:lstStyle/>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Translating Embeddings for</a:t>
            </a:r>
          </a:p>
          <a:p>
            <a:pPr eaLnBrk="1" fontAlgn="auto" hangingPunct="1">
              <a:spcBef>
                <a:spcPts val="0"/>
              </a:spcBef>
              <a:spcAft>
                <a:spcPts val="0"/>
              </a:spcAft>
              <a:defRPr/>
            </a:pPr>
            <a:r>
              <a:rPr lang="en-US" altLang="ko-KR" sz="4800" b="1" dirty="0">
                <a:solidFill>
                  <a:schemeClr val="bg1"/>
                </a:solidFill>
                <a:latin typeface="+mj-lt"/>
                <a:ea typeface="+mn-ea"/>
                <a:cs typeface="Arial" pitchFamily="34" charset="0"/>
              </a:rPr>
              <a:t>Modeling </a:t>
            </a:r>
            <a:r>
              <a:rPr lang="en-US" altLang="ko-KR" sz="4800" b="1" dirty="0">
                <a:solidFill>
                  <a:schemeClr val="bg1"/>
                </a:solidFill>
                <a:highlight>
                  <a:srgbClr val="808000"/>
                </a:highlight>
                <a:latin typeface="+mj-lt"/>
                <a:ea typeface="+mn-ea"/>
                <a:cs typeface="Arial" pitchFamily="34" charset="0"/>
              </a:rPr>
              <a:t>Multi-relational</a:t>
            </a:r>
            <a:r>
              <a:rPr lang="en-US" altLang="ko-KR" sz="4800" b="1" dirty="0">
                <a:solidFill>
                  <a:schemeClr val="bg1"/>
                </a:solidFill>
                <a:latin typeface="+mj-lt"/>
                <a:ea typeface="+mn-ea"/>
                <a:cs typeface="Arial" pitchFamily="34" charset="0"/>
              </a:rPr>
              <a:t> </a:t>
            </a:r>
            <a:r>
              <a:rPr lang="en-US" altLang="ko-KR" sz="4800" b="1" dirty="0">
                <a:solidFill>
                  <a:schemeClr val="bg1"/>
                </a:solidFill>
                <a:highlight>
                  <a:srgbClr val="808000"/>
                </a:highlight>
                <a:latin typeface="+mj-lt"/>
                <a:ea typeface="+mn-ea"/>
                <a:cs typeface="Arial" pitchFamily="34" charset="0"/>
              </a:rPr>
              <a:t>Data</a:t>
            </a:r>
            <a:endParaRPr lang="ko-KR" altLang="en-US" sz="4800" b="1" dirty="0">
              <a:solidFill>
                <a:schemeClr val="bg1"/>
              </a:solidFill>
              <a:highlight>
                <a:srgbClr val="808000"/>
              </a:highlight>
              <a:latin typeface="+mj-lt"/>
              <a:ea typeface="+mn-ea"/>
              <a:cs typeface="Arial" pitchFamily="34" charset="0"/>
            </a:endParaRPr>
          </a:p>
        </p:txBody>
      </p:sp>
    </p:spTree>
  </p:cSld>
  <p:clrMapOvr>
    <a:masterClrMapping/>
  </p:clrMapOvr>
</p:sld>
</file>

<file path=ppt/theme/theme1.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7270</TotalTime>
  <Words>839</Words>
  <Application>Microsoft Macintosh PowerPoint</Application>
  <PresentationFormat>와이드스크린</PresentationFormat>
  <Paragraphs>197</Paragraphs>
  <Slides>32</Slides>
  <Notes>1</Notes>
  <HiddenSlides>0</HiddenSlides>
  <MMClips>0</MMClips>
  <ScaleCrop>false</ScaleCrop>
  <HeadingPairs>
    <vt:vector size="6" baseType="variant">
      <vt:variant>
        <vt:lpstr>사용한 글꼴</vt:lpstr>
      </vt:variant>
      <vt:variant>
        <vt:i4>15</vt:i4>
      </vt:variant>
      <vt:variant>
        <vt:lpstr>테마</vt:lpstr>
      </vt:variant>
      <vt:variant>
        <vt:i4>2</vt:i4>
      </vt:variant>
      <vt:variant>
        <vt:lpstr>슬라이드 제목</vt:lpstr>
      </vt:variant>
      <vt:variant>
        <vt:i4>32</vt:i4>
      </vt:variant>
    </vt:vector>
  </HeadingPairs>
  <TitlesOfParts>
    <vt:vector size="49" baseType="lpstr">
      <vt:lpstr>맑은 고딕</vt:lpstr>
      <vt:lpstr>Apple SD Gothic Neo</vt:lpstr>
      <vt:lpstr>CMMI10</vt:lpstr>
      <vt:lpstr>CMMI7</vt:lpstr>
      <vt:lpstr>CMMIB10</vt:lpstr>
      <vt:lpstr>CMR10</vt:lpstr>
      <vt:lpstr>CMR7</vt:lpstr>
      <vt:lpstr>CMSY10</vt:lpstr>
      <vt:lpstr>CMSY7</vt:lpstr>
      <vt:lpstr>MSBM10</vt:lpstr>
      <vt:lpstr>NimbusRomNo9L</vt:lpstr>
      <vt:lpstr>NimbusSanL</vt:lpstr>
      <vt:lpstr>Arial</vt:lpstr>
      <vt:lpstr>Calibri</vt:lpstr>
      <vt:lpstr>Cambria Math</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Of TransE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배지환[ 학부재학 / 산업경영공학부 ]</cp:lastModifiedBy>
  <cp:revision>94</cp:revision>
  <dcterms:created xsi:type="dcterms:W3CDTF">2020-01-20T05:08:25Z</dcterms:created>
  <dcterms:modified xsi:type="dcterms:W3CDTF">2023-01-15T12:39:30Z</dcterms:modified>
</cp:coreProperties>
</file>