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37"/>
  </p:notesMasterIdLst>
  <p:sldIdLst>
    <p:sldId id="348" r:id="rId3"/>
    <p:sldId id="353" r:id="rId4"/>
    <p:sldId id="354" r:id="rId5"/>
    <p:sldId id="355" r:id="rId6"/>
    <p:sldId id="356" r:id="rId7"/>
    <p:sldId id="357" r:id="rId8"/>
    <p:sldId id="358" r:id="rId9"/>
    <p:sldId id="359" r:id="rId10"/>
    <p:sldId id="360" r:id="rId11"/>
    <p:sldId id="336" r:id="rId12"/>
    <p:sldId id="319" r:id="rId13"/>
    <p:sldId id="326" r:id="rId14"/>
    <p:sldId id="330" r:id="rId15"/>
    <p:sldId id="313" r:id="rId16"/>
    <p:sldId id="338" r:id="rId17"/>
    <p:sldId id="308" r:id="rId18"/>
    <p:sldId id="362" r:id="rId19"/>
    <p:sldId id="364" r:id="rId20"/>
    <p:sldId id="372" r:id="rId21"/>
    <p:sldId id="298" r:id="rId22"/>
    <p:sldId id="361" r:id="rId23"/>
    <p:sldId id="377" r:id="rId24"/>
    <p:sldId id="375" r:id="rId25"/>
    <p:sldId id="365" r:id="rId26"/>
    <p:sldId id="324" r:id="rId27"/>
    <p:sldId id="367" r:id="rId28"/>
    <p:sldId id="373" r:id="rId29"/>
    <p:sldId id="259" r:id="rId30"/>
    <p:sldId id="366" r:id="rId31"/>
    <p:sldId id="368" r:id="rId32"/>
    <p:sldId id="370" r:id="rId33"/>
    <p:sldId id="371" r:id="rId34"/>
    <p:sldId id="321" r:id="rId35"/>
    <p:sldId id="34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AC4"/>
    <a:srgbClr val="2626FF"/>
    <a:srgbClr val="2625FC"/>
    <a:srgbClr val="115A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06" autoAdjust="0"/>
    <p:restoredTop sz="76701"/>
  </p:normalViewPr>
  <p:slideViewPr>
    <p:cSldViewPr snapToGrid="0" showGuides="1">
      <p:cViewPr varScale="1">
        <p:scale>
          <a:sx n="61" d="100"/>
          <a:sy n="61" d="100"/>
        </p:scale>
        <p:origin x="224" y="784"/>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Hello my name is </a:t>
            </a:r>
            <a:r>
              <a:rPr lang="en-US" altLang="ko-KR" sz="1800" dirty="0" err="1">
                <a:effectLst/>
                <a:latin typeface="맑은 고딕" panose="020B0503020000020004" pitchFamily="34" charset="-127"/>
                <a:cs typeface="Times New Roman" panose="02020603050405020304" pitchFamily="18" charset="0"/>
              </a:rPr>
              <a:t>Jihwan</a:t>
            </a:r>
            <a:r>
              <a:rPr lang="en-US" altLang="ko-KR" sz="1800" dirty="0">
                <a:effectLst/>
                <a:latin typeface="맑은 고딕" panose="020B0503020000020004" pitchFamily="34" charset="-127"/>
                <a:cs typeface="Times New Roman" panose="02020603050405020304" pitchFamily="18" charset="0"/>
              </a:rPr>
              <a:t> Bae, and in today’s session I will be presenting you on the topic of Translating Embeddings for Modeling Multi-relational Data.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31645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On the left is the classical mono-relational graph structure. Graphs are composed of nodes and edges, typically with only one type of node and edge. In contrast, Multi-relational data refers to directed graphs whose nodes correspond to entities and edges of the form head, label, and tail each of which indicates that there exists a relationship of label between the entities. The graph on the right is a </a:t>
            </a:r>
            <a:r>
              <a:rPr lang="en" altLang="ko-KR" sz="2800" b="0" i="0" dirty="0">
                <a:solidFill>
                  <a:srgbClr val="636C8B"/>
                </a:solidFill>
                <a:effectLst/>
                <a:latin typeface="Source Sans Pro" panose="020F0502020204030204" pitchFamily="34" charset="0"/>
              </a:rPr>
              <a:t>multi-relational graph which represents a heterogeneous set of edges, where each edge is labeled to denote the type of relationship that exists between the two vertices it connects.</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3747786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Having these concepts in mind, let’s move on to the explanation the actual model.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focuses on modeling multi-relational data from Knowledge bases with the goal of providing an efficient tool to complete them by automatically adding new facts, without requiring extra knowledge. A knowledge graph is a multi-relational graph, where each node represents a real-world entity, and each edge represents a relation between entities.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Given a training set S of triplets (h, l, t) our model learns vector embeddings of the entities and the relationships. We want the result of head plus tail to approximately equal to tail when (h, l, t) triplet holds. In other words, t should be a nearest neighbor of h + l), while h + l should be far away from t for the set of corrupted triplets. The corrupted triplets are composed of training triplets with either the head or tail replaced by a random entity but not both at the same time). </a:t>
            </a:r>
            <a:endParaRPr kumimoji="1" lang="ko-KR" altLang="en-US" dirty="0"/>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71373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This is the whole algorithm, but for now let’s focus on the loss function. I will go over the algorithm in detail when I present my own implementation of the paper. </a:t>
            </a:r>
          </a:p>
        </p:txBody>
      </p:sp>
      <p:sp>
        <p:nvSpPr>
          <p:cNvPr id="4" name="슬라이드 번호 개체 틀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1788492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Let’s derive the loss function step by step. Firstly, we want to minimize the dissimilarity measure for the correct triplet relationship. Next, we also want to maximize the dissimilarity measures for the corrupted triplet, which is equivalent to minimizing the negative distance of the corrupted triplet. Finally, we add the margin hyperparameter in order to prevent the situation of the distance between the corrupted set and the correct set being exactly equal to each other. Let me explain in detail what this means in the next slide.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17913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This is the situation that may occur when we do not introduce the margin term gamma. The distance between the correct head and tail is exactly equal to the distance between corrupted head and the tail. But this is not what we want. We want the distance between the correct ones to be closer than the corrupted pairs. So we implement the gamma term to prevent such case. The optimization is carried out by stochastic gradient descent (in minibatch mode), over the possible h, l and 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57101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We will now move on to examine some of the related works. Structured embedding is a very closely related work. The basic idea is the same, but the difference is that instead of adding the relation vector l, SE embeds the head and tail entities in a way that their embeddings are close to each other in some subspace that depends on the relationship for the correct set. Two different projection matrices for the head and for the tail is used in order to account for the possible asymmetry of relationship.</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482600"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SE is actually more expressive than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as linear operators in dimension k + 1 reproduce affine transformations in a subspace of dimension k. In other words, while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works on k dimension, structured embedding works one dimension higher in k+1 dimension.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1564873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 reason why SE works on one higher dimension can be explained by affine transformation. Let’s assume that k is equal to 2. And we want to perform translation of x y pair to x+1, y.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1734466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However this is impossible. If x y is (0,0), regardless of what the transformation matrix is, we cannot translate the x, y as the result will always be equal to zero, as shown on the right.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2541173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Instead, what we could do is increase one dimension. We increased one dimension by adding z-axis and achieved 2-d translation from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x,y</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to (x+1, y). The 3x3 matrix is actually performing shear in the 3d, but if we fix the z dimension to constant, in this case Z equal to 1, that ‘slice’ of the layer in performing translation in the 2d.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151608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To recap, SE, with L2 as the identity matrix and L1 taken so as to reproduce a translation is then equivalent to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So you could think of Structured embedding as a similar model to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with greater expressiveness.</a:t>
            </a:r>
            <a:endParaRPr lang="ko-KR"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213450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Here is the table of contents. Firstly, I will go over some of the necessary preliminaries and background knowledge for understanding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Then, I will explain the model with accordance to the paper. Consequently, I will present my own implementation. And finally end with conclusion.</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536719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effectLst/>
                <a:latin typeface="맑은 고딕" panose="020B0503020000020004" pitchFamily="34" charset="-127"/>
                <a:cs typeface="Times New Roman" panose="02020603050405020304" pitchFamily="18" charset="0"/>
              </a:rPr>
              <a:t>Another related approach is the Neural Tensor Model. A special case of this model corresponds to learning scores s(h, l, t) as shown on the screen. Score is lower for the corrupted triplets. Considering our norm constraints h norm and t norm being equal to 1, because the embedding vectors are normalized each iteration, and the ranking criterion that l norm does not play any role in comparing corrupted triplets, </a:t>
            </a:r>
            <a:r>
              <a:rPr lang="en-US" altLang="ko-KR" sz="1200" dirty="0" err="1">
                <a:effectLst/>
                <a:latin typeface="맑은 고딕" panose="020B0503020000020004" pitchFamily="34" charset="-127"/>
                <a:cs typeface="Times New Roman" panose="02020603050405020304" pitchFamily="18" charset="0"/>
              </a:rPr>
              <a:t>transE</a:t>
            </a:r>
            <a:r>
              <a:rPr lang="en-US" altLang="ko-KR" sz="1200" dirty="0">
                <a:effectLst/>
                <a:latin typeface="맑은 고딕" panose="020B0503020000020004" pitchFamily="34" charset="-127"/>
                <a:cs typeface="Times New Roman" panose="02020603050405020304" pitchFamily="18" charset="0"/>
              </a:rPr>
              <a:t> corresponds to the score formula of the neural tensor model. When the capital l is the identity matrix, and l = l1 = </a:t>
            </a:r>
            <a:r>
              <a:rPr lang="en-US" altLang="ko-KR" sz="1200" dirty="0">
                <a:effectLst/>
                <a:latin typeface="Cambria Math" panose="02040503050406030204" pitchFamily="18" charset="0"/>
                <a:ea typeface="맑은 고딕" panose="020B0503020000020004" pitchFamily="34" charset="-127"/>
                <a:cs typeface="Cambria Math" panose="02040503050406030204" pitchFamily="18" charset="0"/>
              </a:rPr>
              <a:t>−</a:t>
            </a:r>
            <a:r>
              <a:rPr lang="en-US" altLang="ko-KR" sz="1200" dirty="0">
                <a:effectLst/>
                <a:latin typeface="맑은 고딕" panose="020B0503020000020004" pitchFamily="34" charset="-127"/>
                <a:cs typeface="Times New Roman" panose="02020603050405020304" pitchFamily="18" charset="0"/>
              </a:rPr>
              <a:t>l2.  As in the case of SE, we can see that </a:t>
            </a:r>
            <a:r>
              <a:rPr lang="en-US" altLang="ko-KR" sz="1200" dirty="0" err="1">
                <a:effectLst/>
                <a:latin typeface="맑은 고딕" panose="020B0503020000020004" pitchFamily="34" charset="-127"/>
                <a:cs typeface="Times New Roman" panose="02020603050405020304" pitchFamily="18" charset="0"/>
              </a:rPr>
              <a:t>TransE</a:t>
            </a:r>
            <a:r>
              <a:rPr lang="en-US" altLang="ko-KR" sz="1200" dirty="0">
                <a:effectLst/>
                <a:latin typeface="맑은 고딕" panose="020B0503020000020004" pitchFamily="34" charset="-127"/>
                <a:cs typeface="Times New Roman" panose="02020603050405020304" pitchFamily="18" charset="0"/>
              </a:rPr>
              <a:t> is a simpler model with much fewer parameters.</a:t>
            </a:r>
            <a:r>
              <a:rPr lang="ko-KR" altLang="ko-KR" dirty="0">
                <a:effectLst/>
              </a:rPr>
              <a:t> </a:t>
            </a:r>
            <a:endParaRPr kumimoji="1" lang="ko-KR" altLang="en-US" dirty="0"/>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4130990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Experiment was carried out with related models. For the data set, wordnet and freebase were used. Wordnet knowledge base is designed to produce an intuitively usable dictionary and thesaurus, and support automatic text analysis. Freebase is a huge and growing KB of general facts; For the testing, redundant data due to reversing the relationship were removed. We wanted to test for both small and large data set. For the smaller one FB15k was used and for the the larger one, FB1M which includes 25k relationships and more than 17 millions training triplets, was used.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3858028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For the evaluation, the ranking procedure was used. For each test triplet, the head is removed and replaced by each of the entities of the dictionary in turn. Dissimilarities of those corrupted triplets are first computed by the models and then sorted by ascending order; the rank of the correct entity is finally stored. This whole procedure is repeated while removing the tail instead of the head. We report the mean of those predicted ranks and the hits@10, which is the proportion of correct entities ranked in the top 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These metrics are indicative but can be flawed when some corrupted triplets end up being valid ones. To avoid such a misleading behavior,  the triplets that appear either in the training, validation or test set were removed. The original (possibly flawed) is termed raw, while we refer to the newer as filtered (or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filt</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sz="1800" dirty="0"/>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4097290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In the baselines, The first method is Unstructured, a version of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which considers the data as mono-relational and sets all translations to 0. We also compare with RESCAL, the collective matrix factorization model and the energy-based models SE, SME(linear)/SME(bilinear) and LFM [6]. RESCAL is trained via an alternating least-square method, whereas the others are trained by stochastic gradient descent, like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As expected, the filtered setting provides lower mean ranks and higher hits@10, which is a clearer evaluation of the performance of the methods in link prediction. However, generally the trends between raw and filtered are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Despite the lower expressiveness of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outperforms all counterparts on all metrics, usually with a wide margin, and reaches some promising absolute performance scores such as 89% of hits@10 on WN and 34% on FB1M. It is likely due to the fact that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model is a more direct way to represent the true properties of the relationship, and also due to the fact that optimization is difficult in embedding models. Simpler model simplify the training and prevent underfitting, which seems to compensate for a lower expressiveness in this case.</a:t>
            </a:r>
            <a:endParaRPr lang="ko-KR"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ko-KR"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3865117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Results were classified depending on several categories of the relationships in table 4. Categories are 1-TO-1, 1-TO-MANY, MANY-TO-1, MANY-TO-MANY. appears that, as one would expect, it is easier to predict entities on the “side 1” of triplets (i.e., predicting head in 1-TO-MANY and tail in MANY-TO-1),. SME(bilinear) proves to be very accurate in such cases because they are those with the most training examples.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Table 5 below gives examples of link prediction results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on the FB15k test set. This illustrates the capabilities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to predict the tail. Even if the good answer is not always top-ranked, the predictions reflect common-sense.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3228921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Using FB15k, test was carried out to test how well methods could generalize to new facts by checking how fast they were learning new relationships. Results for Unstructured, SE, SME(linear), SME(bilinear) and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are presented in the Figure on the left. The performance of Unstructured is the best when no example of the unknown relationship is provided, because it does not use this information to predict. But, of course, this performance does not improve while providing labeled examples.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is the fastest method to learn: with only 10 examples of a new relationship, the hits@10 is already 18% and it improves monotonically with the number of provided samples. It seems to be due to the simplicity of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model that makes it able to generalize well, without having to modify any of the already trained embeddings.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10569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 will now present my own implementation of the code. First step was to create negative datasets for training. In order to do so dataset was examined. I was able to find out that this data set is very simple as the unique head is simply arithmetic sequence of numbers with step size one.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Then, I created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rel_matrix</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which is an adjacent matrix filled with relationship l if relationship exists for the head and tail pair. If the relationship does not exist, then it is filled with zero.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3634443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Our goal here is to create corrupted set, so we want to eliminate correct sets and leave only the corrupted sets. Based on this idea, I assigned negative one for the correct set relations and positive one for the corrupted set relations. As seen from previous slide, unique head set is simply arithmetic sequence. So, I was able to create unique head set named series by using arrange function.</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Then, I multiplied series with relation matrix of the particular head. This makes the corrupted set positive, while making the correct ones negative. Using this feature, I was able to generate the negative headset. Applying the same logic on the tail, I created the negative tail set as well.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2256495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For the model, I followed the algorithm as the paper states. In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init</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function, I created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emedding</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for the label, which embeds the labels to embedding dimension. The weight of the embedding was initialized through Xavier Initialization to facilitate quick convergence. The embedding for the entity was also created and same initialization methodology was used.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28</a:t>
            </a:fld>
            <a:endParaRPr lang="en-US"/>
          </a:p>
        </p:txBody>
      </p:sp>
    </p:spTree>
    <p:extLst>
      <p:ext uri="{BB962C8B-B14F-4D97-AF65-F5344CB8AC3E}">
        <p14:creationId xmlns:p14="http://schemas.microsoft.com/office/powerpoint/2010/main" val="1969186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In the forward function, embedding of the entities and relationships were performed using the embedding functions defined in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init</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section. Consequently, the loss was calculated. Matching the dimension was the trickiest part for me. I used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unsqueeze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function to match the dimension of the corrupted sets with relation set and correct sets. For instance, in the case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head_prime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corrupted set, I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unsqueezed</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relation matrix and tail matrix and added a dimension at index 1 in order to to match the dimension with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head_prime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matrix. Then I calculated norm along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embed_dim</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axis. Same logic was applied for the tail corrupted set. This was done to to fully utilize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gpu’s</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parallel computing, thus I refrained from using the for-loop, instead carried out the calculation is matrix format.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If you look at the loss function, you can notice torch dot max function. This was done to implement the function of returning only the positives. Loss function is exactly the same as the suggested algorithm from the paper, only difference is that 2 x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neg_sample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is multiplied for dissimilarity measure for correct set. This is because for each positive set, there are 2 corrupted set(</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h_p</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t_p</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each with neg # of samples,,,, just in case you are wondering why I multiplied this term.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29</a:t>
            </a:fld>
            <a:endParaRPr lang="en-US"/>
          </a:p>
        </p:txBody>
      </p:sp>
    </p:spTree>
    <p:extLst>
      <p:ext uri="{BB962C8B-B14F-4D97-AF65-F5344CB8AC3E}">
        <p14:creationId xmlns:p14="http://schemas.microsoft.com/office/powerpoint/2010/main" val="140093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To start off, let’s review the some of the essential concepts by dissecting the title.</a:t>
            </a:r>
            <a:r>
              <a:rPr lang="ko-KR" altLang="ko-KR" dirty="0">
                <a:effectLst/>
              </a:rPr>
              <a:t>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339997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The dataset was loaded through the usage of dataset class. I followed the structure of the class.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30</a:t>
            </a:fld>
            <a:endParaRPr lang="en-US"/>
          </a:p>
        </p:txBody>
      </p:sp>
    </p:spTree>
    <p:extLst>
      <p:ext uri="{BB962C8B-B14F-4D97-AF65-F5344CB8AC3E}">
        <p14:creationId xmlns:p14="http://schemas.microsoft.com/office/powerpoint/2010/main" val="3095642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This is the code for the execution. For every epoch, loss was calculated and </a:t>
            </a:r>
            <a:r>
              <a:rPr lang="en-US" altLang="ko-KR" sz="1800" dirty="0" err="1">
                <a:effectLst/>
                <a:latin typeface="맑은 고딕" panose="020B0503020000020004" pitchFamily="34" charset="-127"/>
                <a:cs typeface="Times New Roman" panose="02020603050405020304" pitchFamily="18" charset="0"/>
              </a:rPr>
              <a:t>backpropogation</a:t>
            </a:r>
            <a:r>
              <a:rPr lang="en-US" altLang="ko-KR" sz="1800" dirty="0">
                <a:effectLst/>
                <a:latin typeface="맑은 고딕" panose="020B0503020000020004" pitchFamily="34" charset="-127"/>
                <a:cs typeface="Times New Roman" panose="02020603050405020304" pitchFamily="18" charset="0"/>
              </a:rPr>
              <a:t> was performed to update the variables. I coded to display its result using matplotlib. Furthermore, </a:t>
            </a:r>
            <a:r>
              <a:rPr lang="en-US" altLang="ko-KR" sz="1800" dirty="0" err="1">
                <a:effectLst/>
                <a:latin typeface="맑은 고딕" panose="020B0503020000020004" pitchFamily="34" charset="-127"/>
                <a:cs typeface="Times New Roman" panose="02020603050405020304" pitchFamily="18" charset="0"/>
              </a:rPr>
              <a:t>optuna</a:t>
            </a:r>
            <a:r>
              <a:rPr lang="en-US" altLang="ko-KR" sz="1800" dirty="0">
                <a:effectLst/>
                <a:latin typeface="맑은 고딕" panose="020B0503020000020004" pitchFamily="34" charset="-127"/>
                <a:cs typeface="Times New Roman" panose="02020603050405020304" pitchFamily="18" charset="0"/>
              </a:rPr>
              <a:t> package was used for the hyperparameter tuning.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31</a:t>
            </a:fld>
            <a:endParaRPr lang="en-US"/>
          </a:p>
        </p:txBody>
      </p:sp>
    </p:spTree>
    <p:extLst>
      <p:ext uri="{BB962C8B-B14F-4D97-AF65-F5344CB8AC3E}">
        <p14:creationId xmlns:p14="http://schemas.microsoft.com/office/powerpoint/2010/main" val="2357954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So, this is the visualization of the result for different variable settings. I set the learning rate, embedding dimension, and gamma value to be variables. And the best result was given when learning rate is 9.3 time ten to the power of 5, gamma equal to 8 and embedding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dimenson</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equal to 18. Initially I wanted to do grid-wise search, yet the multi-dimensional analysis took too long, so alternatively I tested using random combinations of each variables. I’ve done 6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tirals</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Obviously, higher gamma value led to better starting point, but if the learning rate is adequate, the convergence seemed to be achieved in similar pace for all testing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variataions</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And embedding dimensions seems to not affect the result as much, but this may be biased as the range of embedding dimension is not significantly different from each other for all.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32</a:t>
            </a:fld>
            <a:endParaRPr lang="en-US"/>
          </a:p>
        </p:txBody>
      </p:sp>
    </p:spTree>
    <p:extLst>
      <p:ext uri="{BB962C8B-B14F-4D97-AF65-F5344CB8AC3E}">
        <p14:creationId xmlns:p14="http://schemas.microsoft.com/office/powerpoint/2010/main" val="1135361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To sum up,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was a new approach to learn embeddings of KBs, focusing on the minimal parametrization of the model to primarily represent hierarchical relationships. It showed that it works very well compared to competing methods on two different knowledge bases.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is highly scalable model, as shown through the application of a very large-scale chunk of data Even in complex and heterogeneous multi-relational domains. From this, we could learn that simple yet appropriate modeling assumptions can lead to better trade-offs between accuracy and scalability. The greater expressivity of these models comes at the expense of substantial increases in model complexity which results in modeling assumptions that are hard to interpret, and in higher computational costs. This was highly inspiring for me because I thought that obviously more difficult and complex model would lead to better result. But, this paper enlightened me that simple yet powerful intuitions could lead to better result.</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33</a:t>
            </a:fld>
            <a:endParaRPr lang="en-US"/>
          </a:p>
        </p:txBody>
      </p:sp>
    </p:spTree>
    <p:extLst>
      <p:ext uri="{BB962C8B-B14F-4D97-AF65-F5344CB8AC3E}">
        <p14:creationId xmlns:p14="http://schemas.microsoft.com/office/powerpoint/2010/main" val="3238156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First keyword is translating. Translating is a Type of transformation that takes each point in a figure and slides it the same distance in the same direction.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60081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So, in this case the initial point shifted by 3 and 2 in x and y direction respectively.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309409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err="1">
                <a:effectLst/>
                <a:latin typeface="맑은 고딕" panose="020B0503020000020004" pitchFamily="34" charset="-127"/>
                <a:cs typeface="Times New Roman" panose="02020603050405020304" pitchFamily="18" charset="0"/>
              </a:rPr>
              <a:t>Nextly</a:t>
            </a:r>
            <a:r>
              <a:rPr lang="en-US" altLang="ko-KR" sz="1800" dirty="0">
                <a:effectLst/>
                <a:latin typeface="맑은 고딕" panose="020B0503020000020004" pitchFamily="34" charset="-127"/>
                <a:cs typeface="Times New Roman" panose="02020603050405020304" pitchFamily="18" charset="0"/>
              </a:rPr>
              <a:t>, we will examine the embedding</a:t>
            </a:r>
            <a:r>
              <a:rPr lang="ko-KR" altLang="ko-KR" dirty="0">
                <a:effectLst/>
              </a:rPr>
              <a:t>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302938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Suppose that we have these 4 words. We could represent individual word as an one hot vector. But, then the computational cost increases exponentially with increasing word.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72130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Instead, we could embed each word onto 2 dimensional space composed of Royalty and Femineity axis. This way, we could gain representation without increasing the number of dimension. So, for instance, King plus Woman will give Queen. This is quite intuitive as king with feminine feature is queen.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402311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Finally, let’s examine the multi-relational data.</a:t>
            </a:r>
            <a:r>
              <a:rPr lang="ko-KR" altLang="ko-KR" dirty="0">
                <a:effectLst/>
              </a:rPr>
              <a:t>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54747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27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2911392" y="1734530"/>
            <a:ext cx="15663823" cy="3999375"/>
            <a:chOff x="6454683" y="1943026"/>
            <a:chExt cx="8944152" cy="3999375"/>
          </a:xfrm>
        </p:grpSpPr>
        <p:sp>
          <p:nvSpPr>
            <p:cNvPr id="8" name="TextBox 7">
              <a:extLst>
                <a:ext uri="{FF2B5EF4-FFF2-40B4-BE49-F238E27FC236}">
                  <a16:creationId xmlns:a16="http://schemas.microsoft.com/office/drawing/2014/main" id="{5CF5BDA4-10C7-46A6-AC30-523A3FC438AC}"/>
                </a:ext>
              </a:extLst>
            </p:cNvPr>
            <p:cNvSpPr txBox="1"/>
            <p:nvPr/>
          </p:nvSpPr>
          <p:spPr>
            <a:xfrm>
              <a:off x="6454683" y="1943026"/>
              <a:ext cx="5088421"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Translating Embeddings for</a:t>
              </a:r>
            </a:p>
            <a:p>
              <a:r>
                <a:rPr lang="en-US" altLang="ko-KR" sz="4800" b="1" dirty="0">
                  <a:solidFill>
                    <a:schemeClr val="bg1"/>
                  </a:solidFill>
                  <a:latin typeface="+mj-lt"/>
                  <a:cs typeface="Arial" pitchFamily="34" charset="0"/>
                </a:rPr>
                <a:t>Modeling Multi-relational Data</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10621739" y="5296070"/>
              <a:ext cx="4777096" cy="646331"/>
            </a:xfrm>
            <a:prstGeom prst="rect">
              <a:avLst/>
            </a:prstGeom>
            <a:noFill/>
          </p:spPr>
          <p:txBody>
            <a:bodyPr wrap="square" rtlCol="0" anchor="ctr">
              <a:spAutoFit/>
            </a:bodyPr>
            <a:lstStyle/>
            <a:p>
              <a:r>
                <a:rPr lang="ko-KR" altLang="en-US" sz="3600" b="1" dirty="0" err="1">
                  <a:solidFill>
                    <a:schemeClr val="bg1"/>
                  </a:solidFill>
                  <a:cs typeface="Arial" pitchFamily="34" charset="0"/>
                </a:rPr>
                <a:t>배지환</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dirty="0"/>
              <a:t>Multi-Relational</a:t>
            </a:r>
            <a:r>
              <a:rPr lang="ko-KR" altLang="en-US" dirty="0"/>
              <a:t> </a:t>
            </a:r>
            <a:r>
              <a:rPr lang="en-US" altLang="ko-KR" dirty="0"/>
              <a:t>Data</a:t>
            </a:r>
            <a:endParaRPr lang="en-US" dirty="0"/>
          </a:p>
        </p:txBody>
      </p:sp>
      <p:graphicFrame>
        <p:nvGraphicFramePr>
          <p:cNvPr id="3" name="Table 3">
            <a:extLst>
              <a:ext uri="{FF2B5EF4-FFF2-40B4-BE49-F238E27FC236}">
                <a16:creationId xmlns:a16="http://schemas.microsoft.com/office/drawing/2014/main" id="{EB2DE1BF-0D9A-4131-B4A7-5C6D5F909749}"/>
              </a:ext>
            </a:extLst>
          </p:cNvPr>
          <p:cNvGraphicFramePr>
            <a:graphicFrameLocks noGrp="1"/>
          </p:cNvGraphicFramePr>
          <p:nvPr>
            <p:extLst>
              <p:ext uri="{D42A27DB-BD31-4B8C-83A1-F6EECF244321}">
                <p14:modId xmlns:p14="http://schemas.microsoft.com/office/powerpoint/2010/main" val="3599805654"/>
              </p:ext>
            </p:extLst>
          </p:nvPr>
        </p:nvGraphicFramePr>
        <p:xfrm>
          <a:off x="1220344" y="1389182"/>
          <a:ext cx="4226172" cy="4845434"/>
        </p:xfrm>
        <a:graphic>
          <a:graphicData uri="http://schemas.openxmlformats.org/drawingml/2006/table">
            <a:tbl>
              <a:tblPr firstRow="1" bandRow="1">
                <a:tableStyleId>{5940675A-B579-460E-94D1-54222C63F5DA}</a:tableStyleId>
              </a:tblPr>
              <a:tblGrid>
                <a:gridCol w="426267">
                  <a:extLst>
                    <a:ext uri="{9D8B030D-6E8A-4147-A177-3AD203B41FA5}">
                      <a16:colId xmlns:a16="http://schemas.microsoft.com/office/drawing/2014/main" val="20000"/>
                    </a:ext>
                  </a:extLst>
                </a:gridCol>
                <a:gridCol w="3373638">
                  <a:extLst>
                    <a:ext uri="{9D8B030D-6E8A-4147-A177-3AD203B41FA5}">
                      <a16:colId xmlns:a16="http://schemas.microsoft.com/office/drawing/2014/main" val="20001"/>
                    </a:ext>
                  </a:extLst>
                </a:gridCol>
                <a:gridCol w="426267">
                  <a:extLst>
                    <a:ext uri="{9D8B030D-6E8A-4147-A177-3AD203B41FA5}">
                      <a16:colId xmlns:a16="http://schemas.microsoft.com/office/drawing/2014/main" val="20002"/>
                    </a:ext>
                  </a:extLst>
                </a:gridCol>
              </a:tblGrid>
              <a:tr h="450738">
                <a:tc gridSpan="3">
                  <a:txBody>
                    <a:bodyPr/>
                    <a:lstStyle/>
                    <a:p>
                      <a:pPr algn="ctr"/>
                      <a:r>
                        <a:rPr lang="en-US" altLang="ko-KR" sz="2400" b="1" dirty="0">
                          <a:solidFill>
                            <a:schemeClr val="accent2"/>
                          </a:solidFill>
                          <a:latin typeface="+mn-lt"/>
                          <a:cs typeface="Arial" pitchFamily="34" charset="0"/>
                        </a:rPr>
                        <a:t>Classic</a:t>
                      </a:r>
                      <a:r>
                        <a:rPr lang="ko-KR" altLang="en-US" sz="2400" b="1" dirty="0">
                          <a:solidFill>
                            <a:schemeClr val="accent2"/>
                          </a:solidFill>
                          <a:latin typeface="+mn-lt"/>
                          <a:cs typeface="Arial" pitchFamily="34" charset="0"/>
                        </a:rPr>
                        <a:t> </a:t>
                      </a:r>
                      <a:r>
                        <a:rPr lang="en-US" altLang="ko-KR" sz="2400" b="1" dirty="0">
                          <a:solidFill>
                            <a:schemeClr val="accent2"/>
                          </a:solidFill>
                          <a:latin typeface="+mn-lt"/>
                          <a:cs typeface="Arial" pitchFamily="34" charset="0"/>
                        </a:rPr>
                        <a:t>Graph</a:t>
                      </a:r>
                      <a:r>
                        <a:rPr lang="ko-KR" altLang="en-US" sz="2400" b="1" dirty="0">
                          <a:solidFill>
                            <a:schemeClr val="accent2"/>
                          </a:solidFill>
                          <a:latin typeface="+mn-lt"/>
                          <a:cs typeface="Arial" pitchFamily="34" charset="0"/>
                        </a:rPr>
                        <a:t> </a:t>
                      </a:r>
                      <a:r>
                        <a:rPr lang="en-US" altLang="ko-KR" sz="2400" b="1" dirty="0">
                          <a:solidFill>
                            <a:schemeClr val="accent2"/>
                          </a:solidFill>
                          <a:latin typeface="+mn-lt"/>
                          <a:cs typeface="Arial" pitchFamily="34" charset="0"/>
                        </a:rPr>
                        <a:t>Structure</a:t>
                      </a:r>
                      <a:endParaRPr lang="ko-KR" altLang="en-US" sz="2400" b="1" dirty="0">
                        <a:solidFill>
                          <a:schemeClr val="accent2"/>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239530">
                <a:tc gridSpan="3">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940649"/>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0349413"/>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073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5" name="Table 5">
            <a:extLst>
              <a:ext uri="{FF2B5EF4-FFF2-40B4-BE49-F238E27FC236}">
                <a16:creationId xmlns:a16="http://schemas.microsoft.com/office/drawing/2014/main" id="{D08AD7E8-85B2-432A-A349-9AF99C9985D7}"/>
              </a:ext>
            </a:extLst>
          </p:cNvPr>
          <p:cNvGraphicFramePr>
            <a:graphicFrameLocks noGrp="1"/>
          </p:cNvGraphicFramePr>
          <p:nvPr>
            <p:extLst>
              <p:ext uri="{D42A27DB-BD31-4B8C-83A1-F6EECF244321}">
                <p14:modId xmlns:p14="http://schemas.microsoft.com/office/powerpoint/2010/main" val="1684754948"/>
              </p:ext>
            </p:extLst>
          </p:nvPr>
        </p:nvGraphicFramePr>
        <p:xfrm>
          <a:off x="6900174" y="1389182"/>
          <a:ext cx="4226172" cy="4845435"/>
        </p:xfrm>
        <a:graphic>
          <a:graphicData uri="http://schemas.openxmlformats.org/drawingml/2006/table">
            <a:tbl>
              <a:tblPr firstRow="1" bandRow="1">
                <a:tableStyleId>{5940675A-B579-460E-94D1-54222C63F5DA}</a:tableStyleId>
              </a:tblPr>
              <a:tblGrid>
                <a:gridCol w="426267">
                  <a:extLst>
                    <a:ext uri="{9D8B030D-6E8A-4147-A177-3AD203B41FA5}">
                      <a16:colId xmlns:a16="http://schemas.microsoft.com/office/drawing/2014/main" val="20000"/>
                    </a:ext>
                  </a:extLst>
                </a:gridCol>
                <a:gridCol w="3373638">
                  <a:extLst>
                    <a:ext uri="{9D8B030D-6E8A-4147-A177-3AD203B41FA5}">
                      <a16:colId xmlns:a16="http://schemas.microsoft.com/office/drawing/2014/main" val="20001"/>
                    </a:ext>
                  </a:extLst>
                </a:gridCol>
                <a:gridCol w="426267">
                  <a:extLst>
                    <a:ext uri="{9D8B030D-6E8A-4147-A177-3AD203B41FA5}">
                      <a16:colId xmlns:a16="http://schemas.microsoft.com/office/drawing/2014/main" val="20002"/>
                    </a:ext>
                  </a:extLst>
                </a:gridCol>
              </a:tblGrid>
              <a:tr h="450738">
                <a:tc gridSpan="3">
                  <a:txBody>
                    <a:bodyPr/>
                    <a:lstStyle/>
                    <a:p>
                      <a:pPr algn="ctr"/>
                      <a:r>
                        <a:rPr lang="en-US" altLang="ko-KR" sz="2400" b="1" dirty="0">
                          <a:solidFill>
                            <a:schemeClr val="accent4"/>
                          </a:solidFill>
                          <a:latin typeface="+mn-lt"/>
                          <a:cs typeface="Arial" pitchFamily="34" charset="0"/>
                        </a:rPr>
                        <a:t>Multi-Relational Structure</a:t>
                      </a:r>
                      <a:endParaRPr lang="ko-KR" altLang="en-US" sz="2400" b="1" dirty="0">
                        <a:solidFill>
                          <a:schemeClr val="accent4"/>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239531">
                <a:tc gridSpan="3">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28575"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245290"/>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797049"/>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073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10" name="Table 3">
            <a:extLst>
              <a:ext uri="{FF2B5EF4-FFF2-40B4-BE49-F238E27FC236}">
                <a16:creationId xmlns:a16="http://schemas.microsoft.com/office/drawing/2014/main" id="{669D4BD4-CE5D-974F-A719-50C741D132A8}"/>
              </a:ext>
            </a:extLst>
          </p:cNvPr>
          <p:cNvGraphicFramePr>
            <a:graphicFrameLocks noGrp="1"/>
          </p:cNvGraphicFramePr>
          <p:nvPr>
            <p:extLst>
              <p:ext uri="{D42A27DB-BD31-4B8C-83A1-F6EECF244321}">
                <p14:modId xmlns:p14="http://schemas.microsoft.com/office/powerpoint/2010/main" val="1664435730"/>
              </p:ext>
            </p:extLst>
          </p:nvPr>
        </p:nvGraphicFramePr>
        <p:xfrm>
          <a:off x="1227672" y="3028950"/>
          <a:ext cx="4218844" cy="2756688"/>
        </p:xfrm>
        <a:graphic>
          <a:graphicData uri="http://schemas.openxmlformats.org/drawingml/2006/table">
            <a:tbl>
              <a:tblPr firstRow="1" bandRow="1">
                <a:tableStyleId>{5940675A-B579-460E-94D1-54222C63F5DA}</a:tableStyleId>
              </a:tblPr>
              <a:tblGrid>
                <a:gridCol w="4218844">
                  <a:extLst>
                    <a:ext uri="{9D8B030D-6E8A-4147-A177-3AD203B41FA5}">
                      <a16:colId xmlns:a16="http://schemas.microsoft.com/office/drawing/2014/main" val="20000"/>
                    </a:ext>
                  </a:extLst>
                </a:gridCol>
              </a:tblGrid>
              <a:tr h="2021571">
                <a:tc>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73511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6"/>
                  </a:ext>
                </a:extLst>
              </a:tr>
            </a:tbl>
          </a:graphicData>
        </a:graphic>
      </p:graphicFrame>
      <p:pic>
        <p:nvPicPr>
          <p:cNvPr id="8" name="그림 7">
            <a:extLst>
              <a:ext uri="{FF2B5EF4-FFF2-40B4-BE49-F238E27FC236}">
                <a16:creationId xmlns:a16="http://schemas.microsoft.com/office/drawing/2014/main" id="{39FDFCB9-E3ED-0844-86BC-BDA8B04C8D14}"/>
              </a:ext>
            </a:extLst>
          </p:cNvPr>
          <p:cNvPicPr>
            <a:picLocks noChangeAspect="1"/>
          </p:cNvPicPr>
          <p:nvPr/>
        </p:nvPicPr>
        <p:blipFill rotWithShape="1">
          <a:blip r:embed="rId3">
            <a:extLst>
              <a:ext uri="{28A0092B-C50C-407E-A947-70E740481C1C}">
                <a14:useLocalDpi xmlns:a14="http://schemas.microsoft.com/office/drawing/2010/main" val="0"/>
              </a:ext>
            </a:extLst>
          </a:blip>
          <a:srcRect l="2704" r="52900" b="26671"/>
          <a:stretch/>
        </p:blipFill>
        <p:spPr>
          <a:xfrm>
            <a:off x="1341692" y="2065667"/>
            <a:ext cx="3983476" cy="3719971"/>
          </a:xfrm>
          <a:prstGeom prst="rect">
            <a:avLst/>
          </a:prstGeom>
        </p:spPr>
      </p:pic>
      <p:sp>
        <p:nvSpPr>
          <p:cNvPr id="13" name="직사각형 12">
            <a:extLst>
              <a:ext uri="{FF2B5EF4-FFF2-40B4-BE49-F238E27FC236}">
                <a16:creationId xmlns:a16="http://schemas.microsoft.com/office/drawing/2014/main" id="{7C39D56B-B34C-7741-ADCE-09B3D71BBE59}"/>
              </a:ext>
            </a:extLst>
          </p:cNvPr>
          <p:cNvSpPr/>
          <p:nvPr/>
        </p:nvSpPr>
        <p:spPr>
          <a:xfrm>
            <a:off x="6900175" y="2590600"/>
            <a:ext cx="4226172" cy="3195038"/>
          </a:xfrm>
          <a:prstGeom prst="rect">
            <a:avLst/>
          </a:prstGeom>
          <a:solidFill>
            <a:srgbClr val="115AC4"/>
          </a:solidFill>
          <a:ln>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47E48F11-A0D1-C012-F969-19955B70C452}"/>
              </a:ext>
            </a:extLst>
          </p:cNvPr>
          <p:cNvSpPr/>
          <p:nvPr/>
        </p:nvSpPr>
        <p:spPr>
          <a:xfrm>
            <a:off x="7014193" y="2065667"/>
            <a:ext cx="3998134" cy="3719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2606461A-9860-7BF2-5C95-3576D8A9840C}"/>
              </a:ext>
            </a:extLst>
          </p:cNvPr>
          <p:cNvPicPr>
            <a:picLocks noChangeAspect="1"/>
          </p:cNvPicPr>
          <p:nvPr/>
        </p:nvPicPr>
        <p:blipFill rotWithShape="1">
          <a:blip r:embed="rId4">
            <a:extLst>
              <a:ext uri="{28A0092B-C50C-407E-A947-70E740481C1C}">
                <a14:useLocalDpi xmlns:a14="http://schemas.microsoft.com/office/drawing/2010/main" val="0"/>
              </a:ext>
            </a:extLst>
          </a:blip>
          <a:srcRect l="17732" r="11264" b="11726"/>
          <a:stretch/>
        </p:blipFill>
        <p:spPr>
          <a:xfrm>
            <a:off x="6957183" y="2515035"/>
            <a:ext cx="4112153" cy="2953783"/>
          </a:xfrm>
          <a:prstGeom prst="rect">
            <a:avLst/>
          </a:prstGeom>
        </p:spPr>
      </p:pic>
    </p:spTree>
    <p:extLst>
      <p:ext uri="{BB962C8B-B14F-4D97-AF65-F5344CB8AC3E}">
        <p14:creationId xmlns:p14="http://schemas.microsoft.com/office/powerpoint/2010/main" val="340530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52583" y="339115"/>
            <a:ext cx="11573197" cy="724247"/>
          </a:xfrm>
        </p:spPr>
        <p:txBody>
          <a:bodyPr/>
          <a:lstStyle/>
          <a:p>
            <a:r>
              <a:rPr lang="en-US" dirty="0"/>
              <a:t>Introduction</a:t>
            </a:r>
            <a:endParaRPr lang="en-US" altLang="ko-KR" dirty="0"/>
          </a:p>
        </p:txBody>
      </p:sp>
      <p:grpSp>
        <p:nvGrpSpPr>
          <p:cNvPr id="8" name="그룹 7">
            <a:extLst>
              <a:ext uri="{FF2B5EF4-FFF2-40B4-BE49-F238E27FC236}">
                <a16:creationId xmlns:a16="http://schemas.microsoft.com/office/drawing/2014/main" id="{B4F98A67-1EC1-0E0C-881C-7F510B973967}"/>
              </a:ext>
            </a:extLst>
          </p:cNvPr>
          <p:cNvGrpSpPr/>
          <p:nvPr/>
        </p:nvGrpSpPr>
        <p:grpSpPr>
          <a:xfrm>
            <a:off x="5064359" y="2777634"/>
            <a:ext cx="6990951" cy="896836"/>
            <a:chOff x="1120789" y="5425433"/>
            <a:chExt cx="7655926" cy="896836"/>
          </a:xfrm>
        </p:grpSpPr>
        <p:grpSp>
          <p:nvGrpSpPr>
            <p:cNvPr id="47" name="그룹 46">
              <a:extLst>
                <a:ext uri="{FF2B5EF4-FFF2-40B4-BE49-F238E27FC236}">
                  <a16:creationId xmlns:a16="http://schemas.microsoft.com/office/drawing/2014/main" id="{45B8A459-310C-4126-90AA-816ED352830E}"/>
                </a:ext>
              </a:extLst>
            </p:cNvPr>
            <p:cNvGrpSpPr/>
            <p:nvPr/>
          </p:nvGrpSpPr>
          <p:grpSpPr>
            <a:xfrm>
              <a:off x="1120789" y="5425433"/>
              <a:ext cx="3397956" cy="896836"/>
              <a:chOff x="4775740" y="1858215"/>
              <a:chExt cx="3397956" cy="896836"/>
            </a:xfrm>
          </p:grpSpPr>
          <p:sp>
            <p:nvSpPr>
              <p:cNvPr id="4" name="Arrow: Pentagon 42">
                <a:extLst>
                  <a:ext uri="{FF2B5EF4-FFF2-40B4-BE49-F238E27FC236}">
                    <a16:creationId xmlns:a16="http://schemas.microsoft.com/office/drawing/2014/main" id="{E5B6B2DB-1D8F-4391-8557-1466E3ECD10C}"/>
                  </a:ext>
                </a:extLst>
              </p:cNvPr>
              <p:cNvSpPr/>
              <p:nvPr/>
            </p:nvSpPr>
            <p:spPr>
              <a:xfrm>
                <a:off x="5337271" y="1953024"/>
                <a:ext cx="2836425" cy="7104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5">
                <a:extLst>
                  <a:ext uri="{FF2B5EF4-FFF2-40B4-BE49-F238E27FC236}">
                    <a16:creationId xmlns:a16="http://schemas.microsoft.com/office/drawing/2014/main" id="{21FAEF14-2369-4FEC-82CE-3AB573A82527}"/>
                  </a:ext>
                </a:extLst>
              </p:cNvPr>
              <p:cNvSpPr/>
              <p:nvPr/>
            </p:nvSpPr>
            <p:spPr>
              <a:xfrm rot="19800000">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8766F03-A013-40B1-9A71-42C9242FCF51}"/>
                  </a:ext>
                </a:extLst>
              </p:cNvPr>
              <p:cNvSpPr txBox="1"/>
              <p:nvPr/>
            </p:nvSpPr>
            <p:spPr>
              <a:xfrm>
                <a:off x="5933785" y="2154338"/>
                <a:ext cx="118082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 B</a:t>
                </a:r>
                <a:endParaRPr lang="ko-KR" altLang="en-US" sz="1400" b="1" dirty="0">
                  <a:solidFill>
                    <a:schemeClr val="bg1"/>
                  </a:solidFill>
                  <a:cs typeface="Arial" pitchFamily="34" charset="0"/>
                </a:endParaRPr>
              </a:p>
            </p:txBody>
          </p:sp>
        </p:grpSp>
        <p:sp>
          <p:nvSpPr>
            <p:cNvPr id="54" name="Arrow: Pentagon 42">
              <a:extLst>
                <a:ext uri="{FF2B5EF4-FFF2-40B4-BE49-F238E27FC236}">
                  <a16:creationId xmlns:a16="http://schemas.microsoft.com/office/drawing/2014/main" id="{BCD3F6D8-39DD-4E0D-B0FD-443F5B01BF43}"/>
                </a:ext>
              </a:extLst>
            </p:cNvPr>
            <p:cNvSpPr/>
            <p:nvPr/>
          </p:nvSpPr>
          <p:spPr>
            <a:xfrm>
              <a:off x="2012021" y="5520241"/>
              <a:ext cx="6764694" cy="71040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그림 2">
              <a:extLst>
                <a:ext uri="{FF2B5EF4-FFF2-40B4-BE49-F238E27FC236}">
                  <a16:creationId xmlns:a16="http://schemas.microsoft.com/office/drawing/2014/main" id="{26005DC0-7C64-AFFB-4416-E1FB4C208CF7}"/>
                </a:ext>
              </a:extLst>
            </p:cNvPr>
            <p:cNvPicPr>
              <a:picLocks noChangeAspect="1"/>
            </p:cNvPicPr>
            <p:nvPr/>
          </p:nvPicPr>
          <p:blipFill>
            <a:blip r:embed="rId3"/>
            <a:stretch>
              <a:fillRect/>
            </a:stretch>
          </p:blipFill>
          <p:spPr>
            <a:xfrm>
              <a:off x="2129689" y="5589795"/>
              <a:ext cx="5731510" cy="533400"/>
            </a:xfrm>
            <a:prstGeom prst="rect">
              <a:avLst/>
            </a:prstGeom>
          </p:spPr>
        </p:pic>
        <p:sp>
          <p:nvSpPr>
            <p:cNvPr id="5" name="Rectangle 9">
              <a:extLst>
                <a:ext uri="{FF2B5EF4-FFF2-40B4-BE49-F238E27FC236}">
                  <a16:creationId xmlns:a16="http://schemas.microsoft.com/office/drawing/2014/main" id="{895378CC-D6D1-C5A4-B4DF-36777EEFB829}"/>
                </a:ext>
              </a:extLst>
            </p:cNvPr>
            <p:cNvSpPr/>
            <p:nvPr/>
          </p:nvSpPr>
          <p:spPr>
            <a:xfrm>
              <a:off x="1375234" y="5619242"/>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TextBox 6">
            <a:extLst>
              <a:ext uri="{FF2B5EF4-FFF2-40B4-BE49-F238E27FC236}">
                <a16:creationId xmlns:a16="http://schemas.microsoft.com/office/drawing/2014/main" id="{9BCB9539-DC3C-03FF-9B70-8D7F50BE7368}"/>
              </a:ext>
            </a:extLst>
          </p:cNvPr>
          <p:cNvSpPr txBox="1"/>
          <p:nvPr/>
        </p:nvSpPr>
        <p:spPr>
          <a:xfrm>
            <a:off x="899661" y="2490086"/>
            <a:ext cx="3465893" cy="1815882"/>
          </a:xfrm>
          <a:prstGeom prst="rect">
            <a:avLst/>
          </a:prstGeom>
          <a:noFill/>
        </p:spPr>
        <p:txBody>
          <a:bodyPr wrap="square">
            <a:spAutoFit/>
          </a:bodyPr>
          <a:lstStyle/>
          <a:p>
            <a:r>
              <a:rPr lang="en-US" altLang="ko-KR" sz="1600" dirty="0">
                <a:effectLst/>
                <a:latin typeface="맑은 고딕" panose="020B0503020000020004" pitchFamily="34" charset="-127"/>
                <a:cs typeface="Times New Roman" panose="02020603050405020304" pitchFamily="18" charset="0"/>
              </a:rPr>
              <a:t>Given a training set S of triplets </a:t>
            </a:r>
          </a:p>
          <a:p>
            <a:r>
              <a:rPr lang="en-US" altLang="ko-KR" sz="1600" dirty="0">
                <a:effectLst/>
                <a:latin typeface="맑은 고딕" panose="020B0503020000020004" pitchFamily="34" charset="-127"/>
                <a:cs typeface="Times New Roman" panose="02020603050405020304" pitchFamily="18" charset="0"/>
              </a:rPr>
              <a:t>(h, l, t) composed of two entities </a:t>
            </a:r>
          </a:p>
          <a:p>
            <a:r>
              <a:rPr lang="en-US" altLang="ko-KR" sz="1600" dirty="0">
                <a:effectLst/>
                <a:latin typeface="맑은 고딕" panose="020B0503020000020004" pitchFamily="34" charset="-127"/>
                <a:cs typeface="Times New Roman" panose="02020603050405020304" pitchFamily="18" charset="0"/>
              </a:rPr>
              <a:t>h, t ∈ E (the set of entities) and a relationship l ∈ L (the set of relationships), our model learns vector embeddings (value in </a:t>
            </a:r>
            <a:r>
              <a:rPr lang="en-US" altLang="ko-KR" sz="1600" dirty="0" err="1">
                <a:effectLst/>
                <a:latin typeface="맑은 고딕" panose="020B0503020000020004" pitchFamily="34" charset="-127"/>
                <a:cs typeface="Times New Roman" panose="02020603050405020304" pitchFamily="18" charset="0"/>
              </a:rPr>
              <a:t>R</a:t>
            </a:r>
            <a:r>
              <a:rPr lang="en-US" altLang="ko-KR" sz="1600" baseline="30000" dirty="0" err="1">
                <a:effectLst/>
                <a:latin typeface="맑은 고딕" panose="020B0503020000020004" pitchFamily="34" charset="-127"/>
                <a:cs typeface="Times New Roman" panose="02020603050405020304" pitchFamily="18" charset="0"/>
              </a:rPr>
              <a:t>k</a:t>
            </a:r>
            <a:r>
              <a:rPr lang="en-US" altLang="ko-KR" sz="1600" dirty="0">
                <a:effectLst/>
                <a:latin typeface="맑은 고딕" panose="020B0503020000020004" pitchFamily="34" charset="-127"/>
                <a:cs typeface="Times New Roman" panose="02020603050405020304" pitchFamily="18" charset="0"/>
              </a:rPr>
              <a:t>) of the entities and the relationships. </a:t>
            </a:r>
            <a:endParaRPr lang="en-US" altLang="ko-KR" sz="1600" dirty="0">
              <a:latin typeface="맑은 고딕" panose="020B0503020000020004" pitchFamily="34" charset="-127"/>
              <a:cs typeface="Times New Roman" panose="02020603050405020304" pitchFamily="18" charset="0"/>
            </a:endParaRPr>
          </a:p>
        </p:txBody>
      </p:sp>
      <p:grpSp>
        <p:nvGrpSpPr>
          <p:cNvPr id="58" name="그룹 57">
            <a:extLst>
              <a:ext uri="{FF2B5EF4-FFF2-40B4-BE49-F238E27FC236}">
                <a16:creationId xmlns:a16="http://schemas.microsoft.com/office/drawing/2014/main" id="{7A905F81-D189-C2E0-E43B-477B8AE39326}"/>
              </a:ext>
            </a:extLst>
          </p:cNvPr>
          <p:cNvGrpSpPr/>
          <p:nvPr/>
        </p:nvGrpSpPr>
        <p:grpSpPr>
          <a:xfrm>
            <a:off x="766532" y="1354937"/>
            <a:ext cx="3599022" cy="4148125"/>
            <a:chOff x="8337631" y="946010"/>
            <a:chExt cx="2411849" cy="2939503"/>
          </a:xfrm>
        </p:grpSpPr>
        <p:sp>
          <p:nvSpPr>
            <p:cNvPr id="19" name="Hexagon 8">
              <a:extLst>
                <a:ext uri="{FF2B5EF4-FFF2-40B4-BE49-F238E27FC236}">
                  <a16:creationId xmlns:a16="http://schemas.microsoft.com/office/drawing/2014/main" id="{134BBCE8-A282-3B39-0020-AF16D47B6DA2}"/>
                </a:ext>
              </a:extLst>
            </p:cNvPr>
            <p:cNvSpPr/>
            <p:nvPr/>
          </p:nvSpPr>
          <p:spPr>
            <a:xfrm rot="16200000">
              <a:off x="8186891" y="1096750"/>
              <a:ext cx="2713330" cy="2411849"/>
            </a:xfrm>
            <a:prstGeom prst="hexagon">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evron 19">
              <a:extLst>
                <a:ext uri="{FF2B5EF4-FFF2-40B4-BE49-F238E27FC236}">
                  <a16:creationId xmlns:a16="http://schemas.microsoft.com/office/drawing/2014/main" id="{B04AD9C3-4859-5E8F-3798-30C9190C4D71}"/>
                </a:ext>
              </a:extLst>
            </p:cNvPr>
            <p:cNvSpPr/>
            <p:nvPr/>
          </p:nvSpPr>
          <p:spPr>
            <a:xfrm rot="5400000">
              <a:off x="9183639" y="2319671"/>
              <a:ext cx="719834" cy="2411849"/>
            </a:xfrm>
            <a:prstGeom prst="chevron">
              <a:avLst>
                <a:gd name="adj" fmla="val 840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21" name="Group 24">
            <a:extLst>
              <a:ext uri="{FF2B5EF4-FFF2-40B4-BE49-F238E27FC236}">
                <a16:creationId xmlns:a16="http://schemas.microsoft.com/office/drawing/2014/main" id="{F0A04F69-1072-0DF2-65FB-EAB710007308}"/>
              </a:ext>
            </a:extLst>
          </p:cNvPr>
          <p:cNvGrpSpPr/>
          <p:nvPr/>
        </p:nvGrpSpPr>
        <p:grpSpPr>
          <a:xfrm>
            <a:off x="4406191" y="3798085"/>
            <a:ext cx="5746622" cy="535720"/>
            <a:chOff x="1465659" y="4029072"/>
            <a:chExt cx="1687787" cy="535720"/>
          </a:xfrm>
        </p:grpSpPr>
        <p:sp>
          <p:nvSpPr>
            <p:cNvPr id="22" name="TextBox 21">
              <a:extLst>
                <a:ext uri="{FF2B5EF4-FFF2-40B4-BE49-F238E27FC236}">
                  <a16:creationId xmlns:a16="http://schemas.microsoft.com/office/drawing/2014/main" id="{9853FF19-5C5A-D206-3E3E-336805B5F81B}"/>
                </a:ext>
              </a:extLst>
            </p:cNvPr>
            <p:cNvSpPr txBox="1"/>
            <p:nvPr/>
          </p:nvSpPr>
          <p:spPr>
            <a:xfrm>
              <a:off x="2217729" y="4029072"/>
              <a:ext cx="935717" cy="369332"/>
            </a:xfrm>
            <a:prstGeom prst="rect">
              <a:avLst/>
            </a:prstGeom>
            <a:noFill/>
          </p:spPr>
          <p:txBody>
            <a:bodyPr wrap="square" rtlCol="0">
              <a:spAutoFit/>
            </a:bodyPr>
            <a:lstStyle/>
            <a:p>
              <a:pPr algn="ctr"/>
              <a:r>
                <a:rPr lang="en-US" altLang="ko-KR" b="1" dirty="0">
                  <a:latin typeface="맑은 고딕" panose="020B0503020000020004" pitchFamily="34" charset="-127"/>
                  <a:cs typeface="Times New Roman" panose="02020603050405020304" pitchFamily="18" charset="0"/>
                </a:rPr>
                <a:t>Corrupted Set</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6E37ABFF-7DEF-AECF-E2AD-DCB9B69EAD03}"/>
                </a:ext>
              </a:extLst>
            </p:cNvPr>
            <p:cNvSpPr txBox="1"/>
            <p:nvPr/>
          </p:nvSpPr>
          <p:spPr>
            <a:xfrm>
              <a:off x="1465659" y="4257015"/>
              <a:ext cx="927763" cy="307777"/>
            </a:xfrm>
            <a:prstGeom prst="rect">
              <a:avLst/>
            </a:prstGeom>
            <a:noFill/>
          </p:spPr>
          <p:txBody>
            <a:bodyPr wrap="square" rtlCol="0">
              <a:spAutoFit/>
            </a:bodyPr>
            <a:lstStyle/>
            <a:p>
              <a:pPr algn="ctr"/>
              <a:endParaRPr lang="ko-KR" altLang="en-US" sz="1400" b="1" dirty="0">
                <a:solidFill>
                  <a:schemeClr val="accent3"/>
                </a:solidFill>
                <a:cs typeface="Arial" pitchFamily="34" charset="0"/>
              </a:endParaRPr>
            </a:p>
          </p:txBody>
        </p:sp>
      </p:grpSp>
      <p:sp>
        <p:nvSpPr>
          <p:cNvPr id="30" name="Rounded Rectangle 5">
            <a:extLst>
              <a:ext uri="{FF2B5EF4-FFF2-40B4-BE49-F238E27FC236}">
                <a16:creationId xmlns:a16="http://schemas.microsoft.com/office/drawing/2014/main" id="{CB00EB5B-B528-EF02-2D2E-7EFE5077DF25}"/>
              </a:ext>
            </a:extLst>
          </p:cNvPr>
          <p:cNvSpPr/>
          <p:nvPr/>
        </p:nvSpPr>
        <p:spPr>
          <a:xfrm flipH="1">
            <a:off x="2338175" y="473401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5" name="Group 40">
            <a:extLst>
              <a:ext uri="{FF2B5EF4-FFF2-40B4-BE49-F238E27FC236}">
                <a16:creationId xmlns:a16="http://schemas.microsoft.com/office/drawing/2014/main" id="{CE9C860F-5F98-91DB-447C-15FF9000891A}"/>
              </a:ext>
            </a:extLst>
          </p:cNvPr>
          <p:cNvGrpSpPr/>
          <p:nvPr/>
        </p:nvGrpSpPr>
        <p:grpSpPr>
          <a:xfrm>
            <a:off x="25834" y="1905061"/>
            <a:ext cx="5016361" cy="4768089"/>
            <a:chOff x="-3990137" y="3561115"/>
            <a:chExt cx="6072963" cy="4768089"/>
          </a:xfrm>
        </p:grpSpPr>
        <p:sp>
          <p:nvSpPr>
            <p:cNvPr id="46" name="TextBox 45">
              <a:extLst>
                <a:ext uri="{FF2B5EF4-FFF2-40B4-BE49-F238E27FC236}">
                  <a16:creationId xmlns:a16="http://schemas.microsoft.com/office/drawing/2014/main" id="{EE6201C8-4B22-1AFB-C999-8AC53053200D}"/>
                </a:ext>
              </a:extLst>
            </p:cNvPr>
            <p:cNvSpPr txBox="1"/>
            <p:nvPr/>
          </p:nvSpPr>
          <p:spPr>
            <a:xfrm>
              <a:off x="-3024149" y="7405874"/>
              <a:ext cx="4218535" cy="923330"/>
            </a:xfrm>
            <a:prstGeom prst="rect">
              <a:avLst/>
            </a:prstGeom>
            <a:noFill/>
          </p:spPr>
          <p:txBody>
            <a:bodyPr wrap="square" rtlCol="0">
              <a:spAutoFit/>
            </a:bodyPr>
            <a:lstStyle/>
            <a:p>
              <a:pPr algn="ctr"/>
              <a:r>
                <a:rPr lang="en" altLang="ko-KR" sz="5400" b="1" dirty="0">
                  <a:solidFill>
                    <a:schemeClr val="accent3"/>
                  </a:solidFill>
                  <a:cs typeface="Arial" pitchFamily="34" charset="0"/>
                </a:rPr>
                <a:t>h + l ≈ t </a:t>
              </a:r>
            </a:p>
          </p:txBody>
        </p:sp>
        <p:sp>
          <p:nvSpPr>
            <p:cNvPr id="57" name="TextBox 56">
              <a:extLst>
                <a:ext uri="{FF2B5EF4-FFF2-40B4-BE49-F238E27FC236}">
                  <a16:creationId xmlns:a16="http://schemas.microsoft.com/office/drawing/2014/main" id="{15FD33BB-E77D-47B4-2316-7FBD8B4FB84A}"/>
                </a:ext>
              </a:extLst>
            </p:cNvPr>
            <p:cNvSpPr txBox="1"/>
            <p:nvPr/>
          </p:nvSpPr>
          <p:spPr>
            <a:xfrm>
              <a:off x="-3990137" y="3561115"/>
              <a:ext cx="6072963" cy="646331"/>
            </a:xfrm>
            <a:prstGeom prst="rect">
              <a:avLst/>
            </a:prstGeom>
            <a:noFill/>
          </p:spPr>
          <p:txBody>
            <a:bodyPr wrap="square" rtlCol="0">
              <a:spAutoFit/>
            </a:bodyPr>
            <a:lstStyle/>
            <a:p>
              <a:pPr algn="ctr"/>
              <a:r>
                <a:rPr lang="en-US" altLang="ko-KR" sz="3600" b="1" dirty="0">
                  <a:solidFill>
                    <a:schemeClr val="accent3"/>
                  </a:solidFill>
                  <a:cs typeface="Arial" pitchFamily="34" charset="0"/>
                </a:rPr>
                <a:t>Set of triplet</a:t>
              </a:r>
              <a:endParaRPr lang="ko-KR" altLang="en-US" sz="3600" b="1" dirty="0">
                <a:solidFill>
                  <a:schemeClr val="accent3"/>
                </a:solidFill>
                <a:cs typeface="Arial" pitchFamily="34" charset="0"/>
              </a:endParaRPr>
            </a:p>
          </p:txBody>
        </p:sp>
      </p:grpSp>
    </p:spTree>
    <p:extLst>
      <p:ext uri="{BB962C8B-B14F-4D97-AF65-F5344CB8AC3E}">
        <p14:creationId xmlns:p14="http://schemas.microsoft.com/office/powerpoint/2010/main" val="97980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CF429ED-2540-4B88-B380-4F4DB27FAB6B}"/>
              </a:ext>
            </a:extLst>
          </p:cNvPr>
          <p:cNvSpPr/>
          <p:nvPr/>
        </p:nvSpPr>
        <p:spPr>
          <a:xfrm>
            <a:off x="403963" y="1647124"/>
            <a:ext cx="11441673" cy="4727027"/>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제목 3">
            <a:extLst>
              <a:ext uri="{FF2B5EF4-FFF2-40B4-BE49-F238E27FC236}">
                <a16:creationId xmlns:a16="http://schemas.microsoft.com/office/drawing/2014/main" id="{356AC1B5-AD2B-47E9-B86A-4C6D05CBB3E9}"/>
              </a:ext>
            </a:extLst>
          </p:cNvPr>
          <p:cNvSpPr>
            <a:spLocks noGrp="1"/>
          </p:cNvSpPr>
          <p:nvPr>
            <p:ph type="title" idx="4294967295"/>
          </p:nvPr>
        </p:nvSpPr>
        <p:spPr>
          <a:xfrm>
            <a:off x="1241571" y="877683"/>
            <a:ext cx="3775293" cy="644435"/>
          </a:xfrm>
          <a:prstGeom prst="rect">
            <a:avLst/>
          </a:prstGeom>
        </p:spPr>
        <p:txBody>
          <a:bodyPr/>
          <a:lstStyle/>
          <a:p>
            <a:r>
              <a:rPr lang="en-US" altLang="ko-KR" b="1" dirty="0">
                <a:solidFill>
                  <a:schemeClr val="accent4"/>
                </a:solidFill>
              </a:rPr>
              <a:t>Of </a:t>
            </a:r>
            <a:r>
              <a:rPr lang="en-US" altLang="ko-KR" b="1" dirty="0" err="1">
                <a:solidFill>
                  <a:schemeClr val="accent4"/>
                </a:solidFill>
              </a:rPr>
              <a:t>TransE</a:t>
            </a:r>
            <a:endParaRPr lang="ko-KR" altLang="en-US" b="1" dirty="0"/>
          </a:p>
        </p:txBody>
      </p:sp>
      <p:sp>
        <p:nvSpPr>
          <p:cNvPr id="22" name="TextBox 21">
            <a:extLst>
              <a:ext uri="{FF2B5EF4-FFF2-40B4-BE49-F238E27FC236}">
                <a16:creationId xmlns:a16="http://schemas.microsoft.com/office/drawing/2014/main" id="{D9B2D4CA-9194-4EEF-9A8E-21169AC41324}"/>
              </a:ext>
            </a:extLst>
          </p:cNvPr>
          <p:cNvSpPr txBox="1"/>
          <p:nvPr/>
        </p:nvSpPr>
        <p:spPr>
          <a:xfrm>
            <a:off x="403963" y="203829"/>
            <a:ext cx="2828033" cy="769441"/>
          </a:xfrm>
          <a:prstGeom prst="rect">
            <a:avLst/>
          </a:prstGeom>
          <a:noFill/>
        </p:spPr>
        <p:txBody>
          <a:bodyPr wrap="square" rtlCol="0" anchor="ctr">
            <a:spAutoFit/>
          </a:bodyPr>
          <a:lstStyle/>
          <a:p>
            <a:pPr algn="ctr"/>
            <a:r>
              <a:rPr lang="en-US" altLang="ko-KR" sz="4400" b="1" dirty="0">
                <a:solidFill>
                  <a:schemeClr val="accent2"/>
                </a:solidFill>
                <a:latin typeface="+mj-lt"/>
                <a:cs typeface="Arial" pitchFamily="34" charset="0"/>
              </a:rPr>
              <a:t>Algorithm</a:t>
            </a:r>
          </a:p>
        </p:txBody>
      </p:sp>
      <p:pic>
        <p:nvPicPr>
          <p:cNvPr id="2" name="그림 1">
            <a:extLst>
              <a:ext uri="{FF2B5EF4-FFF2-40B4-BE49-F238E27FC236}">
                <a16:creationId xmlns:a16="http://schemas.microsoft.com/office/drawing/2014/main" id="{AE7BF49E-1FF8-CE83-43C5-30EBA6B06550}"/>
              </a:ext>
            </a:extLst>
          </p:cNvPr>
          <p:cNvPicPr>
            <a:picLocks noChangeAspect="1"/>
          </p:cNvPicPr>
          <p:nvPr/>
        </p:nvPicPr>
        <p:blipFill>
          <a:blip r:embed="rId3"/>
          <a:stretch>
            <a:fillRect/>
          </a:stretch>
        </p:blipFill>
        <p:spPr>
          <a:xfrm>
            <a:off x="605915" y="1888197"/>
            <a:ext cx="8108594" cy="4196853"/>
          </a:xfrm>
          <a:prstGeom prst="rect">
            <a:avLst/>
          </a:prstGeom>
        </p:spPr>
      </p:pic>
      <p:sp>
        <p:nvSpPr>
          <p:cNvPr id="6" name="직사각형 5">
            <a:extLst>
              <a:ext uri="{FF2B5EF4-FFF2-40B4-BE49-F238E27FC236}">
                <a16:creationId xmlns:a16="http://schemas.microsoft.com/office/drawing/2014/main" id="{2BDE4786-61B4-1C8E-C492-1E3A147CDEBE}"/>
              </a:ext>
            </a:extLst>
          </p:cNvPr>
          <p:cNvSpPr/>
          <p:nvPr/>
        </p:nvSpPr>
        <p:spPr>
          <a:xfrm>
            <a:off x="3143072" y="4876800"/>
            <a:ext cx="4837147" cy="845128"/>
          </a:xfrm>
          <a:prstGeom prst="rect">
            <a:avLst/>
          </a:prstGeom>
          <a:noFill/>
          <a:ln w="146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53576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그룹 57">
            <a:extLst>
              <a:ext uri="{FF2B5EF4-FFF2-40B4-BE49-F238E27FC236}">
                <a16:creationId xmlns:a16="http://schemas.microsoft.com/office/drawing/2014/main" id="{3CBC2D7A-6AD6-EF7A-E733-D32FB6DAE43A}"/>
              </a:ext>
            </a:extLst>
          </p:cNvPr>
          <p:cNvGrpSpPr/>
          <p:nvPr/>
        </p:nvGrpSpPr>
        <p:grpSpPr>
          <a:xfrm>
            <a:off x="785731" y="1000419"/>
            <a:ext cx="9507801" cy="1728469"/>
            <a:chOff x="933685" y="1815665"/>
            <a:chExt cx="6573115" cy="972000"/>
          </a:xfrm>
        </p:grpSpPr>
        <p:sp>
          <p:nvSpPr>
            <p:cNvPr id="59" name="Rectangle 2">
              <a:extLst>
                <a:ext uri="{FF2B5EF4-FFF2-40B4-BE49-F238E27FC236}">
                  <a16:creationId xmlns:a16="http://schemas.microsoft.com/office/drawing/2014/main" id="{F27FF161-B1AA-EE45-14C5-684F4BE707A3}"/>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0" name="Pentagon 26">
              <a:extLst>
                <a:ext uri="{FF2B5EF4-FFF2-40B4-BE49-F238E27FC236}">
                  <a16:creationId xmlns:a16="http://schemas.microsoft.com/office/drawing/2014/main" id="{D347ACD9-634C-3A42-6CA6-C46C7388F406}"/>
                </a:ext>
              </a:extLst>
            </p:cNvPr>
            <p:cNvSpPr/>
            <p:nvPr/>
          </p:nvSpPr>
          <p:spPr>
            <a:xfrm>
              <a:off x="933685" y="1815665"/>
              <a:ext cx="1441222" cy="972000"/>
            </a:xfrm>
            <a:prstGeom prst="homePlate">
              <a:avLst>
                <a:gd name="adj" fmla="val 22388"/>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1" name="Rectangle 34">
              <a:extLst>
                <a:ext uri="{FF2B5EF4-FFF2-40B4-BE49-F238E27FC236}">
                  <a16:creationId xmlns:a16="http://schemas.microsoft.com/office/drawing/2014/main" id="{4D9D5CB8-2A69-8DA6-4BF6-B9FE924FFB34}"/>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2" name="Rectangle 38">
              <a:extLst>
                <a:ext uri="{FF2B5EF4-FFF2-40B4-BE49-F238E27FC236}">
                  <a16:creationId xmlns:a16="http://schemas.microsoft.com/office/drawing/2014/main" id="{6903D553-E6DE-B7F2-D233-F4C7B6803C9D}"/>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916187" y="190859"/>
            <a:ext cx="11573197" cy="724247"/>
          </a:xfrm>
        </p:spPr>
        <p:txBody>
          <a:bodyPr/>
          <a:lstStyle/>
          <a:p>
            <a:r>
              <a:rPr lang="en-US" dirty="0"/>
              <a:t>Loss Function</a:t>
            </a:r>
          </a:p>
        </p:txBody>
      </p:sp>
      <p:grpSp>
        <p:nvGrpSpPr>
          <p:cNvPr id="13" name="그룹 12">
            <a:extLst>
              <a:ext uri="{FF2B5EF4-FFF2-40B4-BE49-F238E27FC236}">
                <a16:creationId xmlns:a16="http://schemas.microsoft.com/office/drawing/2014/main" id="{FCE0A703-5D9F-4935-AA40-0705797AE390}"/>
              </a:ext>
            </a:extLst>
          </p:cNvPr>
          <p:cNvGrpSpPr/>
          <p:nvPr/>
        </p:nvGrpSpPr>
        <p:grpSpPr>
          <a:xfrm>
            <a:off x="764944" y="2858517"/>
            <a:ext cx="9528588" cy="1747765"/>
            <a:chOff x="933685" y="1815665"/>
            <a:chExt cx="6573115" cy="972000"/>
          </a:xfrm>
        </p:grpSpPr>
        <p:sp>
          <p:nvSpPr>
            <p:cNvPr id="14" name="Rectangle 2">
              <a:extLst>
                <a:ext uri="{FF2B5EF4-FFF2-40B4-BE49-F238E27FC236}">
                  <a16:creationId xmlns:a16="http://schemas.microsoft.com/office/drawing/2014/main" id="{8EEADDF9-F578-40A8-9E9C-3B4864EF6EA2}"/>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Pentagon 26">
              <a:extLst>
                <a:ext uri="{FF2B5EF4-FFF2-40B4-BE49-F238E27FC236}">
                  <a16:creationId xmlns:a16="http://schemas.microsoft.com/office/drawing/2014/main" id="{42EC7EAD-D1CC-401B-BBCE-2A8BD9227F6B}"/>
                </a:ext>
              </a:extLst>
            </p:cNvPr>
            <p:cNvSpPr/>
            <p:nvPr/>
          </p:nvSpPr>
          <p:spPr>
            <a:xfrm>
              <a:off x="933685" y="1815665"/>
              <a:ext cx="1441222" cy="972000"/>
            </a:xfrm>
            <a:prstGeom prst="homePlate">
              <a:avLst>
                <a:gd name="adj" fmla="val 22388"/>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34">
              <a:extLst>
                <a:ext uri="{FF2B5EF4-FFF2-40B4-BE49-F238E27FC236}">
                  <a16:creationId xmlns:a16="http://schemas.microsoft.com/office/drawing/2014/main" id="{8422DF31-06AD-4EFA-8EB0-316B3CB3DD2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Rectangle 38">
              <a:extLst>
                <a:ext uri="{FF2B5EF4-FFF2-40B4-BE49-F238E27FC236}">
                  <a16:creationId xmlns:a16="http://schemas.microsoft.com/office/drawing/2014/main" id="{1952479D-66C3-4311-B484-9FDFF9355659}"/>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8" name="그룹 17">
            <a:extLst>
              <a:ext uri="{FF2B5EF4-FFF2-40B4-BE49-F238E27FC236}">
                <a16:creationId xmlns:a16="http://schemas.microsoft.com/office/drawing/2014/main" id="{C3E34B68-5497-4283-9BBF-375CDB5246CB}"/>
              </a:ext>
            </a:extLst>
          </p:cNvPr>
          <p:cNvGrpSpPr/>
          <p:nvPr/>
        </p:nvGrpSpPr>
        <p:grpSpPr>
          <a:xfrm>
            <a:off x="749423" y="4740206"/>
            <a:ext cx="9544110" cy="1779974"/>
            <a:chOff x="892094" y="-903910"/>
            <a:chExt cx="9601433" cy="1922372"/>
          </a:xfrm>
        </p:grpSpPr>
        <p:sp>
          <p:nvSpPr>
            <p:cNvPr id="19" name="Rectangle 2">
              <a:extLst>
                <a:ext uri="{FF2B5EF4-FFF2-40B4-BE49-F238E27FC236}">
                  <a16:creationId xmlns:a16="http://schemas.microsoft.com/office/drawing/2014/main" id="{6684821D-1A02-4635-844A-6FE12CDD5731}"/>
                </a:ext>
              </a:extLst>
            </p:cNvPr>
            <p:cNvSpPr/>
            <p:nvPr/>
          </p:nvSpPr>
          <p:spPr>
            <a:xfrm>
              <a:off x="2934709" y="-903910"/>
              <a:ext cx="7558818" cy="1922372"/>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0" name="Pentagon 26">
              <a:extLst>
                <a:ext uri="{FF2B5EF4-FFF2-40B4-BE49-F238E27FC236}">
                  <a16:creationId xmlns:a16="http://schemas.microsoft.com/office/drawing/2014/main" id="{D64DC8F1-FA3D-4276-A769-68CF55FCFE0D}"/>
                </a:ext>
              </a:extLst>
            </p:cNvPr>
            <p:cNvSpPr/>
            <p:nvPr/>
          </p:nvSpPr>
          <p:spPr>
            <a:xfrm>
              <a:off x="892094" y="-892594"/>
              <a:ext cx="2084681" cy="1899739"/>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32" name="TextBox 31">
            <a:extLst>
              <a:ext uri="{FF2B5EF4-FFF2-40B4-BE49-F238E27FC236}">
                <a16:creationId xmlns:a16="http://schemas.microsoft.com/office/drawing/2014/main" id="{2810C975-588E-4B70-958F-5E4B2168676C}"/>
              </a:ext>
            </a:extLst>
          </p:cNvPr>
          <p:cNvSpPr txBox="1"/>
          <p:nvPr/>
        </p:nvSpPr>
        <p:spPr>
          <a:xfrm>
            <a:off x="1336854" y="3407896"/>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02</a:t>
            </a:r>
          </a:p>
        </p:txBody>
      </p:sp>
      <p:sp>
        <p:nvSpPr>
          <p:cNvPr id="34" name="TextBox 33">
            <a:extLst>
              <a:ext uri="{FF2B5EF4-FFF2-40B4-BE49-F238E27FC236}">
                <a16:creationId xmlns:a16="http://schemas.microsoft.com/office/drawing/2014/main" id="{798A23D7-79E0-44B0-8B49-F3CB5C91C35E}"/>
              </a:ext>
            </a:extLst>
          </p:cNvPr>
          <p:cNvSpPr txBox="1"/>
          <p:nvPr/>
        </p:nvSpPr>
        <p:spPr>
          <a:xfrm>
            <a:off x="1336853" y="5322335"/>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63" name="TextBox 62">
            <a:extLst>
              <a:ext uri="{FF2B5EF4-FFF2-40B4-BE49-F238E27FC236}">
                <a16:creationId xmlns:a16="http://schemas.microsoft.com/office/drawing/2014/main" id="{87929721-05D8-9990-4325-0CE812EBEDC1}"/>
              </a:ext>
            </a:extLst>
          </p:cNvPr>
          <p:cNvSpPr txBox="1"/>
          <p:nvPr/>
        </p:nvSpPr>
        <p:spPr>
          <a:xfrm>
            <a:off x="6922803" y="1915854"/>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pic>
        <p:nvPicPr>
          <p:cNvPr id="64" name="그림 63">
            <a:extLst>
              <a:ext uri="{FF2B5EF4-FFF2-40B4-BE49-F238E27FC236}">
                <a16:creationId xmlns:a16="http://schemas.microsoft.com/office/drawing/2014/main" id="{3E99F92E-8ECE-3F87-0372-24CEBFFB3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072" y="3407896"/>
            <a:ext cx="6597818" cy="806400"/>
          </a:xfrm>
          <a:prstGeom prst="rect">
            <a:avLst/>
          </a:prstGeom>
        </p:spPr>
      </p:pic>
      <p:sp>
        <p:nvSpPr>
          <p:cNvPr id="33" name="TextBox 32">
            <a:extLst>
              <a:ext uri="{FF2B5EF4-FFF2-40B4-BE49-F238E27FC236}">
                <a16:creationId xmlns:a16="http://schemas.microsoft.com/office/drawing/2014/main" id="{6EA0F43E-3CCE-42C6-A407-53618E17E438}"/>
              </a:ext>
            </a:extLst>
          </p:cNvPr>
          <p:cNvSpPr txBox="1"/>
          <p:nvPr/>
        </p:nvSpPr>
        <p:spPr>
          <a:xfrm>
            <a:off x="1358371" y="1608616"/>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pic>
        <p:nvPicPr>
          <p:cNvPr id="67" name="그림 66">
            <a:extLst>
              <a:ext uri="{FF2B5EF4-FFF2-40B4-BE49-F238E27FC236}">
                <a16:creationId xmlns:a16="http://schemas.microsoft.com/office/drawing/2014/main" id="{4799DA76-255E-0DAD-9F7B-5595208A2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2618" y="1402209"/>
            <a:ext cx="3793763" cy="918669"/>
          </a:xfrm>
          <a:prstGeom prst="rect">
            <a:avLst/>
          </a:prstGeom>
        </p:spPr>
      </p:pic>
      <p:sp>
        <p:nvSpPr>
          <p:cNvPr id="69" name="Rectangle 34">
            <a:extLst>
              <a:ext uri="{FF2B5EF4-FFF2-40B4-BE49-F238E27FC236}">
                <a16:creationId xmlns:a16="http://schemas.microsoft.com/office/drawing/2014/main" id="{74B40B3E-4F50-A2BD-8ED3-E36672431DDF}"/>
              </a:ext>
            </a:extLst>
          </p:cNvPr>
          <p:cNvSpPr/>
          <p:nvPr/>
        </p:nvSpPr>
        <p:spPr>
          <a:xfrm>
            <a:off x="855805" y="4750684"/>
            <a:ext cx="26036" cy="1747765"/>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Rectangle 38">
            <a:extLst>
              <a:ext uri="{FF2B5EF4-FFF2-40B4-BE49-F238E27FC236}">
                <a16:creationId xmlns:a16="http://schemas.microsoft.com/office/drawing/2014/main" id="{CF7C7458-4E95-7DBD-A6C7-1F776F8D82A1}"/>
              </a:ext>
            </a:extLst>
          </p:cNvPr>
          <p:cNvSpPr/>
          <p:nvPr/>
        </p:nvSpPr>
        <p:spPr>
          <a:xfrm>
            <a:off x="1047906" y="4750684"/>
            <a:ext cx="26036" cy="1747765"/>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72" name="그림 71">
            <a:extLst>
              <a:ext uri="{FF2B5EF4-FFF2-40B4-BE49-F238E27FC236}">
                <a16:creationId xmlns:a16="http://schemas.microsoft.com/office/drawing/2014/main" id="{582C75E3-F3AC-51A9-2021-12B10CEE5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2374" y="5155661"/>
            <a:ext cx="5859412" cy="893012"/>
          </a:xfrm>
          <a:prstGeom prst="rect">
            <a:avLst/>
          </a:prstGeom>
        </p:spPr>
      </p:pic>
      <p:sp>
        <p:nvSpPr>
          <p:cNvPr id="5" name="직사각형 4">
            <a:extLst>
              <a:ext uri="{FF2B5EF4-FFF2-40B4-BE49-F238E27FC236}">
                <a16:creationId xmlns:a16="http://schemas.microsoft.com/office/drawing/2014/main" id="{8F2F3B87-C4D8-91CB-CEB6-24AEA4E352C4}"/>
              </a:ext>
            </a:extLst>
          </p:cNvPr>
          <p:cNvSpPr/>
          <p:nvPr/>
        </p:nvSpPr>
        <p:spPr>
          <a:xfrm>
            <a:off x="5542385" y="1583412"/>
            <a:ext cx="204420" cy="332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2" name="위로 굽은 화살표[B] 21">
            <a:extLst>
              <a:ext uri="{FF2B5EF4-FFF2-40B4-BE49-F238E27FC236}">
                <a16:creationId xmlns:a16="http://schemas.microsoft.com/office/drawing/2014/main" id="{FCF14AB7-8C39-68C3-459E-0F64B40A1BE5}"/>
              </a:ext>
            </a:extLst>
          </p:cNvPr>
          <p:cNvSpPr/>
          <p:nvPr/>
        </p:nvSpPr>
        <p:spPr>
          <a:xfrm rot="16200000" flipV="1">
            <a:off x="6299278" y="742397"/>
            <a:ext cx="145267" cy="1502243"/>
          </a:xfrm>
          <a:prstGeom prst="bentUpArrow">
            <a:avLst>
              <a:gd name="adj1" fmla="val 25000"/>
              <a:gd name="adj2" fmla="val 26853"/>
              <a:gd name="adj3" fmla="val 25000"/>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9497906-E8D5-9A11-8C2F-6DF4280D9819}"/>
                  </a:ext>
                </a:extLst>
              </p:cNvPr>
              <p:cNvSpPr txBox="1"/>
              <p:nvPr/>
            </p:nvSpPr>
            <p:spPr>
              <a:xfrm>
                <a:off x="7191125" y="1164346"/>
                <a:ext cx="2820623" cy="646331"/>
              </a:xfrm>
              <a:prstGeom prst="rect">
                <a:avLst/>
              </a:prstGeom>
              <a:noFill/>
            </p:spPr>
            <p:txBody>
              <a:bodyPr wrap="square" rtlCol="0">
                <a:spAutoFit/>
              </a:bodyPr>
              <a:lstStyle/>
              <a:p>
                <a:r>
                  <a:rPr lang="en" altLang="ko-KR" sz="1800" dirty="0">
                    <a:effectLst/>
                    <a:latin typeface="NimbusRomNo9L"/>
                  </a:rPr>
                  <a:t>dissimilarity </a:t>
                </a:r>
                <a:r>
                  <a:rPr kumimoji="1" lang="en-US" altLang="ko-KR" sz="1800" dirty="0">
                    <a:effectLst/>
                    <a:latin typeface="NimbusRomNo9L"/>
                  </a:rPr>
                  <a:t>function </a:t>
                </a:r>
              </a:p>
              <a:p>
                <a14:m>
                  <m:oMath xmlns:m="http://schemas.openxmlformats.org/officeDocument/2006/math">
                    <m:r>
                      <a:rPr kumimoji="1" lang="en-US" altLang="ko-KR" sz="1800" i="1" smtClean="0">
                        <a:effectLst/>
                        <a:latin typeface="Cambria Math" panose="02040503050406030204" pitchFamily="18" charset="0"/>
                        <a:ea typeface="Cambria Math" panose="02040503050406030204" pitchFamily="18" charset="0"/>
                      </a:rPr>
                      <m:t>∈</m:t>
                    </m:r>
                  </m:oMath>
                </a14:m>
                <a:r>
                  <a:rPr kumimoji="1" lang="en-US" altLang="ko-KR" sz="1800" dirty="0">
                    <a:effectLst/>
                    <a:latin typeface="NimbusRomNo9L"/>
                  </a:rPr>
                  <a:t> {L1 norm, L2 norm}</a:t>
                </a:r>
                <a:endParaRPr lang="en" altLang="ko-KR" dirty="0"/>
              </a:p>
            </p:txBody>
          </p:sp>
        </mc:Choice>
        <mc:Fallback xmlns="">
          <p:sp>
            <p:nvSpPr>
              <p:cNvPr id="23" name="TextBox 22">
                <a:extLst>
                  <a:ext uri="{FF2B5EF4-FFF2-40B4-BE49-F238E27FC236}">
                    <a16:creationId xmlns:a16="http://schemas.microsoft.com/office/drawing/2014/main" id="{B9497906-E8D5-9A11-8C2F-6DF4280D9819}"/>
                  </a:ext>
                </a:extLst>
              </p:cNvPr>
              <p:cNvSpPr txBox="1">
                <a:spLocks noRot="1" noChangeAspect="1" noMove="1" noResize="1" noEditPoints="1" noAdjustHandles="1" noChangeArrowheads="1" noChangeShapeType="1" noTextEdit="1"/>
              </p:cNvSpPr>
              <p:nvPr/>
            </p:nvSpPr>
            <p:spPr>
              <a:xfrm>
                <a:off x="7191125" y="1164346"/>
                <a:ext cx="2820623" cy="646331"/>
              </a:xfrm>
              <a:prstGeom prst="rect">
                <a:avLst/>
              </a:prstGeom>
              <a:blipFill>
                <a:blip r:embed="rId6"/>
                <a:stretch>
                  <a:fillRect l="-1794" t="-3846" b="-153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727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875039" y="2899330"/>
            <a:ext cx="11573197" cy="724247"/>
          </a:xfrm>
        </p:spPr>
        <p:txBody>
          <a:bodyPr/>
          <a:lstStyle/>
          <a:p>
            <a:r>
              <a:rPr lang="en-US" sz="2800" dirty="0"/>
              <a:t>equal</a:t>
            </a:r>
          </a:p>
        </p:txBody>
      </p:sp>
      <p:grpSp>
        <p:nvGrpSpPr>
          <p:cNvPr id="5" name="그룹 4">
            <a:extLst>
              <a:ext uri="{FF2B5EF4-FFF2-40B4-BE49-F238E27FC236}">
                <a16:creationId xmlns:a16="http://schemas.microsoft.com/office/drawing/2014/main" id="{F230D492-25A6-4571-81D3-6B733764A747}"/>
              </a:ext>
            </a:extLst>
          </p:cNvPr>
          <p:cNvGrpSpPr/>
          <p:nvPr/>
        </p:nvGrpSpPr>
        <p:grpSpPr>
          <a:xfrm>
            <a:off x="960775" y="3052164"/>
            <a:ext cx="1023635" cy="951517"/>
            <a:chOff x="525635" y="2999537"/>
            <a:chExt cx="2142630" cy="1957956"/>
          </a:xfrm>
        </p:grpSpPr>
        <p:sp>
          <p:nvSpPr>
            <p:cNvPr id="6" name="Hexagon 5">
              <a:extLst>
                <a:ext uri="{FF2B5EF4-FFF2-40B4-BE49-F238E27FC236}">
                  <a16:creationId xmlns:a16="http://schemas.microsoft.com/office/drawing/2014/main" id="{746F0422-5D20-4BF8-8726-B11B91AF676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그룹 6">
              <a:extLst>
                <a:ext uri="{FF2B5EF4-FFF2-40B4-BE49-F238E27FC236}">
                  <a16:creationId xmlns:a16="http://schemas.microsoft.com/office/drawing/2014/main" id="{D55A4CFD-44AC-47F9-BC8A-5F63CC0BEAAD}"/>
                </a:ext>
              </a:extLst>
            </p:cNvPr>
            <p:cNvGrpSpPr/>
            <p:nvPr/>
          </p:nvGrpSpPr>
          <p:grpSpPr>
            <a:xfrm>
              <a:off x="744125" y="2999537"/>
              <a:ext cx="1586930" cy="1058281"/>
              <a:chOff x="744125" y="2999537"/>
              <a:chExt cx="1586930" cy="1058281"/>
            </a:xfrm>
          </p:grpSpPr>
          <p:sp>
            <p:nvSpPr>
              <p:cNvPr id="8" name="Freeform: Shape 73">
                <a:extLst>
                  <a:ext uri="{FF2B5EF4-FFF2-40B4-BE49-F238E27FC236}">
                    <a16:creationId xmlns:a16="http://schemas.microsoft.com/office/drawing/2014/main" id="{3C056546-5C69-40A1-9C86-3D07CD31F89B}"/>
                  </a:ext>
                </a:extLst>
              </p:cNvPr>
              <p:cNvSpPr/>
              <p:nvPr/>
            </p:nvSpPr>
            <p:spPr>
              <a:xfrm>
                <a:off x="744125" y="2999537"/>
                <a:ext cx="1586930" cy="479942"/>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0401B46C-8426-42A9-B107-B13245BED3BD}"/>
                  </a:ext>
                </a:extLst>
              </p:cNvPr>
              <p:cNvSpPr txBox="1"/>
              <p:nvPr/>
            </p:nvSpPr>
            <p:spPr>
              <a:xfrm>
                <a:off x="850283" y="3701877"/>
                <a:ext cx="1480770" cy="355941"/>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grpSp>
      </p:grpSp>
      <p:grpSp>
        <p:nvGrpSpPr>
          <p:cNvPr id="41" name="Group 95">
            <a:extLst>
              <a:ext uri="{FF2B5EF4-FFF2-40B4-BE49-F238E27FC236}">
                <a16:creationId xmlns:a16="http://schemas.microsoft.com/office/drawing/2014/main" id="{090D064C-EBF2-47F4-A580-DE7042B854CC}"/>
              </a:ext>
            </a:extLst>
          </p:cNvPr>
          <p:cNvGrpSpPr/>
          <p:nvPr/>
        </p:nvGrpSpPr>
        <p:grpSpPr>
          <a:xfrm>
            <a:off x="854385" y="3031189"/>
            <a:ext cx="1230412" cy="1230606"/>
            <a:chOff x="1033479" y="2388765"/>
            <a:chExt cx="3303212" cy="2196403"/>
          </a:xfrm>
        </p:grpSpPr>
        <p:sp>
          <p:nvSpPr>
            <p:cNvPr id="42" name="TextBox 41">
              <a:extLst>
                <a:ext uri="{FF2B5EF4-FFF2-40B4-BE49-F238E27FC236}">
                  <a16:creationId xmlns:a16="http://schemas.microsoft.com/office/drawing/2014/main" id="{476DAF18-8051-4501-908C-0B8E5936DCE6}"/>
                </a:ext>
              </a:extLst>
            </p:cNvPr>
            <p:cNvSpPr txBox="1"/>
            <p:nvPr/>
          </p:nvSpPr>
          <p:spPr>
            <a:xfrm>
              <a:off x="1080960" y="4308168"/>
              <a:ext cx="3255731" cy="277000"/>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CORRECT HEAD</a:t>
              </a:r>
              <a:endParaRPr lang="en-US" altLang="ko-KR" sz="1200" dirty="0">
                <a:solidFill>
                  <a:schemeClr val="tx1">
                    <a:lumMod val="65000"/>
                    <a:lumOff val="35000"/>
                  </a:schemeClr>
                </a:solidFill>
                <a:cs typeface="Arial" pitchFamily="34" charset="0"/>
              </a:endParaRPr>
            </a:p>
          </p:txBody>
        </p:sp>
        <p:sp>
          <p:nvSpPr>
            <p:cNvPr id="43" name="TextBox 42">
              <a:extLst>
                <a:ext uri="{FF2B5EF4-FFF2-40B4-BE49-F238E27FC236}">
                  <a16:creationId xmlns:a16="http://schemas.microsoft.com/office/drawing/2014/main" id="{279E5611-78A1-46B6-A0A2-9E9B64F6CF2E}"/>
                </a:ext>
              </a:extLst>
            </p:cNvPr>
            <p:cNvSpPr txBox="1"/>
            <p:nvPr/>
          </p:nvSpPr>
          <p:spPr>
            <a:xfrm>
              <a:off x="1033479" y="2388765"/>
              <a:ext cx="3303212"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grpSp>
      <p:sp>
        <p:nvSpPr>
          <p:cNvPr id="52" name="TextBox 51">
            <a:extLst>
              <a:ext uri="{FF2B5EF4-FFF2-40B4-BE49-F238E27FC236}">
                <a16:creationId xmlns:a16="http://schemas.microsoft.com/office/drawing/2014/main" id="{FE163BC9-9D3B-429C-9D9A-C9EE2809B994}"/>
              </a:ext>
            </a:extLst>
          </p:cNvPr>
          <p:cNvSpPr txBox="1"/>
          <p:nvPr/>
        </p:nvSpPr>
        <p:spPr>
          <a:xfrm>
            <a:off x="6998654" y="3281513"/>
            <a:ext cx="1843633"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TAIL</a:t>
            </a:r>
            <a:endParaRPr lang="ko-KR" altLang="en-US" sz="1400" b="1" dirty="0">
              <a:solidFill>
                <a:schemeClr val="tx1">
                  <a:lumMod val="65000"/>
                  <a:lumOff val="35000"/>
                </a:schemeClr>
              </a:solidFill>
              <a:cs typeface="Arial" pitchFamily="34" charset="0"/>
            </a:endParaRPr>
          </a:p>
        </p:txBody>
      </p:sp>
      <p:pic>
        <p:nvPicPr>
          <p:cNvPr id="3" name="그림 2">
            <a:extLst>
              <a:ext uri="{FF2B5EF4-FFF2-40B4-BE49-F238E27FC236}">
                <a16:creationId xmlns:a16="http://schemas.microsoft.com/office/drawing/2014/main" id="{8E0F13C1-647B-65CB-07CD-3A7C27C55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620" y="5492326"/>
            <a:ext cx="5859412" cy="893012"/>
          </a:xfrm>
          <a:prstGeom prst="rect">
            <a:avLst/>
          </a:prstGeom>
        </p:spPr>
      </p:pic>
      <p:grpSp>
        <p:nvGrpSpPr>
          <p:cNvPr id="4" name="그룹 3">
            <a:extLst>
              <a:ext uri="{FF2B5EF4-FFF2-40B4-BE49-F238E27FC236}">
                <a16:creationId xmlns:a16="http://schemas.microsoft.com/office/drawing/2014/main" id="{2CFF5B86-F77F-B106-C810-97F96ED0295B}"/>
              </a:ext>
            </a:extLst>
          </p:cNvPr>
          <p:cNvGrpSpPr/>
          <p:nvPr/>
        </p:nvGrpSpPr>
        <p:grpSpPr>
          <a:xfrm>
            <a:off x="982864" y="5240644"/>
            <a:ext cx="1054250" cy="962276"/>
            <a:chOff x="660186" y="6266970"/>
            <a:chExt cx="2142630" cy="1949260"/>
          </a:xfrm>
        </p:grpSpPr>
        <p:sp>
          <p:nvSpPr>
            <p:cNvPr id="40" name="Hexagon 5">
              <a:extLst>
                <a:ext uri="{FF2B5EF4-FFF2-40B4-BE49-F238E27FC236}">
                  <a16:creationId xmlns:a16="http://schemas.microsoft.com/office/drawing/2014/main" id="{23B297BB-E81E-8AE8-07FD-128C358B2B57}"/>
                </a:ext>
              </a:extLst>
            </p:cNvPr>
            <p:cNvSpPr/>
            <p:nvPr/>
          </p:nvSpPr>
          <p:spPr>
            <a:xfrm rot="19800000">
              <a:off x="660186" y="6369136"/>
              <a:ext cx="2142630" cy="1847094"/>
            </a:xfrm>
            <a:prstGeom prst="hexagon">
              <a:avLst>
                <a:gd name="adj" fmla="val 28647"/>
                <a:gd name="vf" fmla="val 11547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73">
              <a:extLst>
                <a:ext uri="{FF2B5EF4-FFF2-40B4-BE49-F238E27FC236}">
                  <a16:creationId xmlns:a16="http://schemas.microsoft.com/office/drawing/2014/main" id="{AB5E731E-476B-5A9E-611A-0255304B4E2D}"/>
                </a:ext>
              </a:extLst>
            </p:cNvPr>
            <p:cNvSpPr/>
            <p:nvPr/>
          </p:nvSpPr>
          <p:spPr>
            <a:xfrm>
              <a:off x="855471" y="6266970"/>
              <a:ext cx="1688502" cy="484533"/>
            </a:xfrm>
            <a:prstGeom prst="triangl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TextBox 61">
            <a:extLst>
              <a:ext uri="{FF2B5EF4-FFF2-40B4-BE49-F238E27FC236}">
                <a16:creationId xmlns:a16="http://schemas.microsoft.com/office/drawing/2014/main" id="{EF1169C2-1AE8-0175-5427-B98A0B12E5AA}"/>
              </a:ext>
            </a:extLst>
          </p:cNvPr>
          <p:cNvSpPr txBox="1"/>
          <p:nvPr/>
        </p:nvSpPr>
        <p:spPr>
          <a:xfrm>
            <a:off x="580422" y="4860060"/>
            <a:ext cx="1843633"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sp>
        <p:nvSpPr>
          <p:cNvPr id="63" name="TextBox 62">
            <a:extLst>
              <a:ext uri="{FF2B5EF4-FFF2-40B4-BE49-F238E27FC236}">
                <a16:creationId xmlns:a16="http://schemas.microsoft.com/office/drawing/2014/main" id="{B3737BC5-3A78-348A-681D-42A249E04319}"/>
              </a:ext>
            </a:extLst>
          </p:cNvPr>
          <p:cNvSpPr txBox="1"/>
          <p:nvPr/>
        </p:nvSpPr>
        <p:spPr>
          <a:xfrm>
            <a:off x="626682" y="6356940"/>
            <a:ext cx="1817132"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CORRUPTED</a:t>
            </a:r>
          </a:p>
          <a:p>
            <a:pPr algn="ctr"/>
            <a:r>
              <a:rPr lang="en-US" altLang="ko-KR" sz="1200" b="1" dirty="0">
                <a:solidFill>
                  <a:schemeClr val="tx1">
                    <a:lumMod val="65000"/>
                    <a:lumOff val="35000"/>
                  </a:schemeClr>
                </a:solidFill>
                <a:cs typeface="Arial" pitchFamily="34" charset="0"/>
              </a:rPr>
              <a:t> HEAD</a:t>
            </a:r>
            <a:endParaRPr lang="en-US" altLang="ko-KR" sz="1200" dirty="0">
              <a:solidFill>
                <a:schemeClr val="tx1">
                  <a:lumMod val="65000"/>
                  <a:lumOff val="35000"/>
                </a:schemeClr>
              </a:solidFill>
              <a:cs typeface="Arial" pitchFamily="34" charset="0"/>
            </a:endParaRPr>
          </a:p>
        </p:txBody>
      </p:sp>
      <p:sp>
        <p:nvSpPr>
          <p:cNvPr id="67" name="오른쪽 화살표[R] 66">
            <a:extLst>
              <a:ext uri="{FF2B5EF4-FFF2-40B4-BE49-F238E27FC236}">
                <a16:creationId xmlns:a16="http://schemas.microsoft.com/office/drawing/2014/main" id="{A633CE71-9DFC-B062-EFA8-2BE38B6301B8}"/>
              </a:ext>
            </a:extLst>
          </p:cNvPr>
          <p:cNvSpPr/>
          <p:nvPr/>
        </p:nvSpPr>
        <p:spPr>
          <a:xfrm rot="21013882">
            <a:off x="1388586" y="2741704"/>
            <a:ext cx="7303257" cy="4519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a:p>
        </p:txBody>
      </p:sp>
      <p:sp>
        <p:nvSpPr>
          <p:cNvPr id="69" name="오른쪽 화살표[R] 68">
            <a:extLst>
              <a:ext uri="{FF2B5EF4-FFF2-40B4-BE49-F238E27FC236}">
                <a16:creationId xmlns:a16="http://schemas.microsoft.com/office/drawing/2014/main" id="{D55B75FC-A063-C093-3A09-11D2418C9A0A}"/>
              </a:ext>
            </a:extLst>
          </p:cNvPr>
          <p:cNvSpPr/>
          <p:nvPr/>
        </p:nvSpPr>
        <p:spPr>
          <a:xfrm rot="21013882">
            <a:off x="1495207" y="4868587"/>
            <a:ext cx="7327293" cy="4519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a:p>
        </p:txBody>
      </p:sp>
      <p:sp>
        <p:nvSpPr>
          <p:cNvPr id="70" name="TextBox 69">
            <a:extLst>
              <a:ext uri="{FF2B5EF4-FFF2-40B4-BE49-F238E27FC236}">
                <a16:creationId xmlns:a16="http://schemas.microsoft.com/office/drawing/2014/main" id="{464B65F6-3E51-BD1C-5F72-7FE1321EF341}"/>
              </a:ext>
            </a:extLst>
          </p:cNvPr>
          <p:cNvSpPr txBox="1"/>
          <p:nvPr/>
        </p:nvSpPr>
        <p:spPr>
          <a:xfrm rot="21179172">
            <a:off x="3953223" y="2843430"/>
            <a:ext cx="184363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Relation r</a:t>
            </a:r>
            <a:endParaRPr lang="ko-KR" altLang="en-US" sz="1400" b="1" dirty="0">
              <a:solidFill>
                <a:schemeClr val="bg1"/>
              </a:solidFill>
              <a:cs typeface="Arial" pitchFamily="34" charset="0"/>
            </a:endParaRPr>
          </a:p>
        </p:txBody>
      </p:sp>
      <p:sp>
        <p:nvSpPr>
          <p:cNvPr id="71" name="TextBox 70">
            <a:extLst>
              <a:ext uri="{FF2B5EF4-FFF2-40B4-BE49-F238E27FC236}">
                <a16:creationId xmlns:a16="http://schemas.microsoft.com/office/drawing/2014/main" id="{F80191B9-0E65-2DA7-EA73-37395EFE177E}"/>
              </a:ext>
            </a:extLst>
          </p:cNvPr>
          <p:cNvSpPr txBox="1"/>
          <p:nvPr/>
        </p:nvSpPr>
        <p:spPr>
          <a:xfrm rot="21179172">
            <a:off x="4320775" y="4934709"/>
            <a:ext cx="184363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Relation r</a:t>
            </a:r>
            <a:endParaRPr lang="ko-KR" altLang="en-US" sz="1400" b="1" dirty="0">
              <a:solidFill>
                <a:schemeClr val="bg1"/>
              </a:solidFill>
              <a:cs typeface="Arial" pitchFamily="34" charset="0"/>
            </a:endParaRPr>
          </a:p>
        </p:txBody>
      </p:sp>
      <p:cxnSp>
        <p:nvCxnSpPr>
          <p:cNvPr id="73" name="직선 연결선[R] 72">
            <a:extLst>
              <a:ext uri="{FF2B5EF4-FFF2-40B4-BE49-F238E27FC236}">
                <a16:creationId xmlns:a16="http://schemas.microsoft.com/office/drawing/2014/main" id="{66DBDF56-1444-584A-B3DB-98A049B868A7}"/>
              </a:ext>
            </a:extLst>
          </p:cNvPr>
          <p:cNvCxnSpPr>
            <a:cxnSpLocks/>
          </p:cNvCxnSpPr>
          <p:nvPr/>
        </p:nvCxnSpPr>
        <p:spPr>
          <a:xfrm>
            <a:off x="8627175" y="2349500"/>
            <a:ext cx="45666" cy="22098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3" name="그룹 32">
            <a:extLst>
              <a:ext uri="{FF2B5EF4-FFF2-40B4-BE49-F238E27FC236}">
                <a16:creationId xmlns:a16="http://schemas.microsoft.com/office/drawing/2014/main" id="{B6F2BA27-2F29-4BE0-A651-9CDE598683CC}"/>
              </a:ext>
            </a:extLst>
          </p:cNvPr>
          <p:cNvGrpSpPr/>
          <p:nvPr/>
        </p:nvGrpSpPr>
        <p:grpSpPr>
          <a:xfrm>
            <a:off x="8115065" y="2873586"/>
            <a:ext cx="1055254" cy="1024562"/>
            <a:chOff x="427044" y="3569618"/>
            <a:chExt cx="2142631" cy="1972280"/>
          </a:xfrm>
        </p:grpSpPr>
        <p:sp>
          <p:nvSpPr>
            <p:cNvPr id="34" name="Hexagon 5">
              <a:extLst>
                <a:ext uri="{FF2B5EF4-FFF2-40B4-BE49-F238E27FC236}">
                  <a16:creationId xmlns:a16="http://schemas.microsoft.com/office/drawing/2014/main" id="{5A31E9F0-345F-4AC2-A52F-5208295FAEE3}"/>
                </a:ext>
              </a:extLst>
            </p:cNvPr>
            <p:cNvSpPr/>
            <p:nvPr/>
          </p:nvSpPr>
          <p:spPr>
            <a:xfrm rot="19800000">
              <a:off x="427044" y="3694804"/>
              <a:ext cx="2142631" cy="1847094"/>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그룹 34">
              <a:extLst>
                <a:ext uri="{FF2B5EF4-FFF2-40B4-BE49-F238E27FC236}">
                  <a16:creationId xmlns:a16="http://schemas.microsoft.com/office/drawing/2014/main" id="{F09DB5DF-E62F-40C1-A87C-C4E92D818B31}"/>
                </a:ext>
              </a:extLst>
            </p:cNvPr>
            <p:cNvGrpSpPr/>
            <p:nvPr/>
          </p:nvGrpSpPr>
          <p:grpSpPr>
            <a:xfrm>
              <a:off x="654110" y="3569618"/>
              <a:ext cx="1688500" cy="569997"/>
              <a:chOff x="654110" y="3569618"/>
              <a:chExt cx="1688500" cy="569997"/>
            </a:xfrm>
          </p:grpSpPr>
          <p:sp>
            <p:nvSpPr>
              <p:cNvPr id="36" name="Freeform: Shape 73">
                <a:extLst>
                  <a:ext uri="{FF2B5EF4-FFF2-40B4-BE49-F238E27FC236}">
                    <a16:creationId xmlns:a16="http://schemas.microsoft.com/office/drawing/2014/main" id="{784508D8-A949-4B1E-A6BB-FFA98EDBE023}"/>
                  </a:ext>
                </a:extLst>
              </p:cNvPr>
              <p:cNvSpPr/>
              <p:nvPr/>
            </p:nvSpPr>
            <p:spPr>
              <a:xfrm>
                <a:off x="654110" y="3569618"/>
                <a:ext cx="1688500" cy="48453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509A2194-2B05-4A36-A460-93586C196770}"/>
                  </a:ext>
                </a:extLst>
              </p:cNvPr>
              <p:cNvSpPr txBox="1"/>
              <p:nvPr/>
            </p:nvSpPr>
            <p:spPr>
              <a:xfrm>
                <a:off x="778040" y="3606393"/>
                <a:ext cx="1480772" cy="533222"/>
              </a:xfrm>
              <a:prstGeom prst="rect">
                <a:avLst/>
              </a:prstGeom>
              <a:noFill/>
            </p:spPr>
            <p:txBody>
              <a:bodyPr wrap="square" rtlCol="0">
                <a:spAutoFit/>
              </a:bodyPr>
              <a:lstStyle/>
              <a:p>
                <a:pPr algn="ctr"/>
                <a:r>
                  <a:rPr lang="en-US" altLang="ko-KR" sz="1200" dirty="0">
                    <a:solidFill>
                      <a:schemeClr val="bg1"/>
                    </a:solidFill>
                    <a:cs typeface="Arial" pitchFamily="34" charset="0"/>
                  </a:rPr>
                  <a:t>TAIL</a:t>
                </a:r>
                <a:endParaRPr lang="ko-KR" altLang="en-US" sz="1400" dirty="0">
                  <a:solidFill>
                    <a:schemeClr val="bg1"/>
                  </a:solidFill>
                  <a:cs typeface="Arial" pitchFamily="34" charset="0"/>
                </a:endParaRPr>
              </a:p>
            </p:txBody>
          </p:sp>
        </p:grpSp>
      </p:grpSp>
      <p:sp>
        <p:nvSpPr>
          <p:cNvPr id="83" name="TextBox 82">
            <a:extLst>
              <a:ext uri="{FF2B5EF4-FFF2-40B4-BE49-F238E27FC236}">
                <a16:creationId xmlns:a16="http://schemas.microsoft.com/office/drawing/2014/main" id="{835886DA-D74D-6966-7DD8-2B487629192A}"/>
              </a:ext>
            </a:extLst>
          </p:cNvPr>
          <p:cNvSpPr txBox="1"/>
          <p:nvPr/>
        </p:nvSpPr>
        <p:spPr>
          <a:xfrm>
            <a:off x="8552466" y="2421419"/>
            <a:ext cx="1212726"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Arial" pitchFamily="34" charset="0"/>
              </a:rPr>
              <a:t>d(</a:t>
            </a:r>
            <a:r>
              <a:rPr lang="en-US" altLang="ko-KR" sz="2000" b="1" dirty="0" err="1">
                <a:solidFill>
                  <a:schemeClr val="tx1">
                    <a:lumMod val="65000"/>
                    <a:lumOff val="35000"/>
                  </a:schemeClr>
                </a:solidFill>
                <a:cs typeface="Arial" pitchFamily="34" charset="0"/>
              </a:rPr>
              <a:t>h+r,t</a:t>
            </a:r>
            <a:r>
              <a:rPr lang="en-US" altLang="ko-KR" sz="2000" b="1" dirty="0">
                <a:solidFill>
                  <a:schemeClr val="tx1">
                    <a:lumMod val="65000"/>
                    <a:lumOff val="35000"/>
                  </a:schemeClr>
                </a:solidFill>
                <a:cs typeface="Arial" pitchFamily="34" charset="0"/>
              </a:rPr>
              <a:t>)</a:t>
            </a:r>
            <a:endParaRPr lang="en-US" altLang="ko-KR" sz="2000" dirty="0">
              <a:solidFill>
                <a:schemeClr val="tx1">
                  <a:lumMod val="65000"/>
                  <a:lumOff val="35000"/>
                </a:schemeClr>
              </a:solidFill>
              <a:cs typeface="Arial" pitchFamily="34" charset="0"/>
            </a:endParaRPr>
          </a:p>
        </p:txBody>
      </p:sp>
      <p:pic>
        <p:nvPicPr>
          <p:cNvPr id="85" name="그림 84">
            <a:extLst>
              <a:ext uri="{FF2B5EF4-FFF2-40B4-BE49-F238E27FC236}">
                <a16:creationId xmlns:a16="http://schemas.microsoft.com/office/drawing/2014/main" id="{41055BC5-031A-8378-7688-7A416F5B7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16" y="1354413"/>
            <a:ext cx="6597818" cy="806400"/>
          </a:xfrm>
          <a:prstGeom prst="rect">
            <a:avLst/>
          </a:prstGeom>
        </p:spPr>
      </p:pic>
      <p:sp>
        <p:nvSpPr>
          <p:cNvPr id="86" name="TextBox 85">
            <a:extLst>
              <a:ext uri="{FF2B5EF4-FFF2-40B4-BE49-F238E27FC236}">
                <a16:creationId xmlns:a16="http://schemas.microsoft.com/office/drawing/2014/main" id="{F77974BC-3285-BD11-546F-E83CC5B01E63}"/>
              </a:ext>
            </a:extLst>
          </p:cNvPr>
          <p:cNvSpPr txBox="1"/>
          <p:nvPr/>
        </p:nvSpPr>
        <p:spPr>
          <a:xfrm>
            <a:off x="8672841" y="3946072"/>
            <a:ext cx="1212726"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Arial" pitchFamily="34" charset="0"/>
              </a:rPr>
              <a:t>d(h’+</a:t>
            </a:r>
            <a:r>
              <a:rPr lang="en-US" altLang="ko-KR" sz="2000" b="1" dirty="0" err="1">
                <a:solidFill>
                  <a:schemeClr val="tx1">
                    <a:lumMod val="65000"/>
                    <a:lumOff val="35000"/>
                  </a:schemeClr>
                </a:solidFill>
                <a:cs typeface="Arial" pitchFamily="34" charset="0"/>
              </a:rPr>
              <a:t>r,t</a:t>
            </a:r>
            <a:r>
              <a:rPr lang="en-US" altLang="ko-KR" sz="2000" b="1" dirty="0">
                <a:solidFill>
                  <a:schemeClr val="tx1">
                    <a:lumMod val="65000"/>
                    <a:lumOff val="35000"/>
                  </a:schemeClr>
                </a:solidFill>
                <a:cs typeface="Arial" pitchFamily="34" charset="0"/>
              </a:rPr>
              <a:t>’)</a:t>
            </a:r>
            <a:endParaRPr lang="en-US" altLang="ko-KR" sz="2000" dirty="0">
              <a:solidFill>
                <a:schemeClr val="tx1">
                  <a:lumMod val="65000"/>
                  <a:lumOff val="35000"/>
                </a:schemeClr>
              </a:solidFill>
              <a:cs typeface="Arial" pitchFamily="34" charset="0"/>
            </a:endParaRPr>
          </a:p>
        </p:txBody>
      </p:sp>
      <p:sp>
        <p:nvSpPr>
          <p:cNvPr id="87" name="호 86">
            <a:extLst>
              <a:ext uri="{FF2B5EF4-FFF2-40B4-BE49-F238E27FC236}">
                <a16:creationId xmlns:a16="http://schemas.microsoft.com/office/drawing/2014/main" id="{7F03E29D-5980-9744-A391-7970217D2AC6}"/>
              </a:ext>
            </a:extLst>
          </p:cNvPr>
          <p:cNvSpPr/>
          <p:nvPr/>
        </p:nvSpPr>
        <p:spPr>
          <a:xfrm rot="21269444">
            <a:off x="9403319" y="2640639"/>
            <a:ext cx="706040" cy="1576723"/>
          </a:xfrm>
          <a:prstGeom prst="arc">
            <a:avLst>
              <a:gd name="adj1" fmla="val 16089432"/>
              <a:gd name="adj2" fmla="val 514190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88" name="Text Placeholder 1">
            <a:extLst>
              <a:ext uri="{FF2B5EF4-FFF2-40B4-BE49-F238E27FC236}">
                <a16:creationId xmlns:a16="http://schemas.microsoft.com/office/drawing/2014/main" id="{B14D0175-1782-4C8E-8BD0-FFB07071BD33}"/>
              </a:ext>
            </a:extLst>
          </p:cNvPr>
          <p:cNvSpPr txBox="1">
            <a:spLocks/>
          </p:cNvSpPr>
          <p:nvPr/>
        </p:nvSpPr>
        <p:spPr>
          <a:xfrm>
            <a:off x="-2217842" y="58250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Why is the margin term included? </a:t>
            </a:r>
          </a:p>
        </p:txBody>
      </p:sp>
    </p:spTree>
    <p:extLst>
      <p:ext uri="{BB962C8B-B14F-4D97-AF65-F5344CB8AC3E}">
        <p14:creationId xmlns:p14="http://schemas.microsoft.com/office/powerpoint/2010/main" val="382729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AD532-AA05-47E6-9E93-BB012CCAD6AB}"/>
              </a:ext>
            </a:extLst>
          </p:cNvPr>
          <p:cNvSpPr txBox="1"/>
          <p:nvPr/>
        </p:nvSpPr>
        <p:spPr>
          <a:xfrm>
            <a:off x="1196424" y="1470538"/>
            <a:ext cx="4096511" cy="2031325"/>
          </a:xfrm>
          <a:prstGeom prst="rect">
            <a:avLst/>
          </a:prstGeom>
          <a:noFill/>
        </p:spPr>
        <p:txBody>
          <a:bodyPr wrap="square" rtlCol="0">
            <a:spAutoFit/>
          </a:bodyPr>
          <a:lstStyle/>
          <a:p>
            <a:r>
              <a:rPr lang="en" altLang="ko-KR" sz="1800" b="1" dirty="0">
                <a:effectLst/>
                <a:latin typeface="NimbusRomNo9L"/>
              </a:rPr>
              <a:t>Structured Embeddings </a:t>
            </a:r>
          </a:p>
          <a:p>
            <a:endParaRPr lang="en" altLang="ko-KR" dirty="0">
              <a:latin typeface="NimbusRomNo9L"/>
            </a:endParaRPr>
          </a:p>
          <a:p>
            <a:r>
              <a:rPr lang="en" altLang="ko-KR" sz="1800" dirty="0">
                <a:effectLst/>
                <a:latin typeface="NimbusSanL"/>
              </a:rPr>
              <a:t>SE </a:t>
            </a:r>
            <a:r>
              <a:rPr lang="en" altLang="ko-KR" sz="1800" dirty="0">
                <a:effectLst/>
                <a:latin typeface="NimbusRomNo9L"/>
              </a:rPr>
              <a:t> embeds entities into </a:t>
            </a:r>
            <a:r>
              <a:rPr lang="en" altLang="ko-KR" sz="1800" dirty="0" err="1">
                <a:effectLst/>
                <a:latin typeface="MSBM10"/>
              </a:rPr>
              <a:t>R</a:t>
            </a:r>
            <a:r>
              <a:rPr lang="en" altLang="ko-KR" sz="1800" baseline="30000" dirty="0" err="1">
                <a:effectLst/>
                <a:latin typeface="CMMI7"/>
              </a:rPr>
              <a:t>k</a:t>
            </a:r>
            <a:r>
              <a:rPr lang="en" altLang="ko-KR" sz="1800" dirty="0">
                <a:effectLst/>
                <a:latin typeface="NimbusRomNo9L"/>
              </a:rPr>
              <a:t>, and relationships into two matrices </a:t>
            </a:r>
            <a:r>
              <a:rPr lang="en" altLang="ko-KR" sz="1800" dirty="0">
                <a:effectLst/>
                <a:latin typeface="CMMIB10"/>
              </a:rPr>
              <a:t>L</a:t>
            </a:r>
            <a:r>
              <a:rPr lang="en" altLang="ko-KR" sz="1800" baseline="-25000" dirty="0">
                <a:effectLst/>
                <a:latin typeface="CMR7"/>
              </a:rPr>
              <a:t>1</a:t>
            </a:r>
            <a:r>
              <a:rPr lang="en" altLang="ko-KR" sz="1800" dirty="0">
                <a:effectLst/>
                <a:latin typeface="CMR7"/>
              </a:rPr>
              <a:t> </a:t>
            </a:r>
            <a:r>
              <a:rPr lang="en" altLang="ko-KR" sz="1800" dirty="0">
                <a:effectLst/>
                <a:latin typeface="CMSY10"/>
              </a:rPr>
              <a:t>∈ </a:t>
            </a:r>
            <a:r>
              <a:rPr lang="en" altLang="ko-KR" sz="1800" dirty="0" err="1">
                <a:effectLst/>
                <a:latin typeface="MSBM10"/>
              </a:rPr>
              <a:t>R</a:t>
            </a:r>
            <a:r>
              <a:rPr lang="en" altLang="ko-KR" sz="1800" baseline="30000" dirty="0" err="1">
                <a:effectLst/>
                <a:latin typeface="CMMI7"/>
              </a:rPr>
              <a:t>k</a:t>
            </a:r>
            <a:r>
              <a:rPr lang="en" altLang="ko-KR" sz="1800" baseline="30000" dirty="0" err="1">
                <a:effectLst/>
                <a:latin typeface="CMSY7"/>
              </a:rPr>
              <a:t>×</a:t>
            </a:r>
            <a:r>
              <a:rPr lang="en" altLang="ko-KR" sz="1800" baseline="30000" dirty="0" err="1">
                <a:effectLst/>
                <a:latin typeface="CMMI7"/>
              </a:rPr>
              <a:t>k</a:t>
            </a:r>
            <a:r>
              <a:rPr lang="en" altLang="ko-KR" sz="1800" baseline="30000" dirty="0">
                <a:effectLst/>
                <a:latin typeface="CMMI7"/>
              </a:rPr>
              <a:t> </a:t>
            </a:r>
            <a:r>
              <a:rPr lang="en" altLang="ko-KR" sz="1800" dirty="0">
                <a:effectLst/>
                <a:latin typeface="NimbusRomNo9L"/>
              </a:rPr>
              <a:t>and </a:t>
            </a:r>
            <a:r>
              <a:rPr lang="en" altLang="ko-KR" sz="1800" dirty="0">
                <a:effectLst/>
                <a:latin typeface="CMMIB10"/>
              </a:rPr>
              <a:t>L</a:t>
            </a:r>
            <a:r>
              <a:rPr lang="en" altLang="ko-KR" sz="1800" baseline="-25000" dirty="0">
                <a:effectLst/>
                <a:latin typeface="CMR7"/>
              </a:rPr>
              <a:t>2</a:t>
            </a:r>
            <a:r>
              <a:rPr lang="en" altLang="ko-KR" sz="1800" dirty="0">
                <a:effectLst/>
                <a:latin typeface="CMR7"/>
              </a:rPr>
              <a:t> </a:t>
            </a:r>
            <a:r>
              <a:rPr lang="en" altLang="ko-KR" sz="1800" dirty="0">
                <a:effectLst/>
                <a:latin typeface="CMSY10"/>
              </a:rPr>
              <a:t>∈ </a:t>
            </a:r>
            <a:r>
              <a:rPr lang="en" altLang="ko-KR" sz="1800" dirty="0" err="1">
                <a:effectLst/>
                <a:latin typeface="MSBM10"/>
              </a:rPr>
              <a:t>R</a:t>
            </a:r>
            <a:r>
              <a:rPr lang="en" altLang="ko-KR" sz="1800" baseline="30000" dirty="0" err="1">
                <a:effectLst/>
                <a:latin typeface="CMMI7"/>
              </a:rPr>
              <a:t>k</a:t>
            </a:r>
            <a:r>
              <a:rPr lang="en" altLang="ko-KR" sz="1800" baseline="30000" dirty="0" err="1">
                <a:effectLst/>
                <a:latin typeface="CMSY7"/>
              </a:rPr>
              <a:t>×</a:t>
            </a:r>
            <a:r>
              <a:rPr lang="en" altLang="ko-KR" sz="1800" baseline="30000" dirty="0" err="1">
                <a:effectLst/>
                <a:latin typeface="CMMI7"/>
              </a:rPr>
              <a:t>k</a:t>
            </a:r>
            <a:r>
              <a:rPr lang="en" altLang="ko-KR" sz="1800" dirty="0">
                <a:effectLst/>
                <a:latin typeface="CMMI7"/>
              </a:rPr>
              <a:t> </a:t>
            </a:r>
            <a:r>
              <a:rPr lang="en" altLang="ko-KR" sz="1800" dirty="0">
                <a:effectLst/>
                <a:latin typeface="NimbusRomNo9L"/>
              </a:rPr>
              <a:t>such that </a:t>
            </a:r>
            <a:r>
              <a:rPr lang="en" altLang="ko-KR" sz="1800" dirty="0">
                <a:effectLst/>
                <a:latin typeface="CMMI10"/>
              </a:rPr>
              <a:t>d</a:t>
            </a:r>
            <a:r>
              <a:rPr lang="en" altLang="ko-KR" sz="1800" dirty="0">
                <a:effectLst/>
                <a:latin typeface="CMR10"/>
              </a:rPr>
              <a:t>(</a:t>
            </a:r>
            <a:r>
              <a:rPr lang="en" altLang="ko-KR" sz="1800" dirty="0">
                <a:effectLst/>
                <a:latin typeface="CMMIB10"/>
              </a:rPr>
              <a:t>L</a:t>
            </a:r>
            <a:r>
              <a:rPr lang="en" altLang="ko-KR" sz="1800" baseline="-25000" dirty="0">
                <a:effectLst/>
                <a:latin typeface="CMR7"/>
              </a:rPr>
              <a:t>1</a:t>
            </a:r>
            <a:r>
              <a:rPr lang="en" altLang="ko-KR" sz="1800" dirty="0">
                <a:effectLst/>
                <a:latin typeface="CMMIB10"/>
              </a:rPr>
              <a:t>h</a:t>
            </a:r>
            <a:r>
              <a:rPr lang="en" altLang="ko-KR" sz="1800" dirty="0">
                <a:effectLst/>
                <a:latin typeface="CMMI10"/>
              </a:rPr>
              <a:t>, </a:t>
            </a:r>
            <a:r>
              <a:rPr lang="en" altLang="ko-KR" sz="1800" dirty="0">
                <a:effectLst/>
                <a:latin typeface="CMMIB10"/>
              </a:rPr>
              <a:t>L</a:t>
            </a:r>
            <a:r>
              <a:rPr lang="en" altLang="ko-KR" sz="1800" baseline="-25000" dirty="0">
                <a:effectLst/>
                <a:latin typeface="CMR7"/>
              </a:rPr>
              <a:t>2 </a:t>
            </a:r>
            <a:r>
              <a:rPr lang="en" altLang="ko-KR" sz="1800" dirty="0">
                <a:effectLst/>
                <a:latin typeface="CMMIB10"/>
              </a:rPr>
              <a:t>t</a:t>
            </a:r>
            <a:r>
              <a:rPr lang="en" altLang="ko-KR" sz="1800" dirty="0">
                <a:effectLst/>
                <a:latin typeface="CMR10"/>
              </a:rPr>
              <a:t>) </a:t>
            </a:r>
            <a:r>
              <a:rPr lang="en" altLang="ko-KR" sz="1800" dirty="0">
                <a:effectLst/>
                <a:latin typeface="NimbusRomNo9L"/>
              </a:rPr>
              <a:t>is large for corrupted triplets </a:t>
            </a:r>
            <a:r>
              <a:rPr lang="en" altLang="ko-KR" sz="1800" dirty="0">
                <a:effectLst/>
                <a:latin typeface="CMR10"/>
              </a:rPr>
              <a:t>(</a:t>
            </a:r>
            <a:r>
              <a:rPr lang="en" altLang="ko-KR" sz="1800" dirty="0">
                <a:effectLst/>
                <a:latin typeface="CMMI10"/>
              </a:rPr>
              <a:t>h, l, t</a:t>
            </a:r>
            <a:r>
              <a:rPr lang="en" altLang="ko-KR" sz="1800" dirty="0">
                <a:effectLst/>
                <a:latin typeface="CMR10"/>
              </a:rPr>
              <a:t>) </a:t>
            </a:r>
            <a:r>
              <a:rPr lang="en" altLang="ko-KR" sz="1800" dirty="0">
                <a:effectLst/>
                <a:latin typeface="NimbusRomNo9L"/>
              </a:rPr>
              <a:t>(and small otherwise). </a:t>
            </a:r>
            <a:endParaRPr lang="en" altLang="ko-KR" sz="1200" dirty="0"/>
          </a:p>
        </p:txBody>
      </p:sp>
      <p:sp>
        <p:nvSpPr>
          <p:cNvPr id="10" name="TextBox 9">
            <a:extLst>
              <a:ext uri="{FF2B5EF4-FFF2-40B4-BE49-F238E27FC236}">
                <a16:creationId xmlns:a16="http://schemas.microsoft.com/office/drawing/2014/main" id="{FE7B493D-FFC3-4D13-9914-21536D0850EB}"/>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42C5E452-B373-4DF7-8225-1575F2F899EB}"/>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71111A5B-6E28-DF86-0418-B00ABE0578A0}"/>
              </a:ext>
            </a:extLst>
          </p:cNvPr>
          <p:cNvSpPr txBox="1">
            <a:spLocks/>
          </p:cNvSpPr>
          <p:nvPr/>
        </p:nvSpPr>
        <p:spPr>
          <a:xfrm>
            <a:off x="-3237229" y="703922"/>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Related Works</a:t>
            </a:r>
          </a:p>
        </p:txBody>
      </p:sp>
      <p:grpSp>
        <p:nvGrpSpPr>
          <p:cNvPr id="23" name="그룹 22">
            <a:extLst>
              <a:ext uri="{FF2B5EF4-FFF2-40B4-BE49-F238E27FC236}">
                <a16:creationId xmlns:a16="http://schemas.microsoft.com/office/drawing/2014/main" id="{08C75F42-1751-92FC-9ED4-F83509ED0B18}"/>
              </a:ext>
            </a:extLst>
          </p:cNvPr>
          <p:cNvGrpSpPr/>
          <p:nvPr/>
        </p:nvGrpSpPr>
        <p:grpSpPr>
          <a:xfrm>
            <a:off x="1175326" y="3870782"/>
            <a:ext cx="1023635" cy="951517"/>
            <a:chOff x="525635" y="2999537"/>
            <a:chExt cx="2142630" cy="1957956"/>
          </a:xfrm>
        </p:grpSpPr>
        <p:sp>
          <p:nvSpPr>
            <p:cNvPr id="24" name="Hexagon 5">
              <a:extLst>
                <a:ext uri="{FF2B5EF4-FFF2-40B4-BE49-F238E27FC236}">
                  <a16:creationId xmlns:a16="http://schemas.microsoft.com/office/drawing/2014/main" id="{ACB8EB10-3AE3-554E-CC18-D4A09A2FEC42}"/>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그룹 24">
              <a:extLst>
                <a:ext uri="{FF2B5EF4-FFF2-40B4-BE49-F238E27FC236}">
                  <a16:creationId xmlns:a16="http://schemas.microsoft.com/office/drawing/2014/main" id="{3B256E7A-7790-DE71-AC31-06E41BDF63A8}"/>
                </a:ext>
              </a:extLst>
            </p:cNvPr>
            <p:cNvGrpSpPr/>
            <p:nvPr/>
          </p:nvGrpSpPr>
          <p:grpSpPr>
            <a:xfrm>
              <a:off x="744125" y="2999537"/>
              <a:ext cx="1586930" cy="1058281"/>
              <a:chOff x="744125" y="2999537"/>
              <a:chExt cx="1586930" cy="1058281"/>
            </a:xfrm>
          </p:grpSpPr>
          <p:sp>
            <p:nvSpPr>
              <p:cNvPr id="26" name="Freeform: Shape 73">
                <a:extLst>
                  <a:ext uri="{FF2B5EF4-FFF2-40B4-BE49-F238E27FC236}">
                    <a16:creationId xmlns:a16="http://schemas.microsoft.com/office/drawing/2014/main" id="{F2EC9A78-48B9-2208-5913-FA04968CFF0E}"/>
                  </a:ext>
                </a:extLst>
              </p:cNvPr>
              <p:cNvSpPr/>
              <p:nvPr/>
            </p:nvSpPr>
            <p:spPr>
              <a:xfrm>
                <a:off x="744125" y="2999537"/>
                <a:ext cx="1586930" cy="479942"/>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3B18DB2B-21E5-883A-16CF-0B293874FB21}"/>
                  </a:ext>
                </a:extLst>
              </p:cNvPr>
              <p:cNvSpPr txBox="1"/>
              <p:nvPr/>
            </p:nvSpPr>
            <p:spPr>
              <a:xfrm>
                <a:off x="850283" y="3701877"/>
                <a:ext cx="1480770" cy="355941"/>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grpSp>
      </p:grpSp>
      <p:grpSp>
        <p:nvGrpSpPr>
          <p:cNvPr id="28" name="그룹 27">
            <a:extLst>
              <a:ext uri="{FF2B5EF4-FFF2-40B4-BE49-F238E27FC236}">
                <a16:creationId xmlns:a16="http://schemas.microsoft.com/office/drawing/2014/main" id="{E482E0B8-A498-F024-29A7-CD7162DBAEA8}"/>
              </a:ext>
            </a:extLst>
          </p:cNvPr>
          <p:cNvGrpSpPr/>
          <p:nvPr/>
        </p:nvGrpSpPr>
        <p:grpSpPr>
          <a:xfrm>
            <a:off x="1157017" y="5318188"/>
            <a:ext cx="1054250" cy="962276"/>
            <a:chOff x="660186" y="6266970"/>
            <a:chExt cx="2142630" cy="1949260"/>
          </a:xfrm>
        </p:grpSpPr>
        <p:sp>
          <p:nvSpPr>
            <p:cNvPr id="29" name="Hexagon 5">
              <a:extLst>
                <a:ext uri="{FF2B5EF4-FFF2-40B4-BE49-F238E27FC236}">
                  <a16:creationId xmlns:a16="http://schemas.microsoft.com/office/drawing/2014/main" id="{11C1AF85-2639-EC12-291A-0F0BBBD6F9F7}"/>
                </a:ext>
              </a:extLst>
            </p:cNvPr>
            <p:cNvSpPr/>
            <p:nvPr/>
          </p:nvSpPr>
          <p:spPr>
            <a:xfrm rot="19800000">
              <a:off x="660186" y="6369136"/>
              <a:ext cx="2142630" cy="1847094"/>
            </a:xfrm>
            <a:prstGeom prst="hexagon">
              <a:avLst>
                <a:gd name="adj" fmla="val 28647"/>
                <a:gd name="vf" fmla="val 11547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73">
              <a:extLst>
                <a:ext uri="{FF2B5EF4-FFF2-40B4-BE49-F238E27FC236}">
                  <a16:creationId xmlns:a16="http://schemas.microsoft.com/office/drawing/2014/main" id="{BE4BE7FF-0F3E-C077-8951-8CEE49CAF376}"/>
                </a:ext>
              </a:extLst>
            </p:cNvPr>
            <p:cNvSpPr/>
            <p:nvPr/>
          </p:nvSpPr>
          <p:spPr>
            <a:xfrm>
              <a:off x="855471" y="6266970"/>
              <a:ext cx="1688502" cy="484533"/>
            </a:xfrm>
            <a:prstGeom prst="triangl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extBox 30">
            <a:extLst>
              <a:ext uri="{FF2B5EF4-FFF2-40B4-BE49-F238E27FC236}">
                <a16:creationId xmlns:a16="http://schemas.microsoft.com/office/drawing/2014/main" id="{061080CA-5E49-C783-8867-0D90A2BF0E83}"/>
              </a:ext>
            </a:extLst>
          </p:cNvPr>
          <p:cNvSpPr txBox="1"/>
          <p:nvPr/>
        </p:nvSpPr>
        <p:spPr>
          <a:xfrm>
            <a:off x="1070191" y="3839931"/>
            <a:ext cx="1230412" cy="172442"/>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8A4949A-C6E4-7769-5D3E-A87602E078A8}"/>
              </a:ext>
            </a:extLst>
          </p:cNvPr>
          <p:cNvSpPr txBox="1"/>
          <p:nvPr/>
        </p:nvSpPr>
        <p:spPr>
          <a:xfrm>
            <a:off x="1072437" y="5301241"/>
            <a:ext cx="1230412"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T</a:t>
            </a:r>
            <a:endParaRPr lang="ko-KR" altLang="en-US" sz="1400" b="1" dirty="0">
              <a:solidFill>
                <a:schemeClr val="tx1">
                  <a:lumMod val="65000"/>
                  <a:lumOff val="35000"/>
                </a:schemeClr>
              </a:solidFill>
              <a:cs typeface="Arial" pitchFamily="34" charset="0"/>
            </a:endParaRPr>
          </a:p>
        </p:txBody>
      </p:sp>
      <p:sp>
        <p:nvSpPr>
          <p:cNvPr id="8" name="Rectangle 12">
            <a:extLst>
              <a:ext uri="{FF2B5EF4-FFF2-40B4-BE49-F238E27FC236}">
                <a16:creationId xmlns:a16="http://schemas.microsoft.com/office/drawing/2014/main" id="{02BBF516-8DE1-4633-83FB-6F45AA7E8460}"/>
              </a:ext>
            </a:extLst>
          </p:cNvPr>
          <p:cNvSpPr/>
          <p:nvPr/>
        </p:nvSpPr>
        <p:spPr>
          <a:xfrm rot="2715101">
            <a:off x="7314865" y="2921788"/>
            <a:ext cx="2586443" cy="24537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E510C59-CBA2-4B68-A6C7-F19D00B56A72}"/>
              </a:ext>
            </a:extLst>
          </p:cNvPr>
          <p:cNvSpPr txBox="1"/>
          <p:nvPr/>
        </p:nvSpPr>
        <p:spPr>
          <a:xfrm>
            <a:off x="6293338" y="3778838"/>
            <a:ext cx="4890744" cy="707886"/>
          </a:xfrm>
          <a:prstGeom prst="rect">
            <a:avLst/>
          </a:prstGeom>
          <a:noFill/>
        </p:spPr>
        <p:txBody>
          <a:bodyPr wrap="square" rtlCol="0">
            <a:spAutoFit/>
          </a:bodyPr>
          <a:lstStyle/>
          <a:p>
            <a:pPr algn="ctr"/>
            <a:r>
              <a:rPr lang="en" altLang="ko-KR" sz="4000" dirty="0" err="1">
                <a:solidFill>
                  <a:schemeClr val="bg1"/>
                </a:solidFill>
                <a:effectLst/>
                <a:latin typeface="MSBM10"/>
              </a:rPr>
              <a:t>R</a:t>
            </a:r>
            <a:r>
              <a:rPr lang="en" altLang="ko-KR" sz="4000" baseline="30000" dirty="0" err="1">
                <a:solidFill>
                  <a:schemeClr val="bg1"/>
                </a:solidFill>
                <a:effectLst/>
                <a:latin typeface="CMMI7"/>
              </a:rPr>
              <a:t>k</a:t>
            </a:r>
            <a:r>
              <a:rPr lang="en" altLang="ko-KR" sz="4000" baseline="30000" dirty="0" err="1">
                <a:solidFill>
                  <a:schemeClr val="bg1"/>
                </a:solidFill>
                <a:effectLst/>
                <a:latin typeface="CMSY7"/>
              </a:rPr>
              <a:t>×</a:t>
            </a:r>
            <a:r>
              <a:rPr lang="en" altLang="ko-KR" sz="4000" baseline="30000" dirty="0" err="1">
                <a:solidFill>
                  <a:schemeClr val="bg1"/>
                </a:solidFill>
                <a:effectLst/>
                <a:latin typeface="CMMI7"/>
              </a:rPr>
              <a:t>k</a:t>
            </a:r>
            <a:r>
              <a:rPr lang="en" altLang="ko-KR" sz="4000" baseline="30000" dirty="0">
                <a:solidFill>
                  <a:schemeClr val="bg1"/>
                </a:solidFill>
                <a:latin typeface="CMMI7"/>
              </a:rPr>
              <a:t> </a:t>
            </a:r>
            <a:r>
              <a:rPr lang="en" altLang="ko-KR" sz="4000" dirty="0">
                <a:solidFill>
                  <a:schemeClr val="bg1"/>
                </a:solidFill>
                <a:latin typeface="MSBM10"/>
              </a:rPr>
              <a:t>Subspace</a:t>
            </a:r>
            <a:endParaRPr lang="ko-KR" altLang="en-US" sz="4000" b="1" dirty="0">
              <a:solidFill>
                <a:schemeClr val="bg1"/>
              </a:solidFill>
              <a:cs typeface="Arial" pitchFamily="34" charset="0"/>
            </a:endParaRPr>
          </a:p>
        </p:txBody>
      </p:sp>
      <p:sp>
        <p:nvSpPr>
          <p:cNvPr id="34" name="아래로 구부러진 화살표[C] 33">
            <a:extLst>
              <a:ext uri="{FF2B5EF4-FFF2-40B4-BE49-F238E27FC236}">
                <a16:creationId xmlns:a16="http://schemas.microsoft.com/office/drawing/2014/main" id="{C854F622-9B9C-C3A3-3256-9D77315E2BB8}"/>
              </a:ext>
            </a:extLst>
          </p:cNvPr>
          <p:cNvSpPr/>
          <p:nvPr/>
        </p:nvSpPr>
        <p:spPr>
          <a:xfrm rot="21108932">
            <a:off x="1473583" y="3156097"/>
            <a:ext cx="7292546" cy="9682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35" name="아래로 구부러진 화살표[C] 34">
            <a:extLst>
              <a:ext uri="{FF2B5EF4-FFF2-40B4-BE49-F238E27FC236}">
                <a16:creationId xmlns:a16="http://schemas.microsoft.com/office/drawing/2014/main" id="{5A72BC14-B47C-BF08-8C14-2EE797AC64CB}"/>
              </a:ext>
            </a:extLst>
          </p:cNvPr>
          <p:cNvSpPr/>
          <p:nvPr/>
        </p:nvSpPr>
        <p:spPr>
          <a:xfrm rot="21108932" flipV="1">
            <a:off x="1492294" y="5306952"/>
            <a:ext cx="7525895" cy="124779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36" name="TextBox 35">
            <a:extLst>
              <a:ext uri="{FF2B5EF4-FFF2-40B4-BE49-F238E27FC236}">
                <a16:creationId xmlns:a16="http://schemas.microsoft.com/office/drawing/2014/main" id="{D4F5EE3C-3E51-191C-99F0-3AF20FD597A4}"/>
              </a:ext>
            </a:extLst>
          </p:cNvPr>
          <p:cNvSpPr txBox="1"/>
          <p:nvPr/>
        </p:nvSpPr>
        <p:spPr>
          <a:xfrm>
            <a:off x="3206985" y="3521355"/>
            <a:ext cx="4096511" cy="523220"/>
          </a:xfrm>
          <a:prstGeom prst="rect">
            <a:avLst/>
          </a:prstGeom>
          <a:noFill/>
        </p:spPr>
        <p:txBody>
          <a:bodyPr wrap="square" rtlCol="0">
            <a:spAutoFit/>
          </a:bodyPr>
          <a:lstStyle/>
          <a:p>
            <a:r>
              <a:rPr lang="en" altLang="ko-KR" sz="2800" b="1" dirty="0">
                <a:effectLst/>
                <a:latin typeface="CMMIB10"/>
              </a:rPr>
              <a:t>L</a:t>
            </a:r>
            <a:r>
              <a:rPr lang="en" altLang="ko-KR" sz="2800" b="1" baseline="-25000" dirty="0">
                <a:effectLst/>
                <a:latin typeface="CMR7"/>
              </a:rPr>
              <a:t>1</a:t>
            </a:r>
            <a:r>
              <a:rPr lang="ko-KR" altLang="en-US" sz="2800" b="1" baseline="-25000" dirty="0">
                <a:effectLst/>
                <a:latin typeface="CMR7"/>
              </a:rPr>
              <a:t> </a:t>
            </a:r>
            <a:r>
              <a:rPr lang="en" altLang="ko-KR" b="1" dirty="0">
                <a:latin typeface="CMMIB10"/>
              </a:rPr>
              <a:t>Embedding matrix </a:t>
            </a:r>
            <a:endParaRPr lang="en" altLang="ko-KR" b="1" dirty="0"/>
          </a:p>
        </p:txBody>
      </p:sp>
      <p:sp>
        <p:nvSpPr>
          <p:cNvPr id="37" name="TextBox 36">
            <a:extLst>
              <a:ext uri="{FF2B5EF4-FFF2-40B4-BE49-F238E27FC236}">
                <a16:creationId xmlns:a16="http://schemas.microsoft.com/office/drawing/2014/main" id="{92DF94DA-2543-B7D2-22A9-A5015A1229DB}"/>
              </a:ext>
            </a:extLst>
          </p:cNvPr>
          <p:cNvSpPr txBox="1"/>
          <p:nvPr/>
        </p:nvSpPr>
        <p:spPr>
          <a:xfrm>
            <a:off x="3244679" y="6058666"/>
            <a:ext cx="4096511" cy="523220"/>
          </a:xfrm>
          <a:prstGeom prst="rect">
            <a:avLst/>
          </a:prstGeom>
          <a:noFill/>
        </p:spPr>
        <p:txBody>
          <a:bodyPr wrap="square" rtlCol="0">
            <a:spAutoFit/>
          </a:bodyPr>
          <a:lstStyle/>
          <a:p>
            <a:r>
              <a:rPr lang="en" altLang="ko-KR" sz="2800" b="1" dirty="0">
                <a:effectLst/>
                <a:latin typeface="CMMIB10"/>
              </a:rPr>
              <a:t>L</a:t>
            </a:r>
            <a:r>
              <a:rPr lang="en" altLang="ko-KR" sz="2800" b="1" baseline="-25000" dirty="0">
                <a:latin typeface="CMR7"/>
              </a:rPr>
              <a:t>2</a:t>
            </a:r>
            <a:r>
              <a:rPr lang="ko-KR" altLang="en-US" sz="2800" b="1" baseline="-25000" dirty="0">
                <a:effectLst/>
                <a:latin typeface="CMR7"/>
              </a:rPr>
              <a:t> </a:t>
            </a:r>
            <a:r>
              <a:rPr lang="en" altLang="ko-KR" b="1" dirty="0">
                <a:latin typeface="CMMIB10"/>
              </a:rPr>
              <a:t>Embedding matrix </a:t>
            </a:r>
            <a:endParaRPr lang="en" altLang="ko-KR" b="1" dirty="0"/>
          </a:p>
        </p:txBody>
      </p:sp>
    </p:spTree>
    <p:extLst>
      <p:ext uri="{BB962C8B-B14F-4D97-AF65-F5344CB8AC3E}">
        <p14:creationId xmlns:p14="http://schemas.microsoft.com/office/powerpoint/2010/main" val="405792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4454453" y="777805"/>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5571182" y="813102"/>
            <a:ext cx="6265218" cy="2123658"/>
          </a:xfrm>
          <a:prstGeom prst="rect">
            <a:avLst/>
          </a:prstGeom>
        </p:spPr>
        <p:txBody>
          <a:bodyPr wrap="square">
            <a:spAutoFit/>
          </a:bodyPr>
          <a:lstStyle/>
          <a:p>
            <a:r>
              <a:rPr lang="en" altLang="ko-KR" sz="4400" dirty="0">
                <a:effectLst/>
                <a:latin typeface="CMMI10"/>
              </a:rPr>
              <a:t>d</a:t>
            </a:r>
            <a:r>
              <a:rPr lang="en" altLang="ko-KR" sz="4400" dirty="0">
                <a:effectLst/>
                <a:latin typeface="CMR10"/>
              </a:rPr>
              <a:t>(</a:t>
            </a:r>
            <a:r>
              <a:rPr lang="en" altLang="ko-KR" sz="4400" dirty="0">
                <a:effectLst/>
                <a:latin typeface="CMMIB10"/>
              </a:rPr>
              <a:t>L</a:t>
            </a:r>
            <a:r>
              <a:rPr lang="en" altLang="ko-KR" sz="4400" baseline="-25000" dirty="0">
                <a:effectLst/>
                <a:latin typeface="CMR7"/>
              </a:rPr>
              <a:t>1</a:t>
            </a:r>
            <a:r>
              <a:rPr lang="en" altLang="ko-KR" sz="4400" dirty="0">
                <a:effectLst/>
                <a:latin typeface="CMMIB10"/>
              </a:rPr>
              <a:t>h</a:t>
            </a:r>
            <a:r>
              <a:rPr lang="en" altLang="ko-KR" sz="4400" dirty="0">
                <a:latin typeface="CMMIB10"/>
              </a:rPr>
              <a:t>, L</a:t>
            </a:r>
            <a:r>
              <a:rPr lang="en" altLang="ko-KR" sz="4400" baseline="-25000" dirty="0">
                <a:latin typeface="CMMIB10"/>
              </a:rPr>
              <a:t>2</a:t>
            </a:r>
            <a:r>
              <a:rPr lang="en" altLang="ko-KR" sz="4400" dirty="0">
                <a:latin typeface="CMMIB10"/>
              </a:rPr>
              <a:t>t) VS d(h + l, t) </a:t>
            </a:r>
          </a:p>
          <a:p>
            <a:r>
              <a:rPr lang="en" altLang="ko-KR" sz="4400" dirty="0">
                <a:latin typeface="CMMIB10"/>
              </a:rPr>
              <a:t>	 SE		    </a:t>
            </a:r>
            <a:r>
              <a:rPr lang="en" altLang="ko-KR" sz="4400" dirty="0" err="1">
                <a:latin typeface="CMMIB10"/>
              </a:rPr>
              <a:t>TransE</a:t>
            </a:r>
            <a:endParaRPr lang="en" altLang="ko-KR" sz="4400" dirty="0">
              <a:latin typeface="CMMIB10"/>
            </a:endParaRPr>
          </a:p>
          <a:p>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pic>
        <p:nvPicPr>
          <p:cNvPr id="4" name="그림 3">
            <a:extLst>
              <a:ext uri="{FF2B5EF4-FFF2-40B4-BE49-F238E27FC236}">
                <a16:creationId xmlns:a16="http://schemas.microsoft.com/office/drawing/2014/main" id="{948157B8-818B-1DA5-34AE-10BFE327C00E}"/>
              </a:ext>
            </a:extLst>
          </p:cNvPr>
          <p:cNvPicPr>
            <a:picLocks noChangeAspect="1"/>
          </p:cNvPicPr>
          <p:nvPr/>
        </p:nvPicPr>
        <p:blipFill>
          <a:blip r:embed="rId3"/>
          <a:stretch>
            <a:fillRect/>
          </a:stretch>
        </p:blipFill>
        <p:spPr>
          <a:xfrm>
            <a:off x="1010380" y="2235927"/>
            <a:ext cx="9057213" cy="3927807"/>
          </a:xfrm>
          <a:prstGeom prst="rect">
            <a:avLst/>
          </a:prstGeom>
        </p:spPr>
      </p:pic>
    </p:spTree>
    <p:extLst>
      <p:ext uri="{BB962C8B-B14F-4D97-AF65-F5344CB8AC3E}">
        <p14:creationId xmlns:p14="http://schemas.microsoft.com/office/powerpoint/2010/main" val="234562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846667" y="57548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1960157" y="5803196"/>
            <a:ext cx="6265218" cy="769441"/>
          </a:xfrm>
          <a:prstGeom prst="rect">
            <a:avLst/>
          </a:prstGeom>
        </p:spPr>
        <p:txBody>
          <a:bodyPr wrap="square">
            <a:spAutoFit/>
          </a:bodyPr>
          <a:lstStyle/>
          <a:p>
            <a:r>
              <a:rPr lang="en-US" altLang="ko-KR" sz="4400" dirty="0">
                <a:cs typeface="Arial" pitchFamily="34" charset="0"/>
              </a:rPr>
              <a:t>Not Feasible!</a:t>
            </a:r>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pic>
        <p:nvPicPr>
          <p:cNvPr id="2" name="그림 1">
            <a:extLst>
              <a:ext uri="{FF2B5EF4-FFF2-40B4-BE49-F238E27FC236}">
                <a16:creationId xmlns:a16="http://schemas.microsoft.com/office/drawing/2014/main" id="{BFC57AFA-8989-75C2-0090-A7E7DE065F6A}"/>
              </a:ext>
            </a:extLst>
          </p:cNvPr>
          <p:cNvPicPr>
            <a:picLocks noChangeAspect="1"/>
          </p:cNvPicPr>
          <p:nvPr/>
        </p:nvPicPr>
        <p:blipFill>
          <a:blip r:embed="rId3"/>
          <a:stretch>
            <a:fillRect/>
          </a:stretch>
        </p:blipFill>
        <p:spPr>
          <a:xfrm>
            <a:off x="507011" y="2470247"/>
            <a:ext cx="5588989" cy="2427218"/>
          </a:xfrm>
          <a:prstGeom prst="rect">
            <a:avLst/>
          </a:prstGeom>
        </p:spPr>
      </p:pic>
      <p:pic>
        <p:nvPicPr>
          <p:cNvPr id="5" name="그림 4">
            <a:extLst>
              <a:ext uri="{FF2B5EF4-FFF2-40B4-BE49-F238E27FC236}">
                <a16:creationId xmlns:a16="http://schemas.microsoft.com/office/drawing/2014/main" id="{FE1D6629-AF13-4C99-F384-D2FD03E24436}"/>
              </a:ext>
            </a:extLst>
          </p:cNvPr>
          <p:cNvPicPr>
            <a:picLocks noChangeAspect="1"/>
          </p:cNvPicPr>
          <p:nvPr/>
        </p:nvPicPr>
        <p:blipFill>
          <a:blip r:embed="rId3"/>
          <a:stretch>
            <a:fillRect/>
          </a:stretch>
        </p:blipFill>
        <p:spPr>
          <a:xfrm>
            <a:off x="6303818" y="2529007"/>
            <a:ext cx="5285198" cy="2368457"/>
          </a:xfrm>
          <a:prstGeom prst="rect">
            <a:avLst/>
          </a:prstGeom>
        </p:spPr>
      </p:pic>
      <p:pic>
        <p:nvPicPr>
          <p:cNvPr id="3" name="그림 2">
            <a:extLst>
              <a:ext uri="{FF2B5EF4-FFF2-40B4-BE49-F238E27FC236}">
                <a16:creationId xmlns:a16="http://schemas.microsoft.com/office/drawing/2014/main" id="{05F27758-9EBA-75E2-181D-43676340862B}"/>
              </a:ext>
            </a:extLst>
          </p:cNvPr>
          <p:cNvPicPr>
            <a:picLocks noChangeAspect="1"/>
          </p:cNvPicPr>
          <p:nvPr/>
        </p:nvPicPr>
        <p:blipFill>
          <a:blip r:embed="rId4"/>
          <a:stretch>
            <a:fillRect/>
          </a:stretch>
        </p:blipFill>
        <p:spPr>
          <a:xfrm>
            <a:off x="10394237" y="2529007"/>
            <a:ext cx="1336233" cy="2368457"/>
          </a:xfrm>
          <a:prstGeom prst="rect">
            <a:avLst/>
          </a:prstGeom>
        </p:spPr>
      </p:pic>
      <p:sp>
        <p:nvSpPr>
          <p:cNvPr id="10" name="오른쪽 화살표[R] 9">
            <a:extLst>
              <a:ext uri="{FF2B5EF4-FFF2-40B4-BE49-F238E27FC236}">
                <a16:creationId xmlns:a16="http://schemas.microsoft.com/office/drawing/2014/main" id="{D504B184-BF01-3BE2-6E15-3E9DEF615255}"/>
              </a:ext>
            </a:extLst>
          </p:cNvPr>
          <p:cNvSpPr/>
          <p:nvPr/>
        </p:nvSpPr>
        <p:spPr>
          <a:xfrm rot="16200000">
            <a:off x="3199538" y="5124305"/>
            <a:ext cx="817807" cy="613871"/>
          </a:xfrm>
          <a:prstGeom prst="rightArrow">
            <a:avLst>
              <a:gd name="adj1" fmla="val 367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4894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846667" y="57548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1960156" y="5803196"/>
            <a:ext cx="9622243" cy="769441"/>
          </a:xfrm>
          <a:prstGeom prst="rect">
            <a:avLst/>
          </a:prstGeom>
        </p:spPr>
        <p:txBody>
          <a:bodyPr wrap="square">
            <a:spAutoFit/>
          </a:bodyPr>
          <a:lstStyle/>
          <a:p>
            <a:r>
              <a:rPr lang="en-US" altLang="ko-KR" sz="4400" dirty="0">
                <a:cs typeface="Arial" pitchFamily="34" charset="0"/>
              </a:rPr>
              <a:t>Translated by increasing dimension</a:t>
            </a:r>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sp>
        <p:nvSpPr>
          <p:cNvPr id="10" name="오른쪽 화살표[R] 9">
            <a:extLst>
              <a:ext uri="{FF2B5EF4-FFF2-40B4-BE49-F238E27FC236}">
                <a16:creationId xmlns:a16="http://schemas.microsoft.com/office/drawing/2014/main" id="{D504B184-BF01-3BE2-6E15-3E9DEF615255}"/>
              </a:ext>
            </a:extLst>
          </p:cNvPr>
          <p:cNvSpPr/>
          <p:nvPr/>
        </p:nvSpPr>
        <p:spPr>
          <a:xfrm rot="16200000">
            <a:off x="3877594" y="4985032"/>
            <a:ext cx="817807" cy="613871"/>
          </a:xfrm>
          <a:prstGeom prst="rightArrow">
            <a:avLst>
              <a:gd name="adj1" fmla="val 367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DC9655FF-252C-C5C3-5B7A-1F8378EA9540}"/>
              </a:ext>
            </a:extLst>
          </p:cNvPr>
          <p:cNvPicPr>
            <a:picLocks noChangeAspect="1"/>
          </p:cNvPicPr>
          <p:nvPr/>
        </p:nvPicPr>
        <p:blipFill>
          <a:blip r:embed="rId3"/>
          <a:stretch>
            <a:fillRect/>
          </a:stretch>
        </p:blipFill>
        <p:spPr>
          <a:xfrm>
            <a:off x="707233" y="1679151"/>
            <a:ext cx="7772400" cy="3036835"/>
          </a:xfrm>
          <a:prstGeom prst="rect">
            <a:avLst/>
          </a:prstGeom>
        </p:spPr>
      </p:pic>
    </p:spTree>
    <p:extLst>
      <p:ext uri="{BB962C8B-B14F-4D97-AF65-F5344CB8AC3E}">
        <p14:creationId xmlns:p14="http://schemas.microsoft.com/office/powerpoint/2010/main" val="342208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AD532-AA05-47E6-9E93-BB012CCAD6AB}"/>
              </a:ext>
            </a:extLst>
          </p:cNvPr>
          <p:cNvSpPr txBox="1"/>
          <p:nvPr/>
        </p:nvSpPr>
        <p:spPr>
          <a:xfrm>
            <a:off x="591306" y="1571672"/>
            <a:ext cx="10381493" cy="2800767"/>
          </a:xfrm>
          <a:prstGeom prst="rect">
            <a:avLst/>
          </a:prstGeom>
          <a:noFill/>
        </p:spPr>
        <p:txBody>
          <a:bodyPr wrap="square" rtlCol="0">
            <a:spAutoFit/>
          </a:bodyPr>
          <a:lstStyle/>
          <a:p>
            <a:r>
              <a:rPr lang="en" altLang="ko-KR" sz="2800" dirty="0">
                <a:latin typeface="NimbusRomNo9L"/>
              </a:rPr>
              <a:t>When </a:t>
            </a:r>
            <a:r>
              <a:rPr lang="en" altLang="ko-KR" sz="2800" b="1" dirty="0">
                <a:effectLst/>
                <a:latin typeface="CMMIB10"/>
              </a:rPr>
              <a:t>L</a:t>
            </a:r>
            <a:r>
              <a:rPr lang="en" altLang="ko-KR" sz="2800" b="1" baseline="-25000" dirty="0">
                <a:effectLst/>
                <a:latin typeface="CMR7"/>
              </a:rPr>
              <a:t>1  </a:t>
            </a:r>
            <a:r>
              <a:rPr lang="en" altLang="ko-KR" sz="2800" dirty="0">
                <a:latin typeface="NimbusRomNo9L"/>
              </a:rPr>
              <a:t>reproduce translation and </a:t>
            </a:r>
            <a:r>
              <a:rPr lang="en" altLang="ko-KR" sz="2800" b="1" dirty="0">
                <a:effectLst/>
                <a:latin typeface="CMMIB10"/>
              </a:rPr>
              <a:t>L</a:t>
            </a:r>
            <a:r>
              <a:rPr lang="en" altLang="ko-KR" sz="2800" b="1" baseline="-25000" dirty="0">
                <a:latin typeface="CMR7"/>
              </a:rPr>
              <a:t>2</a:t>
            </a:r>
            <a:r>
              <a:rPr lang="en" altLang="ko-KR" sz="2800" b="1" dirty="0">
                <a:effectLst/>
                <a:latin typeface="NimbusRomNo9L"/>
              </a:rPr>
              <a:t> = Identity Matrix,</a:t>
            </a:r>
            <a:endParaRPr lang="en" altLang="ko-KR" sz="2800" b="1" baseline="-25000" dirty="0">
              <a:latin typeface="CMR7"/>
            </a:endParaRPr>
          </a:p>
          <a:p>
            <a:endParaRPr lang="en" altLang="ko-KR" sz="2800" b="1" dirty="0">
              <a:effectLst/>
              <a:latin typeface="NimbusRomNo9L"/>
            </a:endParaRPr>
          </a:p>
          <a:p>
            <a:r>
              <a:rPr lang="en" altLang="ko-KR" sz="2800" b="1" dirty="0">
                <a:effectLst/>
                <a:latin typeface="NimbusRomNo9L"/>
              </a:rPr>
              <a:t>Structured Embeddings = </a:t>
            </a:r>
            <a:r>
              <a:rPr lang="en" altLang="ko-KR" sz="2800" b="1" dirty="0" err="1">
                <a:effectLst/>
                <a:latin typeface="NimbusRomNo9L"/>
              </a:rPr>
              <a:t>TransE</a:t>
            </a:r>
            <a:endParaRPr lang="en" altLang="ko-KR" sz="2800" b="1" dirty="0">
              <a:effectLst/>
              <a:latin typeface="NimbusRomNo9L"/>
            </a:endParaRPr>
          </a:p>
          <a:p>
            <a:endParaRPr lang="en" altLang="ko-KR" sz="2800" b="1" dirty="0">
              <a:latin typeface="NimbusRomNo9L"/>
            </a:endParaRPr>
          </a:p>
          <a:p>
            <a:r>
              <a:rPr lang="en" altLang="ko-KR" sz="2800" b="1" dirty="0">
                <a:effectLst/>
                <a:latin typeface="NimbusRomNo9L"/>
              </a:rPr>
              <a:t>Structured Embedding has greater expressiveness than </a:t>
            </a:r>
            <a:r>
              <a:rPr lang="en" altLang="ko-KR" sz="2800" b="1" dirty="0" err="1">
                <a:effectLst/>
                <a:latin typeface="NimbusRomNo9L"/>
              </a:rPr>
              <a:t>TransE</a:t>
            </a:r>
            <a:endParaRPr lang="en" altLang="ko-KR" sz="2800" b="1" dirty="0">
              <a:effectLst/>
              <a:latin typeface="NimbusRomNo9L"/>
            </a:endParaRPr>
          </a:p>
          <a:p>
            <a:endParaRPr lang="en" altLang="ko-KR" dirty="0">
              <a:latin typeface="NimbusRomNo9L"/>
            </a:endParaRPr>
          </a:p>
          <a:p>
            <a:endParaRPr lang="en" altLang="ko-KR" dirty="0">
              <a:latin typeface="NimbusRomNo9L"/>
            </a:endParaRPr>
          </a:p>
        </p:txBody>
      </p:sp>
      <p:sp>
        <p:nvSpPr>
          <p:cNvPr id="10" name="TextBox 9">
            <a:extLst>
              <a:ext uri="{FF2B5EF4-FFF2-40B4-BE49-F238E27FC236}">
                <a16:creationId xmlns:a16="http://schemas.microsoft.com/office/drawing/2014/main" id="{FE7B493D-FFC3-4D13-9914-21536D0850EB}"/>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71111A5B-6E28-DF86-0418-B00ABE0578A0}"/>
              </a:ext>
            </a:extLst>
          </p:cNvPr>
          <p:cNvSpPr txBox="1">
            <a:spLocks/>
          </p:cNvSpPr>
          <p:nvPr/>
        </p:nvSpPr>
        <p:spPr>
          <a:xfrm>
            <a:off x="-3332028" y="74629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t>Related Works</a:t>
            </a:r>
          </a:p>
        </p:txBody>
      </p:sp>
    </p:spTree>
    <p:extLst>
      <p:ext uri="{BB962C8B-B14F-4D97-AF65-F5344CB8AC3E}">
        <p14:creationId xmlns:p14="http://schemas.microsoft.com/office/powerpoint/2010/main" val="6104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09304" y="4461457"/>
            <a:ext cx="3322909" cy="1754326"/>
          </a:xfrm>
          <a:prstGeom prst="rect">
            <a:avLst/>
          </a:prstGeom>
          <a:noFill/>
        </p:spPr>
        <p:txBody>
          <a:bodyPr wrap="square" rtlCol="0" anchor="ctr">
            <a:spAutoFit/>
          </a:bodyPr>
          <a:lstStyle/>
          <a:p>
            <a:r>
              <a:rPr lang="en-US" altLang="ko-KR" sz="5400" dirty="0">
                <a:solidFill>
                  <a:schemeClr val="bg1"/>
                </a:solidFill>
                <a:cs typeface="Arial" pitchFamily="34" charset="0"/>
              </a:rPr>
              <a:t>Table of</a:t>
            </a:r>
          </a:p>
          <a:p>
            <a:r>
              <a:rPr lang="en-US" altLang="ko-KR" sz="5400" dirty="0">
                <a:solidFill>
                  <a:schemeClr val="bg1"/>
                </a:solidFill>
                <a:cs typeface="Arial" pitchFamily="34" charset="0"/>
              </a:rPr>
              <a:t>Contents</a:t>
            </a:r>
            <a:endParaRPr lang="ko-KR" altLang="en-US" sz="5400" dirty="0">
              <a:solidFill>
                <a:schemeClr val="bg1"/>
              </a:solidFill>
              <a:cs typeface="Arial" pitchFamily="34" charset="0"/>
            </a:endParaRPr>
          </a:p>
        </p:txBody>
      </p:sp>
      <p:sp>
        <p:nvSpPr>
          <p:cNvPr id="35" name="TextBox 7">
            <a:extLst>
              <a:ext uri="{FF2B5EF4-FFF2-40B4-BE49-F238E27FC236}">
                <a16:creationId xmlns:a16="http://schemas.microsoft.com/office/drawing/2014/main" id="{8AE8A06B-110A-AF42-A255-82C439091FBE}"/>
              </a:ext>
            </a:extLst>
          </p:cNvPr>
          <p:cNvSpPr txBox="1">
            <a:spLocks noChangeArrowheads="1"/>
          </p:cNvSpPr>
          <p:nvPr/>
        </p:nvSpPr>
        <p:spPr bwMode="auto">
          <a:xfrm>
            <a:off x="4533900" y="1441450"/>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Background</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40" name="Diamond 17">
            <a:extLst>
              <a:ext uri="{FF2B5EF4-FFF2-40B4-BE49-F238E27FC236}">
                <a16:creationId xmlns:a16="http://schemas.microsoft.com/office/drawing/2014/main" id="{3A9135FC-229B-9D45-8ED1-A8057EFAD066}"/>
              </a:ext>
            </a:extLst>
          </p:cNvPr>
          <p:cNvSpPr/>
          <p:nvPr/>
        </p:nvSpPr>
        <p:spPr>
          <a:xfrm rot="19753916">
            <a:off x="3619500" y="1335088"/>
            <a:ext cx="801688" cy="674687"/>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45" name="TextBox 9">
            <a:extLst>
              <a:ext uri="{FF2B5EF4-FFF2-40B4-BE49-F238E27FC236}">
                <a16:creationId xmlns:a16="http://schemas.microsoft.com/office/drawing/2014/main" id="{1D825281-5DDD-7148-AC81-981185C333DF}"/>
              </a:ext>
            </a:extLst>
          </p:cNvPr>
          <p:cNvSpPr txBox="1">
            <a:spLocks noChangeArrowheads="1"/>
          </p:cNvSpPr>
          <p:nvPr/>
        </p:nvSpPr>
        <p:spPr bwMode="auto">
          <a:xfrm>
            <a:off x="3735388" y="1441450"/>
            <a:ext cx="569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400" b="1">
                <a:solidFill>
                  <a:schemeClr val="accent1"/>
                </a:solidFill>
                <a:ea typeface="Arial Unicode MS" panose="020B0604020202020204" pitchFamily="34" charset="-128"/>
                <a:cs typeface="Arial" panose="020B0604020202020204" pitchFamily="34" charset="0"/>
              </a:rPr>
              <a:t>01</a:t>
            </a:r>
            <a:endParaRPr lang="ko-KR" altLang="en-US" sz="2400" b="1">
              <a:solidFill>
                <a:schemeClr val="accent1"/>
              </a:solidFill>
              <a:ea typeface="Arial Unicode MS" panose="020B0604020202020204" pitchFamily="34" charset="-128"/>
              <a:cs typeface="Arial" panose="020B0604020202020204" pitchFamily="34" charset="0"/>
            </a:endParaRPr>
          </a:p>
        </p:txBody>
      </p:sp>
      <p:sp>
        <p:nvSpPr>
          <p:cNvPr id="50" name="TextBox 35">
            <a:extLst>
              <a:ext uri="{FF2B5EF4-FFF2-40B4-BE49-F238E27FC236}">
                <a16:creationId xmlns:a16="http://schemas.microsoft.com/office/drawing/2014/main" id="{15B5130A-47E0-9644-9C02-BD4EBA1D3BE2}"/>
              </a:ext>
            </a:extLst>
          </p:cNvPr>
          <p:cNvSpPr txBox="1">
            <a:spLocks noChangeArrowheads="1"/>
          </p:cNvSpPr>
          <p:nvPr/>
        </p:nvSpPr>
        <p:spPr bwMode="auto">
          <a:xfrm>
            <a:off x="8328025" y="1441450"/>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Introduction</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51" name="Diamond 17">
            <a:extLst>
              <a:ext uri="{FF2B5EF4-FFF2-40B4-BE49-F238E27FC236}">
                <a16:creationId xmlns:a16="http://schemas.microsoft.com/office/drawing/2014/main" id="{38248B52-3927-A04D-B636-A1552FB88B5C}"/>
              </a:ext>
            </a:extLst>
          </p:cNvPr>
          <p:cNvSpPr/>
          <p:nvPr/>
        </p:nvSpPr>
        <p:spPr>
          <a:xfrm rot="19753916">
            <a:off x="7413625" y="1335088"/>
            <a:ext cx="801688" cy="674687"/>
          </a:xfrm>
          <a:prstGeom prst="hexagon">
            <a:avLst>
              <a:gd name="adj" fmla="val 27733"/>
              <a:gd name="vf" fmla="val 11547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2" name="TextBox 38">
            <a:extLst>
              <a:ext uri="{FF2B5EF4-FFF2-40B4-BE49-F238E27FC236}">
                <a16:creationId xmlns:a16="http://schemas.microsoft.com/office/drawing/2014/main" id="{BC94427C-7537-9641-9167-ED0D479422EB}"/>
              </a:ext>
            </a:extLst>
          </p:cNvPr>
          <p:cNvSpPr txBox="1">
            <a:spLocks noChangeArrowheads="1"/>
          </p:cNvSpPr>
          <p:nvPr/>
        </p:nvSpPr>
        <p:spPr bwMode="auto">
          <a:xfrm>
            <a:off x="7527925" y="1441450"/>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400" b="1">
                <a:solidFill>
                  <a:schemeClr val="accent2"/>
                </a:solidFill>
                <a:ea typeface="Arial Unicode MS" panose="020B0604020202020204" pitchFamily="34" charset="-128"/>
                <a:cs typeface="Arial" panose="020B0604020202020204" pitchFamily="34" charset="0"/>
              </a:rPr>
              <a:t>02</a:t>
            </a:r>
            <a:endParaRPr lang="ko-KR" altLang="en-US" sz="2400" b="1">
              <a:solidFill>
                <a:schemeClr val="accent2"/>
              </a:solidFill>
              <a:ea typeface="Arial Unicode MS" panose="020B0604020202020204" pitchFamily="34" charset="-128"/>
              <a:cs typeface="Arial" panose="020B0604020202020204" pitchFamily="34" charset="0"/>
            </a:endParaRPr>
          </a:p>
        </p:txBody>
      </p:sp>
      <p:sp>
        <p:nvSpPr>
          <p:cNvPr id="53" name="TextBox 40">
            <a:extLst>
              <a:ext uri="{FF2B5EF4-FFF2-40B4-BE49-F238E27FC236}">
                <a16:creationId xmlns:a16="http://schemas.microsoft.com/office/drawing/2014/main" id="{C7E0A2BE-0856-E64F-A637-89F9F2D4094A}"/>
              </a:ext>
            </a:extLst>
          </p:cNvPr>
          <p:cNvSpPr txBox="1">
            <a:spLocks noChangeArrowheads="1"/>
          </p:cNvSpPr>
          <p:nvPr/>
        </p:nvSpPr>
        <p:spPr bwMode="auto">
          <a:xfrm>
            <a:off x="4532313" y="3063875"/>
            <a:ext cx="240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dirty="0">
                <a:solidFill>
                  <a:schemeClr val="bg1"/>
                </a:solidFill>
                <a:ea typeface="Arial Unicode MS" panose="020B0604020202020204" pitchFamily="34" charset="-128"/>
                <a:cs typeface="Arial" panose="020B0604020202020204" pitchFamily="34" charset="0"/>
              </a:rPr>
              <a:t>Model</a:t>
            </a:r>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54" name="Diamond 17">
            <a:extLst>
              <a:ext uri="{FF2B5EF4-FFF2-40B4-BE49-F238E27FC236}">
                <a16:creationId xmlns:a16="http://schemas.microsoft.com/office/drawing/2014/main" id="{FCA43E7D-E492-7B4A-A881-42C771BB2103}"/>
              </a:ext>
            </a:extLst>
          </p:cNvPr>
          <p:cNvSpPr/>
          <p:nvPr/>
        </p:nvSpPr>
        <p:spPr>
          <a:xfrm rot="19753916">
            <a:off x="3614738" y="2976563"/>
            <a:ext cx="800100" cy="676275"/>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5" name="TextBox 54">
            <a:extLst>
              <a:ext uri="{FF2B5EF4-FFF2-40B4-BE49-F238E27FC236}">
                <a16:creationId xmlns:a16="http://schemas.microsoft.com/office/drawing/2014/main" id="{6F181774-7ECF-3F4A-87ED-F43B2F5C9DA5}"/>
              </a:ext>
            </a:extLst>
          </p:cNvPr>
          <p:cNvSpPr txBox="1"/>
          <p:nvPr/>
        </p:nvSpPr>
        <p:spPr>
          <a:xfrm>
            <a:off x="3732213" y="3063875"/>
            <a:ext cx="571500"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3"/>
                </a:solidFill>
                <a:latin typeface="+mn-lt"/>
                <a:ea typeface="+mn-ea"/>
                <a:cs typeface="Arial" pitchFamily="34" charset="0"/>
              </a:rPr>
              <a:t>03</a:t>
            </a:r>
            <a:endParaRPr lang="ko-KR" altLang="en-US" sz="2400" b="1" dirty="0">
              <a:solidFill>
                <a:schemeClr val="accent3"/>
              </a:solidFill>
              <a:latin typeface="+mn-lt"/>
              <a:ea typeface="+mn-ea"/>
              <a:cs typeface="Arial" pitchFamily="34" charset="0"/>
            </a:endParaRPr>
          </a:p>
        </p:txBody>
      </p:sp>
      <p:sp>
        <p:nvSpPr>
          <p:cNvPr id="56" name="TextBox 45">
            <a:extLst>
              <a:ext uri="{FF2B5EF4-FFF2-40B4-BE49-F238E27FC236}">
                <a16:creationId xmlns:a16="http://schemas.microsoft.com/office/drawing/2014/main" id="{4CD3CCBD-5B00-BD4F-91FE-7F0C0E0A5C70}"/>
              </a:ext>
            </a:extLst>
          </p:cNvPr>
          <p:cNvSpPr txBox="1">
            <a:spLocks noChangeArrowheads="1"/>
          </p:cNvSpPr>
          <p:nvPr/>
        </p:nvSpPr>
        <p:spPr bwMode="auto">
          <a:xfrm>
            <a:off x="8321675" y="3082925"/>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Experiment</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57" name="Diamond 17">
            <a:extLst>
              <a:ext uri="{FF2B5EF4-FFF2-40B4-BE49-F238E27FC236}">
                <a16:creationId xmlns:a16="http://schemas.microsoft.com/office/drawing/2014/main" id="{D503B2CC-681C-594B-BBD2-3EB22640CDD3}"/>
              </a:ext>
            </a:extLst>
          </p:cNvPr>
          <p:cNvSpPr/>
          <p:nvPr/>
        </p:nvSpPr>
        <p:spPr>
          <a:xfrm rot="19753916">
            <a:off x="7410450" y="2955925"/>
            <a:ext cx="801688" cy="676275"/>
          </a:xfrm>
          <a:prstGeom prst="hexagon">
            <a:avLst>
              <a:gd name="adj" fmla="val 27733"/>
              <a:gd name="vf" fmla="val 115470"/>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8" name="TextBox 57">
            <a:extLst>
              <a:ext uri="{FF2B5EF4-FFF2-40B4-BE49-F238E27FC236}">
                <a16:creationId xmlns:a16="http://schemas.microsoft.com/office/drawing/2014/main" id="{D787E4AE-AEE5-BB4D-9687-95155A8A363E}"/>
              </a:ext>
            </a:extLst>
          </p:cNvPr>
          <p:cNvSpPr txBox="1"/>
          <p:nvPr/>
        </p:nvSpPr>
        <p:spPr>
          <a:xfrm>
            <a:off x="7526338" y="3063875"/>
            <a:ext cx="569912"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4"/>
                </a:solidFill>
                <a:latin typeface="+mn-lt"/>
                <a:ea typeface="+mn-ea"/>
                <a:cs typeface="Arial" pitchFamily="34" charset="0"/>
              </a:rPr>
              <a:t>04</a:t>
            </a:r>
            <a:endParaRPr lang="ko-KR" altLang="en-US" sz="2400" b="1" dirty="0">
              <a:solidFill>
                <a:schemeClr val="accent4"/>
              </a:solidFill>
              <a:latin typeface="+mn-lt"/>
              <a:ea typeface="+mn-ea"/>
              <a:cs typeface="Arial" pitchFamily="34" charset="0"/>
            </a:endParaRPr>
          </a:p>
        </p:txBody>
      </p:sp>
      <p:sp>
        <p:nvSpPr>
          <p:cNvPr id="59" name="TextBox 18">
            <a:extLst>
              <a:ext uri="{FF2B5EF4-FFF2-40B4-BE49-F238E27FC236}">
                <a16:creationId xmlns:a16="http://schemas.microsoft.com/office/drawing/2014/main" id="{22114D5C-5F71-B44B-9018-82F01AC41827}"/>
              </a:ext>
            </a:extLst>
          </p:cNvPr>
          <p:cNvSpPr txBox="1">
            <a:spLocks noChangeArrowheads="1"/>
          </p:cNvSpPr>
          <p:nvPr/>
        </p:nvSpPr>
        <p:spPr bwMode="auto">
          <a:xfrm>
            <a:off x="4502150" y="4738688"/>
            <a:ext cx="2802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r>
              <a:rPr lang="en-US" altLang="ko-KR" sz="2400" b="1" dirty="0">
                <a:solidFill>
                  <a:schemeClr val="bg1"/>
                </a:solidFill>
                <a:ea typeface="Arial Unicode MS" panose="020B0604020202020204" pitchFamily="34" charset="-128"/>
                <a:cs typeface="Arial" panose="020B0604020202020204" pitchFamily="34" charset="0"/>
              </a:rPr>
              <a:t>Implementation</a:t>
            </a:r>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60" name="Diamond 17">
            <a:extLst>
              <a:ext uri="{FF2B5EF4-FFF2-40B4-BE49-F238E27FC236}">
                <a16:creationId xmlns:a16="http://schemas.microsoft.com/office/drawing/2014/main" id="{803CFC0A-A206-6C4C-B027-81B57DD7C08D}"/>
              </a:ext>
            </a:extLst>
          </p:cNvPr>
          <p:cNvSpPr/>
          <p:nvPr/>
        </p:nvSpPr>
        <p:spPr>
          <a:xfrm rot="19753916">
            <a:off x="3614738" y="4632325"/>
            <a:ext cx="800100" cy="674688"/>
          </a:xfrm>
          <a:prstGeom prst="hexagon">
            <a:avLst>
              <a:gd name="adj" fmla="val 27733"/>
              <a:gd name="vf" fmla="val 115470"/>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61" name="TextBox 60">
            <a:extLst>
              <a:ext uri="{FF2B5EF4-FFF2-40B4-BE49-F238E27FC236}">
                <a16:creationId xmlns:a16="http://schemas.microsoft.com/office/drawing/2014/main" id="{2BA4D97D-38CD-8B4F-B873-8C6EB122A8D3}"/>
              </a:ext>
            </a:extLst>
          </p:cNvPr>
          <p:cNvSpPr txBox="1"/>
          <p:nvPr/>
        </p:nvSpPr>
        <p:spPr>
          <a:xfrm>
            <a:off x="3748088" y="4738688"/>
            <a:ext cx="571500" cy="461962"/>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2">
                    <a:lumMod val="60000"/>
                    <a:lumOff val="40000"/>
                  </a:schemeClr>
                </a:solidFill>
                <a:latin typeface="+mn-lt"/>
                <a:ea typeface="+mn-ea"/>
                <a:cs typeface="Arial" pitchFamily="34" charset="0"/>
              </a:rPr>
              <a:t>05</a:t>
            </a:r>
            <a:endParaRPr lang="ko-KR" altLang="en-US" sz="2400" b="1" dirty="0">
              <a:solidFill>
                <a:schemeClr val="accent2">
                  <a:lumMod val="60000"/>
                  <a:lumOff val="40000"/>
                </a:schemeClr>
              </a:solidFill>
              <a:latin typeface="+mn-lt"/>
              <a:ea typeface="+mn-ea"/>
              <a:cs typeface="Arial" pitchFamily="34" charset="0"/>
            </a:endParaRPr>
          </a:p>
        </p:txBody>
      </p:sp>
      <p:sp>
        <p:nvSpPr>
          <p:cNvPr id="2" name="TextBox 45">
            <a:extLst>
              <a:ext uri="{FF2B5EF4-FFF2-40B4-BE49-F238E27FC236}">
                <a16:creationId xmlns:a16="http://schemas.microsoft.com/office/drawing/2014/main" id="{1C88E101-AB31-11C3-B3B0-E34E41A3E300}"/>
              </a:ext>
            </a:extLst>
          </p:cNvPr>
          <p:cNvSpPr txBox="1">
            <a:spLocks noChangeArrowheads="1"/>
          </p:cNvSpPr>
          <p:nvPr/>
        </p:nvSpPr>
        <p:spPr bwMode="auto">
          <a:xfrm>
            <a:off x="8325255" y="4690651"/>
            <a:ext cx="25299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r>
              <a:rPr lang="en-US" altLang="ko-KR" sz="2400" b="1" dirty="0">
                <a:solidFill>
                  <a:schemeClr val="bg1"/>
                </a:solidFill>
                <a:ea typeface="Arial Unicode MS" panose="020B0604020202020204" pitchFamily="34" charset="-128"/>
                <a:cs typeface="Arial" panose="020B0604020202020204" pitchFamily="34" charset="0"/>
              </a:rPr>
              <a:t>Conclusion</a:t>
            </a:r>
            <a:endParaRPr lang="ko-KR" altLang="en-US" sz="2400" b="1" dirty="0">
              <a:solidFill>
                <a:schemeClr val="bg1"/>
              </a:solidFill>
              <a:ea typeface="Arial Unicode MS" panose="020B0604020202020204" pitchFamily="34" charset="-128"/>
              <a:cs typeface="Arial" panose="020B0604020202020204" pitchFamily="34" charset="0"/>
            </a:endParaRPr>
          </a:p>
          <a:p>
            <a:pPr eaLnBrk="1" hangingPunct="1"/>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3" name="Diamond 17">
            <a:extLst>
              <a:ext uri="{FF2B5EF4-FFF2-40B4-BE49-F238E27FC236}">
                <a16:creationId xmlns:a16="http://schemas.microsoft.com/office/drawing/2014/main" id="{00C5DE2C-4867-68E8-F377-1ECCEDA23870}"/>
              </a:ext>
            </a:extLst>
          </p:cNvPr>
          <p:cNvSpPr/>
          <p:nvPr/>
        </p:nvSpPr>
        <p:spPr>
          <a:xfrm rot="19753916">
            <a:off x="7414030" y="4563651"/>
            <a:ext cx="801688" cy="676275"/>
          </a:xfrm>
          <a:prstGeom prst="hexagon">
            <a:avLst>
              <a:gd name="adj" fmla="val 27733"/>
              <a:gd name="vf" fmla="val 115470"/>
            </a:avLst>
          </a:prstGeom>
          <a:no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2625FC"/>
              </a:solidFill>
            </a:endParaRPr>
          </a:p>
        </p:txBody>
      </p:sp>
      <p:sp>
        <p:nvSpPr>
          <p:cNvPr id="5" name="TextBox 4">
            <a:extLst>
              <a:ext uri="{FF2B5EF4-FFF2-40B4-BE49-F238E27FC236}">
                <a16:creationId xmlns:a16="http://schemas.microsoft.com/office/drawing/2014/main" id="{0FC05AE0-03F1-F214-6CB1-266D4A12C444}"/>
              </a:ext>
            </a:extLst>
          </p:cNvPr>
          <p:cNvSpPr txBox="1"/>
          <p:nvPr/>
        </p:nvSpPr>
        <p:spPr>
          <a:xfrm>
            <a:off x="7529918" y="4671601"/>
            <a:ext cx="569912"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1">
                    <a:lumMod val="20000"/>
                    <a:lumOff val="80000"/>
                  </a:schemeClr>
                </a:solidFill>
                <a:latin typeface="+mn-lt"/>
                <a:ea typeface="+mn-ea"/>
                <a:cs typeface="Arial" pitchFamily="34" charset="0"/>
              </a:rPr>
              <a:t>06</a:t>
            </a:r>
            <a:endParaRPr lang="ko-KR" altLang="en-US" sz="2400" b="1" dirty="0">
              <a:solidFill>
                <a:schemeClr val="accent1">
                  <a:lumMod val="20000"/>
                  <a:lumOff val="80000"/>
                </a:schemeClr>
              </a:solidFill>
              <a:latin typeface="+mn-lt"/>
              <a:ea typeface="+mn-ea"/>
              <a:cs typeface="Arial" pitchFamily="34" charset="0"/>
            </a:endParaRPr>
          </a:p>
        </p:txBody>
      </p:sp>
    </p:spTree>
    <p:extLst>
      <p:ext uri="{BB962C8B-B14F-4D97-AF65-F5344CB8AC3E}">
        <p14:creationId xmlns:p14="http://schemas.microsoft.com/office/powerpoint/2010/main" val="348658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dirty="0"/>
              <a:t>Neural Tensor Model</a:t>
            </a:r>
          </a:p>
        </p:txBody>
      </p:sp>
      <p:grpSp>
        <p:nvGrpSpPr>
          <p:cNvPr id="49" name="Group 27">
            <a:extLst>
              <a:ext uri="{FF2B5EF4-FFF2-40B4-BE49-F238E27FC236}">
                <a16:creationId xmlns:a16="http://schemas.microsoft.com/office/drawing/2014/main" id="{351A985B-FC68-4711-BC3F-CDD4A2E06E04}"/>
              </a:ext>
            </a:extLst>
          </p:cNvPr>
          <p:cNvGrpSpPr/>
          <p:nvPr/>
        </p:nvGrpSpPr>
        <p:grpSpPr>
          <a:xfrm>
            <a:off x="2069438" y="2386659"/>
            <a:ext cx="4490279" cy="1138773"/>
            <a:chOff x="-2695333" y="2307938"/>
            <a:chExt cx="5508382" cy="1138773"/>
          </a:xfrm>
        </p:grpSpPr>
        <p:sp>
          <p:nvSpPr>
            <p:cNvPr id="50" name="TextBox 49">
              <a:extLst>
                <a:ext uri="{FF2B5EF4-FFF2-40B4-BE49-F238E27FC236}">
                  <a16:creationId xmlns:a16="http://schemas.microsoft.com/office/drawing/2014/main" id="{51939AC7-F438-46A6-953B-70A71E112A07}"/>
                </a:ext>
              </a:extLst>
            </p:cNvPr>
            <p:cNvSpPr txBox="1"/>
            <p:nvPr/>
          </p:nvSpPr>
          <p:spPr>
            <a:xfrm>
              <a:off x="-671929" y="2343221"/>
              <a:ext cx="3484978" cy="830997"/>
            </a:xfrm>
            <a:prstGeom prst="rect">
              <a:avLst/>
            </a:prstGeom>
            <a:noFill/>
          </p:spPr>
          <p:txBody>
            <a:bodyPr wrap="square" rtlCol="0">
              <a:spAutoFit/>
            </a:bodyPr>
            <a:lstStyle/>
            <a:p>
              <a:r>
                <a:rPr lang="en-US" altLang="ko-KR" dirty="0">
                  <a:latin typeface="NimbusRomNo9L"/>
                </a:rPr>
                <a:t>Score is </a:t>
              </a:r>
              <a:r>
                <a:rPr lang="en" altLang="ko-KR" dirty="0">
                  <a:latin typeface="NimbusRomNo9L"/>
                </a:rPr>
                <a:t>lower scores for corrupted triplet </a:t>
              </a:r>
            </a:p>
            <a:p>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8BE6D4EC-ACB5-49B6-9551-5E2A195FA0FC}"/>
                </a:ext>
              </a:extLst>
            </p:cNvPr>
            <p:cNvSpPr txBox="1"/>
            <p:nvPr/>
          </p:nvSpPr>
          <p:spPr>
            <a:xfrm>
              <a:off x="-2695333" y="2307938"/>
              <a:ext cx="2198281" cy="1138773"/>
            </a:xfrm>
            <a:prstGeom prst="rect">
              <a:avLst/>
            </a:prstGeom>
            <a:noFill/>
          </p:spPr>
          <p:txBody>
            <a:bodyPr wrap="square" rtlCol="0">
              <a:spAutoFit/>
            </a:bodyPr>
            <a:lstStyle/>
            <a:p>
              <a:r>
                <a:rPr lang="en-US" altLang="ko-KR" sz="1800" b="1" dirty="0">
                  <a:effectLst/>
                  <a:latin typeface="NimbusRomNo9L"/>
                </a:rPr>
                <a:t>‘Learning </a:t>
              </a:r>
              <a:r>
                <a:rPr lang="en-US" altLang="ko-KR" b="1" dirty="0">
                  <a:latin typeface="NimbusRomNo9L"/>
                </a:rPr>
                <a:t>s</a:t>
              </a:r>
              <a:r>
                <a:rPr lang="en-US" altLang="ko-KR" sz="1800" b="1" dirty="0">
                  <a:effectLst/>
                  <a:latin typeface="NimbusRomNo9L"/>
                </a:rPr>
                <a:t>core’ </a:t>
              </a:r>
              <a:r>
                <a:rPr lang="en-US" altLang="ko-KR" b="1" dirty="0">
                  <a:latin typeface="NimbusRomNo9L"/>
                </a:rPr>
                <a:t>for</a:t>
              </a:r>
              <a:r>
                <a:rPr lang="en" altLang="ko-KR" sz="1800" b="1" dirty="0">
                  <a:effectLst/>
                  <a:latin typeface="NimbusRomNo9L"/>
                </a:rPr>
                <a:t> special case of this model </a:t>
              </a:r>
              <a:endParaRPr lang="en" altLang="ko-KR" sz="1400" b="1" dirty="0"/>
            </a:p>
            <a:p>
              <a:endParaRPr lang="ko-KR" altLang="en-US" sz="1400" b="1" dirty="0">
                <a:solidFill>
                  <a:schemeClr val="tx1">
                    <a:lumMod val="75000"/>
                    <a:lumOff val="25000"/>
                  </a:schemeClr>
                </a:solidFill>
                <a:cs typeface="Arial" pitchFamily="34" charset="0"/>
              </a:endParaRPr>
            </a:p>
          </p:txBody>
        </p:sp>
      </p:grpSp>
      <p:sp>
        <p:nvSpPr>
          <p:cNvPr id="56" name="TextBox 55">
            <a:extLst>
              <a:ext uri="{FF2B5EF4-FFF2-40B4-BE49-F238E27FC236}">
                <a16:creationId xmlns:a16="http://schemas.microsoft.com/office/drawing/2014/main" id="{19EFB325-3349-443B-BB6A-354389F1ACB1}"/>
              </a:ext>
            </a:extLst>
          </p:cNvPr>
          <p:cNvSpPr txBox="1"/>
          <p:nvPr/>
        </p:nvSpPr>
        <p:spPr>
          <a:xfrm>
            <a:off x="2069438" y="3451727"/>
            <a:ext cx="9331065" cy="369332"/>
          </a:xfrm>
          <a:prstGeom prst="rect">
            <a:avLst/>
          </a:prstGeom>
          <a:noFill/>
        </p:spPr>
        <p:txBody>
          <a:bodyPr wrap="square" rtlCol="0">
            <a:spAutoFit/>
          </a:bodyPr>
          <a:lstStyle/>
          <a:p>
            <a:r>
              <a:rPr lang="en" altLang="ko-KR" sz="1800" dirty="0">
                <a:effectLst/>
                <a:latin typeface="NimbusRomNo9L"/>
              </a:rPr>
              <a:t>If we consider </a:t>
            </a:r>
            <a:r>
              <a:rPr lang="en" altLang="ko-KR" sz="1800" dirty="0" err="1">
                <a:effectLst/>
                <a:latin typeface="NimbusSanL"/>
              </a:rPr>
              <a:t>TransE</a:t>
            </a:r>
            <a:r>
              <a:rPr lang="en" altLang="ko-KR" sz="1800" dirty="0">
                <a:effectLst/>
                <a:latin typeface="NimbusSanL"/>
              </a:rPr>
              <a:t> </a:t>
            </a:r>
            <a:r>
              <a:rPr lang="en" altLang="ko-KR" sz="1800" dirty="0">
                <a:effectLst/>
                <a:latin typeface="NimbusRomNo9L"/>
              </a:rPr>
              <a:t>with the squared </a:t>
            </a:r>
            <a:r>
              <a:rPr lang="en-US" altLang="ko-KR" sz="1800" dirty="0">
                <a:effectLst/>
                <a:latin typeface="NimbusRomNo9L"/>
              </a:rPr>
              <a:t>E</a:t>
            </a:r>
            <a:r>
              <a:rPr lang="en" altLang="ko-KR" sz="1800" dirty="0" err="1">
                <a:effectLst/>
                <a:latin typeface="NimbusRomNo9L"/>
              </a:rPr>
              <a:t>uclidean</a:t>
            </a:r>
            <a:r>
              <a:rPr lang="en" altLang="ko-KR" sz="1800" dirty="0">
                <a:effectLst/>
                <a:latin typeface="NimbusRomNo9L"/>
              </a:rPr>
              <a:t> distance as dissimilarity function, we have: </a:t>
            </a:r>
            <a:endParaRPr lang="en" altLang="ko-KR" sz="1200" dirty="0"/>
          </a:p>
        </p:txBody>
      </p:sp>
      <p:grpSp>
        <p:nvGrpSpPr>
          <p:cNvPr id="44" name="그룹 9">
            <a:extLst>
              <a:ext uri="{FF2B5EF4-FFF2-40B4-BE49-F238E27FC236}">
                <a16:creationId xmlns:a16="http://schemas.microsoft.com/office/drawing/2014/main" id="{5F142916-F1CF-4AB9-A154-7E8ADBC34E4B}"/>
              </a:ext>
            </a:extLst>
          </p:cNvPr>
          <p:cNvGrpSpPr/>
          <p:nvPr/>
        </p:nvGrpSpPr>
        <p:grpSpPr>
          <a:xfrm flipH="1">
            <a:off x="546938" y="1447210"/>
            <a:ext cx="4730069" cy="4623159"/>
            <a:chOff x="924229" y="1606109"/>
            <a:chExt cx="4730069" cy="4623159"/>
          </a:xfrm>
        </p:grpSpPr>
        <p:sp>
          <p:nvSpPr>
            <p:cNvPr id="45" name="Block Arc 23">
              <a:extLst>
                <a:ext uri="{FF2B5EF4-FFF2-40B4-BE49-F238E27FC236}">
                  <a16:creationId xmlns:a16="http://schemas.microsoft.com/office/drawing/2014/main" id="{5395F67D-0DD5-43BD-AB6C-F5BE9A583FA4}"/>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6" name="Oval 24">
              <a:extLst>
                <a:ext uri="{FF2B5EF4-FFF2-40B4-BE49-F238E27FC236}">
                  <a16:creationId xmlns:a16="http://schemas.microsoft.com/office/drawing/2014/main" id="{B628589A-FD0E-494C-B1FD-F6C5A3BE0D9B}"/>
                </a:ext>
              </a:extLst>
            </p:cNvPr>
            <p:cNvSpPr/>
            <p:nvPr/>
          </p:nvSpPr>
          <p:spPr>
            <a:xfrm rot="1800000">
              <a:off x="4658334" y="2195820"/>
              <a:ext cx="324000" cy="288032"/>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Oval 25">
              <a:extLst>
                <a:ext uri="{FF2B5EF4-FFF2-40B4-BE49-F238E27FC236}">
                  <a16:creationId xmlns:a16="http://schemas.microsoft.com/office/drawing/2014/main" id="{B923A1C1-60D1-43D3-99DA-77949EE1D407}"/>
                </a:ext>
              </a:extLst>
            </p:cNvPr>
            <p:cNvSpPr/>
            <p:nvPr/>
          </p:nvSpPr>
          <p:spPr>
            <a:xfrm rot="1800000">
              <a:off x="5330298" y="3771897"/>
              <a:ext cx="324000" cy="288032"/>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Oval 26">
              <a:extLst>
                <a:ext uri="{FF2B5EF4-FFF2-40B4-BE49-F238E27FC236}">
                  <a16:creationId xmlns:a16="http://schemas.microsoft.com/office/drawing/2014/main" id="{6C799980-3D43-4CF7-83B4-653E3BF3A2C9}"/>
                </a:ext>
              </a:extLst>
            </p:cNvPr>
            <p:cNvSpPr/>
            <p:nvPr/>
          </p:nvSpPr>
          <p:spPr>
            <a:xfrm rot="1800000">
              <a:off x="4658336" y="5453086"/>
              <a:ext cx="324000" cy="288032"/>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그룹 14">
            <a:extLst>
              <a:ext uri="{FF2B5EF4-FFF2-40B4-BE49-F238E27FC236}">
                <a16:creationId xmlns:a16="http://schemas.microsoft.com/office/drawing/2014/main" id="{EE2D0F9C-8424-3032-45EC-E68F89ACA5C2}"/>
              </a:ext>
            </a:extLst>
          </p:cNvPr>
          <p:cNvGrpSpPr/>
          <p:nvPr/>
        </p:nvGrpSpPr>
        <p:grpSpPr>
          <a:xfrm>
            <a:off x="1894354" y="1902267"/>
            <a:ext cx="9956529" cy="550846"/>
            <a:chOff x="2115498" y="1903141"/>
            <a:chExt cx="9956529" cy="550846"/>
          </a:xfrm>
        </p:grpSpPr>
        <p:pic>
          <p:nvPicPr>
            <p:cNvPr id="14" name="그림 13">
              <a:extLst>
                <a:ext uri="{FF2B5EF4-FFF2-40B4-BE49-F238E27FC236}">
                  <a16:creationId xmlns:a16="http://schemas.microsoft.com/office/drawing/2014/main" id="{B1F2EF61-0B64-284D-E75F-22264D1A3EE3}"/>
                </a:ext>
              </a:extLst>
            </p:cNvPr>
            <p:cNvPicPr>
              <a:picLocks noChangeAspect="1"/>
            </p:cNvPicPr>
            <p:nvPr/>
          </p:nvPicPr>
          <p:blipFill>
            <a:blip r:embed="rId3"/>
            <a:stretch>
              <a:fillRect/>
            </a:stretch>
          </p:blipFill>
          <p:spPr>
            <a:xfrm>
              <a:off x="2115498" y="1907887"/>
              <a:ext cx="4279900" cy="546100"/>
            </a:xfrm>
            <a:prstGeom prst="rect">
              <a:avLst/>
            </a:prstGeom>
          </p:spPr>
        </p:pic>
        <p:sp>
          <p:nvSpPr>
            <p:cNvPr id="53" name="TextBox 52">
              <a:extLst>
                <a:ext uri="{FF2B5EF4-FFF2-40B4-BE49-F238E27FC236}">
                  <a16:creationId xmlns:a16="http://schemas.microsoft.com/office/drawing/2014/main" id="{96B8C0AA-997D-4CA3-9447-B4BE09169902}"/>
                </a:ext>
              </a:extLst>
            </p:cNvPr>
            <p:cNvSpPr txBox="1"/>
            <p:nvPr/>
          </p:nvSpPr>
          <p:spPr>
            <a:xfrm>
              <a:off x="6084605" y="1903141"/>
              <a:ext cx="5987422" cy="461665"/>
            </a:xfrm>
            <a:prstGeom prst="rect">
              <a:avLst/>
            </a:prstGeom>
            <a:noFill/>
          </p:spPr>
          <p:txBody>
            <a:bodyPr wrap="square" rtlCol="0">
              <a:spAutoFit/>
            </a:bodyPr>
            <a:lstStyle/>
            <a:p>
              <a:r>
                <a:rPr lang="en-US" altLang="ko-KR" sz="2400" dirty="0">
                  <a:effectLst/>
                  <a:latin typeface="NimbusRomNo9L"/>
                </a:rPr>
                <a:t>,</a:t>
              </a:r>
              <a:r>
                <a:rPr lang="ko-KR" altLang="en-US" sz="2400" dirty="0">
                  <a:effectLst/>
                  <a:latin typeface="NimbusRomNo9L"/>
                </a:rPr>
                <a:t> </a:t>
              </a:r>
              <a:r>
                <a:rPr lang="en" altLang="ko-KR" sz="2400" dirty="0">
                  <a:effectLst/>
                  <a:latin typeface="NimbusRomNo9L"/>
                </a:rPr>
                <a:t>where</a:t>
              </a:r>
              <a:r>
                <a:rPr lang="ko-KR" altLang="en-US" sz="2400" dirty="0">
                  <a:effectLst/>
                  <a:latin typeface="NimbusRomNo9L"/>
                </a:rPr>
                <a:t> </a:t>
              </a:r>
              <a:r>
                <a:rPr lang="en" altLang="ko-KR" sz="2400" dirty="0">
                  <a:effectLst/>
                  <a:latin typeface="CMMIB10"/>
                </a:rPr>
                <a:t>L</a:t>
              </a:r>
              <a:r>
                <a:rPr lang="ko-KR" altLang="en-US" sz="2400" dirty="0">
                  <a:effectLst/>
                  <a:latin typeface="CMMIB10"/>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baseline="30000" dirty="0" err="1">
                  <a:effectLst/>
                  <a:latin typeface="CMSY7"/>
                </a:rPr>
                <a:t>×</a:t>
              </a:r>
              <a:r>
                <a:rPr lang="en" altLang="ko-KR" sz="2400" baseline="30000" dirty="0" err="1">
                  <a:effectLst/>
                  <a:latin typeface="CMMI7"/>
                </a:rPr>
                <a:t>k</a:t>
              </a:r>
              <a:r>
                <a:rPr lang="en" altLang="ko-KR" sz="2400" dirty="0">
                  <a:effectLst/>
                  <a:latin typeface="NimbusRomNo9L"/>
                </a:rPr>
                <a:t>,</a:t>
              </a:r>
              <a:r>
                <a:rPr lang="ko-KR" altLang="en-US" sz="2400" dirty="0">
                  <a:effectLst/>
                  <a:latin typeface="NimbusRomNo9L"/>
                </a:rPr>
                <a:t> </a:t>
              </a:r>
              <a:r>
                <a:rPr lang="en" altLang="ko-KR" sz="2400" dirty="0">
                  <a:effectLst/>
                  <a:latin typeface="CMMIB10"/>
                </a:rPr>
                <a:t>L</a:t>
              </a:r>
              <a:r>
                <a:rPr lang="en" altLang="ko-KR" sz="2400" baseline="-25000" dirty="0">
                  <a:effectLst/>
                  <a:latin typeface="CMR7"/>
                </a:rPr>
                <a:t>1</a:t>
              </a:r>
              <a:r>
                <a:rPr lang="en" altLang="ko-KR" sz="2400" dirty="0">
                  <a:effectLst/>
                  <a:latin typeface="CMR7"/>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dirty="0">
                  <a:effectLst/>
                  <a:latin typeface="CMMI7"/>
                </a:rPr>
                <a:t> </a:t>
              </a:r>
              <a:r>
                <a:rPr lang="en" altLang="ko-KR" sz="2400" dirty="0">
                  <a:effectLst/>
                  <a:latin typeface="NimbusRomNo9L"/>
                </a:rPr>
                <a:t>and</a:t>
              </a:r>
              <a:r>
                <a:rPr lang="ko-KR" altLang="en-US" sz="2400" dirty="0">
                  <a:effectLst/>
                  <a:latin typeface="NimbusRomNo9L"/>
                </a:rPr>
                <a:t> </a:t>
              </a:r>
              <a:r>
                <a:rPr lang="en" altLang="ko-KR" sz="2400" dirty="0">
                  <a:effectLst/>
                  <a:latin typeface="CMMIB10"/>
                </a:rPr>
                <a:t>L</a:t>
              </a:r>
              <a:r>
                <a:rPr lang="en" altLang="ko-KR" sz="2400" baseline="30000" dirty="0">
                  <a:effectLst/>
                  <a:latin typeface="CMR7"/>
                </a:rPr>
                <a:t>2</a:t>
              </a:r>
              <a:r>
                <a:rPr lang="ko-KR" altLang="en-US" sz="2400" baseline="30000" dirty="0">
                  <a:effectLst/>
                  <a:latin typeface="CMR7"/>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dirty="0">
                  <a:effectLst/>
                  <a:latin typeface="NimbusRomNo9L"/>
                </a:rPr>
                <a:t> </a:t>
              </a:r>
              <a:endParaRPr lang="en" altLang="ko-KR" sz="1600" dirty="0"/>
            </a:p>
          </p:txBody>
        </p:sp>
      </p:grpSp>
      <p:pic>
        <p:nvPicPr>
          <p:cNvPr id="17" name="그림 16">
            <a:extLst>
              <a:ext uri="{FF2B5EF4-FFF2-40B4-BE49-F238E27FC236}">
                <a16:creationId xmlns:a16="http://schemas.microsoft.com/office/drawing/2014/main" id="{46A1CDE8-6DC5-868C-0500-C8B03412D062}"/>
              </a:ext>
            </a:extLst>
          </p:cNvPr>
          <p:cNvPicPr>
            <a:picLocks noChangeAspect="1"/>
          </p:cNvPicPr>
          <p:nvPr/>
        </p:nvPicPr>
        <p:blipFill>
          <a:blip r:embed="rId4"/>
          <a:stretch>
            <a:fillRect/>
          </a:stretch>
        </p:blipFill>
        <p:spPr>
          <a:xfrm>
            <a:off x="2069438" y="4005078"/>
            <a:ext cx="6959600" cy="457200"/>
          </a:xfrm>
          <a:prstGeom prst="rect">
            <a:avLst/>
          </a:prstGeom>
        </p:spPr>
      </p:pic>
      <p:pic>
        <p:nvPicPr>
          <p:cNvPr id="22" name="그림 21">
            <a:extLst>
              <a:ext uri="{FF2B5EF4-FFF2-40B4-BE49-F238E27FC236}">
                <a16:creationId xmlns:a16="http://schemas.microsoft.com/office/drawing/2014/main" id="{8B0E35C9-9AD2-C359-AC40-256D1C4A87D5}"/>
              </a:ext>
            </a:extLst>
          </p:cNvPr>
          <p:cNvPicPr>
            <a:picLocks noChangeAspect="1"/>
          </p:cNvPicPr>
          <p:nvPr/>
        </p:nvPicPr>
        <p:blipFill>
          <a:blip r:embed="rId5"/>
          <a:stretch>
            <a:fillRect/>
          </a:stretch>
        </p:blipFill>
        <p:spPr>
          <a:xfrm>
            <a:off x="2761207" y="5128925"/>
            <a:ext cx="2200415" cy="401663"/>
          </a:xfrm>
          <a:prstGeom prst="rect">
            <a:avLst/>
          </a:prstGeom>
        </p:spPr>
      </p:pic>
      <p:sp>
        <p:nvSpPr>
          <p:cNvPr id="23" name="왼쪽 화살표[L] 22">
            <a:extLst>
              <a:ext uri="{FF2B5EF4-FFF2-40B4-BE49-F238E27FC236}">
                <a16:creationId xmlns:a16="http://schemas.microsoft.com/office/drawing/2014/main" id="{50791C98-E414-5B12-9A5F-91CBAFD3FDE2}"/>
              </a:ext>
            </a:extLst>
          </p:cNvPr>
          <p:cNvSpPr/>
          <p:nvPr/>
        </p:nvSpPr>
        <p:spPr>
          <a:xfrm rot="16200000">
            <a:off x="4095309" y="4665653"/>
            <a:ext cx="573581" cy="2429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5" name="직선 연결선[R] 24">
            <a:extLst>
              <a:ext uri="{FF2B5EF4-FFF2-40B4-BE49-F238E27FC236}">
                <a16:creationId xmlns:a16="http://schemas.microsoft.com/office/drawing/2014/main" id="{0EB0247C-B714-9153-9A54-72C8F7DF79BA}"/>
              </a:ext>
            </a:extLst>
          </p:cNvPr>
          <p:cNvCxnSpPr>
            <a:cxnSpLocks/>
          </p:cNvCxnSpPr>
          <p:nvPr/>
        </p:nvCxnSpPr>
        <p:spPr>
          <a:xfrm>
            <a:off x="3750853" y="4462278"/>
            <a:ext cx="1586084"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A6D2572-8DDF-A10C-3D79-F9B6201E96F2}"/>
              </a:ext>
            </a:extLst>
          </p:cNvPr>
          <p:cNvSpPr txBox="1"/>
          <p:nvPr/>
        </p:nvSpPr>
        <p:spPr>
          <a:xfrm>
            <a:off x="2670326" y="5610920"/>
            <a:ext cx="2355272" cy="369332"/>
          </a:xfrm>
          <a:prstGeom prst="rect">
            <a:avLst/>
          </a:prstGeom>
          <a:noFill/>
        </p:spPr>
        <p:txBody>
          <a:bodyPr wrap="square" rtlCol="0">
            <a:spAutoFit/>
          </a:bodyPr>
          <a:lstStyle/>
          <a:p>
            <a:r>
              <a:rPr kumimoji="1" lang="en-US" altLang="ko-KR" dirty="0"/>
              <a:t>(Due to normalization)</a:t>
            </a:r>
            <a:endParaRPr kumimoji="1" lang="ko-KR" altLang="en-US" dirty="0"/>
          </a:p>
        </p:txBody>
      </p:sp>
      <p:pic>
        <p:nvPicPr>
          <p:cNvPr id="28" name="그림 27">
            <a:extLst>
              <a:ext uri="{FF2B5EF4-FFF2-40B4-BE49-F238E27FC236}">
                <a16:creationId xmlns:a16="http://schemas.microsoft.com/office/drawing/2014/main" id="{67FDE661-B4CD-E879-1FCC-685AD3E6BC71}"/>
              </a:ext>
            </a:extLst>
          </p:cNvPr>
          <p:cNvPicPr>
            <a:picLocks noChangeAspect="1"/>
          </p:cNvPicPr>
          <p:nvPr/>
        </p:nvPicPr>
        <p:blipFill>
          <a:blip r:embed="rId6"/>
          <a:stretch>
            <a:fillRect/>
          </a:stretch>
        </p:blipFill>
        <p:spPr>
          <a:xfrm>
            <a:off x="5712601" y="4036451"/>
            <a:ext cx="618926" cy="390008"/>
          </a:xfrm>
          <a:prstGeom prst="rect">
            <a:avLst/>
          </a:prstGeom>
        </p:spPr>
      </p:pic>
      <p:pic>
        <p:nvPicPr>
          <p:cNvPr id="29" name="그림 28">
            <a:extLst>
              <a:ext uri="{FF2B5EF4-FFF2-40B4-BE49-F238E27FC236}">
                <a16:creationId xmlns:a16="http://schemas.microsoft.com/office/drawing/2014/main" id="{319DE0A1-8CE2-6E7B-2516-DAEC8B711095}"/>
              </a:ext>
            </a:extLst>
          </p:cNvPr>
          <p:cNvPicPr>
            <a:picLocks noChangeAspect="1"/>
          </p:cNvPicPr>
          <p:nvPr/>
        </p:nvPicPr>
        <p:blipFill>
          <a:blip r:embed="rId7"/>
          <a:stretch>
            <a:fillRect/>
          </a:stretch>
        </p:blipFill>
        <p:spPr>
          <a:xfrm>
            <a:off x="4745443" y="4018965"/>
            <a:ext cx="618926" cy="394677"/>
          </a:xfrm>
          <a:prstGeom prst="rect">
            <a:avLst/>
          </a:prstGeom>
        </p:spPr>
      </p:pic>
      <p:cxnSp>
        <p:nvCxnSpPr>
          <p:cNvPr id="31" name="직선 연결선[R] 30">
            <a:extLst>
              <a:ext uri="{FF2B5EF4-FFF2-40B4-BE49-F238E27FC236}">
                <a16:creationId xmlns:a16="http://schemas.microsoft.com/office/drawing/2014/main" id="{F056C16C-6BEA-0E10-F300-BB14E8582991}"/>
              </a:ext>
            </a:extLst>
          </p:cNvPr>
          <p:cNvCxnSpPr>
            <a:cxnSpLocks/>
          </p:cNvCxnSpPr>
          <p:nvPr/>
        </p:nvCxnSpPr>
        <p:spPr>
          <a:xfrm>
            <a:off x="5685169" y="4441705"/>
            <a:ext cx="64635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왼쪽 화살표[L] 34">
            <a:extLst>
              <a:ext uri="{FF2B5EF4-FFF2-40B4-BE49-F238E27FC236}">
                <a16:creationId xmlns:a16="http://schemas.microsoft.com/office/drawing/2014/main" id="{87C769FF-235D-4D68-BE3E-C269763B111E}"/>
              </a:ext>
            </a:extLst>
          </p:cNvPr>
          <p:cNvSpPr/>
          <p:nvPr/>
        </p:nvSpPr>
        <p:spPr>
          <a:xfrm rot="16200000">
            <a:off x="5727173" y="4635021"/>
            <a:ext cx="573581" cy="24292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6" name="TextBox 35">
            <a:extLst>
              <a:ext uri="{FF2B5EF4-FFF2-40B4-BE49-F238E27FC236}">
                <a16:creationId xmlns:a16="http://schemas.microsoft.com/office/drawing/2014/main" id="{32714A1C-122C-A697-88D5-B61723C82180}"/>
              </a:ext>
            </a:extLst>
          </p:cNvPr>
          <p:cNvSpPr txBox="1"/>
          <p:nvPr/>
        </p:nvSpPr>
        <p:spPr>
          <a:xfrm>
            <a:off x="5106878" y="5087980"/>
            <a:ext cx="1953373" cy="923330"/>
          </a:xfrm>
          <a:prstGeom prst="rect">
            <a:avLst/>
          </a:prstGeom>
          <a:noFill/>
        </p:spPr>
        <p:txBody>
          <a:bodyPr wrap="square" rtlCol="0">
            <a:spAutoFit/>
          </a:bodyPr>
          <a:lstStyle/>
          <a:p>
            <a:r>
              <a:rPr lang="en" altLang="ko-KR" sz="1800" dirty="0">
                <a:effectLst/>
                <a:latin typeface="NimbusRomNo9L"/>
              </a:rPr>
              <a:t>does not play any role in comparing corrupted triplets </a:t>
            </a:r>
            <a:endParaRPr lang="en" altLang="ko-KR" dirty="0"/>
          </a:p>
        </p:txBody>
      </p:sp>
      <p:sp>
        <p:nvSpPr>
          <p:cNvPr id="39" name="TextBox 38">
            <a:extLst>
              <a:ext uri="{FF2B5EF4-FFF2-40B4-BE49-F238E27FC236}">
                <a16:creationId xmlns:a16="http://schemas.microsoft.com/office/drawing/2014/main" id="{ED90A6AE-1E01-4331-AB8E-8A64CE671F2E}"/>
              </a:ext>
            </a:extLst>
          </p:cNvPr>
          <p:cNvSpPr txBox="1"/>
          <p:nvPr/>
        </p:nvSpPr>
        <p:spPr>
          <a:xfrm>
            <a:off x="7060251" y="5196754"/>
            <a:ext cx="6098720" cy="646331"/>
          </a:xfrm>
          <a:prstGeom prst="rect">
            <a:avLst/>
          </a:prstGeom>
          <a:noFill/>
        </p:spPr>
        <p:txBody>
          <a:bodyPr wrap="square">
            <a:spAutoFit/>
          </a:bodyPr>
          <a:lstStyle/>
          <a:p>
            <a:r>
              <a:rPr lang="en-US" altLang="ko-KR" b="1" dirty="0">
                <a:latin typeface="NimbusRomNo9L"/>
              </a:rPr>
              <a:t>Neural Tensor Model Score,</a:t>
            </a:r>
          </a:p>
          <a:p>
            <a:r>
              <a:rPr lang="en" altLang="ko-KR" sz="1800" dirty="0">
                <a:effectLst/>
                <a:latin typeface="NimbusRomNo9L"/>
              </a:rPr>
              <a:t>where </a:t>
            </a:r>
            <a:r>
              <a:rPr lang="en" altLang="ko-KR" sz="1800" dirty="0">
                <a:effectLst/>
                <a:latin typeface="CMMIB10"/>
              </a:rPr>
              <a:t>L </a:t>
            </a:r>
            <a:r>
              <a:rPr lang="en" altLang="ko-KR" sz="1800" dirty="0">
                <a:effectLst/>
                <a:latin typeface="NimbusRomNo9L"/>
              </a:rPr>
              <a:t>is the identity matrix, and </a:t>
            </a:r>
            <a:r>
              <a:rPr lang="en" altLang="ko-KR" sz="1800" dirty="0">
                <a:effectLst/>
                <a:latin typeface="CMMIB10"/>
              </a:rPr>
              <a:t>l </a:t>
            </a:r>
            <a:r>
              <a:rPr lang="en" altLang="ko-KR" sz="1800" dirty="0">
                <a:effectLst/>
                <a:latin typeface="CMR10"/>
              </a:rPr>
              <a:t>= </a:t>
            </a:r>
            <a:r>
              <a:rPr lang="en" altLang="ko-KR" sz="1800" dirty="0">
                <a:effectLst/>
                <a:latin typeface="CMMIB10"/>
              </a:rPr>
              <a:t>l</a:t>
            </a:r>
            <a:r>
              <a:rPr lang="en" altLang="ko-KR" sz="800" dirty="0">
                <a:effectLst/>
                <a:latin typeface="CMR7"/>
              </a:rPr>
              <a:t>1 </a:t>
            </a:r>
            <a:r>
              <a:rPr lang="en" altLang="ko-KR" sz="1800" dirty="0">
                <a:effectLst/>
                <a:latin typeface="CMR10"/>
              </a:rPr>
              <a:t>= </a:t>
            </a:r>
            <a:r>
              <a:rPr lang="en" altLang="ko-KR" sz="1800" dirty="0">
                <a:effectLst/>
                <a:latin typeface="CMMIB10"/>
              </a:rPr>
              <a:t>l</a:t>
            </a:r>
            <a:r>
              <a:rPr lang="en" altLang="ko-KR" sz="800" dirty="0">
                <a:latin typeface="CMR7"/>
              </a:rPr>
              <a:t>2</a:t>
            </a:r>
            <a:endParaRPr lang="en" altLang="ko-KR" dirty="0"/>
          </a:p>
        </p:txBody>
      </p:sp>
      <p:cxnSp>
        <p:nvCxnSpPr>
          <p:cNvPr id="40" name="직선 연결선[R] 39">
            <a:extLst>
              <a:ext uri="{FF2B5EF4-FFF2-40B4-BE49-F238E27FC236}">
                <a16:creationId xmlns:a16="http://schemas.microsoft.com/office/drawing/2014/main" id="{493AD31C-5462-F587-BDE8-22A33C77F853}"/>
              </a:ext>
            </a:extLst>
          </p:cNvPr>
          <p:cNvCxnSpPr>
            <a:cxnSpLocks/>
          </p:cNvCxnSpPr>
          <p:nvPr/>
        </p:nvCxnSpPr>
        <p:spPr>
          <a:xfrm>
            <a:off x="6890657" y="4527357"/>
            <a:ext cx="2138381"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왼쪽 화살표[L] 40">
            <a:extLst>
              <a:ext uri="{FF2B5EF4-FFF2-40B4-BE49-F238E27FC236}">
                <a16:creationId xmlns:a16="http://schemas.microsoft.com/office/drawing/2014/main" id="{E9FFAC9D-4ED2-4CAE-05E0-A7AFED4DD853}"/>
              </a:ext>
            </a:extLst>
          </p:cNvPr>
          <p:cNvSpPr/>
          <p:nvPr/>
        </p:nvSpPr>
        <p:spPr>
          <a:xfrm rot="16200000">
            <a:off x="8262987" y="4720673"/>
            <a:ext cx="573581" cy="24292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7379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7">
            <a:extLst>
              <a:ext uri="{FF2B5EF4-FFF2-40B4-BE49-F238E27FC236}">
                <a16:creationId xmlns:a16="http://schemas.microsoft.com/office/drawing/2014/main" id="{090A34DE-B6B7-5247-AE5F-A0FC18794920}"/>
              </a:ext>
            </a:extLst>
          </p:cNvPr>
          <p:cNvGrpSpPr/>
          <p:nvPr/>
        </p:nvGrpSpPr>
        <p:grpSpPr>
          <a:xfrm>
            <a:off x="1450346" y="1995853"/>
            <a:ext cx="3797852" cy="553999"/>
            <a:chOff x="819820" y="3646109"/>
            <a:chExt cx="1225994" cy="553999"/>
          </a:xfrm>
          <a:noFill/>
        </p:grpSpPr>
        <p:sp>
          <p:nvSpPr>
            <p:cNvPr id="10" name="TextBox 9">
              <a:extLst>
                <a:ext uri="{FF2B5EF4-FFF2-40B4-BE49-F238E27FC236}">
                  <a16:creationId xmlns:a16="http://schemas.microsoft.com/office/drawing/2014/main" id="{008B26D7-4F73-3446-8B3D-D72B410300DF}"/>
                </a:ext>
              </a:extLst>
            </p:cNvPr>
            <p:cNvSpPr txBox="1"/>
            <p:nvPr/>
          </p:nvSpPr>
          <p:spPr>
            <a:xfrm>
              <a:off x="819822" y="3646109"/>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b="1" dirty="0">
                <a:solidFill>
                  <a:schemeClr val="tx1">
                    <a:lumMod val="75000"/>
                    <a:lumOff val="25000"/>
                  </a:schemeClr>
                </a:solidFill>
                <a:latin typeface="+mn-lt"/>
                <a:ea typeface="+mn-ea"/>
                <a:cs typeface="Arial" pitchFamily="34" charset="0"/>
              </a:endParaRPr>
            </a:p>
          </p:txBody>
        </p:sp>
        <p:sp>
          <p:nvSpPr>
            <p:cNvPr id="11" name="TextBox 10">
              <a:extLst>
                <a:ext uri="{FF2B5EF4-FFF2-40B4-BE49-F238E27FC236}">
                  <a16:creationId xmlns:a16="http://schemas.microsoft.com/office/drawing/2014/main" id="{19403621-EFC2-644E-A332-C8A3A7BBE200}"/>
                </a:ext>
              </a:extLst>
            </p:cNvPr>
            <p:cNvSpPr txBox="1"/>
            <p:nvPr/>
          </p:nvSpPr>
          <p:spPr>
            <a:xfrm>
              <a:off x="819820" y="3923109"/>
              <a:ext cx="1225992" cy="276999"/>
            </a:xfrm>
            <a:prstGeom prst="rect">
              <a:avLst/>
            </a:prstGeom>
            <a:grpFill/>
          </p:spPr>
          <p:txBody>
            <a:bodyPr>
              <a:spAutoFit/>
            </a:bodyPr>
            <a:lstStyle/>
            <a:p>
              <a:pPr algn="ctr" eaLnBrk="1" fontAlgn="auto" hangingPunct="1">
                <a:spcBef>
                  <a:spcPts val="0"/>
                </a:spcBef>
                <a:spcAft>
                  <a:spcPts val="0"/>
                </a:spcAft>
                <a:defRPr/>
              </a:pPr>
              <a:endParaRPr lang="en-US" altLang="ko-KR" sz="1200" dirty="0">
                <a:solidFill>
                  <a:schemeClr val="tx1">
                    <a:lumMod val="75000"/>
                    <a:lumOff val="25000"/>
                  </a:schemeClr>
                </a:solidFill>
                <a:latin typeface="+mn-lt"/>
                <a:ea typeface="+mn-ea"/>
                <a:cs typeface="Arial" pitchFamily="34" charset="0"/>
              </a:endParaRPr>
            </a:p>
          </p:txBody>
        </p:sp>
      </p:grpSp>
      <p:sp>
        <p:nvSpPr>
          <p:cNvPr id="30" name="Text Placeholder 1">
            <a:extLst>
              <a:ext uri="{FF2B5EF4-FFF2-40B4-BE49-F238E27FC236}">
                <a16:creationId xmlns:a16="http://schemas.microsoft.com/office/drawing/2014/main" id="{884E49CF-6287-2567-FB9E-C8363215288C}"/>
              </a:ext>
            </a:extLst>
          </p:cNvPr>
          <p:cNvSpPr txBox="1">
            <a:spLocks/>
          </p:cNvSpPr>
          <p:nvPr/>
        </p:nvSpPr>
        <p:spPr>
          <a:xfrm>
            <a:off x="-2848813" y="464520"/>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Experiments</a:t>
            </a:r>
          </a:p>
        </p:txBody>
      </p:sp>
      <p:sp>
        <p:nvSpPr>
          <p:cNvPr id="33" name="TextBox 32">
            <a:extLst>
              <a:ext uri="{FF2B5EF4-FFF2-40B4-BE49-F238E27FC236}">
                <a16:creationId xmlns:a16="http://schemas.microsoft.com/office/drawing/2014/main" id="{E069C853-13B8-7BDB-3E9A-6156B6B8A459}"/>
              </a:ext>
            </a:extLst>
          </p:cNvPr>
          <p:cNvSpPr txBox="1"/>
          <p:nvPr/>
        </p:nvSpPr>
        <p:spPr>
          <a:xfrm>
            <a:off x="1038862" y="1361477"/>
            <a:ext cx="3797846" cy="584775"/>
          </a:xfrm>
          <a:prstGeom prst="rect">
            <a:avLst/>
          </a:prstGeom>
          <a:noFill/>
        </p:spPr>
        <p:txBody>
          <a:bodyPr>
            <a:spAutoFit/>
          </a:bodyPr>
          <a:lstStyle/>
          <a:p>
            <a:r>
              <a:rPr lang="en" altLang="ko-KR" sz="3200" b="1" dirty="0">
                <a:effectLst/>
                <a:latin typeface="NimbusRomNo9L"/>
              </a:rPr>
              <a:t>Data sets </a:t>
            </a:r>
            <a:endParaRPr lang="en" altLang="ko-KR" sz="2000" b="1" dirty="0"/>
          </a:p>
        </p:txBody>
      </p:sp>
      <p:pic>
        <p:nvPicPr>
          <p:cNvPr id="1026" name="Picture 2" descr="WordNet">
            <a:extLst>
              <a:ext uri="{FF2B5EF4-FFF2-40B4-BE49-F238E27FC236}">
                <a16:creationId xmlns:a16="http://schemas.microsoft.com/office/drawing/2014/main" id="{36FC6099-9A41-E3BC-69FE-0D2C822B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80" y="2249711"/>
            <a:ext cx="5766354" cy="34903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1461E0-EE06-4D29-D48A-971E480AB2C4}"/>
              </a:ext>
            </a:extLst>
          </p:cNvPr>
          <p:cNvSpPr txBox="1"/>
          <p:nvPr/>
        </p:nvSpPr>
        <p:spPr>
          <a:xfrm>
            <a:off x="1892642" y="5995018"/>
            <a:ext cx="3797846" cy="523220"/>
          </a:xfrm>
          <a:prstGeom prst="rect">
            <a:avLst/>
          </a:prstGeom>
          <a:noFill/>
        </p:spPr>
        <p:txBody>
          <a:bodyPr>
            <a:spAutoFit/>
          </a:bodyPr>
          <a:lstStyle/>
          <a:p>
            <a:pPr algn="ctr">
              <a:defRPr/>
            </a:pPr>
            <a:r>
              <a:rPr lang="en-US" altLang="ko-KR" sz="2800" b="1" kern="0" dirty="0">
                <a:latin typeface="NimbusRomNo9L"/>
                <a:ea typeface="굴림" panose="020B0600000101010101" pitchFamily="34" charset="-127"/>
              </a:rPr>
              <a:t>Wordnet</a:t>
            </a:r>
            <a:endParaRPr lang="ko-KR" altLang="en-US" sz="2800" b="1" kern="0" dirty="0">
              <a:latin typeface="NimbusRomNo9L"/>
              <a:ea typeface="굴림" panose="020B0600000101010101" pitchFamily="34" charset="-127"/>
            </a:endParaRPr>
          </a:p>
        </p:txBody>
      </p:sp>
      <p:pic>
        <p:nvPicPr>
          <p:cNvPr id="1028" name="Picture 4" descr="Freebase - Wikidata">
            <a:extLst>
              <a:ext uri="{FF2B5EF4-FFF2-40B4-BE49-F238E27FC236}">
                <a16:creationId xmlns:a16="http://schemas.microsoft.com/office/drawing/2014/main" id="{984216BF-AD9F-686F-195E-C4122F364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53" y="3334025"/>
            <a:ext cx="4841064" cy="88349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21C8AE6-F1E4-AC6D-1F6E-D6DE8BF26487}"/>
              </a:ext>
            </a:extLst>
          </p:cNvPr>
          <p:cNvSpPr txBox="1"/>
          <p:nvPr/>
        </p:nvSpPr>
        <p:spPr>
          <a:xfrm>
            <a:off x="7537662" y="5966049"/>
            <a:ext cx="3797846" cy="523220"/>
          </a:xfrm>
          <a:prstGeom prst="rect">
            <a:avLst/>
          </a:prstGeom>
          <a:noFill/>
        </p:spPr>
        <p:txBody>
          <a:bodyPr>
            <a:spAutoFit/>
          </a:bodyPr>
          <a:lstStyle/>
          <a:p>
            <a:pPr algn="ctr">
              <a:defRPr/>
            </a:pPr>
            <a:r>
              <a:rPr lang="en-US" altLang="ko-KR" sz="2800" b="1" kern="0" dirty="0">
                <a:latin typeface="NimbusRomNo9L"/>
                <a:ea typeface="굴림" panose="020B0600000101010101" pitchFamily="34" charset="-127"/>
              </a:rPr>
              <a:t>Freebase</a:t>
            </a:r>
            <a:endParaRPr lang="ko-KR" altLang="en-US" sz="2800" b="1" kern="0" dirty="0">
              <a:latin typeface="NimbusRomNo9L"/>
              <a:ea typeface="굴림" panose="020B0600000101010101" pitchFamily="34" charset="-127"/>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7">
            <a:extLst>
              <a:ext uri="{FF2B5EF4-FFF2-40B4-BE49-F238E27FC236}">
                <a16:creationId xmlns:a16="http://schemas.microsoft.com/office/drawing/2014/main" id="{090A34DE-B6B7-5247-AE5F-A0FC18794920}"/>
              </a:ext>
            </a:extLst>
          </p:cNvPr>
          <p:cNvGrpSpPr/>
          <p:nvPr/>
        </p:nvGrpSpPr>
        <p:grpSpPr>
          <a:xfrm>
            <a:off x="1450346" y="1995853"/>
            <a:ext cx="3797852" cy="553999"/>
            <a:chOff x="819820" y="3646109"/>
            <a:chExt cx="1225994" cy="553999"/>
          </a:xfrm>
          <a:noFill/>
        </p:grpSpPr>
        <p:sp>
          <p:nvSpPr>
            <p:cNvPr id="10" name="TextBox 9">
              <a:extLst>
                <a:ext uri="{FF2B5EF4-FFF2-40B4-BE49-F238E27FC236}">
                  <a16:creationId xmlns:a16="http://schemas.microsoft.com/office/drawing/2014/main" id="{008B26D7-4F73-3446-8B3D-D72B410300DF}"/>
                </a:ext>
              </a:extLst>
            </p:cNvPr>
            <p:cNvSpPr txBox="1"/>
            <p:nvPr/>
          </p:nvSpPr>
          <p:spPr>
            <a:xfrm>
              <a:off x="819822" y="3646109"/>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b="1" dirty="0">
                <a:solidFill>
                  <a:schemeClr val="tx1">
                    <a:lumMod val="75000"/>
                    <a:lumOff val="25000"/>
                  </a:schemeClr>
                </a:solidFill>
                <a:latin typeface="+mn-lt"/>
                <a:ea typeface="+mn-ea"/>
                <a:cs typeface="Arial" pitchFamily="34" charset="0"/>
              </a:endParaRPr>
            </a:p>
          </p:txBody>
        </p:sp>
        <p:sp>
          <p:nvSpPr>
            <p:cNvPr id="11" name="TextBox 10">
              <a:extLst>
                <a:ext uri="{FF2B5EF4-FFF2-40B4-BE49-F238E27FC236}">
                  <a16:creationId xmlns:a16="http://schemas.microsoft.com/office/drawing/2014/main" id="{19403621-EFC2-644E-A332-C8A3A7BBE200}"/>
                </a:ext>
              </a:extLst>
            </p:cNvPr>
            <p:cNvSpPr txBox="1"/>
            <p:nvPr/>
          </p:nvSpPr>
          <p:spPr>
            <a:xfrm>
              <a:off x="819820" y="3923109"/>
              <a:ext cx="1225992" cy="276999"/>
            </a:xfrm>
            <a:prstGeom prst="rect">
              <a:avLst/>
            </a:prstGeom>
            <a:grpFill/>
          </p:spPr>
          <p:txBody>
            <a:bodyPr>
              <a:spAutoFit/>
            </a:bodyPr>
            <a:lstStyle/>
            <a:p>
              <a:pPr algn="ctr" eaLnBrk="1" fontAlgn="auto" hangingPunct="1">
                <a:spcBef>
                  <a:spcPts val="0"/>
                </a:spcBef>
                <a:spcAft>
                  <a:spcPts val="0"/>
                </a:spcAft>
                <a:defRPr/>
              </a:pPr>
              <a:endParaRPr lang="en-US" altLang="ko-KR" sz="1200" dirty="0">
                <a:solidFill>
                  <a:schemeClr val="tx1">
                    <a:lumMod val="75000"/>
                    <a:lumOff val="25000"/>
                  </a:schemeClr>
                </a:solidFill>
                <a:latin typeface="+mn-lt"/>
                <a:ea typeface="+mn-ea"/>
                <a:cs typeface="Arial" pitchFamily="34" charset="0"/>
              </a:endParaRPr>
            </a:p>
          </p:txBody>
        </p:sp>
      </p:grpSp>
      <p:sp>
        <p:nvSpPr>
          <p:cNvPr id="30" name="Text Placeholder 1">
            <a:extLst>
              <a:ext uri="{FF2B5EF4-FFF2-40B4-BE49-F238E27FC236}">
                <a16:creationId xmlns:a16="http://schemas.microsoft.com/office/drawing/2014/main" id="{884E49CF-6287-2567-FB9E-C8363215288C}"/>
              </a:ext>
            </a:extLst>
          </p:cNvPr>
          <p:cNvSpPr txBox="1">
            <a:spLocks/>
          </p:cNvSpPr>
          <p:nvPr/>
        </p:nvSpPr>
        <p:spPr>
          <a:xfrm>
            <a:off x="-2848813" y="464520"/>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Experiments</a:t>
            </a:r>
          </a:p>
        </p:txBody>
      </p:sp>
      <p:sp>
        <p:nvSpPr>
          <p:cNvPr id="33" name="TextBox 32">
            <a:extLst>
              <a:ext uri="{FF2B5EF4-FFF2-40B4-BE49-F238E27FC236}">
                <a16:creationId xmlns:a16="http://schemas.microsoft.com/office/drawing/2014/main" id="{E069C853-13B8-7BDB-3E9A-6156B6B8A459}"/>
              </a:ext>
            </a:extLst>
          </p:cNvPr>
          <p:cNvSpPr txBox="1"/>
          <p:nvPr/>
        </p:nvSpPr>
        <p:spPr>
          <a:xfrm>
            <a:off x="1038862" y="1361477"/>
            <a:ext cx="3797846" cy="1077218"/>
          </a:xfrm>
          <a:prstGeom prst="rect">
            <a:avLst/>
          </a:prstGeom>
          <a:noFill/>
        </p:spPr>
        <p:txBody>
          <a:bodyPr>
            <a:spAutoFit/>
          </a:bodyPr>
          <a:lstStyle/>
          <a:p>
            <a:r>
              <a:rPr lang="en-US" altLang="ko-KR" sz="3200" b="1" dirty="0">
                <a:latin typeface="NimbusRomNo9L"/>
              </a:rPr>
              <a:t>Evaluation </a:t>
            </a:r>
            <a:r>
              <a:rPr lang="en" altLang="ko-KR" sz="3200" b="1" dirty="0">
                <a:latin typeface="NimbusRomNo9L"/>
              </a:rPr>
              <a:t>protocol</a:t>
            </a:r>
          </a:p>
          <a:p>
            <a:r>
              <a:rPr lang="en" altLang="ko-KR" sz="3200" b="1" dirty="0">
                <a:effectLst/>
                <a:latin typeface="NimbusRomNo9L"/>
              </a:rPr>
              <a:t> </a:t>
            </a:r>
            <a:endParaRPr lang="en" altLang="ko-KR" sz="2000" b="1" dirty="0"/>
          </a:p>
        </p:txBody>
      </p:sp>
      <p:pic>
        <p:nvPicPr>
          <p:cNvPr id="3078" name="Picture 6" descr="Add explanation of the hits@k and mean value evaluation metrics to &quot;Train  and Evaluate Models.ipynb&quot; · Issue #1 · seffnet/seffnet · GitHub">
            <a:extLst>
              <a:ext uri="{FF2B5EF4-FFF2-40B4-BE49-F238E27FC236}">
                <a16:creationId xmlns:a16="http://schemas.microsoft.com/office/drawing/2014/main" id="{7A3177A0-FA3A-62A9-7528-622F97DCB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836" y="2272852"/>
            <a:ext cx="6832600" cy="2070100"/>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6725F900-9B57-9239-3642-EF8C65351D46}"/>
              </a:ext>
            </a:extLst>
          </p:cNvPr>
          <p:cNvSpPr/>
          <p:nvPr/>
        </p:nvSpPr>
        <p:spPr>
          <a:xfrm>
            <a:off x="7353300" y="3307902"/>
            <a:ext cx="1371084" cy="3306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R" altLang="en-US"/>
          </a:p>
        </p:txBody>
      </p:sp>
    </p:spTree>
    <p:extLst>
      <p:ext uri="{BB962C8B-B14F-4D97-AF65-F5344CB8AC3E}">
        <p14:creationId xmlns:p14="http://schemas.microsoft.com/office/powerpoint/2010/main" val="305072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
            <a:extLst>
              <a:ext uri="{FF2B5EF4-FFF2-40B4-BE49-F238E27FC236}">
                <a16:creationId xmlns:a16="http://schemas.microsoft.com/office/drawing/2014/main" id="{41D2A27C-2151-A20A-DB8A-0E2D70CD2512}"/>
              </a:ext>
            </a:extLst>
          </p:cNvPr>
          <p:cNvGrpSpPr/>
          <p:nvPr/>
        </p:nvGrpSpPr>
        <p:grpSpPr>
          <a:xfrm>
            <a:off x="0" y="1340076"/>
            <a:ext cx="4836709" cy="3854682"/>
            <a:chOff x="351630" y="393093"/>
            <a:chExt cx="1561350" cy="3854682"/>
          </a:xfrm>
          <a:noFill/>
        </p:grpSpPr>
        <p:sp>
          <p:nvSpPr>
            <p:cNvPr id="4" name="TextBox 3">
              <a:extLst>
                <a:ext uri="{FF2B5EF4-FFF2-40B4-BE49-F238E27FC236}">
                  <a16:creationId xmlns:a16="http://schemas.microsoft.com/office/drawing/2014/main" id="{E5B5AA51-67CA-027B-C4F6-9FD22D8F7667}"/>
                </a:ext>
              </a:extLst>
            </p:cNvPr>
            <p:cNvSpPr txBox="1"/>
            <p:nvPr/>
          </p:nvSpPr>
          <p:spPr>
            <a:xfrm>
              <a:off x="686988" y="393093"/>
              <a:ext cx="1225992" cy="646331"/>
            </a:xfrm>
            <a:prstGeom prst="rect">
              <a:avLst/>
            </a:prstGeom>
            <a:grpFill/>
          </p:spPr>
          <p:txBody>
            <a:bodyPr>
              <a:spAutoFit/>
            </a:bodyPr>
            <a:lstStyle/>
            <a:p>
              <a:r>
                <a:rPr lang="en" altLang="ko-KR" sz="2400" b="1" dirty="0">
                  <a:latin typeface="NimbusRomNo9L"/>
                </a:rPr>
                <a:t>Baselines</a:t>
              </a:r>
            </a:p>
            <a:p>
              <a:endParaRPr lang="en" altLang="ko-KR" sz="1200" dirty="0"/>
            </a:p>
          </p:txBody>
        </p:sp>
        <p:sp>
          <p:nvSpPr>
            <p:cNvPr id="5" name="TextBox 4">
              <a:extLst>
                <a:ext uri="{FF2B5EF4-FFF2-40B4-BE49-F238E27FC236}">
                  <a16:creationId xmlns:a16="http://schemas.microsoft.com/office/drawing/2014/main" id="{713D365A-97E2-0874-BFC7-46C23AEC18F0}"/>
                </a:ext>
              </a:extLst>
            </p:cNvPr>
            <p:cNvSpPr txBox="1"/>
            <p:nvPr/>
          </p:nvSpPr>
          <p:spPr>
            <a:xfrm>
              <a:off x="351630" y="3970776"/>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dirty="0">
                <a:solidFill>
                  <a:schemeClr val="tx1">
                    <a:lumMod val="75000"/>
                    <a:lumOff val="25000"/>
                  </a:schemeClr>
                </a:solidFill>
                <a:latin typeface="+mn-lt"/>
                <a:ea typeface="+mn-ea"/>
                <a:cs typeface="Arial" pitchFamily="34" charset="0"/>
              </a:endParaRPr>
            </a:p>
          </p:txBody>
        </p:sp>
      </p:grpSp>
      <p:sp>
        <p:nvSpPr>
          <p:cNvPr id="6" name="TextBox 5">
            <a:extLst>
              <a:ext uri="{FF2B5EF4-FFF2-40B4-BE49-F238E27FC236}">
                <a16:creationId xmlns:a16="http://schemas.microsoft.com/office/drawing/2014/main" id="{A63640AB-AC98-B28E-63AE-62B4A12E7A09}"/>
              </a:ext>
            </a:extLst>
          </p:cNvPr>
          <p:cNvSpPr txBox="1"/>
          <p:nvPr/>
        </p:nvSpPr>
        <p:spPr>
          <a:xfrm>
            <a:off x="803391" y="1809812"/>
            <a:ext cx="6361401" cy="907941"/>
          </a:xfrm>
          <a:prstGeom prst="rect">
            <a:avLst/>
          </a:prstGeom>
          <a:noFill/>
        </p:spPr>
        <p:txBody>
          <a:bodyPr wrap="square">
            <a:spAutoFit/>
          </a:bodyPr>
          <a:lstStyle/>
          <a:p>
            <a:pPr algn="ctr">
              <a:defRPr/>
            </a:pPr>
            <a:r>
              <a:rPr lang="en" altLang="ko-KR" dirty="0">
                <a:latin typeface="NimbusSanL"/>
              </a:rPr>
              <a:t>Unstructured, RESCAL, SE, SME(linear)/SME(bilinear) and LFM </a:t>
            </a:r>
          </a:p>
          <a:p>
            <a:pPr algn="ctr">
              <a:defRPr/>
            </a:pPr>
            <a:endParaRPr lang="en" altLang="ko-KR" sz="1200" dirty="0"/>
          </a:p>
          <a:p>
            <a:pPr algn="ctr" eaLnBrk="1" fontAlgn="auto" hangingPunct="1">
              <a:spcBef>
                <a:spcPts val="0"/>
              </a:spcBef>
              <a:spcAft>
                <a:spcPts val="0"/>
              </a:spcAft>
              <a:defRPr/>
            </a:pPr>
            <a:endParaRPr lang="ko-KR" altLang="en-US" sz="1200" dirty="0">
              <a:solidFill>
                <a:schemeClr val="tx1">
                  <a:lumMod val="75000"/>
                  <a:lumOff val="25000"/>
                </a:schemeClr>
              </a:solidFill>
              <a:latin typeface="+mn-lt"/>
              <a:ea typeface="+mn-ea"/>
              <a:cs typeface="Arial" pitchFamily="34" charset="0"/>
            </a:endParaRPr>
          </a:p>
          <a:p>
            <a:pPr algn="ctr" eaLnBrk="1" fontAlgn="auto" hangingPunct="1">
              <a:spcBef>
                <a:spcPts val="0"/>
              </a:spcBef>
              <a:spcAft>
                <a:spcPts val="0"/>
              </a:spcAft>
              <a:defRPr/>
            </a:pPr>
            <a:endParaRPr lang="ko-KR" altLang="en-US" sz="1100" dirty="0">
              <a:solidFill>
                <a:schemeClr val="tx1">
                  <a:lumMod val="75000"/>
                  <a:lumOff val="25000"/>
                </a:schemeClr>
              </a:solidFill>
              <a:latin typeface="+mn-lt"/>
              <a:ea typeface="+mn-ea"/>
              <a:cs typeface="Arial" pitchFamily="34" charset="0"/>
            </a:endParaRPr>
          </a:p>
        </p:txBody>
      </p:sp>
      <p:sp>
        <p:nvSpPr>
          <p:cNvPr id="7" name="Text Placeholder 1">
            <a:extLst>
              <a:ext uri="{FF2B5EF4-FFF2-40B4-BE49-F238E27FC236}">
                <a16:creationId xmlns:a16="http://schemas.microsoft.com/office/drawing/2014/main" id="{348F6734-6299-CF5F-4750-FBC056852AE3}"/>
              </a:ext>
            </a:extLst>
          </p:cNvPr>
          <p:cNvSpPr txBox="1">
            <a:spLocks/>
          </p:cNvSpPr>
          <p:nvPr/>
        </p:nvSpPr>
        <p:spPr>
          <a:xfrm>
            <a:off x="-2848813" y="464520"/>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Experiments</a:t>
            </a:r>
          </a:p>
        </p:txBody>
      </p:sp>
      <p:sp>
        <p:nvSpPr>
          <p:cNvPr id="8" name="Text Placeholder 13">
            <a:extLst>
              <a:ext uri="{FF2B5EF4-FFF2-40B4-BE49-F238E27FC236}">
                <a16:creationId xmlns:a16="http://schemas.microsoft.com/office/drawing/2014/main" id="{07327B99-00AD-1A9D-658B-9D7B2E6C1F10}"/>
              </a:ext>
            </a:extLst>
          </p:cNvPr>
          <p:cNvSpPr txBox="1">
            <a:spLocks/>
          </p:cNvSpPr>
          <p:nvPr/>
        </p:nvSpPr>
        <p:spPr>
          <a:xfrm>
            <a:off x="261664" y="2416826"/>
            <a:ext cx="4415933" cy="2796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 altLang="ko-KR" sz="2400" b="1" dirty="0">
                <a:latin typeface="NimbusRomNo9L"/>
              </a:rPr>
              <a:t>Link Prediction Result</a:t>
            </a:r>
            <a:endParaRPr lang="ko-KR" altLang="en-US" sz="1050" dirty="0">
              <a:solidFill>
                <a:schemeClr val="tx1">
                  <a:lumMod val="75000"/>
                  <a:lumOff val="25000"/>
                </a:schemeClr>
              </a:solidFill>
              <a:cs typeface="Arial" pitchFamily="34" charset="0"/>
            </a:endParaRPr>
          </a:p>
        </p:txBody>
      </p:sp>
      <p:grpSp>
        <p:nvGrpSpPr>
          <p:cNvPr id="25" name="그룹 24">
            <a:extLst>
              <a:ext uri="{FF2B5EF4-FFF2-40B4-BE49-F238E27FC236}">
                <a16:creationId xmlns:a16="http://schemas.microsoft.com/office/drawing/2014/main" id="{5D8782AB-F21D-A507-E4D9-F3C7F7CD14C3}"/>
              </a:ext>
            </a:extLst>
          </p:cNvPr>
          <p:cNvGrpSpPr/>
          <p:nvPr/>
        </p:nvGrpSpPr>
        <p:grpSpPr>
          <a:xfrm>
            <a:off x="1207373" y="3187489"/>
            <a:ext cx="10908427" cy="2477005"/>
            <a:chOff x="1183904" y="3040918"/>
            <a:chExt cx="10908427" cy="2477005"/>
          </a:xfrm>
        </p:grpSpPr>
        <p:sp>
          <p:nvSpPr>
            <p:cNvPr id="10" name="Rectangle 1">
              <a:extLst>
                <a:ext uri="{FF2B5EF4-FFF2-40B4-BE49-F238E27FC236}">
                  <a16:creationId xmlns:a16="http://schemas.microsoft.com/office/drawing/2014/main" id="{8EA81CD6-B831-2755-0579-921C98AD2DEB}"/>
                </a:ext>
              </a:extLst>
            </p:cNvPr>
            <p:cNvSpPr/>
            <p:nvPr/>
          </p:nvSpPr>
          <p:spPr>
            <a:xfrm>
              <a:off x="1183904" y="3040918"/>
              <a:ext cx="10657576" cy="2477005"/>
            </a:xfrm>
            <a:prstGeom prst="rect">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a:solidFill>
                  <a:schemeClr val="tx1">
                    <a:lumMod val="75000"/>
                    <a:lumOff val="25000"/>
                  </a:schemeClr>
                </a:solidFill>
              </a:endParaRPr>
            </a:p>
          </p:txBody>
        </p:sp>
        <p:pic>
          <p:nvPicPr>
            <p:cNvPr id="11" name="그림 10">
              <a:extLst>
                <a:ext uri="{FF2B5EF4-FFF2-40B4-BE49-F238E27FC236}">
                  <a16:creationId xmlns:a16="http://schemas.microsoft.com/office/drawing/2014/main" id="{5F480254-220E-49C5-A704-26AF53B8A454}"/>
                </a:ext>
              </a:extLst>
            </p:cNvPr>
            <p:cNvPicPr>
              <a:picLocks noChangeAspect="1"/>
            </p:cNvPicPr>
            <p:nvPr/>
          </p:nvPicPr>
          <p:blipFill rotWithShape="1">
            <a:blip r:embed="rId3"/>
            <a:srcRect l="-954" t="-4706" r="-3170" b="-508"/>
            <a:stretch/>
          </p:blipFill>
          <p:spPr>
            <a:xfrm>
              <a:off x="1223760" y="3051362"/>
              <a:ext cx="10868571" cy="2466561"/>
            </a:xfrm>
            <a:prstGeom prst="rect">
              <a:avLst/>
            </a:prstGeom>
          </p:spPr>
        </p:pic>
        <p:sp>
          <p:nvSpPr>
            <p:cNvPr id="17" name="직사각형 16">
              <a:extLst>
                <a:ext uri="{FF2B5EF4-FFF2-40B4-BE49-F238E27FC236}">
                  <a16:creationId xmlns:a16="http://schemas.microsoft.com/office/drawing/2014/main" id="{2B5A148C-EAC2-6E7C-730B-33FA39A00C4A}"/>
                </a:ext>
              </a:extLst>
            </p:cNvPr>
            <p:cNvSpPr/>
            <p:nvPr/>
          </p:nvSpPr>
          <p:spPr>
            <a:xfrm>
              <a:off x="1383323" y="5146847"/>
              <a:ext cx="10316308" cy="27699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spTree>
    <p:extLst>
      <p:ext uri="{BB962C8B-B14F-4D97-AF65-F5344CB8AC3E}">
        <p14:creationId xmlns:p14="http://schemas.microsoft.com/office/powerpoint/2010/main" val="415460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CF429ED-2540-4B88-B380-4F4DB27FAB6B}"/>
              </a:ext>
            </a:extLst>
          </p:cNvPr>
          <p:cNvSpPr/>
          <p:nvPr/>
        </p:nvSpPr>
        <p:spPr>
          <a:xfrm>
            <a:off x="146609" y="99177"/>
            <a:ext cx="11830532" cy="6556455"/>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E250B9EB-CB7B-01FC-CA89-BAB9657089F0}"/>
              </a:ext>
            </a:extLst>
          </p:cNvPr>
          <p:cNvPicPr>
            <a:picLocks noChangeAspect="1"/>
          </p:cNvPicPr>
          <p:nvPr/>
        </p:nvPicPr>
        <p:blipFill rotWithShape="1">
          <a:blip r:embed="rId3"/>
          <a:srcRect l="2148" t="31659" r="2892" b="6295"/>
          <a:stretch/>
        </p:blipFill>
        <p:spPr>
          <a:xfrm>
            <a:off x="594870" y="889743"/>
            <a:ext cx="8394492" cy="1540065"/>
          </a:xfrm>
          <a:prstGeom prst="rect">
            <a:avLst/>
          </a:prstGeom>
        </p:spPr>
      </p:pic>
      <p:pic>
        <p:nvPicPr>
          <p:cNvPr id="5" name="그림 4">
            <a:extLst>
              <a:ext uri="{FF2B5EF4-FFF2-40B4-BE49-F238E27FC236}">
                <a16:creationId xmlns:a16="http://schemas.microsoft.com/office/drawing/2014/main" id="{3B839C28-596A-2DCA-B07C-B0269612D7CC}"/>
              </a:ext>
            </a:extLst>
          </p:cNvPr>
          <p:cNvPicPr>
            <a:picLocks noChangeAspect="1"/>
          </p:cNvPicPr>
          <p:nvPr/>
        </p:nvPicPr>
        <p:blipFill rotWithShape="1">
          <a:blip r:embed="rId4"/>
          <a:srcRect t="13183" b="2438"/>
          <a:stretch/>
        </p:blipFill>
        <p:spPr>
          <a:xfrm>
            <a:off x="594870" y="3031043"/>
            <a:ext cx="7772400" cy="3431615"/>
          </a:xfrm>
          <a:prstGeom prst="rect">
            <a:avLst/>
          </a:prstGeom>
        </p:spPr>
      </p:pic>
      <p:pic>
        <p:nvPicPr>
          <p:cNvPr id="7" name="그림 6">
            <a:extLst>
              <a:ext uri="{FF2B5EF4-FFF2-40B4-BE49-F238E27FC236}">
                <a16:creationId xmlns:a16="http://schemas.microsoft.com/office/drawing/2014/main" id="{A05E936B-6812-F69D-8E74-7C19C2F456F5}"/>
              </a:ext>
            </a:extLst>
          </p:cNvPr>
          <p:cNvPicPr>
            <a:picLocks noChangeAspect="1"/>
          </p:cNvPicPr>
          <p:nvPr/>
        </p:nvPicPr>
        <p:blipFill rotWithShape="1">
          <a:blip r:embed="rId3"/>
          <a:srcRect t="10356" b="69078"/>
          <a:stretch/>
        </p:blipFill>
        <p:spPr>
          <a:xfrm>
            <a:off x="594870" y="288508"/>
            <a:ext cx="8840085" cy="510481"/>
          </a:xfrm>
          <a:prstGeom prst="rect">
            <a:avLst/>
          </a:prstGeom>
        </p:spPr>
      </p:pic>
      <p:pic>
        <p:nvPicPr>
          <p:cNvPr id="8" name="그림 7">
            <a:extLst>
              <a:ext uri="{FF2B5EF4-FFF2-40B4-BE49-F238E27FC236}">
                <a16:creationId xmlns:a16="http://schemas.microsoft.com/office/drawing/2014/main" id="{44084887-BECC-1FFE-5486-32298BFA07A3}"/>
              </a:ext>
            </a:extLst>
          </p:cNvPr>
          <p:cNvPicPr>
            <a:picLocks noChangeAspect="1"/>
          </p:cNvPicPr>
          <p:nvPr/>
        </p:nvPicPr>
        <p:blipFill rotWithShape="1">
          <a:blip r:embed="rId4"/>
          <a:srcRect t="1" b="89087"/>
          <a:stretch/>
        </p:blipFill>
        <p:spPr>
          <a:xfrm>
            <a:off x="594870" y="2508535"/>
            <a:ext cx="7772400" cy="443781"/>
          </a:xfrm>
          <a:prstGeom prst="rect">
            <a:avLst/>
          </a:prstGeom>
        </p:spPr>
      </p:pic>
    </p:spTree>
    <p:extLst>
      <p:ext uri="{BB962C8B-B14F-4D97-AF65-F5344CB8AC3E}">
        <p14:creationId xmlns:p14="http://schemas.microsoft.com/office/powerpoint/2010/main" val="223710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5674" y="505014"/>
            <a:ext cx="11573197" cy="724247"/>
          </a:xfrm>
        </p:spPr>
        <p:txBody>
          <a:bodyPr/>
          <a:lstStyle/>
          <a:p>
            <a:r>
              <a:rPr lang="en" altLang="ko-KR" sz="4400" dirty="0"/>
              <a:t>Learning new relationships with few examples</a:t>
            </a:r>
          </a:p>
        </p:txBody>
      </p:sp>
      <p:graphicFrame>
        <p:nvGraphicFramePr>
          <p:cNvPr id="8" name="표 8">
            <a:extLst>
              <a:ext uri="{FF2B5EF4-FFF2-40B4-BE49-F238E27FC236}">
                <a16:creationId xmlns:a16="http://schemas.microsoft.com/office/drawing/2014/main" id="{273B3DA7-B36B-C7B2-BFCE-1098881D0365}"/>
              </a:ext>
            </a:extLst>
          </p:cNvPr>
          <p:cNvGraphicFramePr>
            <a:graphicFrameLocks noGrp="1"/>
          </p:cNvGraphicFramePr>
          <p:nvPr>
            <p:extLst>
              <p:ext uri="{D42A27DB-BD31-4B8C-83A1-F6EECF244321}">
                <p14:modId xmlns:p14="http://schemas.microsoft.com/office/powerpoint/2010/main" val="1879018698"/>
              </p:ext>
            </p:extLst>
          </p:nvPr>
        </p:nvGraphicFramePr>
        <p:xfrm>
          <a:off x="309401" y="1603947"/>
          <a:ext cx="11219304" cy="4302177"/>
        </p:xfrm>
        <a:graphic>
          <a:graphicData uri="http://schemas.openxmlformats.org/drawingml/2006/table">
            <a:tbl>
              <a:tblPr firstRow="1" bandRow="1">
                <a:tableStyleId>{5C22544A-7EE6-4342-B048-85BDC9FD1C3A}</a:tableStyleId>
              </a:tblPr>
              <a:tblGrid>
                <a:gridCol w="5609652">
                  <a:extLst>
                    <a:ext uri="{9D8B030D-6E8A-4147-A177-3AD203B41FA5}">
                      <a16:colId xmlns:a16="http://schemas.microsoft.com/office/drawing/2014/main" val="3454546431"/>
                    </a:ext>
                  </a:extLst>
                </a:gridCol>
                <a:gridCol w="5609652">
                  <a:extLst>
                    <a:ext uri="{9D8B030D-6E8A-4147-A177-3AD203B41FA5}">
                      <a16:colId xmlns:a16="http://schemas.microsoft.com/office/drawing/2014/main" val="1351316247"/>
                    </a:ext>
                  </a:extLst>
                </a:gridCol>
              </a:tblGrid>
              <a:tr h="4302177">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19694815"/>
                  </a:ext>
                </a:extLst>
              </a:tr>
            </a:tbl>
          </a:graphicData>
        </a:graphic>
      </p:graphicFrame>
      <p:pic>
        <p:nvPicPr>
          <p:cNvPr id="18" name="그림 17">
            <a:extLst>
              <a:ext uri="{FF2B5EF4-FFF2-40B4-BE49-F238E27FC236}">
                <a16:creationId xmlns:a16="http://schemas.microsoft.com/office/drawing/2014/main" id="{C36BBB9B-8B84-A611-F90C-0F6143273A1A}"/>
              </a:ext>
            </a:extLst>
          </p:cNvPr>
          <p:cNvPicPr>
            <a:picLocks noChangeAspect="1"/>
          </p:cNvPicPr>
          <p:nvPr/>
        </p:nvPicPr>
        <p:blipFill>
          <a:blip r:embed="rId3"/>
          <a:stretch>
            <a:fillRect/>
          </a:stretch>
        </p:blipFill>
        <p:spPr>
          <a:xfrm>
            <a:off x="425991" y="1738926"/>
            <a:ext cx="5324479" cy="3865260"/>
          </a:xfrm>
          <a:prstGeom prst="rect">
            <a:avLst/>
          </a:prstGeom>
        </p:spPr>
      </p:pic>
      <p:pic>
        <p:nvPicPr>
          <p:cNvPr id="7" name="그림 6">
            <a:extLst>
              <a:ext uri="{FF2B5EF4-FFF2-40B4-BE49-F238E27FC236}">
                <a16:creationId xmlns:a16="http://schemas.microsoft.com/office/drawing/2014/main" id="{C4694407-9360-09B7-BDF3-506BEE4F0786}"/>
              </a:ext>
            </a:extLst>
          </p:cNvPr>
          <p:cNvPicPr>
            <a:picLocks noChangeAspect="1"/>
          </p:cNvPicPr>
          <p:nvPr/>
        </p:nvPicPr>
        <p:blipFill>
          <a:blip r:embed="rId4"/>
          <a:stretch>
            <a:fillRect/>
          </a:stretch>
        </p:blipFill>
        <p:spPr>
          <a:xfrm>
            <a:off x="6092273" y="1738926"/>
            <a:ext cx="5324479" cy="3889813"/>
          </a:xfrm>
          <a:prstGeom prst="rect">
            <a:avLst/>
          </a:prstGeom>
        </p:spPr>
      </p:pic>
    </p:spTree>
    <p:extLst>
      <p:ext uri="{BB962C8B-B14F-4D97-AF65-F5344CB8AC3E}">
        <p14:creationId xmlns:p14="http://schemas.microsoft.com/office/powerpoint/2010/main" val="218791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텍스트 개체 틀 14">
            <a:extLst>
              <a:ext uri="{FF2B5EF4-FFF2-40B4-BE49-F238E27FC236}">
                <a16:creationId xmlns:a16="http://schemas.microsoft.com/office/drawing/2014/main" id="{3BB7EDD1-7B98-1774-419E-2D725A93BC94}"/>
              </a:ext>
            </a:extLst>
          </p:cNvPr>
          <p:cNvSpPr txBox="1">
            <a:spLocks/>
          </p:cNvSpPr>
          <p:nvPr/>
        </p:nvSpPr>
        <p:spPr>
          <a:xfrm>
            <a:off x="-1470633" y="16677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pic>
        <p:nvPicPr>
          <p:cNvPr id="24" name="그림 23">
            <a:extLst>
              <a:ext uri="{FF2B5EF4-FFF2-40B4-BE49-F238E27FC236}">
                <a16:creationId xmlns:a16="http://schemas.microsoft.com/office/drawing/2014/main" id="{D432AFA8-04D2-DE24-E98A-6DD55C648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06" y="2422370"/>
            <a:ext cx="10235011" cy="1579477"/>
          </a:xfrm>
          <a:prstGeom prst="rect">
            <a:avLst/>
          </a:prstGeom>
        </p:spPr>
      </p:pic>
      <p:pic>
        <p:nvPicPr>
          <p:cNvPr id="26" name="그림 25">
            <a:extLst>
              <a:ext uri="{FF2B5EF4-FFF2-40B4-BE49-F238E27FC236}">
                <a16:creationId xmlns:a16="http://schemas.microsoft.com/office/drawing/2014/main" id="{D54D5E5B-FDB8-784F-D688-AA6C40947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06" y="1047095"/>
            <a:ext cx="6946900" cy="1219200"/>
          </a:xfrm>
          <a:prstGeom prst="rect">
            <a:avLst/>
          </a:prstGeom>
        </p:spPr>
      </p:pic>
      <p:pic>
        <p:nvPicPr>
          <p:cNvPr id="36" name="그림 35">
            <a:extLst>
              <a:ext uri="{FF2B5EF4-FFF2-40B4-BE49-F238E27FC236}">
                <a16:creationId xmlns:a16="http://schemas.microsoft.com/office/drawing/2014/main" id="{7061DC1F-7321-A51E-2888-CFD8CEEFD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06" y="4565674"/>
            <a:ext cx="7772400" cy="2097860"/>
          </a:xfrm>
          <a:prstGeom prst="rect">
            <a:avLst/>
          </a:prstGeom>
        </p:spPr>
      </p:pic>
      <p:sp>
        <p:nvSpPr>
          <p:cNvPr id="32" name="TextBox 31">
            <a:extLst>
              <a:ext uri="{FF2B5EF4-FFF2-40B4-BE49-F238E27FC236}">
                <a16:creationId xmlns:a16="http://schemas.microsoft.com/office/drawing/2014/main" id="{5EA0615F-B2EE-F672-816B-F6A1829407B8}"/>
              </a:ext>
            </a:extLst>
          </p:cNvPr>
          <p:cNvSpPr txBox="1"/>
          <p:nvPr/>
        </p:nvSpPr>
        <p:spPr>
          <a:xfrm>
            <a:off x="191906" y="4066836"/>
            <a:ext cx="7232214" cy="369332"/>
          </a:xfrm>
          <a:prstGeom prst="rect">
            <a:avLst/>
          </a:prstGeom>
          <a:noFill/>
        </p:spPr>
        <p:txBody>
          <a:bodyPr wrap="square" rtlCol="0">
            <a:spAutoFit/>
          </a:bodyPr>
          <a:lstStyle/>
          <a:p>
            <a:r>
              <a:rPr lang="en-US" altLang="ko-KR" b="1" dirty="0" err="1"/>
              <a:t>unique_head</a:t>
            </a:r>
            <a:r>
              <a:rPr lang="en-US" altLang="ko-KR" b="1" dirty="0"/>
              <a:t> is arithmetic sequence with step size = 1</a:t>
            </a:r>
            <a:endParaRPr lang="en" altLang="ko-KR" b="1" dirty="0"/>
          </a:p>
        </p:txBody>
      </p:sp>
      <p:sp>
        <p:nvSpPr>
          <p:cNvPr id="38" name="양쪽 대괄호 37">
            <a:extLst>
              <a:ext uri="{FF2B5EF4-FFF2-40B4-BE49-F238E27FC236}">
                <a16:creationId xmlns:a16="http://schemas.microsoft.com/office/drawing/2014/main" id="{429EA82B-417E-8DD2-ECF4-8BA29BD92EA9}"/>
              </a:ext>
            </a:extLst>
          </p:cNvPr>
          <p:cNvSpPr/>
          <p:nvPr/>
        </p:nvSpPr>
        <p:spPr>
          <a:xfrm>
            <a:off x="191905" y="4591706"/>
            <a:ext cx="7232213" cy="999791"/>
          </a:xfrm>
          <a:prstGeom prst="bracketPair">
            <a:avLst/>
          </a:prstGeom>
          <a:ln w="730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39" name="왼쪽 화살표[L] 38">
            <a:extLst>
              <a:ext uri="{FF2B5EF4-FFF2-40B4-BE49-F238E27FC236}">
                <a16:creationId xmlns:a16="http://schemas.microsoft.com/office/drawing/2014/main" id="{BF214486-9A61-49C1-BE5B-BEC24F5F398B}"/>
              </a:ext>
            </a:extLst>
          </p:cNvPr>
          <p:cNvSpPr/>
          <p:nvPr/>
        </p:nvSpPr>
        <p:spPr>
          <a:xfrm rot="10800000">
            <a:off x="7384426" y="4999995"/>
            <a:ext cx="824286" cy="1430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40" name="TextBox 39">
            <a:extLst>
              <a:ext uri="{FF2B5EF4-FFF2-40B4-BE49-F238E27FC236}">
                <a16:creationId xmlns:a16="http://schemas.microsoft.com/office/drawing/2014/main" id="{30128808-132B-F39B-DDE8-EB615F53E1F5}"/>
              </a:ext>
            </a:extLst>
          </p:cNvPr>
          <p:cNvSpPr txBox="1"/>
          <p:nvPr/>
        </p:nvSpPr>
        <p:spPr>
          <a:xfrm>
            <a:off x="8208712" y="4733907"/>
            <a:ext cx="3983288" cy="830997"/>
          </a:xfrm>
          <a:prstGeom prst="rect">
            <a:avLst/>
          </a:prstGeom>
          <a:noFill/>
        </p:spPr>
        <p:txBody>
          <a:bodyPr wrap="square" rtlCol="0">
            <a:spAutoFit/>
          </a:bodyPr>
          <a:lstStyle/>
          <a:p>
            <a:r>
              <a:rPr lang="en" altLang="ko-KR" sz="1600" dirty="0" err="1"/>
              <a:t>rel_matrix</a:t>
            </a:r>
            <a:r>
              <a:rPr lang="en" altLang="ko-KR" sz="1600" dirty="0"/>
              <a:t> is an adjacent matrix filled with</a:t>
            </a:r>
          </a:p>
          <a:p>
            <a:r>
              <a:rPr lang="en" altLang="ko-KR" sz="1600" dirty="0"/>
              <a:t>relationship ‘l’ if ‘l’ exists for the head and tail pair. Filled with zero otherwise.</a:t>
            </a:r>
          </a:p>
        </p:txBody>
      </p:sp>
    </p:spTree>
    <p:extLst>
      <p:ext uri="{BB962C8B-B14F-4D97-AF65-F5344CB8AC3E}">
        <p14:creationId xmlns:p14="http://schemas.microsoft.com/office/powerpoint/2010/main" val="100444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15DFF284-09EE-E648-5CBE-721BEA8FC53B}"/>
              </a:ext>
            </a:extLst>
          </p:cNvPr>
          <p:cNvPicPr>
            <a:picLocks noChangeAspect="1"/>
          </p:cNvPicPr>
          <p:nvPr/>
        </p:nvPicPr>
        <p:blipFill>
          <a:blip r:embed="rId3"/>
          <a:stretch>
            <a:fillRect/>
          </a:stretch>
        </p:blipFill>
        <p:spPr>
          <a:xfrm>
            <a:off x="266118" y="1246780"/>
            <a:ext cx="7610556" cy="5197494"/>
          </a:xfrm>
          <a:prstGeom prst="rect">
            <a:avLst/>
          </a:prstGeom>
        </p:spPr>
      </p:pic>
      <p:sp>
        <p:nvSpPr>
          <p:cNvPr id="14" name="텍스트 개체 틀 14">
            <a:extLst>
              <a:ext uri="{FF2B5EF4-FFF2-40B4-BE49-F238E27FC236}">
                <a16:creationId xmlns:a16="http://schemas.microsoft.com/office/drawing/2014/main" id="{3BB7EDD1-7B98-1774-419E-2D725A93BC94}"/>
              </a:ext>
            </a:extLst>
          </p:cNvPr>
          <p:cNvSpPr txBox="1">
            <a:spLocks/>
          </p:cNvSpPr>
          <p:nvPr/>
        </p:nvSpPr>
        <p:spPr>
          <a:xfrm>
            <a:off x="-1470633" y="16677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
        <p:nvSpPr>
          <p:cNvPr id="15" name="왼쪽 화살표[L] 14">
            <a:extLst>
              <a:ext uri="{FF2B5EF4-FFF2-40B4-BE49-F238E27FC236}">
                <a16:creationId xmlns:a16="http://schemas.microsoft.com/office/drawing/2014/main" id="{DAD92FDA-D213-A670-41DB-90D8639F366C}"/>
              </a:ext>
            </a:extLst>
          </p:cNvPr>
          <p:cNvSpPr/>
          <p:nvPr/>
        </p:nvSpPr>
        <p:spPr>
          <a:xfrm rot="10800000">
            <a:off x="3844413" y="2932780"/>
            <a:ext cx="4355690" cy="1278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16" name="TextBox 15">
            <a:extLst>
              <a:ext uri="{FF2B5EF4-FFF2-40B4-BE49-F238E27FC236}">
                <a16:creationId xmlns:a16="http://schemas.microsoft.com/office/drawing/2014/main" id="{DF8BED47-96F3-E72A-EC8E-FE4578674E4B}"/>
              </a:ext>
            </a:extLst>
          </p:cNvPr>
          <p:cNvSpPr txBox="1"/>
          <p:nvPr/>
        </p:nvSpPr>
        <p:spPr>
          <a:xfrm>
            <a:off x="8200102" y="2229603"/>
            <a:ext cx="4596581" cy="646331"/>
          </a:xfrm>
          <a:prstGeom prst="rect">
            <a:avLst/>
          </a:prstGeom>
          <a:noFill/>
        </p:spPr>
        <p:txBody>
          <a:bodyPr wrap="square" rtlCol="0">
            <a:spAutoFit/>
          </a:bodyPr>
          <a:lstStyle/>
          <a:p>
            <a:r>
              <a:rPr lang="en-US" altLang="ko-KR" dirty="0">
                <a:latin typeface="NimbusRomNo9L"/>
              </a:rPr>
              <a:t>Head and tail pair with relationships</a:t>
            </a:r>
          </a:p>
          <a:p>
            <a:r>
              <a:rPr lang="en-US" altLang="ko-KR" dirty="0">
                <a:latin typeface="NimbusRomNo9L"/>
              </a:rPr>
              <a:t>(correct pair) </a:t>
            </a:r>
            <a:endParaRPr lang="en" altLang="ko-KR" dirty="0"/>
          </a:p>
        </p:txBody>
      </p:sp>
      <p:sp>
        <p:nvSpPr>
          <p:cNvPr id="17" name="왼쪽 화살표[L] 16">
            <a:extLst>
              <a:ext uri="{FF2B5EF4-FFF2-40B4-BE49-F238E27FC236}">
                <a16:creationId xmlns:a16="http://schemas.microsoft.com/office/drawing/2014/main" id="{54179D98-E28C-6D66-3F8C-B3174286899B}"/>
              </a:ext>
            </a:extLst>
          </p:cNvPr>
          <p:cNvSpPr/>
          <p:nvPr/>
        </p:nvSpPr>
        <p:spPr>
          <a:xfrm rot="10638176">
            <a:off x="3845139" y="2593610"/>
            <a:ext cx="4355688" cy="13335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18" name="TextBox 17">
            <a:extLst>
              <a:ext uri="{FF2B5EF4-FFF2-40B4-BE49-F238E27FC236}">
                <a16:creationId xmlns:a16="http://schemas.microsoft.com/office/drawing/2014/main" id="{4EF2BA6B-6B2E-80BE-4310-1E5F2F97BA14}"/>
              </a:ext>
            </a:extLst>
          </p:cNvPr>
          <p:cNvSpPr txBox="1"/>
          <p:nvPr/>
        </p:nvSpPr>
        <p:spPr>
          <a:xfrm>
            <a:off x="8200103" y="2875934"/>
            <a:ext cx="4596581" cy="369332"/>
          </a:xfrm>
          <a:prstGeom prst="rect">
            <a:avLst/>
          </a:prstGeom>
          <a:noFill/>
        </p:spPr>
        <p:txBody>
          <a:bodyPr wrap="square" rtlCol="0">
            <a:spAutoFit/>
          </a:bodyPr>
          <a:lstStyle/>
          <a:p>
            <a:r>
              <a:rPr lang="en-US" altLang="ko-KR" dirty="0">
                <a:latin typeface="NimbusRomNo9L"/>
              </a:rPr>
              <a:t>Potential corrupted set </a:t>
            </a:r>
            <a:endParaRPr lang="en" altLang="ko-KR" dirty="0"/>
          </a:p>
        </p:txBody>
      </p:sp>
      <p:sp>
        <p:nvSpPr>
          <p:cNvPr id="19" name="왼쪽 화살표[L] 18">
            <a:extLst>
              <a:ext uri="{FF2B5EF4-FFF2-40B4-BE49-F238E27FC236}">
                <a16:creationId xmlns:a16="http://schemas.microsoft.com/office/drawing/2014/main" id="{3F534E69-E7B6-2396-92C4-33D9D6756F90}"/>
              </a:ext>
            </a:extLst>
          </p:cNvPr>
          <p:cNvSpPr/>
          <p:nvPr/>
        </p:nvSpPr>
        <p:spPr>
          <a:xfrm rot="10800000">
            <a:off x="5628968" y="4136091"/>
            <a:ext cx="2571134" cy="1278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20" name="TextBox 19">
            <a:extLst>
              <a:ext uri="{FF2B5EF4-FFF2-40B4-BE49-F238E27FC236}">
                <a16:creationId xmlns:a16="http://schemas.microsoft.com/office/drawing/2014/main" id="{C68F64F6-4042-9EAD-BCA3-CFEC4A3AAC6E}"/>
              </a:ext>
            </a:extLst>
          </p:cNvPr>
          <p:cNvSpPr txBox="1"/>
          <p:nvPr/>
        </p:nvSpPr>
        <p:spPr>
          <a:xfrm>
            <a:off x="8200101" y="4015335"/>
            <a:ext cx="4596581" cy="584775"/>
          </a:xfrm>
          <a:prstGeom prst="rect">
            <a:avLst/>
          </a:prstGeom>
          <a:noFill/>
        </p:spPr>
        <p:txBody>
          <a:bodyPr wrap="square" rtlCol="0">
            <a:spAutoFit/>
          </a:bodyPr>
          <a:lstStyle/>
          <a:p>
            <a:r>
              <a:rPr lang="en-US" altLang="ko-KR" sz="1600" dirty="0">
                <a:latin typeface="NimbusRomNo9L"/>
              </a:rPr>
              <a:t>Element-wise multiplication of the series</a:t>
            </a:r>
          </a:p>
          <a:p>
            <a:r>
              <a:rPr lang="en-US" altLang="ko-KR" sz="1600" dirty="0">
                <a:latin typeface="NimbusRomNo9L"/>
              </a:rPr>
              <a:t>by the relation matrix of the particular head</a:t>
            </a:r>
            <a:endParaRPr lang="en" altLang="ko-KR" sz="1600" dirty="0"/>
          </a:p>
        </p:txBody>
      </p:sp>
      <p:sp>
        <p:nvSpPr>
          <p:cNvPr id="21" name="왼쪽 화살표[L] 20">
            <a:extLst>
              <a:ext uri="{FF2B5EF4-FFF2-40B4-BE49-F238E27FC236}">
                <a16:creationId xmlns:a16="http://schemas.microsoft.com/office/drawing/2014/main" id="{531957DD-0BE0-0B57-D4AA-96DC1B9B2239}"/>
              </a:ext>
            </a:extLst>
          </p:cNvPr>
          <p:cNvSpPr/>
          <p:nvPr/>
        </p:nvSpPr>
        <p:spPr>
          <a:xfrm rot="11007768">
            <a:off x="3485302" y="4527187"/>
            <a:ext cx="4723415" cy="14261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22" name="TextBox 21">
            <a:extLst>
              <a:ext uri="{FF2B5EF4-FFF2-40B4-BE49-F238E27FC236}">
                <a16:creationId xmlns:a16="http://schemas.microsoft.com/office/drawing/2014/main" id="{0095C0B6-1E09-6F62-CDB5-0E64FB48C12A}"/>
              </a:ext>
            </a:extLst>
          </p:cNvPr>
          <p:cNvSpPr txBox="1"/>
          <p:nvPr/>
        </p:nvSpPr>
        <p:spPr>
          <a:xfrm>
            <a:off x="8200100" y="4596876"/>
            <a:ext cx="4596581" cy="338554"/>
          </a:xfrm>
          <a:prstGeom prst="rect">
            <a:avLst/>
          </a:prstGeom>
          <a:noFill/>
        </p:spPr>
        <p:txBody>
          <a:bodyPr wrap="square" rtlCol="0">
            <a:spAutoFit/>
          </a:bodyPr>
          <a:lstStyle/>
          <a:p>
            <a:r>
              <a:rPr lang="en" altLang="ko-KR" sz="1600" dirty="0"/>
              <a:t>Only the potential corrupted set pairs left</a:t>
            </a:r>
          </a:p>
        </p:txBody>
      </p:sp>
    </p:spTree>
    <p:extLst>
      <p:ext uri="{BB962C8B-B14F-4D97-AF65-F5344CB8AC3E}">
        <p14:creationId xmlns:p14="http://schemas.microsoft.com/office/powerpoint/2010/main" val="409681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그림 26">
            <a:extLst>
              <a:ext uri="{FF2B5EF4-FFF2-40B4-BE49-F238E27FC236}">
                <a16:creationId xmlns:a16="http://schemas.microsoft.com/office/drawing/2014/main" id="{3B24F335-29A7-D5C6-CCA2-6F7C3367A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87" y="1555849"/>
            <a:ext cx="9377592" cy="4569648"/>
          </a:xfrm>
          <a:prstGeom prst="rect">
            <a:avLst/>
          </a:prstGeom>
        </p:spPr>
      </p:pic>
      <p:sp>
        <p:nvSpPr>
          <p:cNvPr id="29" name="텍스트 개체 틀 14">
            <a:extLst>
              <a:ext uri="{FF2B5EF4-FFF2-40B4-BE49-F238E27FC236}">
                <a16:creationId xmlns:a16="http://schemas.microsoft.com/office/drawing/2014/main" id="{9CBAB19F-DB4C-6F04-4C21-BCF042B37E2D}"/>
              </a:ext>
            </a:extLst>
          </p:cNvPr>
          <p:cNvSpPr txBox="1">
            <a:spLocks/>
          </p:cNvSpPr>
          <p:nvPr/>
        </p:nvSpPr>
        <p:spPr>
          <a:xfrm>
            <a:off x="-1313317" y="31132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
        <p:nvSpPr>
          <p:cNvPr id="30" name="왼쪽 화살표[L] 29">
            <a:extLst>
              <a:ext uri="{FF2B5EF4-FFF2-40B4-BE49-F238E27FC236}">
                <a16:creationId xmlns:a16="http://schemas.microsoft.com/office/drawing/2014/main" id="{70634507-EB4F-D9CC-5654-B765EF552DBE}"/>
              </a:ext>
            </a:extLst>
          </p:cNvPr>
          <p:cNvSpPr/>
          <p:nvPr/>
        </p:nvSpPr>
        <p:spPr>
          <a:xfrm rot="10800000">
            <a:off x="6353150" y="3153452"/>
            <a:ext cx="3330328" cy="24624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31" name="TextBox 30">
            <a:extLst>
              <a:ext uri="{FF2B5EF4-FFF2-40B4-BE49-F238E27FC236}">
                <a16:creationId xmlns:a16="http://schemas.microsoft.com/office/drawing/2014/main" id="{8286051D-A9A7-8B94-E8F5-A1A99F372CD9}"/>
              </a:ext>
            </a:extLst>
          </p:cNvPr>
          <p:cNvSpPr txBox="1"/>
          <p:nvPr/>
        </p:nvSpPr>
        <p:spPr>
          <a:xfrm>
            <a:off x="9683478" y="3088921"/>
            <a:ext cx="2143135" cy="369332"/>
          </a:xfrm>
          <a:prstGeom prst="rect">
            <a:avLst/>
          </a:prstGeom>
          <a:noFill/>
        </p:spPr>
        <p:txBody>
          <a:bodyPr wrap="square" rtlCol="0">
            <a:spAutoFit/>
          </a:bodyPr>
          <a:lstStyle/>
          <a:p>
            <a:r>
              <a:rPr kumimoji="1" lang="en-US" altLang="ko-KR" dirty="0"/>
              <a:t>Xavier Initialization</a:t>
            </a:r>
            <a:endParaRPr kumimoji="1" lang="ko-KR" altLang="en-US" dirty="0"/>
          </a:p>
        </p:txBody>
      </p:sp>
    </p:spTree>
    <p:extLst>
      <p:ext uri="{BB962C8B-B14F-4D97-AF65-F5344CB8AC3E}">
        <p14:creationId xmlns:p14="http://schemas.microsoft.com/office/powerpoint/2010/main" val="3979649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4">
            <a:extLst>
              <a:ext uri="{FF2B5EF4-FFF2-40B4-BE49-F238E27FC236}">
                <a16:creationId xmlns:a16="http://schemas.microsoft.com/office/drawing/2014/main" id="{39920D70-C649-2F85-0484-6C063211B4CD}"/>
              </a:ext>
            </a:extLst>
          </p:cNvPr>
          <p:cNvSpPr txBox="1">
            <a:spLocks/>
          </p:cNvSpPr>
          <p:nvPr/>
        </p:nvSpPr>
        <p:spPr>
          <a:xfrm>
            <a:off x="-1511281" y="47135"/>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pic>
        <p:nvPicPr>
          <p:cNvPr id="4" name="그림 3">
            <a:extLst>
              <a:ext uri="{FF2B5EF4-FFF2-40B4-BE49-F238E27FC236}">
                <a16:creationId xmlns:a16="http://schemas.microsoft.com/office/drawing/2014/main" id="{C413A025-333A-9A2A-4449-ECF777FEB924}"/>
              </a:ext>
            </a:extLst>
          </p:cNvPr>
          <p:cNvPicPr>
            <a:picLocks noChangeAspect="1"/>
          </p:cNvPicPr>
          <p:nvPr/>
        </p:nvPicPr>
        <p:blipFill>
          <a:blip r:embed="rId3"/>
          <a:stretch>
            <a:fillRect/>
          </a:stretch>
        </p:blipFill>
        <p:spPr>
          <a:xfrm>
            <a:off x="163613" y="771382"/>
            <a:ext cx="6382845" cy="5975647"/>
          </a:xfrm>
          <a:prstGeom prst="rect">
            <a:avLst/>
          </a:prstGeom>
        </p:spPr>
      </p:pic>
      <p:sp>
        <p:nvSpPr>
          <p:cNvPr id="6" name="왼쪽 화살표[L] 5">
            <a:extLst>
              <a:ext uri="{FF2B5EF4-FFF2-40B4-BE49-F238E27FC236}">
                <a16:creationId xmlns:a16="http://schemas.microsoft.com/office/drawing/2014/main" id="{146CA569-3E64-09D9-FC12-51679E969C3E}"/>
              </a:ext>
            </a:extLst>
          </p:cNvPr>
          <p:cNvSpPr/>
          <p:nvPr/>
        </p:nvSpPr>
        <p:spPr>
          <a:xfrm rot="10318203">
            <a:off x="5503504" y="4549599"/>
            <a:ext cx="2655757" cy="13052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7" name="TextBox 6">
            <a:extLst>
              <a:ext uri="{FF2B5EF4-FFF2-40B4-BE49-F238E27FC236}">
                <a16:creationId xmlns:a16="http://schemas.microsoft.com/office/drawing/2014/main" id="{7BE8A8D0-4F5F-AA59-EE80-D96CF5BC5D96}"/>
              </a:ext>
            </a:extLst>
          </p:cNvPr>
          <p:cNvSpPr txBox="1"/>
          <p:nvPr/>
        </p:nvSpPr>
        <p:spPr>
          <a:xfrm>
            <a:off x="8156650" y="4085988"/>
            <a:ext cx="4170020" cy="584775"/>
          </a:xfrm>
          <a:prstGeom prst="rect">
            <a:avLst/>
          </a:prstGeom>
          <a:noFill/>
        </p:spPr>
        <p:txBody>
          <a:bodyPr wrap="square" rtlCol="0">
            <a:spAutoFit/>
          </a:bodyPr>
          <a:lstStyle/>
          <a:p>
            <a:r>
              <a:rPr kumimoji="1" lang="en-US" altLang="ko-KR" sz="1600" dirty="0" err="1"/>
              <a:t>Unsqueezed</a:t>
            </a:r>
            <a:r>
              <a:rPr kumimoji="1" lang="en-US" altLang="ko-KR" sz="1600" dirty="0"/>
              <a:t> to match the dimension and calculated norm along the </a:t>
            </a:r>
            <a:r>
              <a:rPr kumimoji="1" lang="en-US" altLang="ko-KR" sz="1600" dirty="0" err="1"/>
              <a:t>embed_dim</a:t>
            </a:r>
            <a:r>
              <a:rPr kumimoji="1" lang="en-US" altLang="ko-KR" sz="1600" dirty="0"/>
              <a:t> axis</a:t>
            </a:r>
            <a:endParaRPr kumimoji="1" lang="ko-KR" altLang="en-US" sz="1600" dirty="0"/>
          </a:p>
        </p:txBody>
      </p:sp>
      <p:sp>
        <p:nvSpPr>
          <p:cNvPr id="18" name="TextBox 17">
            <a:extLst>
              <a:ext uri="{FF2B5EF4-FFF2-40B4-BE49-F238E27FC236}">
                <a16:creationId xmlns:a16="http://schemas.microsoft.com/office/drawing/2014/main" id="{49B208C1-43D9-46BB-C934-258E2E8DD514}"/>
              </a:ext>
            </a:extLst>
          </p:cNvPr>
          <p:cNvSpPr txBox="1"/>
          <p:nvPr/>
        </p:nvSpPr>
        <p:spPr>
          <a:xfrm>
            <a:off x="7266100" y="5142882"/>
            <a:ext cx="4621100" cy="584775"/>
          </a:xfrm>
          <a:prstGeom prst="rect">
            <a:avLst/>
          </a:prstGeom>
          <a:noFill/>
        </p:spPr>
        <p:txBody>
          <a:bodyPr wrap="square" rtlCol="0">
            <a:spAutoFit/>
          </a:bodyPr>
          <a:lstStyle/>
          <a:p>
            <a:r>
              <a:rPr kumimoji="1" lang="en-US" altLang="ko-KR" sz="1600" dirty="0"/>
              <a:t>max(0,b) function to implement the function of returning only the positives as the paper states :</a:t>
            </a:r>
            <a:endParaRPr kumimoji="1" lang="ko-KR" altLang="en-US" sz="1600" dirty="0"/>
          </a:p>
        </p:txBody>
      </p:sp>
      <p:sp>
        <p:nvSpPr>
          <p:cNvPr id="19" name="굽은 화살표[B] 18">
            <a:extLst>
              <a:ext uri="{FF2B5EF4-FFF2-40B4-BE49-F238E27FC236}">
                <a16:creationId xmlns:a16="http://schemas.microsoft.com/office/drawing/2014/main" id="{A6F68DA2-EC0E-DCBB-1A3C-F3045AD93A7F}"/>
              </a:ext>
            </a:extLst>
          </p:cNvPr>
          <p:cNvSpPr/>
          <p:nvPr/>
        </p:nvSpPr>
        <p:spPr>
          <a:xfrm>
            <a:off x="1774556" y="5681559"/>
            <a:ext cx="5491545" cy="277290"/>
          </a:xfrm>
          <a:prstGeom prst="bentArrow">
            <a:avLst>
              <a:gd name="adj1" fmla="val 25000"/>
              <a:gd name="adj2" fmla="val 28704"/>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chemeClr val="tx1"/>
              </a:solidFill>
            </a:endParaRPr>
          </a:p>
        </p:txBody>
      </p:sp>
      <p:sp>
        <p:nvSpPr>
          <p:cNvPr id="22" name="TextBox 21">
            <a:extLst>
              <a:ext uri="{FF2B5EF4-FFF2-40B4-BE49-F238E27FC236}">
                <a16:creationId xmlns:a16="http://schemas.microsoft.com/office/drawing/2014/main" id="{7BEAB348-56B1-041B-CD6A-AEFA764C640C}"/>
              </a:ext>
            </a:extLst>
          </p:cNvPr>
          <p:cNvSpPr txBox="1"/>
          <p:nvPr/>
        </p:nvSpPr>
        <p:spPr>
          <a:xfrm>
            <a:off x="7456563" y="6027003"/>
            <a:ext cx="4430637" cy="830997"/>
          </a:xfrm>
          <a:prstGeom prst="rect">
            <a:avLst/>
          </a:prstGeom>
          <a:noFill/>
        </p:spPr>
        <p:txBody>
          <a:bodyPr wrap="square" rtlCol="0">
            <a:spAutoFit/>
          </a:bodyPr>
          <a:lstStyle/>
          <a:p>
            <a:r>
              <a:rPr kumimoji="1" lang="en-US" altLang="ko-KR" sz="1600" dirty="0"/>
              <a:t>For each positive set, there are 2 corrupted set(</a:t>
            </a:r>
            <a:r>
              <a:rPr kumimoji="1" lang="en-US" altLang="ko-KR" sz="1600" dirty="0" err="1"/>
              <a:t>h_p</a:t>
            </a:r>
            <a:r>
              <a:rPr kumimoji="1" lang="en-US" altLang="ko-KR" sz="1600" dirty="0"/>
              <a:t>, </a:t>
            </a:r>
            <a:r>
              <a:rPr kumimoji="1" lang="en-US" altLang="ko-KR" sz="1600" dirty="0" err="1"/>
              <a:t>t_p</a:t>
            </a:r>
            <a:r>
              <a:rPr kumimoji="1" lang="en-US" altLang="ko-KR" sz="1600" dirty="0"/>
              <a:t>) each with </a:t>
            </a:r>
            <a:r>
              <a:rPr kumimoji="1" lang="en-US" altLang="ko-KR" sz="1600" dirty="0" err="1"/>
              <a:t>configure.neg_sample</a:t>
            </a:r>
            <a:r>
              <a:rPr kumimoji="1" lang="en-US" altLang="ko-KR" sz="1600" dirty="0"/>
              <a:t> # of neg samples. Thus, 2 x #</a:t>
            </a:r>
            <a:r>
              <a:rPr kumimoji="1" lang="en-US" altLang="ko-KR" sz="1600" dirty="0" err="1"/>
              <a:t>neg_sample</a:t>
            </a:r>
            <a:endParaRPr kumimoji="1" lang="ko-KR" altLang="en-US" sz="1600" dirty="0"/>
          </a:p>
        </p:txBody>
      </p:sp>
      <p:sp>
        <p:nvSpPr>
          <p:cNvPr id="23" name="위로 굽은 화살표[B] 22">
            <a:extLst>
              <a:ext uri="{FF2B5EF4-FFF2-40B4-BE49-F238E27FC236}">
                <a16:creationId xmlns:a16="http://schemas.microsoft.com/office/drawing/2014/main" id="{6FA56C28-C5D2-1E36-45D7-DBC8C07D740C}"/>
              </a:ext>
            </a:extLst>
          </p:cNvPr>
          <p:cNvSpPr/>
          <p:nvPr/>
        </p:nvSpPr>
        <p:spPr>
          <a:xfrm rot="5400000">
            <a:off x="4696561" y="3840330"/>
            <a:ext cx="315660" cy="5204343"/>
          </a:xfrm>
          <a:prstGeom prst="ben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24" name="그림 23">
            <a:extLst>
              <a:ext uri="{FF2B5EF4-FFF2-40B4-BE49-F238E27FC236}">
                <a16:creationId xmlns:a16="http://schemas.microsoft.com/office/drawing/2014/main" id="{F3328C00-55DF-15DD-F6FA-2C0A29E0E1EB}"/>
              </a:ext>
            </a:extLst>
          </p:cNvPr>
          <p:cNvPicPr>
            <a:picLocks noChangeAspect="1"/>
          </p:cNvPicPr>
          <p:nvPr/>
        </p:nvPicPr>
        <p:blipFill>
          <a:blip r:embed="rId4"/>
          <a:stretch>
            <a:fillRect/>
          </a:stretch>
        </p:blipFill>
        <p:spPr>
          <a:xfrm>
            <a:off x="7297632" y="5705825"/>
            <a:ext cx="4170020" cy="277290"/>
          </a:xfrm>
          <a:prstGeom prst="rect">
            <a:avLst/>
          </a:prstGeom>
        </p:spPr>
      </p:pic>
    </p:spTree>
    <p:extLst>
      <p:ext uri="{BB962C8B-B14F-4D97-AF65-F5344CB8AC3E}">
        <p14:creationId xmlns:p14="http://schemas.microsoft.com/office/powerpoint/2010/main" val="341352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71478FFB-CD43-074D-92FB-3E516E1FE1C3}"/>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19409CDF-A6F5-6F4C-B904-96EAE7A28972}"/>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2A0A0137-ADBC-B342-9965-24B5BDC76F04}"/>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highlight>
                  <a:srgbClr val="808000"/>
                </a:highlight>
                <a:latin typeface="+mj-lt"/>
                <a:ea typeface="+mn-ea"/>
                <a:cs typeface="Arial" pitchFamily="34" charset="0"/>
              </a:rPr>
              <a:t>Translating</a:t>
            </a:r>
            <a:r>
              <a:rPr lang="en-US" altLang="ko-KR" sz="4800" b="1" dirty="0">
                <a:solidFill>
                  <a:schemeClr val="bg1"/>
                </a:solidFill>
                <a:latin typeface="+mj-lt"/>
                <a:ea typeface="+mn-ea"/>
                <a:cs typeface="Arial" pitchFamily="34" charset="0"/>
              </a:rPr>
              <a:t> Embeddings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Multi-relational Data</a:t>
            </a:r>
            <a:endParaRPr lang="ko-KR" altLang="en-US" sz="4800" b="1" dirty="0">
              <a:solidFill>
                <a:schemeClr val="bg1"/>
              </a:solidFill>
              <a:latin typeface="+mj-lt"/>
              <a:ea typeface="+mn-ea"/>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D0DE5E2-49ED-D764-5009-AC284B549324}"/>
              </a:ext>
            </a:extLst>
          </p:cNvPr>
          <p:cNvPicPr>
            <a:picLocks noChangeAspect="1"/>
          </p:cNvPicPr>
          <p:nvPr/>
        </p:nvPicPr>
        <p:blipFill>
          <a:blip r:embed="rId3"/>
          <a:stretch>
            <a:fillRect/>
          </a:stretch>
        </p:blipFill>
        <p:spPr>
          <a:xfrm>
            <a:off x="444242" y="1180285"/>
            <a:ext cx="10611603" cy="5025205"/>
          </a:xfrm>
          <a:prstGeom prst="rect">
            <a:avLst/>
          </a:prstGeom>
        </p:spPr>
      </p:pic>
      <p:sp>
        <p:nvSpPr>
          <p:cNvPr id="3" name="텍스트 개체 틀 14">
            <a:extLst>
              <a:ext uri="{FF2B5EF4-FFF2-40B4-BE49-F238E27FC236}">
                <a16:creationId xmlns:a16="http://schemas.microsoft.com/office/drawing/2014/main" id="{6C1AE31C-D2E3-2CAB-F602-5CE107507E00}"/>
              </a:ext>
            </a:extLst>
          </p:cNvPr>
          <p:cNvSpPr txBox="1">
            <a:spLocks/>
          </p:cNvSpPr>
          <p:nvPr/>
        </p:nvSpPr>
        <p:spPr>
          <a:xfrm>
            <a:off x="-1218318" y="26019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Tree>
    <p:extLst>
      <p:ext uri="{BB962C8B-B14F-4D97-AF65-F5344CB8AC3E}">
        <p14:creationId xmlns:p14="http://schemas.microsoft.com/office/powerpoint/2010/main" val="2832386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E028EE1-E1E5-B1FE-4FC4-23018E45CC2D}"/>
              </a:ext>
            </a:extLst>
          </p:cNvPr>
          <p:cNvPicPr>
            <a:picLocks noChangeAspect="1"/>
          </p:cNvPicPr>
          <p:nvPr/>
        </p:nvPicPr>
        <p:blipFill>
          <a:blip r:embed="rId3"/>
          <a:stretch>
            <a:fillRect/>
          </a:stretch>
        </p:blipFill>
        <p:spPr>
          <a:xfrm>
            <a:off x="245497" y="1341706"/>
            <a:ext cx="12017718" cy="5266800"/>
          </a:xfrm>
          <a:prstGeom prst="rect">
            <a:avLst/>
          </a:prstGeom>
        </p:spPr>
      </p:pic>
      <p:sp>
        <p:nvSpPr>
          <p:cNvPr id="3" name="텍스트 개체 틀 14">
            <a:extLst>
              <a:ext uri="{FF2B5EF4-FFF2-40B4-BE49-F238E27FC236}">
                <a16:creationId xmlns:a16="http://schemas.microsoft.com/office/drawing/2014/main" id="{B616A5AA-4D04-DF4B-AA11-10076E1058D6}"/>
              </a:ext>
            </a:extLst>
          </p:cNvPr>
          <p:cNvSpPr txBox="1">
            <a:spLocks/>
          </p:cNvSpPr>
          <p:nvPr/>
        </p:nvSpPr>
        <p:spPr>
          <a:xfrm>
            <a:off x="-1386994" y="249494"/>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Tree>
    <p:extLst>
      <p:ext uri="{BB962C8B-B14F-4D97-AF65-F5344CB8AC3E}">
        <p14:creationId xmlns:p14="http://schemas.microsoft.com/office/powerpoint/2010/main" val="2260519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5C697A8-DA60-7BBD-DB43-398C473A2F47}"/>
              </a:ext>
            </a:extLst>
          </p:cNvPr>
          <p:cNvPicPr>
            <a:picLocks noChangeAspect="1"/>
          </p:cNvPicPr>
          <p:nvPr/>
        </p:nvPicPr>
        <p:blipFill rotWithShape="1">
          <a:blip r:embed="rId3"/>
          <a:srcRect t="2813"/>
          <a:stretch/>
        </p:blipFill>
        <p:spPr>
          <a:xfrm>
            <a:off x="439741" y="1747018"/>
            <a:ext cx="8467418" cy="336396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텍스트 개체 틀 14">
            <a:extLst>
              <a:ext uri="{FF2B5EF4-FFF2-40B4-BE49-F238E27FC236}">
                <a16:creationId xmlns:a16="http://schemas.microsoft.com/office/drawing/2014/main" id="{2B610531-8BF2-BF39-43B6-A3A9E373B001}"/>
              </a:ext>
            </a:extLst>
          </p:cNvPr>
          <p:cNvSpPr txBox="1">
            <a:spLocks/>
          </p:cNvSpPr>
          <p:nvPr/>
        </p:nvSpPr>
        <p:spPr>
          <a:xfrm>
            <a:off x="-1682905" y="38286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Hyperparameter Tuning</a:t>
            </a:r>
          </a:p>
        </p:txBody>
      </p:sp>
      <p:pic>
        <p:nvPicPr>
          <p:cNvPr id="5" name="그림 4">
            <a:extLst>
              <a:ext uri="{FF2B5EF4-FFF2-40B4-BE49-F238E27FC236}">
                <a16:creationId xmlns:a16="http://schemas.microsoft.com/office/drawing/2014/main" id="{056CA78D-4564-FCC0-0A2A-9D9EBDF95838}"/>
              </a:ext>
            </a:extLst>
          </p:cNvPr>
          <p:cNvPicPr>
            <a:picLocks noChangeAspect="1"/>
          </p:cNvPicPr>
          <p:nvPr/>
        </p:nvPicPr>
        <p:blipFill>
          <a:blip r:embed="rId4"/>
          <a:stretch>
            <a:fillRect/>
          </a:stretch>
        </p:blipFill>
        <p:spPr>
          <a:xfrm>
            <a:off x="5134842" y="4778366"/>
            <a:ext cx="7134648" cy="2162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9056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09142" y="406012"/>
            <a:ext cx="11573197" cy="724247"/>
          </a:xfrm>
        </p:spPr>
        <p:txBody>
          <a:bodyPr/>
          <a:lstStyle/>
          <a:p>
            <a:r>
              <a:rPr lang="en-US" dirty="0" err="1"/>
              <a:t>Summary&amp;Conclusion</a:t>
            </a:r>
            <a:endParaRPr lang="en-US" dirty="0"/>
          </a:p>
        </p:txBody>
      </p:sp>
      <p:grpSp>
        <p:nvGrpSpPr>
          <p:cNvPr id="3" name="Group 35">
            <a:extLst>
              <a:ext uri="{FF2B5EF4-FFF2-40B4-BE49-F238E27FC236}">
                <a16:creationId xmlns:a16="http://schemas.microsoft.com/office/drawing/2014/main" id="{CD7452D4-DE04-431A-BB7E-AC7ABC72C218}"/>
              </a:ext>
            </a:extLst>
          </p:cNvPr>
          <p:cNvGrpSpPr/>
          <p:nvPr/>
        </p:nvGrpSpPr>
        <p:grpSpPr>
          <a:xfrm rot="5400000">
            <a:off x="1843937" y="1931449"/>
            <a:ext cx="4002253" cy="4081145"/>
            <a:chOff x="3822479" y="1985601"/>
            <a:chExt cx="4522603" cy="4611755"/>
          </a:xfrm>
        </p:grpSpPr>
        <p:sp>
          <p:nvSpPr>
            <p:cNvPr id="4" name="Block Arc 36">
              <a:extLst>
                <a:ext uri="{FF2B5EF4-FFF2-40B4-BE49-F238E27FC236}">
                  <a16:creationId xmlns:a16="http://schemas.microsoft.com/office/drawing/2014/main" id="{27B57EAD-0FF7-405E-A18C-7CDC42E72A76}"/>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a16="http://schemas.microsoft.com/office/drawing/2014/main" id="{0AB519CF-651A-479E-A9FC-40A6592E1532}"/>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a16="http://schemas.microsoft.com/office/drawing/2014/main" id="{D3F61D1A-D175-439C-AC6C-B51C1F0D4333}"/>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a16="http://schemas.microsoft.com/office/drawing/2014/main" id="{9E447D11-3AE3-4DE6-B1BB-545C59F4CE44}"/>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a16="http://schemas.microsoft.com/office/drawing/2014/main" id="{455B365A-53C8-4562-B862-76910EB39B94}"/>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Isosceles Triangle 41">
            <a:extLst>
              <a:ext uri="{FF2B5EF4-FFF2-40B4-BE49-F238E27FC236}">
                <a16:creationId xmlns:a16="http://schemas.microsoft.com/office/drawing/2014/main" id="{A0800590-C47E-4425-928E-6756925706A6}"/>
              </a:ext>
            </a:extLst>
          </p:cNvPr>
          <p:cNvSpPr/>
          <p:nvPr/>
        </p:nvSpPr>
        <p:spPr>
          <a:xfrm>
            <a:off x="5446068" y="4544344"/>
            <a:ext cx="212128" cy="30470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Isosceles Triangle 22">
            <a:extLst>
              <a:ext uri="{FF2B5EF4-FFF2-40B4-BE49-F238E27FC236}">
                <a16:creationId xmlns:a16="http://schemas.microsoft.com/office/drawing/2014/main" id="{0C6E289C-5CB6-4534-886A-CF19D6906E6A}"/>
              </a:ext>
            </a:extLst>
          </p:cNvPr>
          <p:cNvSpPr/>
          <p:nvPr/>
        </p:nvSpPr>
        <p:spPr>
          <a:xfrm rot="19800000">
            <a:off x="5433101" y="3204187"/>
            <a:ext cx="298273" cy="298221"/>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ounded Rectangle 9">
            <a:extLst>
              <a:ext uri="{FF2B5EF4-FFF2-40B4-BE49-F238E27FC236}">
                <a16:creationId xmlns:a16="http://schemas.microsoft.com/office/drawing/2014/main" id="{412E76F2-FCE3-4113-9209-4A1079C6C5AA}"/>
              </a:ext>
            </a:extLst>
          </p:cNvPr>
          <p:cNvSpPr>
            <a:spLocks/>
          </p:cNvSpPr>
          <p:nvPr/>
        </p:nvSpPr>
        <p:spPr>
          <a:xfrm>
            <a:off x="4560896" y="2102916"/>
            <a:ext cx="296262" cy="29626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Freeform 39">
            <a:extLst>
              <a:ext uri="{FF2B5EF4-FFF2-40B4-BE49-F238E27FC236}">
                <a16:creationId xmlns:a16="http://schemas.microsoft.com/office/drawing/2014/main" id="{7E9B1B8B-6420-4779-B1A1-226A36069C48}"/>
              </a:ext>
            </a:extLst>
          </p:cNvPr>
          <p:cNvSpPr>
            <a:spLocks noChangeAspect="1"/>
          </p:cNvSpPr>
          <p:nvPr/>
        </p:nvSpPr>
        <p:spPr>
          <a:xfrm rot="8580000">
            <a:off x="4560502" y="5536049"/>
            <a:ext cx="297051" cy="29626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a16="http://schemas.microsoft.com/office/drawing/2014/main" id="{716F18CB-5799-40C7-BAFE-2D112EA3454F}"/>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1" name="Freeform: Shape 53">
            <a:extLst>
              <a:ext uri="{FF2B5EF4-FFF2-40B4-BE49-F238E27FC236}">
                <a16:creationId xmlns:a16="http://schemas.microsoft.com/office/drawing/2014/main" id="{28F474F1-D254-4642-9137-21DADCAC9C88}"/>
              </a:ext>
            </a:extLst>
          </p:cNvPr>
          <p:cNvSpPr/>
          <p:nvPr/>
        </p:nvSpPr>
        <p:spPr>
          <a:xfrm>
            <a:off x="6255798" y="1775532"/>
            <a:ext cx="4680446" cy="999567"/>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54">
            <a:extLst>
              <a:ext uri="{FF2B5EF4-FFF2-40B4-BE49-F238E27FC236}">
                <a16:creationId xmlns:a16="http://schemas.microsoft.com/office/drawing/2014/main" id="{4EBC3CCE-59F2-4FD3-B640-6FD07C4A4A8E}"/>
              </a:ext>
            </a:extLst>
          </p:cNvPr>
          <p:cNvSpPr/>
          <p:nvPr/>
        </p:nvSpPr>
        <p:spPr>
          <a:xfrm>
            <a:off x="6955733" y="3060152"/>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55">
            <a:extLst>
              <a:ext uri="{FF2B5EF4-FFF2-40B4-BE49-F238E27FC236}">
                <a16:creationId xmlns:a16="http://schemas.microsoft.com/office/drawing/2014/main" id="{1F1AE09B-3052-494C-9487-F5DCA0161496}"/>
              </a:ext>
            </a:extLst>
          </p:cNvPr>
          <p:cNvSpPr/>
          <p:nvPr/>
        </p:nvSpPr>
        <p:spPr>
          <a:xfrm>
            <a:off x="6995738" y="4090662"/>
            <a:ext cx="4988955" cy="1247322"/>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56">
            <a:extLst>
              <a:ext uri="{FF2B5EF4-FFF2-40B4-BE49-F238E27FC236}">
                <a16:creationId xmlns:a16="http://schemas.microsoft.com/office/drawing/2014/main" id="{8B32E764-8F2F-4B08-A345-6A395E3DF06F}"/>
              </a:ext>
            </a:extLst>
          </p:cNvPr>
          <p:cNvSpPr/>
          <p:nvPr/>
        </p:nvSpPr>
        <p:spPr>
          <a:xfrm>
            <a:off x="6279470" y="5469988"/>
            <a:ext cx="5578057" cy="107703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57">
            <a:extLst>
              <a:ext uri="{FF2B5EF4-FFF2-40B4-BE49-F238E27FC236}">
                <a16:creationId xmlns:a16="http://schemas.microsoft.com/office/drawing/2014/main" id="{97ED8753-A9E0-468F-A7DE-F66363104B21}"/>
              </a:ext>
            </a:extLst>
          </p:cNvPr>
          <p:cNvGrpSpPr/>
          <p:nvPr/>
        </p:nvGrpSpPr>
        <p:grpSpPr>
          <a:xfrm>
            <a:off x="6321307" y="1624421"/>
            <a:ext cx="4614937" cy="1180203"/>
            <a:chOff x="6483261" y="2053509"/>
            <a:chExt cx="2617452" cy="2380592"/>
          </a:xfrm>
        </p:grpSpPr>
        <p:sp>
          <p:nvSpPr>
            <p:cNvPr id="26" name="TextBox 25">
              <a:extLst>
                <a:ext uri="{FF2B5EF4-FFF2-40B4-BE49-F238E27FC236}">
                  <a16:creationId xmlns:a16="http://schemas.microsoft.com/office/drawing/2014/main" id="{19D301B8-12FA-49DA-B945-788B6A07EEBB}"/>
                </a:ext>
              </a:extLst>
            </p:cNvPr>
            <p:cNvSpPr txBox="1"/>
            <p:nvPr/>
          </p:nvSpPr>
          <p:spPr>
            <a:xfrm>
              <a:off x="6483261" y="2261240"/>
              <a:ext cx="2617452" cy="2172861"/>
            </a:xfrm>
            <a:prstGeom prst="rect">
              <a:avLst/>
            </a:prstGeom>
            <a:noFill/>
          </p:spPr>
          <p:txBody>
            <a:bodyPr wrap="square" rtlCol="0">
              <a:spAutoFit/>
            </a:bodyPr>
            <a:lstStyle/>
            <a:p>
              <a:r>
                <a:rPr lang="en" altLang="ko-KR" sz="1600" dirty="0" err="1">
                  <a:effectLst/>
                  <a:latin typeface="NimbusRomNo9L"/>
                </a:rPr>
                <a:t>TransE</a:t>
              </a:r>
              <a:r>
                <a:rPr lang="en" altLang="ko-KR" sz="1600" dirty="0">
                  <a:effectLst/>
                  <a:latin typeface="NimbusRomNo9L"/>
                </a:rPr>
                <a:t> is an approach to learn embeddings of KBs, focusing on the minimal parametrization of the model to primarily represent hierarchical relationships. </a:t>
              </a:r>
              <a:endParaRPr lang="en" altLang="ko-KR" sz="1100" dirty="0"/>
            </a:p>
          </p:txBody>
        </p:sp>
        <p:sp>
          <p:nvSpPr>
            <p:cNvPr id="27" name="TextBox 26">
              <a:extLst>
                <a:ext uri="{FF2B5EF4-FFF2-40B4-BE49-F238E27FC236}">
                  <a16:creationId xmlns:a16="http://schemas.microsoft.com/office/drawing/2014/main" id="{A3ED26B5-3838-44F8-A2CE-14F2A9E24855}"/>
                </a:ext>
              </a:extLst>
            </p:cNvPr>
            <p:cNvSpPr txBox="1"/>
            <p:nvPr/>
          </p:nvSpPr>
          <p:spPr>
            <a:xfrm>
              <a:off x="6583306" y="2053509"/>
              <a:ext cx="202038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22ADF466-FF65-4DB2-A42B-22D12046F832}"/>
              </a:ext>
            </a:extLst>
          </p:cNvPr>
          <p:cNvSpPr txBox="1"/>
          <p:nvPr/>
        </p:nvSpPr>
        <p:spPr>
          <a:xfrm>
            <a:off x="6995738" y="3149595"/>
            <a:ext cx="4988955" cy="584775"/>
          </a:xfrm>
          <a:prstGeom prst="rect">
            <a:avLst/>
          </a:prstGeom>
          <a:noFill/>
        </p:spPr>
        <p:txBody>
          <a:bodyPr wrap="square" rtlCol="0">
            <a:spAutoFit/>
          </a:bodyPr>
          <a:lstStyle/>
          <a:p>
            <a:r>
              <a:rPr lang="en" altLang="ko-KR" sz="1600" dirty="0" err="1">
                <a:latin typeface="NimbusRomNo9L"/>
              </a:rPr>
              <a:t>TransE</a:t>
            </a:r>
            <a:r>
              <a:rPr lang="en" altLang="ko-KR" sz="1600" dirty="0">
                <a:latin typeface="NimbusRomNo9L"/>
              </a:rPr>
              <a:t> </a:t>
            </a:r>
            <a:r>
              <a:rPr lang="en" altLang="ko-KR" sz="1600" dirty="0">
                <a:effectLst/>
                <a:latin typeface="NimbusRomNo9L"/>
              </a:rPr>
              <a:t>is highly scalable model, as shown through the application of a very large-scale chunk of data </a:t>
            </a:r>
            <a:endParaRPr lang="en" altLang="ko-KR" sz="1100" dirty="0"/>
          </a:p>
        </p:txBody>
      </p:sp>
      <p:sp>
        <p:nvSpPr>
          <p:cNvPr id="32" name="TextBox 31">
            <a:extLst>
              <a:ext uri="{FF2B5EF4-FFF2-40B4-BE49-F238E27FC236}">
                <a16:creationId xmlns:a16="http://schemas.microsoft.com/office/drawing/2014/main" id="{4997E3C9-25AE-497B-A1EA-D8180F8D39C0}"/>
              </a:ext>
            </a:extLst>
          </p:cNvPr>
          <p:cNvSpPr txBox="1"/>
          <p:nvPr/>
        </p:nvSpPr>
        <p:spPr>
          <a:xfrm>
            <a:off x="7038244" y="4186027"/>
            <a:ext cx="4903941" cy="1077218"/>
          </a:xfrm>
          <a:prstGeom prst="rect">
            <a:avLst/>
          </a:prstGeom>
          <a:noFill/>
        </p:spPr>
        <p:txBody>
          <a:bodyPr wrap="square" rtlCol="0">
            <a:spAutoFit/>
          </a:bodyPr>
          <a:lstStyle/>
          <a:p>
            <a:r>
              <a:rPr lang="en-US" altLang="ko-KR" sz="1600" dirty="0">
                <a:latin typeface="NimbusRomNo9L"/>
              </a:rPr>
              <a:t>E</a:t>
            </a:r>
            <a:r>
              <a:rPr lang="en" altLang="ko-KR" sz="1600" dirty="0" err="1">
                <a:latin typeface="NimbusRomNo9L"/>
              </a:rPr>
              <a:t>ven</a:t>
            </a:r>
            <a:r>
              <a:rPr lang="en" altLang="ko-KR" sz="1600" dirty="0">
                <a:latin typeface="NimbusRomNo9L"/>
              </a:rPr>
              <a:t> in complex and heterogeneous multi-relational domains simple yet appropriate modeling assumptions can lead to better trade-offs between accuracy and scalability. </a:t>
            </a:r>
          </a:p>
        </p:txBody>
      </p:sp>
      <p:grpSp>
        <p:nvGrpSpPr>
          <p:cNvPr id="34" name="Group 66">
            <a:extLst>
              <a:ext uri="{FF2B5EF4-FFF2-40B4-BE49-F238E27FC236}">
                <a16:creationId xmlns:a16="http://schemas.microsoft.com/office/drawing/2014/main" id="{981163C5-99D3-4AFE-A9C8-211F761436A1}"/>
              </a:ext>
            </a:extLst>
          </p:cNvPr>
          <p:cNvGrpSpPr/>
          <p:nvPr/>
        </p:nvGrpSpPr>
        <p:grpSpPr>
          <a:xfrm>
            <a:off x="6255797" y="5354907"/>
            <a:ext cx="5862221" cy="1165849"/>
            <a:chOff x="6565695" y="2053509"/>
            <a:chExt cx="2037996" cy="4781379"/>
          </a:xfrm>
        </p:grpSpPr>
        <p:sp>
          <p:nvSpPr>
            <p:cNvPr id="35" name="TextBox 34">
              <a:extLst>
                <a:ext uri="{FF2B5EF4-FFF2-40B4-BE49-F238E27FC236}">
                  <a16:creationId xmlns:a16="http://schemas.microsoft.com/office/drawing/2014/main" id="{8F7F478B-BD0E-4960-9CF3-A1D65F43FC62}"/>
                </a:ext>
              </a:extLst>
            </p:cNvPr>
            <p:cNvSpPr txBox="1"/>
            <p:nvPr/>
          </p:nvSpPr>
          <p:spPr>
            <a:xfrm>
              <a:off x="6565695" y="2417002"/>
              <a:ext cx="2037996" cy="4417886"/>
            </a:xfrm>
            <a:prstGeom prst="rect">
              <a:avLst/>
            </a:prstGeom>
            <a:noFill/>
          </p:spPr>
          <p:txBody>
            <a:bodyPr wrap="square" rtlCol="0">
              <a:spAutoFit/>
            </a:bodyPr>
            <a:lstStyle/>
            <a:p>
              <a:r>
                <a:rPr lang="en" altLang="ko-KR" sz="1600" dirty="0">
                  <a:effectLst/>
                  <a:latin typeface="NimbusRomNo9L"/>
                </a:rPr>
                <a:t>The greater expressivity of these models comes at the expense of substantial increases in model complexity which results in modeling assumptions that are hard to interpret, and in higher computational costs. </a:t>
              </a:r>
              <a:endParaRPr lang="en" altLang="ko-KR" sz="1100" dirty="0"/>
            </a:p>
          </p:txBody>
        </p:sp>
        <p:sp>
          <p:nvSpPr>
            <p:cNvPr id="36" name="TextBox 35">
              <a:extLst>
                <a:ext uri="{FF2B5EF4-FFF2-40B4-BE49-F238E27FC236}">
                  <a16:creationId xmlns:a16="http://schemas.microsoft.com/office/drawing/2014/main" id="{AED21584-B574-4B96-8570-23387107D025}"/>
                </a:ext>
              </a:extLst>
            </p:cNvPr>
            <p:cNvSpPr txBox="1"/>
            <p:nvPr/>
          </p:nvSpPr>
          <p:spPr>
            <a:xfrm>
              <a:off x="6583306" y="2053509"/>
              <a:ext cx="202038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37" name="Group 158">
            <a:extLst>
              <a:ext uri="{FF2B5EF4-FFF2-40B4-BE49-F238E27FC236}">
                <a16:creationId xmlns:a16="http://schemas.microsoft.com/office/drawing/2014/main" id="{FF13FAC2-7667-499A-8213-59602902348F}"/>
              </a:ext>
            </a:extLst>
          </p:cNvPr>
          <p:cNvGrpSpPr/>
          <p:nvPr/>
        </p:nvGrpSpPr>
        <p:grpSpPr>
          <a:xfrm>
            <a:off x="2911334" y="2941046"/>
            <a:ext cx="1564233" cy="1971873"/>
            <a:chOff x="6804248" y="2144238"/>
            <a:chExt cx="1305367" cy="1645545"/>
          </a:xfrm>
          <a:solidFill>
            <a:schemeClr val="accent3">
              <a:lumMod val="75000"/>
            </a:schemeClr>
          </a:solidFill>
        </p:grpSpPr>
        <p:sp>
          <p:nvSpPr>
            <p:cNvPr id="38" name="Oval 1">
              <a:extLst>
                <a:ext uri="{FF2B5EF4-FFF2-40B4-BE49-F238E27FC236}">
                  <a16:creationId xmlns:a16="http://schemas.microsoft.com/office/drawing/2014/main" id="{D4CDBFE6-BC5F-4FC4-A727-CC75D9817C8B}"/>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1">
              <a:extLst>
                <a:ext uri="{FF2B5EF4-FFF2-40B4-BE49-F238E27FC236}">
                  <a16:creationId xmlns:a16="http://schemas.microsoft.com/office/drawing/2014/main" id="{D72AFC6B-E4C4-4E8A-BFE9-743F4246F3B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
              <a:extLst>
                <a:ext uri="{FF2B5EF4-FFF2-40B4-BE49-F238E27FC236}">
                  <a16:creationId xmlns:a16="http://schemas.microsoft.com/office/drawing/2014/main" id="{E5DB69C6-EC11-4454-B112-CFA59EA77B1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1">
              <a:extLst>
                <a:ext uri="{FF2B5EF4-FFF2-40B4-BE49-F238E27FC236}">
                  <a16:creationId xmlns:a16="http://schemas.microsoft.com/office/drawing/2014/main" id="{85217ACC-9ED5-4793-9E02-DED6B410CC0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1">
              <a:extLst>
                <a:ext uri="{FF2B5EF4-FFF2-40B4-BE49-F238E27FC236}">
                  <a16:creationId xmlns:a16="http://schemas.microsoft.com/office/drawing/2014/main" id="{CBF503AE-5F76-4588-9305-67E14AE4AD2E}"/>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1">
              <a:extLst>
                <a:ext uri="{FF2B5EF4-FFF2-40B4-BE49-F238E27FC236}">
                  <a16:creationId xmlns:a16="http://schemas.microsoft.com/office/drawing/2014/main" id="{62BFFCA0-C9A5-43A2-B995-08180EF4065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1">
              <a:extLst>
                <a:ext uri="{FF2B5EF4-FFF2-40B4-BE49-F238E27FC236}">
                  <a16:creationId xmlns:a16="http://schemas.microsoft.com/office/drawing/2014/main" id="{1DE42436-6B4F-4C86-BC59-A020C675AC0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848212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6348549" y="2815673"/>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97952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BDE9BA6-1C26-EA44-BD6E-F307EA35F4BF}"/>
              </a:ext>
            </a:extLst>
          </p:cNvPr>
          <p:cNvSpPr txBox="1"/>
          <p:nvPr/>
        </p:nvSpPr>
        <p:spPr>
          <a:xfrm>
            <a:off x="7045325" y="2163763"/>
            <a:ext cx="884238" cy="819150"/>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a:lstStyle/>
          <a:p>
            <a:pPr eaLnBrk="1" fontAlgn="auto" hangingPunct="1">
              <a:spcBef>
                <a:spcPts val="0"/>
              </a:spcBef>
              <a:spcAft>
                <a:spcPts val="0"/>
              </a:spcAft>
              <a:defRPr/>
            </a:pPr>
            <a:endParaRPr lang="ko-KR" altLang="en-US" sz="3200" dirty="0">
              <a:solidFill>
                <a:schemeClr val="accent6"/>
              </a:solidFill>
              <a:latin typeface="+mn-lt"/>
              <a:ea typeface="+mn-ea"/>
            </a:endParaRPr>
          </a:p>
        </p:txBody>
      </p:sp>
      <p:sp>
        <p:nvSpPr>
          <p:cNvPr id="22530" name="직사각형 1">
            <a:extLst>
              <a:ext uri="{FF2B5EF4-FFF2-40B4-BE49-F238E27FC236}">
                <a16:creationId xmlns:a16="http://schemas.microsoft.com/office/drawing/2014/main" id="{9EF3E47E-9AF8-484A-BEB6-6519A83E9F3E}"/>
              </a:ext>
            </a:extLst>
          </p:cNvPr>
          <p:cNvSpPr>
            <a:spLocks noChangeArrowheads="1"/>
          </p:cNvSpPr>
          <p:nvPr/>
        </p:nvSpPr>
        <p:spPr bwMode="auto">
          <a:xfrm>
            <a:off x="8131175" y="2163763"/>
            <a:ext cx="337185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Type of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transformation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that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takes</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each</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point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a</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figure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and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slides</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same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distance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same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direction</a:t>
            </a:r>
            <a:r>
              <a:rPr lang="ko-KR" altLang="ko-KR" sz="2800"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a:t>
            </a:r>
            <a:endParaRPr lang="ko-KR" altLang="en-US" sz="2800" dirty="0">
              <a:ea typeface="Arial Unicode MS" panose="020B0604020202020204" pitchFamily="34" charset="-128"/>
              <a:cs typeface="Arial" panose="020B0604020202020204" pitchFamily="34" charset="0"/>
            </a:endParaRPr>
          </a:p>
        </p:txBody>
      </p:sp>
      <p:sp>
        <p:nvSpPr>
          <p:cNvPr id="23" name="TextBox 22">
            <a:extLst>
              <a:ext uri="{FF2B5EF4-FFF2-40B4-BE49-F238E27FC236}">
                <a16:creationId xmlns:a16="http://schemas.microsoft.com/office/drawing/2014/main" id="{BA0EBD7D-F42B-3B42-AB0B-2945950C67E6}"/>
              </a:ext>
            </a:extLst>
          </p:cNvPr>
          <p:cNvSpPr txBox="1"/>
          <p:nvPr/>
        </p:nvSpPr>
        <p:spPr>
          <a:xfrm>
            <a:off x="7812088" y="642938"/>
            <a:ext cx="3748087" cy="985837"/>
          </a:xfrm>
          <a:prstGeom prst="rect">
            <a:avLst/>
          </a:prstGeom>
          <a:noFill/>
        </p:spPr>
        <p:txBody>
          <a:bodyPr lIns="36000" tIns="0" rIns="36000" bIns="0" anchor="ctr">
            <a:spAutoFit/>
          </a:bodyPr>
          <a:lstStyle/>
          <a:p>
            <a:pPr algn="r" eaLnBrk="1" fontAlgn="auto" hangingPunct="1">
              <a:spcBef>
                <a:spcPts val="0"/>
              </a:spcBef>
              <a:spcAft>
                <a:spcPts val="0"/>
              </a:spcAft>
              <a:defRPr/>
            </a:pPr>
            <a:r>
              <a:rPr lang="en-US" altLang="ko-KR" sz="3200" dirty="0">
                <a:solidFill>
                  <a:schemeClr val="accent3"/>
                </a:solidFill>
                <a:latin typeface="+mn-lt"/>
                <a:ea typeface="+mn-ea"/>
              </a:rPr>
              <a:t>What </a:t>
            </a:r>
            <a:r>
              <a:rPr lang="en-US" altLang="ko-KR" sz="3200" dirty="0">
                <a:solidFill>
                  <a:schemeClr val="accent2"/>
                </a:solidFill>
                <a:latin typeface="+mn-lt"/>
                <a:ea typeface="+mn-ea"/>
              </a:rPr>
              <a:t>is</a:t>
            </a:r>
          </a:p>
          <a:p>
            <a:pPr algn="r" eaLnBrk="1" fontAlgn="auto" hangingPunct="1">
              <a:spcBef>
                <a:spcPts val="0"/>
              </a:spcBef>
              <a:spcAft>
                <a:spcPts val="0"/>
              </a:spcAft>
              <a:defRPr/>
            </a:pPr>
            <a:r>
              <a:rPr lang="en-US" altLang="ko-KR" sz="3200" dirty="0">
                <a:solidFill>
                  <a:schemeClr val="accent4"/>
                </a:solidFill>
                <a:latin typeface="+mn-lt"/>
                <a:ea typeface="+mn-ea"/>
              </a:rPr>
              <a:t>Translation?</a:t>
            </a:r>
            <a:r>
              <a:rPr lang="en-US" altLang="ko-KR" sz="3200" dirty="0">
                <a:solidFill>
                  <a:schemeClr val="accent3"/>
                </a:solidFill>
                <a:latin typeface="+mn-lt"/>
                <a:ea typeface="+mn-ea"/>
              </a:rPr>
              <a:t> </a:t>
            </a:r>
          </a:p>
        </p:txBody>
      </p:sp>
      <p:sp>
        <p:nvSpPr>
          <p:cNvPr id="22532" name="Text Placeholder 1">
            <a:extLst>
              <a:ext uri="{FF2B5EF4-FFF2-40B4-BE49-F238E27FC236}">
                <a16:creationId xmlns:a16="http://schemas.microsoft.com/office/drawing/2014/main" id="{E2E32AE1-1A58-AB46-B5FF-76EE4C64AD7E}"/>
              </a:ext>
            </a:extLst>
          </p:cNvPr>
          <p:cNvSpPr>
            <a:spLocks noGrp="1" noChangeArrowheads="1"/>
          </p:cNvSpPr>
          <p:nvPr>
            <p:ph type="body" sz="quarter" idx="4294967295"/>
          </p:nvPr>
        </p:nvSpPr>
        <p:spPr bwMode="auto">
          <a:xfrm>
            <a:off x="0" y="406400"/>
            <a:ext cx="8131175" cy="725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   Background</a:t>
            </a:r>
          </a:p>
        </p:txBody>
      </p:sp>
      <p:pic>
        <p:nvPicPr>
          <p:cNvPr id="22533" name="그림 12">
            <a:extLst>
              <a:ext uri="{FF2B5EF4-FFF2-40B4-BE49-F238E27FC236}">
                <a16:creationId xmlns:a16="http://schemas.microsoft.com/office/drawing/2014/main" id="{55D72DD6-A34A-0B49-AE89-E3D8CE91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473200"/>
            <a:ext cx="4903788"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735B42-39D0-CA4C-A796-09C6C3E5EC6B}"/>
              </a:ext>
            </a:extLst>
          </p:cNvPr>
          <p:cNvSpPr txBox="1"/>
          <p:nvPr/>
        </p:nvSpPr>
        <p:spPr>
          <a:xfrm>
            <a:off x="7045325" y="2163763"/>
            <a:ext cx="884238" cy="819150"/>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a:lstStyle/>
          <a:p>
            <a:pPr eaLnBrk="1" fontAlgn="auto" hangingPunct="1">
              <a:spcBef>
                <a:spcPts val="0"/>
              </a:spcBef>
              <a:spcAft>
                <a:spcPts val="0"/>
              </a:spcAft>
              <a:defRPr/>
            </a:pPr>
            <a:endParaRPr lang="ko-KR" altLang="en-US" sz="3200" dirty="0">
              <a:solidFill>
                <a:schemeClr val="accent6"/>
              </a:solidFill>
              <a:latin typeface="+mn-lt"/>
              <a:ea typeface="+mn-ea"/>
            </a:endParaRPr>
          </a:p>
        </p:txBody>
      </p:sp>
      <p:sp>
        <p:nvSpPr>
          <p:cNvPr id="23554" name="직사각형 1">
            <a:extLst>
              <a:ext uri="{FF2B5EF4-FFF2-40B4-BE49-F238E27FC236}">
                <a16:creationId xmlns:a16="http://schemas.microsoft.com/office/drawing/2014/main" id="{A53426C5-225F-D347-B7DE-99F0F6BAC974}"/>
              </a:ext>
            </a:extLst>
          </p:cNvPr>
          <p:cNvSpPr>
            <a:spLocks noChangeArrowheads="1"/>
          </p:cNvSpPr>
          <p:nvPr/>
        </p:nvSpPr>
        <p:spPr bwMode="auto">
          <a:xfrm>
            <a:off x="8131175" y="2311400"/>
            <a:ext cx="337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a:ea typeface="Arial Unicode MS" panose="020B0604020202020204" pitchFamily="34" charset="-128"/>
                <a:cs typeface="Arial Unicode MS" panose="020B0604020202020204" pitchFamily="34" charset="-128"/>
              </a:rPr>
              <a:t>(𝑥,𝑦)→(𝑥+3,𝑦+2)</a:t>
            </a:r>
            <a:endParaRPr lang="ko-KR" altLang="en-US" sz="2800">
              <a:ea typeface="Arial Unicode MS" panose="020B0604020202020204" pitchFamily="34" charset="-128"/>
              <a:cs typeface="Arial" panose="020B0604020202020204" pitchFamily="34" charset="0"/>
            </a:endParaRPr>
          </a:p>
        </p:txBody>
      </p:sp>
      <p:sp>
        <p:nvSpPr>
          <p:cNvPr id="23" name="TextBox 22">
            <a:extLst>
              <a:ext uri="{FF2B5EF4-FFF2-40B4-BE49-F238E27FC236}">
                <a16:creationId xmlns:a16="http://schemas.microsoft.com/office/drawing/2014/main" id="{D4086554-48C9-7548-B7F9-717A9E16C267}"/>
              </a:ext>
            </a:extLst>
          </p:cNvPr>
          <p:cNvSpPr txBox="1"/>
          <p:nvPr/>
        </p:nvSpPr>
        <p:spPr>
          <a:xfrm>
            <a:off x="7812088" y="642938"/>
            <a:ext cx="3748087" cy="985837"/>
          </a:xfrm>
          <a:prstGeom prst="rect">
            <a:avLst/>
          </a:prstGeom>
          <a:noFill/>
        </p:spPr>
        <p:txBody>
          <a:bodyPr lIns="36000" tIns="0" rIns="36000" bIns="0" anchor="ctr">
            <a:spAutoFit/>
          </a:bodyPr>
          <a:lstStyle/>
          <a:p>
            <a:pPr algn="r" eaLnBrk="1" fontAlgn="auto" hangingPunct="1">
              <a:spcBef>
                <a:spcPts val="0"/>
              </a:spcBef>
              <a:spcAft>
                <a:spcPts val="0"/>
              </a:spcAft>
              <a:defRPr/>
            </a:pPr>
            <a:r>
              <a:rPr lang="en-US" altLang="ko-KR" sz="3200" dirty="0">
                <a:solidFill>
                  <a:schemeClr val="accent3"/>
                </a:solidFill>
                <a:latin typeface="+mn-lt"/>
                <a:ea typeface="+mn-ea"/>
              </a:rPr>
              <a:t>What </a:t>
            </a:r>
            <a:r>
              <a:rPr lang="en-US" altLang="ko-KR" sz="3200" dirty="0">
                <a:solidFill>
                  <a:schemeClr val="accent2"/>
                </a:solidFill>
                <a:latin typeface="+mn-lt"/>
                <a:ea typeface="+mn-ea"/>
              </a:rPr>
              <a:t>is</a:t>
            </a:r>
          </a:p>
          <a:p>
            <a:pPr algn="r" eaLnBrk="1" fontAlgn="auto" hangingPunct="1">
              <a:spcBef>
                <a:spcPts val="0"/>
              </a:spcBef>
              <a:spcAft>
                <a:spcPts val="0"/>
              </a:spcAft>
              <a:defRPr/>
            </a:pPr>
            <a:r>
              <a:rPr lang="en-US" altLang="ko-KR" sz="3200" dirty="0">
                <a:solidFill>
                  <a:schemeClr val="accent4"/>
                </a:solidFill>
                <a:latin typeface="+mn-lt"/>
                <a:ea typeface="+mn-ea"/>
              </a:rPr>
              <a:t>Translation?</a:t>
            </a:r>
            <a:r>
              <a:rPr lang="en-US" altLang="ko-KR" sz="3200" dirty="0">
                <a:solidFill>
                  <a:schemeClr val="accent3"/>
                </a:solidFill>
                <a:latin typeface="+mn-lt"/>
                <a:ea typeface="+mn-ea"/>
              </a:rPr>
              <a:t> </a:t>
            </a:r>
          </a:p>
        </p:txBody>
      </p:sp>
      <p:sp>
        <p:nvSpPr>
          <p:cNvPr id="23556" name="Text Placeholder 1">
            <a:extLst>
              <a:ext uri="{FF2B5EF4-FFF2-40B4-BE49-F238E27FC236}">
                <a16:creationId xmlns:a16="http://schemas.microsoft.com/office/drawing/2014/main" id="{F9A59EAB-B124-FF4B-A34C-26E5900B5673}"/>
              </a:ext>
            </a:extLst>
          </p:cNvPr>
          <p:cNvSpPr>
            <a:spLocks noGrp="1" noChangeArrowheads="1"/>
          </p:cNvSpPr>
          <p:nvPr>
            <p:ph type="body" sz="quarter" idx="4294967295"/>
          </p:nvPr>
        </p:nvSpPr>
        <p:spPr bwMode="auto">
          <a:xfrm>
            <a:off x="0" y="406400"/>
            <a:ext cx="8131175" cy="725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   Background</a:t>
            </a:r>
          </a:p>
        </p:txBody>
      </p:sp>
      <p:pic>
        <p:nvPicPr>
          <p:cNvPr id="3" name="그래픽 2">
            <a:extLst>
              <a:ext uri="{FF2B5EF4-FFF2-40B4-BE49-F238E27FC236}">
                <a16:creationId xmlns:a16="http://schemas.microsoft.com/office/drawing/2014/main" id="{9297EADA-067F-1243-8A2C-81838BEB0E0A}"/>
              </a:ext>
            </a:extLst>
          </p:cNvPr>
          <p:cNvPicPr>
            <a:picLocks noChangeAspect="1"/>
          </p:cNvPicPr>
          <p:nvPr/>
        </p:nvPicPr>
        <p:blipFill>
          <a:blip r:embed="rId3"/>
          <a:stretch>
            <a:fillRect/>
          </a:stretch>
        </p:blipFill>
        <p:spPr>
          <a:xfrm>
            <a:off x="261938" y="841375"/>
            <a:ext cx="6002337" cy="60880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A87585DD-5D3F-784D-970C-A4EBAE66EF51}"/>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50277F7A-2BE2-7B44-850E-CA9A850A8022}"/>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C01EB682-1542-8D4A-96F8-444F1DC9810D}"/>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Translating </a:t>
            </a:r>
            <a:r>
              <a:rPr lang="en-US" altLang="ko-KR" sz="4800" b="1" dirty="0">
                <a:solidFill>
                  <a:schemeClr val="bg1"/>
                </a:solidFill>
                <a:highlight>
                  <a:srgbClr val="808000"/>
                </a:highlight>
                <a:latin typeface="+mj-lt"/>
                <a:ea typeface="+mn-ea"/>
                <a:cs typeface="Arial" pitchFamily="34" charset="0"/>
              </a:rPr>
              <a:t>Embeddings</a:t>
            </a:r>
            <a:r>
              <a:rPr lang="en-US" altLang="ko-KR" sz="4800" b="1" dirty="0">
                <a:solidFill>
                  <a:schemeClr val="bg1"/>
                </a:solidFill>
                <a:latin typeface="+mj-lt"/>
                <a:ea typeface="+mn-ea"/>
                <a:cs typeface="Arial" pitchFamily="34" charset="0"/>
              </a:rPr>
              <a:t>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Multi-relational Data</a:t>
            </a:r>
            <a:endParaRPr lang="ko-KR" altLang="en-US" sz="4800" b="1" dirty="0">
              <a:solidFill>
                <a:schemeClr val="bg1"/>
              </a:solidFill>
              <a:latin typeface="+mj-lt"/>
              <a:ea typeface="+mn-ea"/>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C8310D-4543-2E40-9C98-FF72AE71612B}"/>
              </a:ext>
            </a:extLst>
          </p:cNvPr>
          <p:cNvSpPr>
            <a:spLocks noGrp="1"/>
          </p:cNvSpPr>
          <p:nvPr>
            <p:ph type="body" sz="quarter" idx="10"/>
          </p:nvPr>
        </p:nvSpPr>
        <p:spPr>
          <a:xfrm>
            <a:off x="323850" y="339725"/>
            <a:ext cx="11572875" cy="723900"/>
          </a:xfrm>
        </p:spPr>
        <p:txBody>
          <a:bodyPr/>
          <a:lstStyle/>
          <a:p>
            <a:pPr fontAlgn="auto">
              <a:spcAft>
                <a:spcPts val="0"/>
              </a:spcAft>
              <a:defRPr/>
            </a:pPr>
            <a:r>
              <a:rPr lang="en-US" dirty="0"/>
              <a:t>Word Embedding</a:t>
            </a:r>
          </a:p>
        </p:txBody>
      </p:sp>
      <p:sp>
        <p:nvSpPr>
          <p:cNvPr id="3" name="Rectangle 36">
            <a:extLst>
              <a:ext uri="{FF2B5EF4-FFF2-40B4-BE49-F238E27FC236}">
                <a16:creationId xmlns:a16="http://schemas.microsoft.com/office/drawing/2014/main" id="{A9CD0A5A-A49C-9B41-954D-6E64E08ED5A7}"/>
              </a:ext>
            </a:extLst>
          </p:cNvPr>
          <p:cNvSpPr/>
          <p:nvPr/>
        </p:nvSpPr>
        <p:spPr>
          <a:xfrm>
            <a:off x="0" y="5591175"/>
            <a:ext cx="12192000" cy="1266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p>
        </p:txBody>
      </p:sp>
      <p:graphicFrame>
        <p:nvGraphicFramePr>
          <p:cNvPr id="4" name="Table 4">
            <a:extLst>
              <a:ext uri="{FF2B5EF4-FFF2-40B4-BE49-F238E27FC236}">
                <a16:creationId xmlns:a16="http://schemas.microsoft.com/office/drawing/2014/main" id="{F47B404E-9C5C-D04C-A934-62C521AB289B}"/>
              </a:ext>
            </a:extLst>
          </p:cNvPr>
          <p:cNvGraphicFramePr>
            <a:graphicFrameLocks noGrp="1"/>
          </p:cNvGraphicFramePr>
          <p:nvPr/>
        </p:nvGraphicFramePr>
        <p:xfrm>
          <a:off x="931863" y="2928938"/>
          <a:ext cx="10306050" cy="2317752"/>
        </p:xfrm>
        <a:graphic>
          <a:graphicData uri="http://schemas.openxmlformats.org/drawingml/2006/table">
            <a:tbl>
              <a:tblPr firstRow="1" bandRow="1">
                <a:tableStyleId>{69CF1AB2-1976-4502-BF36-3FF5EA218861}</a:tableStyleId>
              </a:tblPr>
              <a:tblGrid>
                <a:gridCol w="3399426">
                  <a:extLst>
                    <a:ext uri="{9D8B030D-6E8A-4147-A177-3AD203B41FA5}">
                      <a16:colId xmlns:a16="http://schemas.microsoft.com/office/drawing/2014/main" val="20000"/>
                    </a:ext>
                  </a:extLst>
                </a:gridCol>
                <a:gridCol w="1726656">
                  <a:extLst>
                    <a:ext uri="{9D8B030D-6E8A-4147-A177-3AD203B41FA5}">
                      <a16:colId xmlns:a16="http://schemas.microsoft.com/office/drawing/2014/main" val="20001"/>
                    </a:ext>
                  </a:extLst>
                </a:gridCol>
                <a:gridCol w="1726656">
                  <a:extLst>
                    <a:ext uri="{9D8B030D-6E8A-4147-A177-3AD203B41FA5}">
                      <a16:colId xmlns:a16="http://schemas.microsoft.com/office/drawing/2014/main" val="20002"/>
                    </a:ext>
                  </a:extLst>
                </a:gridCol>
                <a:gridCol w="1726656">
                  <a:extLst>
                    <a:ext uri="{9D8B030D-6E8A-4147-A177-3AD203B41FA5}">
                      <a16:colId xmlns:a16="http://schemas.microsoft.com/office/drawing/2014/main" val="20003"/>
                    </a:ext>
                  </a:extLst>
                </a:gridCol>
                <a:gridCol w="1726656">
                  <a:extLst>
                    <a:ext uri="{9D8B030D-6E8A-4147-A177-3AD203B41FA5}">
                      <a16:colId xmlns:a16="http://schemas.microsoft.com/office/drawing/2014/main" val="20004"/>
                    </a:ext>
                  </a:extLst>
                </a:gridCol>
              </a:tblGrid>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dirty="0">
                          <a:solidFill>
                            <a:srgbClr val="262626"/>
                          </a:solidFill>
                          <a:latin typeface="+mn-lt"/>
                          <a:cs typeface="Arial" pitchFamily="34" charset="0"/>
                        </a:rPr>
                        <a:t>Man</a:t>
                      </a:r>
                      <a:endParaRPr lang="ko-KR" altLang="en-US" sz="3200" b="1" dirty="0">
                        <a:solidFill>
                          <a:srgbClr val="262626"/>
                        </a:solidFill>
                        <a:latin typeface="+mn-lt"/>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dirty="0">
                          <a:solidFill>
                            <a:srgbClr val="262626"/>
                          </a:solidFill>
                          <a:latin typeface="+mn-lt"/>
                          <a:cs typeface="Arial" pitchFamily="34" charset="0"/>
                        </a:rPr>
                        <a:t>1</a:t>
                      </a:r>
                      <a:endParaRPr lang="ko-KR" altLang="en-US" sz="1200" b="0" dirty="0">
                        <a:solidFill>
                          <a:srgbClr val="262626"/>
                        </a:solidFill>
                        <a:latin typeface="+mn-lt"/>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Woman</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King</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Queen</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67B0202A-DFBD-F24D-B583-383A9F75F1F4}"/>
              </a:ext>
            </a:extLst>
          </p:cNvPr>
          <p:cNvSpPr/>
          <p:nvPr/>
        </p:nvSpPr>
        <p:spPr>
          <a:xfrm>
            <a:off x="4356100" y="2076450"/>
            <a:ext cx="1690688" cy="763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9" name="Oval 9">
            <a:extLst>
              <a:ext uri="{FF2B5EF4-FFF2-40B4-BE49-F238E27FC236}">
                <a16:creationId xmlns:a16="http://schemas.microsoft.com/office/drawing/2014/main" id="{4A138747-C3F4-DB45-8C4D-DE82A4897D68}"/>
              </a:ext>
            </a:extLst>
          </p:cNvPr>
          <p:cNvSpPr/>
          <p:nvPr/>
        </p:nvSpPr>
        <p:spPr>
          <a:xfrm rot="1759000">
            <a:off x="4754563" y="1169988"/>
            <a:ext cx="900112" cy="828675"/>
          </a:xfrm>
          <a:prstGeom prst="hexagon">
            <a:avLst>
              <a:gd name="adj" fmla="val 27917"/>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30" name="TextBox 9">
            <a:extLst>
              <a:ext uri="{FF2B5EF4-FFF2-40B4-BE49-F238E27FC236}">
                <a16:creationId xmlns:a16="http://schemas.microsoft.com/office/drawing/2014/main" id="{1CDC899A-7EE2-6D4E-A436-0CE967EEAE9C}"/>
              </a:ext>
            </a:extLst>
          </p:cNvPr>
          <p:cNvSpPr txBox="1">
            <a:spLocks noChangeArrowheads="1"/>
          </p:cNvSpPr>
          <p:nvPr/>
        </p:nvSpPr>
        <p:spPr bwMode="auto">
          <a:xfrm>
            <a:off x="4432300" y="2195513"/>
            <a:ext cx="1597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Man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31" name="TextBox 10">
            <a:extLst>
              <a:ext uri="{FF2B5EF4-FFF2-40B4-BE49-F238E27FC236}">
                <a16:creationId xmlns:a16="http://schemas.microsoft.com/office/drawing/2014/main" id="{C4E6E34E-569B-4C4E-9543-752974EDAAA3}"/>
              </a:ext>
            </a:extLst>
          </p:cNvPr>
          <p:cNvSpPr txBox="1">
            <a:spLocks noChangeArrowheads="1"/>
          </p:cNvSpPr>
          <p:nvPr/>
        </p:nvSpPr>
        <p:spPr bwMode="auto">
          <a:xfrm>
            <a:off x="4816475" y="140335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1</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12" name="Rectangle 6">
            <a:extLst>
              <a:ext uri="{FF2B5EF4-FFF2-40B4-BE49-F238E27FC236}">
                <a16:creationId xmlns:a16="http://schemas.microsoft.com/office/drawing/2014/main" id="{DE3B80F8-E01B-4C47-895C-28D6A0C9382E}"/>
              </a:ext>
            </a:extLst>
          </p:cNvPr>
          <p:cNvSpPr/>
          <p:nvPr/>
        </p:nvSpPr>
        <p:spPr>
          <a:xfrm>
            <a:off x="4356100" y="2809875"/>
            <a:ext cx="1690688"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3" name="Rectangle 47">
            <a:extLst>
              <a:ext uri="{FF2B5EF4-FFF2-40B4-BE49-F238E27FC236}">
                <a16:creationId xmlns:a16="http://schemas.microsoft.com/office/drawing/2014/main" id="{913E38C4-AC86-5549-9FF7-DB252A327D26}"/>
              </a:ext>
            </a:extLst>
          </p:cNvPr>
          <p:cNvSpPr/>
          <p:nvPr/>
        </p:nvSpPr>
        <p:spPr>
          <a:xfrm>
            <a:off x="7815263" y="2076450"/>
            <a:ext cx="1692275" cy="7635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4" name="Oval 48">
            <a:extLst>
              <a:ext uri="{FF2B5EF4-FFF2-40B4-BE49-F238E27FC236}">
                <a16:creationId xmlns:a16="http://schemas.microsoft.com/office/drawing/2014/main" id="{4C6142A2-C24C-074A-9322-83C364B1E19F}"/>
              </a:ext>
            </a:extLst>
          </p:cNvPr>
          <p:cNvSpPr/>
          <p:nvPr/>
        </p:nvSpPr>
        <p:spPr>
          <a:xfrm rot="1759000">
            <a:off x="8213725" y="1155700"/>
            <a:ext cx="900113" cy="827088"/>
          </a:xfrm>
          <a:prstGeom prst="hexagon">
            <a:avLst>
              <a:gd name="adj" fmla="val 24486"/>
              <a:gd name="vf" fmla="val 115470"/>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35" name="TextBox 14">
            <a:extLst>
              <a:ext uri="{FF2B5EF4-FFF2-40B4-BE49-F238E27FC236}">
                <a16:creationId xmlns:a16="http://schemas.microsoft.com/office/drawing/2014/main" id="{B2AC9C4C-DD8B-6944-BA04-F4F2702629E9}"/>
              </a:ext>
            </a:extLst>
          </p:cNvPr>
          <p:cNvSpPr txBox="1">
            <a:spLocks noChangeArrowheads="1"/>
          </p:cNvSpPr>
          <p:nvPr/>
        </p:nvSpPr>
        <p:spPr bwMode="auto">
          <a:xfrm>
            <a:off x="7985125" y="2224088"/>
            <a:ext cx="1384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King</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36" name="TextBox 15">
            <a:extLst>
              <a:ext uri="{FF2B5EF4-FFF2-40B4-BE49-F238E27FC236}">
                <a16:creationId xmlns:a16="http://schemas.microsoft.com/office/drawing/2014/main" id="{A0EB0D31-B1B3-3A4B-90E1-F0513BFD9CDA}"/>
              </a:ext>
            </a:extLst>
          </p:cNvPr>
          <p:cNvSpPr txBox="1">
            <a:spLocks noChangeArrowheads="1"/>
          </p:cNvSpPr>
          <p:nvPr/>
        </p:nvSpPr>
        <p:spPr bwMode="auto">
          <a:xfrm>
            <a:off x="8277225" y="140335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3</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17" name="Rectangle 46">
            <a:extLst>
              <a:ext uri="{FF2B5EF4-FFF2-40B4-BE49-F238E27FC236}">
                <a16:creationId xmlns:a16="http://schemas.microsoft.com/office/drawing/2014/main" id="{0778D393-A77D-C444-9999-77E49471BF9A}"/>
              </a:ext>
            </a:extLst>
          </p:cNvPr>
          <p:cNvSpPr/>
          <p:nvPr/>
        </p:nvSpPr>
        <p:spPr>
          <a:xfrm>
            <a:off x="7815263"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8" name="Rectangle 43">
            <a:extLst>
              <a:ext uri="{FF2B5EF4-FFF2-40B4-BE49-F238E27FC236}">
                <a16:creationId xmlns:a16="http://schemas.microsoft.com/office/drawing/2014/main" id="{AA9CE5A2-44EE-4346-A3E6-A05E6A05C711}"/>
              </a:ext>
            </a:extLst>
          </p:cNvPr>
          <p:cNvSpPr/>
          <p:nvPr/>
        </p:nvSpPr>
        <p:spPr>
          <a:xfrm>
            <a:off x="6084888" y="2076450"/>
            <a:ext cx="1692275" cy="763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9" name="Oval 44">
            <a:extLst>
              <a:ext uri="{FF2B5EF4-FFF2-40B4-BE49-F238E27FC236}">
                <a16:creationId xmlns:a16="http://schemas.microsoft.com/office/drawing/2014/main" id="{C53B883B-17A4-3546-A914-B872C6B1C764}"/>
              </a:ext>
            </a:extLst>
          </p:cNvPr>
          <p:cNvSpPr/>
          <p:nvPr/>
        </p:nvSpPr>
        <p:spPr>
          <a:xfrm rot="1759000">
            <a:off x="6483350" y="1169988"/>
            <a:ext cx="900113" cy="828675"/>
          </a:xfrm>
          <a:prstGeom prst="hexagon">
            <a:avLst>
              <a:gd name="adj" fmla="val 28410"/>
              <a:gd name="vf" fmla="val 11547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40" name="TextBox 19">
            <a:extLst>
              <a:ext uri="{FF2B5EF4-FFF2-40B4-BE49-F238E27FC236}">
                <a16:creationId xmlns:a16="http://schemas.microsoft.com/office/drawing/2014/main" id="{20B050BB-843D-CC4A-9B88-AE6B4B4D40A1}"/>
              </a:ext>
            </a:extLst>
          </p:cNvPr>
          <p:cNvSpPr txBox="1">
            <a:spLocks noChangeArrowheads="1"/>
          </p:cNvSpPr>
          <p:nvPr/>
        </p:nvSpPr>
        <p:spPr bwMode="auto">
          <a:xfrm>
            <a:off x="6103938" y="22256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Woman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41" name="TextBox 20">
            <a:extLst>
              <a:ext uri="{FF2B5EF4-FFF2-40B4-BE49-F238E27FC236}">
                <a16:creationId xmlns:a16="http://schemas.microsoft.com/office/drawing/2014/main" id="{06ED4C03-C3C8-F94B-A606-A40802F92B99}"/>
              </a:ext>
            </a:extLst>
          </p:cNvPr>
          <p:cNvSpPr txBox="1">
            <a:spLocks noChangeArrowheads="1"/>
          </p:cNvSpPr>
          <p:nvPr/>
        </p:nvSpPr>
        <p:spPr bwMode="auto">
          <a:xfrm>
            <a:off x="6546850" y="140335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2</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22" name="Rectangle 42">
            <a:extLst>
              <a:ext uri="{FF2B5EF4-FFF2-40B4-BE49-F238E27FC236}">
                <a16:creationId xmlns:a16="http://schemas.microsoft.com/office/drawing/2014/main" id="{13B61236-DFCB-374A-9E06-72BAA3397AD0}"/>
              </a:ext>
            </a:extLst>
          </p:cNvPr>
          <p:cNvSpPr/>
          <p:nvPr/>
        </p:nvSpPr>
        <p:spPr>
          <a:xfrm>
            <a:off x="6084888"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3" name="Rectangle 51">
            <a:extLst>
              <a:ext uri="{FF2B5EF4-FFF2-40B4-BE49-F238E27FC236}">
                <a16:creationId xmlns:a16="http://schemas.microsoft.com/office/drawing/2014/main" id="{40C2EBF2-BC55-F34E-A61D-11DAE6593380}"/>
              </a:ext>
            </a:extLst>
          </p:cNvPr>
          <p:cNvSpPr/>
          <p:nvPr/>
        </p:nvSpPr>
        <p:spPr>
          <a:xfrm>
            <a:off x="9545638" y="2076450"/>
            <a:ext cx="1692275" cy="7635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24" name="Oval 52">
            <a:extLst>
              <a:ext uri="{FF2B5EF4-FFF2-40B4-BE49-F238E27FC236}">
                <a16:creationId xmlns:a16="http://schemas.microsoft.com/office/drawing/2014/main" id="{577EC23B-A7AE-224E-B412-1DB58EA031CE}"/>
              </a:ext>
            </a:extLst>
          </p:cNvPr>
          <p:cNvSpPr/>
          <p:nvPr/>
        </p:nvSpPr>
        <p:spPr>
          <a:xfrm rot="1759000">
            <a:off x="9944100" y="1128713"/>
            <a:ext cx="900113" cy="828675"/>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dirty="0">
              <a:solidFill>
                <a:srgbClr val="262626"/>
              </a:solidFill>
              <a:cs typeface="Arial" pitchFamily="34" charset="0"/>
            </a:endParaRPr>
          </a:p>
        </p:txBody>
      </p:sp>
      <p:sp>
        <p:nvSpPr>
          <p:cNvPr id="25645" name="TextBox 24">
            <a:extLst>
              <a:ext uri="{FF2B5EF4-FFF2-40B4-BE49-F238E27FC236}">
                <a16:creationId xmlns:a16="http://schemas.microsoft.com/office/drawing/2014/main" id="{F695C1D6-D14F-244E-B565-78BA23ECD236}"/>
              </a:ext>
            </a:extLst>
          </p:cNvPr>
          <p:cNvSpPr txBox="1">
            <a:spLocks noChangeArrowheads="1"/>
          </p:cNvSpPr>
          <p:nvPr/>
        </p:nvSpPr>
        <p:spPr bwMode="auto">
          <a:xfrm>
            <a:off x="9517063" y="2214563"/>
            <a:ext cx="1692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Queen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46" name="TextBox 25">
            <a:extLst>
              <a:ext uri="{FF2B5EF4-FFF2-40B4-BE49-F238E27FC236}">
                <a16:creationId xmlns:a16="http://schemas.microsoft.com/office/drawing/2014/main" id="{D70F363B-7E13-5049-8717-9383C1FF4A84}"/>
              </a:ext>
            </a:extLst>
          </p:cNvPr>
          <p:cNvSpPr txBox="1">
            <a:spLocks noChangeArrowheads="1"/>
          </p:cNvSpPr>
          <p:nvPr/>
        </p:nvSpPr>
        <p:spPr bwMode="auto">
          <a:xfrm>
            <a:off x="10006013" y="1362075"/>
            <a:ext cx="769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4</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27" name="Rectangle 50">
            <a:extLst>
              <a:ext uri="{FF2B5EF4-FFF2-40B4-BE49-F238E27FC236}">
                <a16:creationId xmlns:a16="http://schemas.microsoft.com/office/drawing/2014/main" id="{4DA8B5A6-EEFF-AB4D-8E73-65018B5C1A78}"/>
              </a:ext>
            </a:extLst>
          </p:cNvPr>
          <p:cNvSpPr/>
          <p:nvPr/>
        </p:nvSpPr>
        <p:spPr>
          <a:xfrm>
            <a:off x="9545638"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8E771F-AD09-3643-892A-A3AD03D87918}"/>
              </a:ext>
            </a:extLst>
          </p:cNvPr>
          <p:cNvSpPr>
            <a:spLocks noGrp="1"/>
          </p:cNvSpPr>
          <p:nvPr>
            <p:ph type="body" sz="quarter" idx="10"/>
          </p:nvPr>
        </p:nvSpPr>
        <p:spPr>
          <a:xfrm>
            <a:off x="309562" y="337591"/>
            <a:ext cx="11572875" cy="723900"/>
          </a:xfrm>
        </p:spPr>
        <p:txBody>
          <a:bodyPr/>
          <a:lstStyle/>
          <a:p>
            <a:pPr fontAlgn="auto">
              <a:spcAft>
                <a:spcPts val="0"/>
              </a:spcAft>
              <a:defRPr/>
            </a:pPr>
            <a:r>
              <a:rPr lang="en-US" dirty="0"/>
              <a:t>Word Embedding</a:t>
            </a:r>
          </a:p>
        </p:txBody>
      </p:sp>
      <p:sp>
        <p:nvSpPr>
          <p:cNvPr id="3" name="Rectangle 36">
            <a:extLst>
              <a:ext uri="{FF2B5EF4-FFF2-40B4-BE49-F238E27FC236}">
                <a16:creationId xmlns:a16="http://schemas.microsoft.com/office/drawing/2014/main" id="{9AC09B0E-3DF7-624E-9C25-3437E01AB56C}"/>
              </a:ext>
            </a:extLst>
          </p:cNvPr>
          <p:cNvSpPr/>
          <p:nvPr/>
        </p:nvSpPr>
        <p:spPr>
          <a:xfrm>
            <a:off x="-31925" y="5591175"/>
            <a:ext cx="12192000" cy="1266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p>
        </p:txBody>
      </p:sp>
      <p:graphicFrame>
        <p:nvGraphicFramePr>
          <p:cNvPr id="4" name="Table 4">
            <a:extLst>
              <a:ext uri="{FF2B5EF4-FFF2-40B4-BE49-F238E27FC236}">
                <a16:creationId xmlns:a16="http://schemas.microsoft.com/office/drawing/2014/main" id="{077AECC4-6E27-9B4B-A364-6483D41568B2}"/>
              </a:ext>
            </a:extLst>
          </p:cNvPr>
          <p:cNvGraphicFramePr>
            <a:graphicFrameLocks noGrp="1"/>
          </p:cNvGraphicFramePr>
          <p:nvPr>
            <p:extLst>
              <p:ext uri="{D42A27DB-BD31-4B8C-83A1-F6EECF244321}">
                <p14:modId xmlns:p14="http://schemas.microsoft.com/office/powerpoint/2010/main" val="230383879"/>
              </p:ext>
            </p:extLst>
          </p:nvPr>
        </p:nvGraphicFramePr>
        <p:xfrm>
          <a:off x="931862" y="2928938"/>
          <a:ext cx="9136369" cy="2316680"/>
        </p:xfrm>
        <a:graphic>
          <a:graphicData uri="http://schemas.openxmlformats.org/drawingml/2006/table">
            <a:tbl>
              <a:tblPr firstRow="1" bandRow="1">
                <a:tableStyleId>{69CF1AB2-1976-4502-BF36-3FF5EA218861}</a:tableStyleId>
              </a:tblPr>
              <a:tblGrid>
                <a:gridCol w="4532263">
                  <a:extLst>
                    <a:ext uri="{9D8B030D-6E8A-4147-A177-3AD203B41FA5}">
                      <a16:colId xmlns:a16="http://schemas.microsoft.com/office/drawing/2014/main" val="20000"/>
                    </a:ext>
                  </a:extLst>
                </a:gridCol>
                <a:gridCol w="2302053">
                  <a:extLst>
                    <a:ext uri="{9D8B030D-6E8A-4147-A177-3AD203B41FA5}">
                      <a16:colId xmlns:a16="http://schemas.microsoft.com/office/drawing/2014/main" val="20001"/>
                    </a:ext>
                  </a:extLst>
                </a:gridCol>
                <a:gridCol w="2302053">
                  <a:extLst>
                    <a:ext uri="{9D8B030D-6E8A-4147-A177-3AD203B41FA5}">
                      <a16:colId xmlns:a16="http://schemas.microsoft.com/office/drawing/2014/main" val="20002"/>
                    </a:ext>
                  </a:extLst>
                </a:gridCol>
              </a:tblGrid>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dirty="0">
                          <a:solidFill>
                            <a:srgbClr val="262626"/>
                          </a:solidFill>
                          <a:latin typeface="+mn-lt"/>
                          <a:cs typeface="Arial" pitchFamily="34" charset="0"/>
                        </a:rPr>
                        <a:t>Man</a:t>
                      </a:r>
                      <a:endParaRPr lang="ko-KR" altLang="en-US" sz="3200" b="1" dirty="0">
                        <a:solidFill>
                          <a:srgbClr val="262626"/>
                        </a:solidFill>
                        <a:latin typeface="+mn-lt"/>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dirty="0">
                          <a:solidFill>
                            <a:srgbClr val="262626"/>
                          </a:solidFill>
                          <a:latin typeface="+mn-lt"/>
                          <a:cs typeface="Arial" pitchFamily="34" charset="0"/>
                        </a:rPr>
                        <a:t>0</a:t>
                      </a:r>
                      <a:endParaRPr lang="ko-KR" altLang="en-US" sz="1200" b="0" dirty="0">
                        <a:solidFill>
                          <a:srgbClr val="262626"/>
                        </a:solidFill>
                        <a:latin typeface="+mn-lt"/>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Woman</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King</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kern="1200" dirty="0">
                          <a:solidFill>
                            <a:srgbClr val="262626"/>
                          </a:solidFill>
                          <a:latin typeface="+mn-lt"/>
                          <a:ea typeface="+mn-ea"/>
                          <a:cs typeface="Arial" pitchFamily="34" charset="0"/>
                        </a:rPr>
                        <a:t>1</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Queen</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en-JM" altLang="ko-KR"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en-JM" altLang="ko-KR"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F4A0F784-D698-0E41-AA64-120BFAB71A07}"/>
              </a:ext>
            </a:extLst>
          </p:cNvPr>
          <p:cNvSpPr/>
          <p:nvPr/>
        </p:nvSpPr>
        <p:spPr>
          <a:xfrm>
            <a:off x="5502838" y="2082389"/>
            <a:ext cx="2254457" cy="742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9" name="Oval 9">
            <a:extLst>
              <a:ext uri="{FF2B5EF4-FFF2-40B4-BE49-F238E27FC236}">
                <a16:creationId xmlns:a16="http://schemas.microsoft.com/office/drawing/2014/main" id="{CC01C6C8-FAE8-8B46-857B-3E0E528C7469}"/>
              </a:ext>
            </a:extLst>
          </p:cNvPr>
          <p:cNvSpPr/>
          <p:nvPr/>
        </p:nvSpPr>
        <p:spPr>
          <a:xfrm rot="1759000">
            <a:off x="6182923" y="1273061"/>
            <a:ext cx="784062" cy="700588"/>
          </a:xfrm>
          <a:prstGeom prst="hexagon">
            <a:avLst>
              <a:gd name="adj" fmla="val 27917"/>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6645" name="TextBox 9">
            <a:extLst>
              <a:ext uri="{FF2B5EF4-FFF2-40B4-BE49-F238E27FC236}">
                <a16:creationId xmlns:a16="http://schemas.microsoft.com/office/drawing/2014/main" id="{75F0527D-673D-F142-BFA4-56EB6CE7D03D}"/>
              </a:ext>
            </a:extLst>
          </p:cNvPr>
          <p:cNvSpPr txBox="1">
            <a:spLocks noChangeArrowheads="1"/>
          </p:cNvSpPr>
          <p:nvPr/>
        </p:nvSpPr>
        <p:spPr bwMode="auto">
          <a:xfrm>
            <a:off x="5521016" y="2184571"/>
            <a:ext cx="2284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dirty="0">
                <a:solidFill>
                  <a:srgbClr val="262626"/>
                </a:solidFill>
                <a:ea typeface="Arial Unicode MS" panose="020B0604020202020204" pitchFamily="34" charset="-128"/>
                <a:cs typeface="Arial" panose="020B0604020202020204" pitchFamily="34" charset="0"/>
              </a:rPr>
              <a:t>Royalty</a:t>
            </a:r>
            <a:endParaRPr lang="ko-KR" altLang="en-US" sz="3200" b="1" dirty="0">
              <a:solidFill>
                <a:srgbClr val="262626"/>
              </a:solidFill>
              <a:ea typeface="Arial Unicode MS" panose="020B0604020202020204" pitchFamily="34" charset="-128"/>
              <a:cs typeface="Arial" panose="020B0604020202020204" pitchFamily="34" charset="0"/>
            </a:endParaRPr>
          </a:p>
        </p:txBody>
      </p:sp>
      <p:sp>
        <p:nvSpPr>
          <p:cNvPr id="26646" name="TextBox 10">
            <a:extLst>
              <a:ext uri="{FF2B5EF4-FFF2-40B4-BE49-F238E27FC236}">
                <a16:creationId xmlns:a16="http://schemas.microsoft.com/office/drawing/2014/main" id="{7858728E-65B6-E84E-9B12-8C6AD9EF7F49}"/>
              </a:ext>
            </a:extLst>
          </p:cNvPr>
          <p:cNvSpPr txBox="1">
            <a:spLocks noChangeArrowheads="1"/>
          </p:cNvSpPr>
          <p:nvPr/>
        </p:nvSpPr>
        <p:spPr bwMode="auto">
          <a:xfrm>
            <a:off x="6061615" y="1436562"/>
            <a:ext cx="1026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dirty="0">
                <a:solidFill>
                  <a:schemeClr val="bg1"/>
                </a:solidFill>
                <a:ea typeface="Arial Unicode MS" panose="020B0604020202020204" pitchFamily="34" charset="-128"/>
                <a:cs typeface="Arial" panose="020B0604020202020204" pitchFamily="34" charset="0"/>
              </a:rPr>
              <a:t>1</a:t>
            </a:r>
            <a:endParaRPr lang="ko-KR" altLang="en-US" sz="2000" b="1" dirty="0">
              <a:solidFill>
                <a:schemeClr val="bg1"/>
              </a:solidFill>
              <a:ea typeface="Arial Unicode MS" panose="020B0604020202020204" pitchFamily="34" charset="-128"/>
              <a:cs typeface="Arial" panose="020B0604020202020204" pitchFamily="34" charset="0"/>
            </a:endParaRPr>
          </a:p>
        </p:txBody>
      </p:sp>
      <p:sp>
        <p:nvSpPr>
          <p:cNvPr id="12" name="Rectangle 6">
            <a:extLst>
              <a:ext uri="{FF2B5EF4-FFF2-40B4-BE49-F238E27FC236}">
                <a16:creationId xmlns:a16="http://schemas.microsoft.com/office/drawing/2014/main" id="{3B2BC043-EBE7-2D4A-B6CD-000B82661140}"/>
              </a:ext>
            </a:extLst>
          </p:cNvPr>
          <p:cNvSpPr/>
          <p:nvPr/>
        </p:nvSpPr>
        <p:spPr>
          <a:xfrm>
            <a:off x="5500046" y="2819785"/>
            <a:ext cx="2254457"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8" name="Rectangle 43">
            <a:extLst>
              <a:ext uri="{FF2B5EF4-FFF2-40B4-BE49-F238E27FC236}">
                <a16:creationId xmlns:a16="http://schemas.microsoft.com/office/drawing/2014/main" id="{F9FD6A6D-3DD6-5047-88DD-5481E8C9C389}"/>
              </a:ext>
            </a:extLst>
          </p:cNvPr>
          <p:cNvSpPr/>
          <p:nvPr/>
        </p:nvSpPr>
        <p:spPr>
          <a:xfrm>
            <a:off x="7790404" y="2093246"/>
            <a:ext cx="2256573" cy="742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9" name="Oval 44">
            <a:extLst>
              <a:ext uri="{FF2B5EF4-FFF2-40B4-BE49-F238E27FC236}">
                <a16:creationId xmlns:a16="http://schemas.microsoft.com/office/drawing/2014/main" id="{1AD6F691-4CCE-5745-B4B0-070B4A90CB2C}"/>
              </a:ext>
            </a:extLst>
          </p:cNvPr>
          <p:cNvSpPr/>
          <p:nvPr/>
        </p:nvSpPr>
        <p:spPr>
          <a:xfrm rot="1759000">
            <a:off x="8510681" y="1308020"/>
            <a:ext cx="792032" cy="686395"/>
          </a:xfrm>
          <a:prstGeom prst="hexagon">
            <a:avLst>
              <a:gd name="adj" fmla="val 28410"/>
              <a:gd name="vf" fmla="val 11547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6650" name="TextBox 19">
            <a:extLst>
              <a:ext uri="{FF2B5EF4-FFF2-40B4-BE49-F238E27FC236}">
                <a16:creationId xmlns:a16="http://schemas.microsoft.com/office/drawing/2014/main" id="{A0B7BCC6-0635-9A40-99CE-B6D0409242CF}"/>
              </a:ext>
            </a:extLst>
          </p:cNvPr>
          <p:cNvSpPr txBox="1">
            <a:spLocks noChangeArrowheads="1"/>
          </p:cNvSpPr>
          <p:nvPr/>
        </p:nvSpPr>
        <p:spPr bwMode="auto">
          <a:xfrm>
            <a:off x="8059697" y="2231483"/>
            <a:ext cx="25296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b="1" dirty="0">
                <a:solidFill>
                  <a:srgbClr val="262626"/>
                </a:solidFill>
                <a:ea typeface="Arial Unicode MS" panose="020B0604020202020204" pitchFamily="34" charset="-128"/>
                <a:cs typeface="Arial" panose="020B0604020202020204" pitchFamily="34" charset="0"/>
              </a:rPr>
              <a:t>Femineity</a:t>
            </a:r>
            <a:endParaRPr lang="ko-KR" altLang="en-US" sz="2800" b="1" dirty="0">
              <a:solidFill>
                <a:srgbClr val="262626"/>
              </a:solidFill>
              <a:ea typeface="Arial Unicode MS" panose="020B0604020202020204" pitchFamily="34" charset="-128"/>
              <a:cs typeface="Arial" panose="020B0604020202020204" pitchFamily="34" charset="0"/>
            </a:endParaRPr>
          </a:p>
        </p:txBody>
      </p:sp>
      <p:sp>
        <p:nvSpPr>
          <p:cNvPr id="26651" name="TextBox 20">
            <a:extLst>
              <a:ext uri="{FF2B5EF4-FFF2-40B4-BE49-F238E27FC236}">
                <a16:creationId xmlns:a16="http://schemas.microsoft.com/office/drawing/2014/main" id="{1B029363-9CB0-CD44-89BB-EA6F0E62B19B}"/>
              </a:ext>
            </a:extLst>
          </p:cNvPr>
          <p:cNvSpPr txBox="1">
            <a:spLocks noChangeArrowheads="1"/>
          </p:cNvSpPr>
          <p:nvPr/>
        </p:nvSpPr>
        <p:spPr bwMode="auto">
          <a:xfrm>
            <a:off x="8393358" y="1471237"/>
            <a:ext cx="1026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dirty="0">
                <a:solidFill>
                  <a:schemeClr val="bg1"/>
                </a:solidFill>
                <a:ea typeface="Arial Unicode MS" panose="020B0604020202020204" pitchFamily="34" charset="-128"/>
                <a:cs typeface="Arial" panose="020B0604020202020204" pitchFamily="34" charset="0"/>
              </a:rPr>
              <a:t>2</a:t>
            </a:r>
            <a:endParaRPr lang="ko-KR" altLang="en-US" sz="2000" b="1" dirty="0">
              <a:solidFill>
                <a:schemeClr val="bg1"/>
              </a:solidFill>
              <a:ea typeface="Arial Unicode MS" panose="020B0604020202020204" pitchFamily="34" charset="-128"/>
              <a:cs typeface="Arial" panose="020B0604020202020204" pitchFamily="34" charset="0"/>
            </a:endParaRPr>
          </a:p>
        </p:txBody>
      </p:sp>
      <p:sp>
        <p:nvSpPr>
          <p:cNvPr id="22" name="Rectangle 42">
            <a:extLst>
              <a:ext uri="{FF2B5EF4-FFF2-40B4-BE49-F238E27FC236}">
                <a16:creationId xmlns:a16="http://schemas.microsoft.com/office/drawing/2014/main" id="{13D4087D-25F5-2645-967F-FA35A8CA615C}"/>
              </a:ext>
            </a:extLst>
          </p:cNvPr>
          <p:cNvSpPr/>
          <p:nvPr/>
        </p:nvSpPr>
        <p:spPr>
          <a:xfrm>
            <a:off x="7795277" y="2813519"/>
            <a:ext cx="224186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103D19E3-F15E-7A49-A268-BCE818FEF5B7}"/>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5B9C8F57-2519-6941-817E-2B0CD699567F}"/>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3E27E991-3F7E-6644-BA09-C3766EA0044C}"/>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Translating Embeddings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a:t>
            </a:r>
            <a:r>
              <a:rPr lang="en-US" altLang="ko-KR" sz="4800" b="1" dirty="0">
                <a:solidFill>
                  <a:schemeClr val="bg1"/>
                </a:solidFill>
                <a:highlight>
                  <a:srgbClr val="808000"/>
                </a:highlight>
                <a:latin typeface="+mj-lt"/>
                <a:ea typeface="+mn-ea"/>
                <a:cs typeface="Arial" pitchFamily="34" charset="0"/>
              </a:rPr>
              <a:t>Multi-relational</a:t>
            </a:r>
            <a:r>
              <a:rPr lang="en-US" altLang="ko-KR" sz="4800" b="1" dirty="0">
                <a:solidFill>
                  <a:schemeClr val="bg1"/>
                </a:solidFill>
                <a:latin typeface="+mj-lt"/>
                <a:ea typeface="+mn-ea"/>
                <a:cs typeface="Arial" pitchFamily="34" charset="0"/>
              </a:rPr>
              <a:t> </a:t>
            </a:r>
            <a:r>
              <a:rPr lang="en-US" altLang="ko-KR" sz="4800" b="1" dirty="0">
                <a:solidFill>
                  <a:schemeClr val="bg1"/>
                </a:solidFill>
                <a:highlight>
                  <a:srgbClr val="808000"/>
                </a:highlight>
                <a:latin typeface="+mj-lt"/>
                <a:ea typeface="+mn-ea"/>
                <a:cs typeface="Arial" pitchFamily="34" charset="0"/>
              </a:rPr>
              <a:t>Data</a:t>
            </a:r>
            <a:endParaRPr lang="ko-KR" altLang="en-US" sz="4800" b="1" dirty="0">
              <a:solidFill>
                <a:schemeClr val="bg1"/>
              </a:solidFill>
              <a:highlight>
                <a:srgbClr val="808000"/>
              </a:highlight>
              <a:latin typeface="+mj-lt"/>
              <a:ea typeface="+mn-ea"/>
              <a:cs typeface="Arial" pitchFamily="34" charset="0"/>
            </a:endParaRPr>
          </a:p>
        </p:txBody>
      </p:sp>
    </p:spTree>
  </p:cSld>
  <p:clrMapOvr>
    <a:masterClrMapping/>
  </p:clrMapOvr>
</p:sld>
</file>

<file path=ppt/theme/theme1.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8533</TotalTime>
  <Words>3840</Words>
  <Application>Microsoft Macintosh PowerPoint</Application>
  <PresentationFormat>와이드스크린</PresentationFormat>
  <Paragraphs>297</Paragraphs>
  <Slides>34</Slides>
  <Notes>33</Notes>
  <HiddenSlides>0</HiddenSlides>
  <MMClips>0</MMClips>
  <ScaleCrop>false</ScaleCrop>
  <HeadingPairs>
    <vt:vector size="6" baseType="variant">
      <vt:variant>
        <vt:lpstr>사용한 글꼴</vt:lpstr>
      </vt:variant>
      <vt:variant>
        <vt:i4>16</vt:i4>
      </vt:variant>
      <vt:variant>
        <vt:lpstr>테마</vt:lpstr>
      </vt:variant>
      <vt:variant>
        <vt:i4>2</vt:i4>
      </vt:variant>
      <vt:variant>
        <vt:lpstr>슬라이드 제목</vt:lpstr>
      </vt:variant>
      <vt:variant>
        <vt:i4>34</vt:i4>
      </vt:variant>
    </vt:vector>
  </HeadingPairs>
  <TitlesOfParts>
    <vt:vector size="52" baseType="lpstr">
      <vt:lpstr>맑은 고딕</vt:lpstr>
      <vt:lpstr>Apple SD Gothic Neo</vt:lpstr>
      <vt:lpstr>CMMI10</vt:lpstr>
      <vt:lpstr>CMMI7</vt:lpstr>
      <vt:lpstr>CMMIB10</vt:lpstr>
      <vt:lpstr>CMR10</vt:lpstr>
      <vt:lpstr>CMR7</vt:lpstr>
      <vt:lpstr>CMSY10</vt:lpstr>
      <vt:lpstr>CMSY7</vt:lpstr>
      <vt:lpstr>MSBM10</vt:lpstr>
      <vt:lpstr>NimbusRomNo9L</vt:lpstr>
      <vt:lpstr>NimbusSanL</vt:lpstr>
      <vt:lpstr>Arial</vt:lpstr>
      <vt:lpstr>Calibri</vt:lpstr>
      <vt:lpstr>Cambria Math</vt:lpstr>
      <vt:lpstr>Source Sans Pro</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Of TransE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배지환[ 학부재학 / 산업경영공학부 ]</cp:lastModifiedBy>
  <cp:revision>105</cp:revision>
  <dcterms:created xsi:type="dcterms:W3CDTF">2020-01-20T05:08:25Z</dcterms:created>
  <dcterms:modified xsi:type="dcterms:W3CDTF">2023-01-17T00:46:53Z</dcterms:modified>
</cp:coreProperties>
</file>