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03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D7ABD-BF6E-43E3-9780-F4ABF5B8655B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B994150-DDA3-45F1-B4EA-E5349D270E3C}">
      <dgm:prSet/>
      <dgm:spPr/>
      <dgm:t>
        <a:bodyPr/>
        <a:lstStyle/>
        <a:p>
          <a:r>
            <a:rPr lang="en-US"/>
            <a:t>- How much do data scientists earn globally and in the U.S.?</a:t>
          </a:r>
        </a:p>
      </dgm:t>
    </dgm:pt>
    <dgm:pt modelId="{D790990F-CF98-4C7B-BA25-32BBD63EC144}" type="parTrans" cxnId="{631A730D-E461-4B14-98F6-9A5077516969}">
      <dgm:prSet/>
      <dgm:spPr/>
      <dgm:t>
        <a:bodyPr/>
        <a:lstStyle/>
        <a:p>
          <a:endParaRPr lang="en-US"/>
        </a:p>
      </dgm:t>
    </dgm:pt>
    <dgm:pt modelId="{C9D32D8A-AC3E-4735-9BDC-3478D14C4B31}" type="sibTrans" cxnId="{631A730D-E461-4B14-98F6-9A5077516969}">
      <dgm:prSet/>
      <dgm:spPr/>
      <dgm:t>
        <a:bodyPr/>
        <a:lstStyle/>
        <a:p>
          <a:endParaRPr lang="en-US"/>
        </a:p>
      </dgm:t>
    </dgm:pt>
    <dgm:pt modelId="{5CD96BC6-AF29-4C2A-AB68-29ED5F0BECB6}">
      <dgm:prSet/>
      <dgm:spPr/>
      <dgm:t>
        <a:bodyPr/>
        <a:lstStyle/>
        <a:p>
          <a:r>
            <a:rPr lang="en-US"/>
            <a:t>- What experience levels affect salary?</a:t>
          </a:r>
        </a:p>
      </dgm:t>
    </dgm:pt>
    <dgm:pt modelId="{B7ECE693-ACC1-40B4-AD83-86119A2D667A}" type="parTrans" cxnId="{BEF88131-C027-48E2-9D97-A108C608D97F}">
      <dgm:prSet/>
      <dgm:spPr/>
      <dgm:t>
        <a:bodyPr/>
        <a:lstStyle/>
        <a:p>
          <a:endParaRPr lang="en-US"/>
        </a:p>
      </dgm:t>
    </dgm:pt>
    <dgm:pt modelId="{5F5F0DF4-6FC2-4E33-87D6-EB1F17F393BC}" type="sibTrans" cxnId="{BEF88131-C027-48E2-9D97-A108C608D97F}">
      <dgm:prSet/>
      <dgm:spPr/>
      <dgm:t>
        <a:bodyPr/>
        <a:lstStyle/>
        <a:p>
          <a:endParaRPr lang="en-US"/>
        </a:p>
      </dgm:t>
    </dgm:pt>
    <dgm:pt modelId="{758BA595-8E0E-417B-983F-AFCB8FDF57FA}">
      <dgm:prSet/>
      <dgm:spPr/>
      <dgm:t>
        <a:bodyPr/>
        <a:lstStyle/>
        <a:p>
          <a:r>
            <a:rPr lang="en-US"/>
            <a:t>- Where should we hire—locally or offshore?</a:t>
          </a:r>
        </a:p>
      </dgm:t>
    </dgm:pt>
    <dgm:pt modelId="{70D692D8-3949-48E2-9A04-D60EE124612E}" type="parTrans" cxnId="{15E49A52-E197-425D-AC02-EA63B5F28DEC}">
      <dgm:prSet/>
      <dgm:spPr/>
      <dgm:t>
        <a:bodyPr/>
        <a:lstStyle/>
        <a:p>
          <a:endParaRPr lang="en-US"/>
        </a:p>
      </dgm:t>
    </dgm:pt>
    <dgm:pt modelId="{55BA8804-78BF-4B69-B3A1-661EB53042CA}" type="sibTrans" cxnId="{15E49A52-E197-425D-AC02-EA63B5F28DEC}">
      <dgm:prSet/>
      <dgm:spPr/>
      <dgm:t>
        <a:bodyPr/>
        <a:lstStyle/>
        <a:p>
          <a:endParaRPr lang="en-US"/>
        </a:p>
      </dgm:t>
    </dgm:pt>
    <dgm:pt modelId="{B7A05462-4E6A-446D-B897-529B29BDA6AF}">
      <dgm:prSet/>
      <dgm:spPr/>
      <dgm:t>
        <a:bodyPr/>
        <a:lstStyle/>
        <a:p>
          <a:r>
            <a:rPr lang="en-US"/>
            <a:t>- How can we stay competitive and attract leadership talent?</a:t>
          </a:r>
        </a:p>
      </dgm:t>
    </dgm:pt>
    <dgm:pt modelId="{22DB498D-2792-4D37-AD62-335384D257B1}" type="parTrans" cxnId="{4801E2B5-6B75-48BC-BAFF-617317E0C484}">
      <dgm:prSet/>
      <dgm:spPr/>
      <dgm:t>
        <a:bodyPr/>
        <a:lstStyle/>
        <a:p>
          <a:endParaRPr lang="en-US"/>
        </a:p>
      </dgm:t>
    </dgm:pt>
    <dgm:pt modelId="{13958242-8AD8-431E-9876-568B28B4F8E5}" type="sibTrans" cxnId="{4801E2B5-6B75-48BC-BAFF-617317E0C484}">
      <dgm:prSet/>
      <dgm:spPr/>
      <dgm:t>
        <a:bodyPr/>
        <a:lstStyle/>
        <a:p>
          <a:endParaRPr lang="en-US"/>
        </a:p>
      </dgm:t>
    </dgm:pt>
    <dgm:pt modelId="{46CE6A6F-3171-48BE-BE1C-ACB30E62D49A}" type="pres">
      <dgm:prSet presAssocID="{F74D7ABD-BF6E-43E3-9780-F4ABF5B8655B}" presName="linear" presStyleCnt="0">
        <dgm:presLayoutVars>
          <dgm:animLvl val="lvl"/>
          <dgm:resizeHandles val="exact"/>
        </dgm:presLayoutVars>
      </dgm:prSet>
      <dgm:spPr/>
    </dgm:pt>
    <dgm:pt modelId="{A95D7E32-11CD-449D-A98C-086D4E06A1A3}" type="pres">
      <dgm:prSet presAssocID="{DB994150-DDA3-45F1-B4EA-E5349D270E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0465C6-50DF-4814-8608-866DA6697A31}" type="pres">
      <dgm:prSet presAssocID="{C9D32D8A-AC3E-4735-9BDC-3478D14C4B31}" presName="spacer" presStyleCnt="0"/>
      <dgm:spPr/>
    </dgm:pt>
    <dgm:pt modelId="{AAB07B65-ACD9-4ECE-8510-5BF8740044EE}" type="pres">
      <dgm:prSet presAssocID="{5CD96BC6-AF29-4C2A-AB68-29ED5F0BEC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5D7FEA-2C9F-4816-9D2D-68F19B3DA7A4}" type="pres">
      <dgm:prSet presAssocID="{5F5F0DF4-6FC2-4E33-87D6-EB1F17F393BC}" presName="spacer" presStyleCnt="0"/>
      <dgm:spPr/>
    </dgm:pt>
    <dgm:pt modelId="{ADAFC7C0-4C2F-45CE-8FFB-359C3A9792AE}" type="pres">
      <dgm:prSet presAssocID="{758BA595-8E0E-417B-983F-AFCB8FDF57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CC346E-72E7-4103-97B8-8F44120E2B36}" type="pres">
      <dgm:prSet presAssocID="{55BA8804-78BF-4B69-B3A1-661EB53042CA}" presName="spacer" presStyleCnt="0"/>
      <dgm:spPr/>
    </dgm:pt>
    <dgm:pt modelId="{484FD155-5EA0-4E48-9B22-C1C08C32827E}" type="pres">
      <dgm:prSet presAssocID="{B7A05462-4E6A-446D-B897-529B29BDA6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1A730D-E461-4B14-98F6-9A5077516969}" srcId="{F74D7ABD-BF6E-43E3-9780-F4ABF5B8655B}" destId="{DB994150-DDA3-45F1-B4EA-E5349D270E3C}" srcOrd="0" destOrd="0" parTransId="{D790990F-CF98-4C7B-BA25-32BBD63EC144}" sibTransId="{C9D32D8A-AC3E-4735-9BDC-3478D14C4B31}"/>
    <dgm:cxn modelId="{0385611E-3BE8-483A-AAAA-378364D2C3B0}" type="presOf" srcId="{758BA595-8E0E-417B-983F-AFCB8FDF57FA}" destId="{ADAFC7C0-4C2F-45CE-8FFB-359C3A9792AE}" srcOrd="0" destOrd="0" presId="urn:microsoft.com/office/officeart/2005/8/layout/vList2"/>
    <dgm:cxn modelId="{5A43AB2B-8EAF-42D4-AD79-2EDCF73171E4}" type="presOf" srcId="{F74D7ABD-BF6E-43E3-9780-F4ABF5B8655B}" destId="{46CE6A6F-3171-48BE-BE1C-ACB30E62D49A}" srcOrd="0" destOrd="0" presId="urn:microsoft.com/office/officeart/2005/8/layout/vList2"/>
    <dgm:cxn modelId="{BEF88131-C027-48E2-9D97-A108C608D97F}" srcId="{F74D7ABD-BF6E-43E3-9780-F4ABF5B8655B}" destId="{5CD96BC6-AF29-4C2A-AB68-29ED5F0BECB6}" srcOrd="1" destOrd="0" parTransId="{B7ECE693-ACC1-40B4-AD83-86119A2D667A}" sibTransId="{5F5F0DF4-6FC2-4E33-87D6-EB1F17F393BC}"/>
    <dgm:cxn modelId="{0BF63660-A51B-456E-9041-6A97AFEF5C3A}" type="presOf" srcId="{5CD96BC6-AF29-4C2A-AB68-29ED5F0BECB6}" destId="{AAB07B65-ACD9-4ECE-8510-5BF8740044EE}" srcOrd="0" destOrd="0" presId="urn:microsoft.com/office/officeart/2005/8/layout/vList2"/>
    <dgm:cxn modelId="{62149372-B0F7-497D-AEA6-DA22C826FD1F}" type="presOf" srcId="{B7A05462-4E6A-446D-B897-529B29BDA6AF}" destId="{484FD155-5EA0-4E48-9B22-C1C08C32827E}" srcOrd="0" destOrd="0" presId="urn:microsoft.com/office/officeart/2005/8/layout/vList2"/>
    <dgm:cxn modelId="{15E49A52-E197-425D-AC02-EA63B5F28DEC}" srcId="{F74D7ABD-BF6E-43E3-9780-F4ABF5B8655B}" destId="{758BA595-8E0E-417B-983F-AFCB8FDF57FA}" srcOrd="2" destOrd="0" parTransId="{70D692D8-3949-48E2-9A04-D60EE124612E}" sibTransId="{55BA8804-78BF-4B69-B3A1-661EB53042CA}"/>
    <dgm:cxn modelId="{4801E2B5-6B75-48BC-BAFF-617317E0C484}" srcId="{F74D7ABD-BF6E-43E3-9780-F4ABF5B8655B}" destId="{B7A05462-4E6A-446D-B897-529B29BDA6AF}" srcOrd="3" destOrd="0" parTransId="{22DB498D-2792-4D37-AD62-335384D257B1}" sibTransId="{13958242-8AD8-431E-9876-568B28B4F8E5}"/>
    <dgm:cxn modelId="{534EDEE8-DC42-4A9E-84A0-0DD153D50DBC}" type="presOf" srcId="{DB994150-DDA3-45F1-B4EA-E5349D270E3C}" destId="{A95D7E32-11CD-449D-A98C-086D4E06A1A3}" srcOrd="0" destOrd="0" presId="urn:microsoft.com/office/officeart/2005/8/layout/vList2"/>
    <dgm:cxn modelId="{9229CCCD-E18C-475D-B9B9-C234F38A1FB3}" type="presParOf" srcId="{46CE6A6F-3171-48BE-BE1C-ACB30E62D49A}" destId="{A95D7E32-11CD-449D-A98C-086D4E06A1A3}" srcOrd="0" destOrd="0" presId="urn:microsoft.com/office/officeart/2005/8/layout/vList2"/>
    <dgm:cxn modelId="{5ED34ED5-3589-4A70-8DFC-366109ED09A4}" type="presParOf" srcId="{46CE6A6F-3171-48BE-BE1C-ACB30E62D49A}" destId="{900465C6-50DF-4814-8608-866DA6697A31}" srcOrd="1" destOrd="0" presId="urn:microsoft.com/office/officeart/2005/8/layout/vList2"/>
    <dgm:cxn modelId="{592406E7-5E1D-4AC7-A322-0AB34F0D1676}" type="presParOf" srcId="{46CE6A6F-3171-48BE-BE1C-ACB30E62D49A}" destId="{AAB07B65-ACD9-4ECE-8510-5BF8740044EE}" srcOrd="2" destOrd="0" presId="urn:microsoft.com/office/officeart/2005/8/layout/vList2"/>
    <dgm:cxn modelId="{EB96F0A3-CE26-410F-93B4-5ABEF39A42B1}" type="presParOf" srcId="{46CE6A6F-3171-48BE-BE1C-ACB30E62D49A}" destId="{C25D7FEA-2C9F-4816-9D2D-68F19B3DA7A4}" srcOrd="3" destOrd="0" presId="urn:microsoft.com/office/officeart/2005/8/layout/vList2"/>
    <dgm:cxn modelId="{F422EF31-C2E0-4CCC-AFB2-A88FA9654AE3}" type="presParOf" srcId="{46CE6A6F-3171-48BE-BE1C-ACB30E62D49A}" destId="{ADAFC7C0-4C2F-45CE-8FFB-359C3A9792AE}" srcOrd="4" destOrd="0" presId="urn:microsoft.com/office/officeart/2005/8/layout/vList2"/>
    <dgm:cxn modelId="{78D51824-5104-46CB-89FA-91609D9D815F}" type="presParOf" srcId="{46CE6A6F-3171-48BE-BE1C-ACB30E62D49A}" destId="{36CC346E-72E7-4103-97B8-8F44120E2B36}" srcOrd="5" destOrd="0" presId="urn:microsoft.com/office/officeart/2005/8/layout/vList2"/>
    <dgm:cxn modelId="{34CF9B81-8411-4838-A8C5-A694DB2B71EE}" type="presParOf" srcId="{46CE6A6F-3171-48BE-BE1C-ACB30E62D49A}" destId="{484FD155-5EA0-4E48-9B22-C1C08C3282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64A0C1-D64F-4295-975A-9DA6573F3BD0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F78F06-445A-47D6-8EA4-E60E600A34B9}">
      <dgm:prSet/>
      <dgm:spPr/>
      <dgm:t>
        <a:bodyPr/>
        <a:lstStyle/>
        <a:p>
          <a:r>
            <a:rPr lang="en-US"/>
            <a:t>Offer</a:t>
          </a:r>
        </a:p>
      </dgm:t>
    </dgm:pt>
    <dgm:pt modelId="{A84FBB5F-D5BA-462F-9CF8-5D2FD1E952A2}" type="parTrans" cxnId="{1E6D751C-E824-4ADB-8BD0-026238B1FFBE}">
      <dgm:prSet/>
      <dgm:spPr/>
      <dgm:t>
        <a:bodyPr/>
        <a:lstStyle/>
        <a:p>
          <a:endParaRPr lang="en-US"/>
        </a:p>
      </dgm:t>
    </dgm:pt>
    <dgm:pt modelId="{1A5526AA-B980-436D-9315-13A8D9169820}" type="sibTrans" cxnId="{1E6D751C-E824-4ADB-8BD0-026238B1FFBE}">
      <dgm:prSet/>
      <dgm:spPr/>
      <dgm:t>
        <a:bodyPr/>
        <a:lstStyle/>
        <a:p>
          <a:endParaRPr lang="en-US"/>
        </a:p>
      </dgm:t>
    </dgm:pt>
    <dgm:pt modelId="{341A2AB0-9BE5-41F3-B0A3-FA0FEED97636}">
      <dgm:prSet/>
      <dgm:spPr/>
      <dgm:t>
        <a:bodyPr/>
        <a:lstStyle/>
        <a:p>
          <a:r>
            <a:rPr lang="en-US"/>
            <a:t>- Offer $140K–$180K USD for U.S.-based leadership roles</a:t>
          </a:r>
        </a:p>
      </dgm:t>
    </dgm:pt>
    <dgm:pt modelId="{A8653DD4-16CE-4EEB-B117-B9F917696F07}" type="parTrans" cxnId="{7E269709-716E-4299-B6F2-68B5F9CD0CCD}">
      <dgm:prSet/>
      <dgm:spPr/>
      <dgm:t>
        <a:bodyPr/>
        <a:lstStyle/>
        <a:p>
          <a:endParaRPr lang="en-US"/>
        </a:p>
      </dgm:t>
    </dgm:pt>
    <dgm:pt modelId="{6D1347CF-7612-4001-B95F-3968DD53D3B1}" type="sibTrans" cxnId="{7E269709-716E-4299-B6F2-68B5F9CD0CCD}">
      <dgm:prSet/>
      <dgm:spPr/>
      <dgm:t>
        <a:bodyPr/>
        <a:lstStyle/>
        <a:p>
          <a:endParaRPr lang="en-US"/>
        </a:p>
      </dgm:t>
    </dgm:pt>
    <dgm:pt modelId="{F9FCC586-D043-48AF-9D5B-3C3C2938559C}">
      <dgm:prSet/>
      <dgm:spPr/>
      <dgm:t>
        <a:bodyPr/>
        <a:lstStyle/>
        <a:p>
          <a:r>
            <a:rPr lang="en-US"/>
            <a:t>Build</a:t>
          </a:r>
        </a:p>
      </dgm:t>
    </dgm:pt>
    <dgm:pt modelId="{8D55087A-2897-40DD-B044-8E604751241F}" type="parTrans" cxnId="{A748F9F6-AE6A-4A43-94D0-7EAAD71FD9BC}">
      <dgm:prSet/>
      <dgm:spPr/>
      <dgm:t>
        <a:bodyPr/>
        <a:lstStyle/>
        <a:p>
          <a:endParaRPr lang="en-US"/>
        </a:p>
      </dgm:t>
    </dgm:pt>
    <dgm:pt modelId="{943A21B9-23A7-4C75-8BC2-B7237C0FDA13}" type="sibTrans" cxnId="{A748F9F6-AE6A-4A43-94D0-7EAAD71FD9BC}">
      <dgm:prSet/>
      <dgm:spPr/>
      <dgm:t>
        <a:bodyPr/>
        <a:lstStyle/>
        <a:p>
          <a:endParaRPr lang="en-US"/>
        </a:p>
      </dgm:t>
    </dgm:pt>
    <dgm:pt modelId="{F909D549-9013-4D82-A815-B4D2FEB9F999}">
      <dgm:prSet/>
      <dgm:spPr/>
      <dgm:t>
        <a:bodyPr/>
        <a:lstStyle/>
        <a:p>
          <a:r>
            <a:rPr lang="en-US"/>
            <a:t>- Build a hybrid team: U.S. lead + offshore support (e.g., Europe, India)</a:t>
          </a:r>
        </a:p>
      </dgm:t>
    </dgm:pt>
    <dgm:pt modelId="{DCC4C832-6F89-42C2-B8CE-B5C748B1D2F2}" type="parTrans" cxnId="{5F6D7A44-12F4-4425-B825-4A32938B2060}">
      <dgm:prSet/>
      <dgm:spPr/>
      <dgm:t>
        <a:bodyPr/>
        <a:lstStyle/>
        <a:p>
          <a:endParaRPr lang="en-US"/>
        </a:p>
      </dgm:t>
    </dgm:pt>
    <dgm:pt modelId="{8B040FEB-E391-4C7D-A208-AD2B34F939EA}" type="sibTrans" cxnId="{5F6D7A44-12F4-4425-B825-4A32938B2060}">
      <dgm:prSet/>
      <dgm:spPr/>
      <dgm:t>
        <a:bodyPr/>
        <a:lstStyle/>
        <a:p>
          <a:endParaRPr lang="en-US"/>
        </a:p>
      </dgm:t>
    </dgm:pt>
    <dgm:pt modelId="{903F842A-4E7F-435A-9837-5C0A7C2356D9}">
      <dgm:prSet/>
      <dgm:spPr/>
      <dgm:t>
        <a:bodyPr/>
        <a:lstStyle/>
        <a:p>
          <a:r>
            <a:rPr lang="en-US"/>
            <a:t>Stay</a:t>
          </a:r>
        </a:p>
      </dgm:t>
    </dgm:pt>
    <dgm:pt modelId="{0C3651EE-4412-4448-A5FA-3407DA23A08D}" type="parTrans" cxnId="{A2585E9A-D921-43F6-BC65-35E9129CB1F4}">
      <dgm:prSet/>
      <dgm:spPr/>
      <dgm:t>
        <a:bodyPr/>
        <a:lstStyle/>
        <a:p>
          <a:endParaRPr lang="en-US"/>
        </a:p>
      </dgm:t>
    </dgm:pt>
    <dgm:pt modelId="{59D4A5D4-6B19-4B7A-A892-6D308C909ADE}" type="sibTrans" cxnId="{A2585E9A-D921-43F6-BC65-35E9129CB1F4}">
      <dgm:prSet/>
      <dgm:spPr/>
      <dgm:t>
        <a:bodyPr/>
        <a:lstStyle/>
        <a:p>
          <a:endParaRPr lang="en-US"/>
        </a:p>
      </dgm:t>
    </dgm:pt>
    <dgm:pt modelId="{BFE4B25D-C9C1-4C14-A4EF-626012DACACF}">
      <dgm:prSet/>
      <dgm:spPr/>
      <dgm:t>
        <a:bodyPr/>
        <a:lstStyle/>
        <a:p>
          <a:r>
            <a:rPr lang="en-US"/>
            <a:t>- Stay flexible on location to access global talent and manage costs</a:t>
          </a:r>
        </a:p>
      </dgm:t>
    </dgm:pt>
    <dgm:pt modelId="{D50C5455-EB4F-4BB5-AE48-1DD03C4F745D}" type="parTrans" cxnId="{63EC83D2-8D2B-4B01-9C04-BF7CDD93ADAE}">
      <dgm:prSet/>
      <dgm:spPr/>
      <dgm:t>
        <a:bodyPr/>
        <a:lstStyle/>
        <a:p>
          <a:endParaRPr lang="en-US"/>
        </a:p>
      </dgm:t>
    </dgm:pt>
    <dgm:pt modelId="{30C02187-5F6F-4D5D-8786-4B3B212D1133}" type="sibTrans" cxnId="{63EC83D2-8D2B-4B01-9C04-BF7CDD93ADAE}">
      <dgm:prSet/>
      <dgm:spPr/>
      <dgm:t>
        <a:bodyPr/>
        <a:lstStyle/>
        <a:p>
          <a:endParaRPr lang="en-US"/>
        </a:p>
      </dgm:t>
    </dgm:pt>
    <dgm:pt modelId="{79427D08-7F0A-487B-81A5-3F5DD5DCBA1A}" type="pres">
      <dgm:prSet presAssocID="{A064A0C1-D64F-4295-975A-9DA6573F3BD0}" presName="Name0" presStyleCnt="0">
        <dgm:presLayoutVars>
          <dgm:dir/>
          <dgm:animLvl val="lvl"/>
          <dgm:resizeHandles val="exact"/>
        </dgm:presLayoutVars>
      </dgm:prSet>
      <dgm:spPr/>
    </dgm:pt>
    <dgm:pt modelId="{C9DC29E8-2612-4F00-A8B5-495ACA3A606D}" type="pres">
      <dgm:prSet presAssocID="{8EF78F06-445A-47D6-8EA4-E60E600A34B9}" presName="linNode" presStyleCnt="0"/>
      <dgm:spPr/>
    </dgm:pt>
    <dgm:pt modelId="{9D797609-779E-4219-BB01-85AEC0646E1F}" type="pres">
      <dgm:prSet presAssocID="{8EF78F06-445A-47D6-8EA4-E60E600A34B9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D9545735-CD08-428D-8282-EF834DC37ED5}" type="pres">
      <dgm:prSet presAssocID="{8EF78F06-445A-47D6-8EA4-E60E600A34B9}" presName="descendantText" presStyleLbl="alignNode1" presStyleIdx="0" presStyleCnt="3">
        <dgm:presLayoutVars>
          <dgm:bulletEnabled/>
        </dgm:presLayoutVars>
      </dgm:prSet>
      <dgm:spPr/>
    </dgm:pt>
    <dgm:pt modelId="{F2D50E2F-B7BE-4800-B3C6-DDA324C81672}" type="pres">
      <dgm:prSet presAssocID="{1A5526AA-B980-436D-9315-13A8D9169820}" presName="sp" presStyleCnt="0"/>
      <dgm:spPr/>
    </dgm:pt>
    <dgm:pt modelId="{4CBB0407-9711-4F47-9BAF-ACC81D8AFE26}" type="pres">
      <dgm:prSet presAssocID="{F9FCC586-D043-48AF-9D5B-3C3C2938559C}" presName="linNode" presStyleCnt="0"/>
      <dgm:spPr/>
    </dgm:pt>
    <dgm:pt modelId="{557FEE3C-BB13-43BF-9874-E0DB1E771C64}" type="pres">
      <dgm:prSet presAssocID="{F9FCC586-D043-48AF-9D5B-3C3C2938559C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B5C138D7-7B36-44BA-9C29-8A8F76C927B2}" type="pres">
      <dgm:prSet presAssocID="{F9FCC586-D043-48AF-9D5B-3C3C2938559C}" presName="descendantText" presStyleLbl="alignNode1" presStyleIdx="1" presStyleCnt="3">
        <dgm:presLayoutVars>
          <dgm:bulletEnabled/>
        </dgm:presLayoutVars>
      </dgm:prSet>
      <dgm:spPr/>
    </dgm:pt>
    <dgm:pt modelId="{142CC21C-65ED-4444-85EF-0CB608FA366E}" type="pres">
      <dgm:prSet presAssocID="{943A21B9-23A7-4C75-8BC2-B7237C0FDA13}" presName="sp" presStyleCnt="0"/>
      <dgm:spPr/>
    </dgm:pt>
    <dgm:pt modelId="{11DFD2B0-A6EC-4301-A9CC-86A2E43B4748}" type="pres">
      <dgm:prSet presAssocID="{903F842A-4E7F-435A-9837-5C0A7C2356D9}" presName="linNode" presStyleCnt="0"/>
      <dgm:spPr/>
    </dgm:pt>
    <dgm:pt modelId="{DE586E17-7895-4F7C-BD3F-6C8955202BD7}" type="pres">
      <dgm:prSet presAssocID="{903F842A-4E7F-435A-9837-5C0A7C2356D9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4AA14F41-96C5-4670-A558-92A9D33C94D5}" type="pres">
      <dgm:prSet presAssocID="{903F842A-4E7F-435A-9837-5C0A7C2356D9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F795DC03-0A2D-44E1-82F5-E0873DE9F90C}" type="presOf" srcId="{341A2AB0-9BE5-41F3-B0A3-FA0FEED97636}" destId="{D9545735-CD08-428D-8282-EF834DC37ED5}" srcOrd="0" destOrd="0" presId="urn:microsoft.com/office/officeart/2016/7/layout/VerticalHollowActionList"/>
    <dgm:cxn modelId="{7E269709-716E-4299-B6F2-68B5F9CD0CCD}" srcId="{8EF78F06-445A-47D6-8EA4-E60E600A34B9}" destId="{341A2AB0-9BE5-41F3-B0A3-FA0FEED97636}" srcOrd="0" destOrd="0" parTransId="{A8653DD4-16CE-4EEB-B117-B9F917696F07}" sibTransId="{6D1347CF-7612-4001-B95F-3968DD53D3B1}"/>
    <dgm:cxn modelId="{5EDD1B0D-81FB-41BC-9E8B-C762F89180A9}" type="presOf" srcId="{BFE4B25D-C9C1-4C14-A4EF-626012DACACF}" destId="{4AA14F41-96C5-4670-A558-92A9D33C94D5}" srcOrd="0" destOrd="0" presId="urn:microsoft.com/office/officeart/2016/7/layout/VerticalHollowActionList"/>
    <dgm:cxn modelId="{8D82CB14-9AB2-4D95-92B2-1876158D7DB2}" type="presOf" srcId="{A064A0C1-D64F-4295-975A-9DA6573F3BD0}" destId="{79427D08-7F0A-487B-81A5-3F5DD5DCBA1A}" srcOrd="0" destOrd="0" presId="urn:microsoft.com/office/officeart/2016/7/layout/VerticalHollowActionList"/>
    <dgm:cxn modelId="{1E6D751C-E824-4ADB-8BD0-026238B1FFBE}" srcId="{A064A0C1-D64F-4295-975A-9DA6573F3BD0}" destId="{8EF78F06-445A-47D6-8EA4-E60E600A34B9}" srcOrd="0" destOrd="0" parTransId="{A84FBB5F-D5BA-462F-9CF8-5D2FD1E952A2}" sibTransId="{1A5526AA-B980-436D-9315-13A8D9169820}"/>
    <dgm:cxn modelId="{9E71B525-B9AC-477F-A278-1EEC05CB19B1}" type="presOf" srcId="{903F842A-4E7F-435A-9837-5C0A7C2356D9}" destId="{DE586E17-7895-4F7C-BD3F-6C8955202BD7}" srcOrd="0" destOrd="0" presId="urn:microsoft.com/office/officeart/2016/7/layout/VerticalHollowActionList"/>
    <dgm:cxn modelId="{5F6D7A44-12F4-4425-B825-4A32938B2060}" srcId="{F9FCC586-D043-48AF-9D5B-3C3C2938559C}" destId="{F909D549-9013-4D82-A815-B4D2FEB9F999}" srcOrd="0" destOrd="0" parTransId="{DCC4C832-6F89-42C2-B8CE-B5C748B1D2F2}" sibTransId="{8B040FEB-E391-4C7D-A208-AD2B34F939EA}"/>
    <dgm:cxn modelId="{918F5C98-9900-4007-A9AE-190F2C9DCD2D}" type="presOf" srcId="{8EF78F06-445A-47D6-8EA4-E60E600A34B9}" destId="{9D797609-779E-4219-BB01-85AEC0646E1F}" srcOrd="0" destOrd="0" presId="urn:microsoft.com/office/officeart/2016/7/layout/VerticalHollowActionList"/>
    <dgm:cxn modelId="{A2585E9A-D921-43F6-BC65-35E9129CB1F4}" srcId="{A064A0C1-D64F-4295-975A-9DA6573F3BD0}" destId="{903F842A-4E7F-435A-9837-5C0A7C2356D9}" srcOrd="2" destOrd="0" parTransId="{0C3651EE-4412-4448-A5FA-3407DA23A08D}" sibTransId="{59D4A5D4-6B19-4B7A-A892-6D308C909ADE}"/>
    <dgm:cxn modelId="{8145E2C8-950A-4CF5-94DD-9A57A5E089A7}" type="presOf" srcId="{F909D549-9013-4D82-A815-B4D2FEB9F999}" destId="{B5C138D7-7B36-44BA-9C29-8A8F76C927B2}" srcOrd="0" destOrd="0" presId="urn:microsoft.com/office/officeart/2016/7/layout/VerticalHollowActionList"/>
    <dgm:cxn modelId="{63EC83D2-8D2B-4B01-9C04-BF7CDD93ADAE}" srcId="{903F842A-4E7F-435A-9837-5C0A7C2356D9}" destId="{BFE4B25D-C9C1-4C14-A4EF-626012DACACF}" srcOrd="0" destOrd="0" parTransId="{D50C5455-EB4F-4BB5-AE48-1DD03C4F745D}" sibTransId="{30C02187-5F6F-4D5D-8786-4B3B212D1133}"/>
    <dgm:cxn modelId="{B61184E1-5C24-41F3-9BC3-B7BEED1A80C8}" type="presOf" srcId="{F9FCC586-D043-48AF-9D5B-3C3C2938559C}" destId="{557FEE3C-BB13-43BF-9874-E0DB1E771C64}" srcOrd="0" destOrd="0" presId="urn:microsoft.com/office/officeart/2016/7/layout/VerticalHollowActionList"/>
    <dgm:cxn modelId="{A748F9F6-AE6A-4A43-94D0-7EAAD71FD9BC}" srcId="{A064A0C1-D64F-4295-975A-9DA6573F3BD0}" destId="{F9FCC586-D043-48AF-9D5B-3C3C2938559C}" srcOrd="1" destOrd="0" parTransId="{8D55087A-2897-40DD-B044-8E604751241F}" sibTransId="{943A21B9-23A7-4C75-8BC2-B7237C0FDA13}"/>
    <dgm:cxn modelId="{EA73BE9C-2434-4C0D-B992-FF9BFAAA2879}" type="presParOf" srcId="{79427D08-7F0A-487B-81A5-3F5DD5DCBA1A}" destId="{C9DC29E8-2612-4F00-A8B5-495ACA3A606D}" srcOrd="0" destOrd="0" presId="urn:microsoft.com/office/officeart/2016/7/layout/VerticalHollowActionList"/>
    <dgm:cxn modelId="{00C7BAEB-EEB3-4CDE-A293-4927AB4DA153}" type="presParOf" srcId="{C9DC29E8-2612-4F00-A8B5-495ACA3A606D}" destId="{9D797609-779E-4219-BB01-85AEC0646E1F}" srcOrd="0" destOrd="0" presId="urn:microsoft.com/office/officeart/2016/7/layout/VerticalHollowActionList"/>
    <dgm:cxn modelId="{802CAE94-AFF5-4DD1-86CB-F51A54295301}" type="presParOf" srcId="{C9DC29E8-2612-4F00-A8B5-495ACA3A606D}" destId="{D9545735-CD08-428D-8282-EF834DC37ED5}" srcOrd="1" destOrd="0" presId="urn:microsoft.com/office/officeart/2016/7/layout/VerticalHollowActionList"/>
    <dgm:cxn modelId="{5F6E2245-056D-4858-98B9-F2FDCDC044C2}" type="presParOf" srcId="{79427D08-7F0A-487B-81A5-3F5DD5DCBA1A}" destId="{F2D50E2F-B7BE-4800-B3C6-DDA324C81672}" srcOrd="1" destOrd="0" presId="urn:microsoft.com/office/officeart/2016/7/layout/VerticalHollowActionList"/>
    <dgm:cxn modelId="{D7CD9093-E189-42C1-813C-1FB35D2BCD25}" type="presParOf" srcId="{79427D08-7F0A-487B-81A5-3F5DD5DCBA1A}" destId="{4CBB0407-9711-4F47-9BAF-ACC81D8AFE26}" srcOrd="2" destOrd="0" presId="urn:microsoft.com/office/officeart/2016/7/layout/VerticalHollowActionList"/>
    <dgm:cxn modelId="{6B231F6E-544C-48AC-8622-8AD11880D606}" type="presParOf" srcId="{4CBB0407-9711-4F47-9BAF-ACC81D8AFE26}" destId="{557FEE3C-BB13-43BF-9874-E0DB1E771C64}" srcOrd="0" destOrd="0" presId="urn:microsoft.com/office/officeart/2016/7/layout/VerticalHollowActionList"/>
    <dgm:cxn modelId="{5F1ECBD9-1579-4137-8392-6C6E4BCFA31F}" type="presParOf" srcId="{4CBB0407-9711-4F47-9BAF-ACC81D8AFE26}" destId="{B5C138D7-7B36-44BA-9C29-8A8F76C927B2}" srcOrd="1" destOrd="0" presId="urn:microsoft.com/office/officeart/2016/7/layout/VerticalHollowActionList"/>
    <dgm:cxn modelId="{8C8ABD4D-3D1D-4416-878B-EE63AEC84772}" type="presParOf" srcId="{79427D08-7F0A-487B-81A5-3F5DD5DCBA1A}" destId="{142CC21C-65ED-4444-85EF-0CB608FA366E}" srcOrd="3" destOrd="0" presId="urn:microsoft.com/office/officeart/2016/7/layout/VerticalHollowActionList"/>
    <dgm:cxn modelId="{367BF218-A3B8-4E6B-B96B-0B436DF58E6D}" type="presParOf" srcId="{79427D08-7F0A-487B-81A5-3F5DD5DCBA1A}" destId="{11DFD2B0-A6EC-4301-A9CC-86A2E43B4748}" srcOrd="4" destOrd="0" presId="urn:microsoft.com/office/officeart/2016/7/layout/VerticalHollowActionList"/>
    <dgm:cxn modelId="{EC1BA750-ECA3-427E-B015-4146CCA0F443}" type="presParOf" srcId="{11DFD2B0-A6EC-4301-A9CC-86A2E43B4748}" destId="{DE586E17-7895-4F7C-BD3F-6C8955202BD7}" srcOrd="0" destOrd="0" presId="urn:microsoft.com/office/officeart/2016/7/layout/VerticalHollowActionList"/>
    <dgm:cxn modelId="{7FCB40A3-ADB0-440A-AC06-D939EB2D840F}" type="presParOf" srcId="{11DFD2B0-A6EC-4301-A9CC-86A2E43B4748}" destId="{4AA14F41-96C5-4670-A558-92A9D33C94D5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7E32-11CD-449D-A98C-086D4E06A1A3}">
      <dsp:nvSpPr>
        <dsp:cNvPr id="0" name=""/>
        <dsp:cNvSpPr/>
      </dsp:nvSpPr>
      <dsp:spPr>
        <a:xfrm>
          <a:off x="0" y="295773"/>
          <a:ext cx="4255580" cy="311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How much do data scientists earn globally and in the U.S.?</a:t>
          </a:r>
        </a:p>
      </dsp:txBody>
      <dsp:txXfrm>
        <a:off x="15221" y="310994"/>
        <a:ext cx="4225138" cy="281363"/>
      </dsp:txXfrm>
    </dsp:sp>
    <dsp:sp modelId="{AAB07B65-ACD9-4ECE-8510-5BF8740044EE}">
      <dsp:nvSpPr>
        <dsp:cNvPr id="0" name=""/>
        <dsp:cNvSpPr/>
      </dsp:nvSpPr>
      <dsp:spPr>
        <a:xfrm>
          <a:off x="0" y="645018"/>
          <a:ext cx="4255580" cy="311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What experience levels affect salary?</a:t>
          </a:r>
        </a:p>
      </dsp:txBody>
      <dsp:txXfrm>
        <a:off x="15221" y="660239"/>
        <a:ext cx="4225138" cy="281363"/>
      </dsp:txXfrm>
    </dsp:sp>
    <dsp:sp modelId="{ADAFC7C0-4C2F-45CE-8FFB-359C3A9792AE}">
      <dsp:nvSpPr>
        <dsp:cNvPr id="0" name=""/>
        <dsp:cNvSpPr/>
      </dsp:nvSpPr>
      <dsp:spPr>
        <a:xfrm>
          <a:off x="0" y="994263"/>
          <a:ext cx="4255580" cy="311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Where should we hire—locally or offshore?</a:t>
          </a:r>
        </a:p>
      </dsp:txBody>
      <dsp:txXfrm>
        <a:off x="15221" y="1009484"/>
        <a:ext cx="4225138" cy="281363"/>
      </dsp:txXfrm>
    </dsp:sp>
    <dsp:sp modelId="{484FD155-5EA0-4E48-9B22-C1C08C32827E}">
      <dsp:nvSpPr>
        <dsp:cNvPr id="0" name=""/>
        <dsp:cNvSpPr/>
      </dsp:nvSpPr>
      <dsp:spPr>
        <a:xfrm>
          <a:off x="0" y="1343508"/>
          <a:ext cx="4255580" cy="311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How can we stay competitive and attract leadership talent?</a:t>
          </a:r>
        </a:p>
      </dsp:txBody>
      <dsp:txXfrm>
        <a:off x="15221" y="1358729"/>
        <a:ext cx="4225138" cy="281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45735-CD08-428D-8282-EF834DC37ED5}">
      <dsp:nvSpPr>
        <dsp:cNvPr id="0" name=""/>
        <dsp:cNvSpPr/>
      </dsp:nvSpPr>
      <dsp:spPr>
        <a:xfrm>
          <a:off x="807720" y="1414"/>
          <a:ext cx="32308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8" tIns="368230" rIns="62688" bIns="3682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Offer $140K–$180K USD for U.S.-based leadership roles</a:t>
          </a:r>
        </a:p>
      </dsp:txBody>
      <dsp:txXfrm>
        <a:off x="807720" y="1414"/>
        <a:ext cx="3230880" cy="1449722"/>
      </dsp:txXfrm>
    </dsp:sp>
    <dsp:sp modelId="{9D797609-779E-4219-BB01-85AEC0646E1F}">
      <dsp:nvSpPr>
        <dsp:cNvPr id="0" name=""/>
        <dsp:cNvSpPr/>
      </dsp:nvSpPr>
      <dsp:spPr>
        <a:xfrm>
          <a:off x="0" y="1414"/>
          <a:ext cx="8077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42" tIns="143200" rIns="42742" bIns="1432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Offer</a:t>
          </a:r>
        </a:p>
      </dsp:txBody>
      <dsp:txXfrm>
        <a:off x="0" y="1414"/>
        <a:ext cx="807720" cy="1449722"/>
      </dsp:txXfrm>
    </dsp:sp>
    <dsp:sp modelId="{B5C138D7-7B36-44BA-9C29-8A8F76C927B2}">
      <dsp:nvSpPr>
        <dsp:cNvPr id="0" name=""/>
        <dsp:cNvSpPr/>
      </dsp:nvSpPr>
      <dsp:spPr>
        <a:xfrm>
          <a:off x="807720" y="1538120"/>
          <a:ext cx="32308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8" tIns="368230" rIns="62688" bIns="3682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Build a hybrid team: U.S. lead + offshore support (e.g., Europe, India)</a:t>
          </a:r>
        </a:p>
      </dsp:txBody>
      <dsp:txXfrm>
        <a:off x="807720" y="1538120"/>
        <a:ext cx="3230880" cy="1449722"/>
      </dsp:txXfrm>
    </dsp:sp>
    <dsp:sp modelId="{557FEE3C-BB13-43BF-9874-E0DB1E771C64}">
      <dsp:nvSpPr>
        <dsp:cNvPr id="0" name=""/>
        <dsp:cNvSpPr/>
      </dsp:nvSpPr>
      <dsp:spPr>
        <a:xfrm>
          <a:off x="0" y="1538120"/>
          <a:ext cx="8077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42" tIns="143200" rIns="42742" bIns="1432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</a:t>
          </a:r>
        </a:p>
      </dsp:txBody>
      <dsp:txXfrm>
        <a:off x="0" y="1538120"/>
        <a:ext cx="807720" cy="1449722"/>
      </dsp:txXfrm>
    </dsp:sp>
    <dsp:sp modelId="{4AA14F41-96C5-4670-A558-92A9D33C94D5}">
      <dsp:nvSpPr>
        <dsp:cNvPr id="0" name=""/>
        <dsp:cNvSpPr/>
      </dsp:nvSpPr>
      <dsp:spPr>
        <a:xfrm>
          <a:off x="807720" y="3074826"/>
          <a:ext cx="32308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8" tIns="368230" rIns="62688" bIns="3682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Stay flexible on location to access global talent and manage costs</a:t>
          </a:r>
        </a:p>
      </dsp:txBody>
      <dsp:txXfrm>
        <a:off x="807720" y="3074826"/>
        <a:ext cx="3230880" cy="1449722"/>
      </dsp:txXfrm>
    </dsp:sp>
    <dsp:sp modelId="{DE586E17-7895-4F7C-BD3F-6C8955202BD7}">
      <dsp:nvSpPr>
        <dsp:cNvPr id="0" name=""/>
        <dsp:cNvSpPr/>
      </dsp:nvSpPr>
      <dsp:spPr>
        <a:xfrm>
          <a:off x="0" y="3074826"/>
          <a:ext cx="8077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42" tIns="143200" rIns="42742" bIns="1432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Stay</a:t>
          </a:r>
        </a:p>
      </dsp:txBody>
      <dsp:txXfrm>
        <a:off x="0" y="3074826"/>
        <a:ext cx="807720" cy="144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Hiring a Data Science Team: Salary Insights &amp; 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 fontScale="92500"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Prepared for the CEO</a:t>
            </a:r>
          </a:p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Beija Richardson| April 2025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84915"/>
            <a:ext cx="3488307" cy="1951075"/>
          </a:xfrm>
          <a:noFill/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>
                <a:solidFill>
                  <a:schemeClr val="bg1"/>
                </a:solidFill>
              </a:rPr>
              <a:t>What Should We Pay to Attract Top Data Science Talent?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2E276E0-9A0E-40B5-7DCA-144F7AAA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2" r="14413"/>
          <a:stretch/>
        </p:blipFill>
        <p:spPr>
          <a:xfrm>
            <a:off x="472228" y="2708781"/>
            <a:ext cx="8136047" cy="349663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2906481"/>
            <a:ext cx="304800" cy="322326"/>
            <a:chOff x="215328" y="-46937"/>
            <a:chExt cx="304800" cy="277384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52FBDF-D6A7-0294-54E4-04A7425EE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592619"/>
              </p:ext>
            </p:extLst>
          </p:nvPr>
        </p:nvGraphicFramePr>
        <p:xfrm>
          <a:off x="4114560" y="684921"/>
          <a:ext cx="4255580" cy="195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42" y="385533"/>
            <a:ext cx="2582636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How Much Do Data Scientists Earn? </a:t>
            </a:r>
          </a:p>
        </p:txBody>
      </p:sp>
      <p:pic>
        <p:nvPicPr>
          <p:cNvPr id="4" name="Picture 3" descr="680b9b80-1136-463f-ad4f-3850b26ad0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4048822"/>
            <a:ext cx="3377618" cy="20856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742" y="1932318"/>
            <a:ext cx="2582636" cy="2116504"/>
          </a:xfrm>
        </p:spPr>
        <p:txBody>
          <a:bodyPr anchor="t">
            <a:normAutofit/>
          </a:bodyPr>
          <a:lstStyle/>
          <a:p>
            <a:r>
              <a:rPr lang="en-US" sz="1700" dirty="0"/>
              <a:t>- Most data scientists earn between $60K–$150K USD</a:t>
            </a:r>
          </a:p>
          <a:p>
            <a:r>
              <a:rPr lang="en-US" sz="1700" dirty="0"/>
              <a:t>- A few high outliers (&gt;$300K) suggest executive-level compensation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833511-3438-3D8C-FD33-9873A9348FC8}"/>
              </a:ext>
            </a:extLst>
          </p:cNvPr>
          <p:cNvSpPr txBox="1"/>
          <p:nvPr/>
        </p:nvSpPr>
        <p:spPr>
          <a:xfrm>
            <a:off x="4011031" y="2067240"/>
            <a:ext cx="4576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Executives earn over $200K USD on average</a:t>
            </a:r>
          </a:p>
          <a:p>
            <a:r>
              <a:rPr lang="en-US" dirty="0"/>
              <a:t>- Clear salary growth from Entry to Executive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C2BB4-2915-1C11-FA61-A71EB6B3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99" y="4017996"/>
            <a:ext cx="3421803" cy="2116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FB448F-8AAD-882F-6AC5-34B398613C81}"/>
              </a:ext>
            </a:extLst>
          </p:cNvPr>
          <p:cNvSpPr txBox="1"/>
          <p:nvPr/>
        </p:nvSpPr>
        <p:spPr>
          <a:xfrm>
            <a:off x="4574868" y="616845"/>
            <a:ext cx="4576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Does Experience Play a Factor?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143000"/>
          </a:xfrm>
        </p:spPr>
        <p:txBody>
          <a:bodyPr>
            <a:normAutofit fontScale="90000"/>
          </a:bodyPr>
          <a:lstStyle/>
          <a:p>
            <a:r>
              <a:rPr dirty="0"/>
              <a:t>Location Impact Salary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DDFFED-6E3A-03D9-CBDC-F4C7AE8A7E9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648200" y="141763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" y="160972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- U.S. salaries are highest (~$140K+)</a:t>
            </a:r>
          </a:p>
          <a:p>
            <a:r>
              <a:rPr dirty="0"/>
              <a:t>- Countries like Canada, Japan, Germany offer competitive alternatives</a:t>
            </a:r>
          </a:p>
        </p:txBody>
      </p:sp>
      <p:pic>
        <p:nvPicPr>
          <p:cNvPr id="6" name="Picture 5" descr="07c8e934-c944-47e9-8f96-21660fcbac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94" y="3872706"/>
            <a:ext cx="3694906" cy="2280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8210BB-4EB1-3350-546F-EE4F1DCF8987}"/>
              </a:ext>
            </a:extLst>
          </p:cNvPr>
          <p:cNvSpPr txBox="1"/>
          <p:nvPr/>
        </p:nvSpPr>
        <p:spPr>
          <a:xfrm>
            <a:off x="4379597" y="461417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Recommendations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206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Hiring a Data Science Team: Salary Insights &amp; Recommendations</vt:lpstr>
      <vt:lpstr>What Should We Pay to Attract Top Data Science Talent?</vt:lpstr>
      <vt:lpstr>How Much Do Data Scientists Earn? </vt:lpstr>
      <vt:lpstr>Location Impact Salary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 richardson</cp:lastModifiedBy>
  <cp:revision>5</cp:revision>
  <dcterms:created xsi:type="dcterms:W3CDTF">2013-01-27T09:14:16Z</dcterms:created>
  <dcterms:modified xsi:type="dcterms:W3CDTF">2025-04-20T00:52:29Z</dcterms:modified>
  <cp:category/>
</cp:coreProperties>
</file>