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99" r:id="rId2"/>
    <p:sldMasterId id="2147483712" r:id="rId3"/>
    <p:sldMasterId id="2147483730" r:id="rId4"/>
  </p:sldMasterIdLst>
  <p:notesMasterIdLst>
    <p:notesMasterId r:id="rId15"/>
  </p:notesMasterIdLst>
  <p:sldIdLst>
    <p:sldId id="256" r:id="rId5"/>
    <p:sldId id="257" r:id="rId6"/>
    <p:sldId id="308" r:id="rId7"/>
    <p:sldId id="309" r:id="rId8"/>
    <p:sldId id="258" r:id="rId9"/>
    <p:sldId id="305" r:id="rId10"/>
    <p:sldId id="306" r:id="rId11"/>
    <p:sldId id="307" r:id="rId12"/>
    <p:sldId id="260" r:id="rId13"/>
    <p:sldId id="310" r:id="rId14"/>
  </p:sldIdLst>
  <p:sldSz cx="9144000" cy="5143500" type="screen16x9"/>
  <p:notesSz cx="6858000" cy="9144000"/>
  <p:embeddedFontLst>
    <p:embeddedFont>
      <p:font typeface="Century Gothic" panose="020B0502020202020204" pitchFamily="34" charset="0"/>
      <p:regular r:id="rId16"/>
      <p:bold r:id="rId17"/>
      <p:italic r:id="rId18"/>
      <p:boldItalic r:id="rId19"/>
    </p:embeddedFont>
    <p:embeddedFont>
      <p:font typeface="Gill Sans MT" panose="020B0502020104020203" pitchFamily="3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Wingdings 2" panose="05020102010507070707" pitchFamily="18" charset="2"/>
      <p:regular r:id="rId28"/>
    </p:embeddedFont>
    <p:embeddedFont>
      <p:font typeface="Wingdings 3" panose="05040102010807070707" pitchFamily="18" charset="2"/>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72153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54621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2595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54535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41964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45837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2461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1682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220323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479830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690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848771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36803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85802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238003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8/1/2023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731974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730236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101340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extLst>
      <p:ext uri="{BB962C8B-B14F-4D97-AF65-F5344CB8AC3E}">
        <p14:creationId xmlns:p14="http://schemas.microsoft.com/office/powerpoint/2010/main" val="1352136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00007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109803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05691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7378167"/>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679846541"/>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80906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4773030"/>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505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70385160"/>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9140776"/>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7077330"/>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590438004"/>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12866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58944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1830465"/>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8199192"/>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49830800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5842379"/>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extLst>
      <p:ext uri="{BB962C8B-B14F-4D97-AF65-F5344CB8AC3E}">
        <p14:creationId xmlns:p14="http://schemas.microsoft.com/office/powerpoint/2010/main" val="14727477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7327168"/>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019858"/>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511176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49985354"/>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1962399"/>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62474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0542991"/>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18227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478068421"/>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6280538"/>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378239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781839101"/>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6946268"/>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2978919"/>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2171666"/>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100028698"/>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39301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8405551"/>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extLst>
      <p:ext uri="{BB962C8B-B14F-4D97-AF65-F5344CB8AC3E}">
        <p14:creationId xmlns:p14="http://schemas.microsoft.com/office/powerpoint/2010/main" val="15968911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extLst>
      <p:ext uri="{BB962C8B-B14F-4D97-AF65-F5344CB8AC3E}">
        <p14:creationId xmlns:p14="http://schemas.microsoft.com/office/powerpoint/2010/main" val="39269764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extLst>
      <p:ext uri="{BB962C8B-B14F-4D97-AF65-F5344CB8AC3E}">
        <p14:creationId xmlns:p14="http://schemas.microsoft.com/office/powerpoint/2010/main" val="237311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39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07604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18C79C5D-2A6F-F04D-97DA-BEF2467B64E4}" type="datetimeFigureOut">
              <a:rPr lang="en-US" dirty="0"/>
              <a:pPr/>
              <a:t>8/1/2023</a:t>
            </a:fld>
            <a:endParaRPr lang="en-US" dirty="0"/>
          </a:p>
        </p:txBody>
      </p:sp>
      <p:sp>
        <p:nvSpPr>
          <p:cNvPr id="6" name="Footer Placeholder 5"/>
          <p:cNvSpPr>
            <a:spLocks noGrp="1"/>
          </p:cNvSpPr>
          <p:nvPr>
            <p:ph type="ftr" sz="quarter" idx="11"/>
          </p:nvPr>
        </p:nvSpPr>
        <p:spPr>
          <a:xfrm>
            <a:off x="442797" y="4531022"/>
            <a:ext cx="2471560" cy="273844"/>
          </a:xfrm>
        </p:spPr>
        <p:txBody>
          <a:bodyPr/>
          <a:lstStyle/>
          <a:p>
            <a:endParaRPr lang="en-US" dirty="0"/>
          </a:p>
        </p:txBody>
      </p:sp>
      <p:sp>
        <p:nvSpPr>
          <p:cNvPr id="7" name="Slide Number Placeholder 6"/>
          <p:cNvSpPr>
            <a:spLocks noGrp="1"/>
          </p:cNvSpPr>
          <p:nvPr>
            <p:ph type="sldNum" sz="quarter" idx="12"/>
          </p:nvPr>
        </p:nvSpPr>
        <p:spPr>
          <a:xfrm>
            <a:off x="3647017" y="4436917"/>
            <a:ext cx="796616" cy="36794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47508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theme" Target="../theme/theme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endParaRPr lang="en-US" dirty="0"/>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09B482E8-6E0E-1B4F-B1FD-C69DB9E858D9}" type="datetimeFigureOut">
              <a:rPr lang="en-US" dirty="0"/>
              <a:pPr/>
              <a:t>8/1/2023</a:t>
            </a:fld>
            <a:endParaRPr lang="en-US" dirty="0"/>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003310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ftr="0" dt="0"/>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8/1/2023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51157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8/1/2023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6334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8/1/2023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3611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129990" y="1263806"/>
            <a:ext cx="6472197" cy="2174448"/>
          </a:xfrm>
        </p:spPr>
        <p:txBody>
          <a:bodyPr/>
          <a:lstStyle/>
          <a:p>
            <a:r>
              <a:rPr lang="en-US" dirty="0">
                <a:solidFill>
                  <a:schemeClr val="tx1"/>
                </a:solidFill>
              </a:rPr>
              <a:t>Tata Data Visualization: Empowering Business with Effective Insights</a:t>
            </a:r>
          </a:p>
        </p:txBody>
      </p:sp>
      <p:sp>
        <p:nvSpPr>
          <p:cNvPr id="5" name="TextBox 4"/>
          <p:cNvSpPr txBox="1"/>
          <p:nvPr/>
        </p:nvSpPr>
        <p:spPr>
          <a:xfrm>
            <a:off x="6698166" y="4215161"/>
            <a:ext cx="2445835" cy="752371"/>
          </a:xfrm>
          <a:prstGeom prst="rect">
            <a:avLst/>
          </a:prstGeom>
          <a:noFill/>
        </p:spPr>
        <p:txBody>
          <a:bodyPr wrap="square" rtlCol="0">
            <a:noAutofit/>
          </a:bodyPr>
          <a:lstStyle/>
          <a:p>
            <a:r>
              <a:rPr lang="en-US" sz="1100" dirty="0">
                <a:solidFill>
                  <a:schemeClr val="tx1"/>
                </a:solidFill>
              </a:rPr>
              <a:t>Prepared by:</a:t>
            </a:r>
          </a:p>
          <a:p>
            <a:r>
              <a:rPr lang="en-US" sz="1100" dirty="0">
                <a:solidFill>
                  <a:schemeClr val="tx1"/>
                </a:solidFill>
              </a:rPr>
              <a:t>Mohammad Arman Ansari</a:t>
            </a:r>
          </a:p>
          <a:p>
            <a:r>
              <a:rPr lang="en-US" sz="1100" dirty="0">
                <a:solidFill>
                  <a:schemeClr val="tx1"/>
                </a:solidFill>
              </a:rPr>
              <a:t>An aspiring analyst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605562" y="654205"/>
            <a:ext cx="2077980" cy="400110"/>
          </a:xfrm>
          <a:prstGeom prst="rect">
            <a:avLst/>
          </a:prstGeom>
          <a:solidFill>
            <a:schemeClr val="bg2"/>
          </a:solidFill>
        </p:spPr>
        <p:txBody>
          <a:bodyPr wrap="square" rtlCol="0">
            <a:spAutoFit/>
          </a:bodyPr>
          <a:lstStyle/>
          <a:p>
            <a:r>
              <a:rPr lang="en-US" sz="1600" b="1" dirty="0">
                <a:solidFill>
                  <a:schemeClr val="accent3">
                    <a:lumMod val="75000"/>
                  </a:schemeClr>
                </a:solidFill>
              </a:rPr>
              <a:t>Table of </a:t>
            </a:r>
            <a:r>
              <a:rPr lang="en-US" sz="2000" b="1" dirty="0">
                <a:solidFill>
                  <a:schemeClr val="accent3">
                    <a:lumMod val="75000"/>
                  </a:schemeClr>
                </a:solidFill>
              </a:rPr>
              <a:t>Content</a:t>
            </a:r>
            <a:endParaRPr lang="en-US" sz="1600" b="1" dirty="0">
              <a:solidFill>
                <a:schemeClr val="accent3">
                  <a:lumMod val="75000"/>
                </a:schemeClr>
              </a:solidFill>
            </a:endParaRPr>
          </a:p>
        </p:txBody>
      </p:sp>
      <p:sp>
        <p:nvSpPr>
          <p:cNvPr id="5" name="TextBox 4"/>
          <p:cNvSpPr txBox="1"/>
          <p:nvPr/>
        </p:nvSpPr>
        <p:spPr>
          <a:xfrm>
            <a:off x="1878668" y="1054315"/>
            <a:ext cx="5131732" cy="3393032"/>
          </a:xfrm>
          <a:prstGeom prst="rect">
            <a:avLst/>
          </a:prstGeom>
          <a:noFill/>
        </p:spPr>
        <p:txBody>
          <a:bodyPr wrap="square" rtlCol="0" anchor="ctr">
            <a:noAutofit/>
          </a:bodyPr>
          <a:lstStyle/>
          <a:p>
            <a:pPr algn="ctr"/>
            <a:r>
              <a:rPr lang="en-US" dirty="0">
                <a:solidFill>
                  <a:schemeClr val="accent4">
                    <a:lumMod val="20000"/>
                    <a:lumOff val="80000"/>
                  </a:schemeClr>
                </a:solidFill>
              </a:rPr>
              <a:t>Introduction</a:t>
            </a:r>
          </a:p>
          <a:p>
            <a:pPr algn="ctr"/>
            <a:endParaRPr lang="en-US" dirty="0">
              <a:solidFill>
                <a:schemeClr val="accent4">
                  <a:lumMod val="20000"/>
                  <a:lumOff val="80000"/>
                </a:schemeClr>
              </a:solidFill>
            </a:endParaRPr>
          </a:p>
          <a:p>
            <a:pPr algn="ctr"/>
            <a:r>
              <a:rPr lang="en-US" dirty="0">
                <a:solidFill>
                  <a:schemeClr val="accent4">
                    <a:lumMod val="20000"/>
                    <a:lumOff val="80000"/>
                  </a:schemeClr>
                </a:solidFill>
              </a:rPr>
              <a:t>Thought Process</a:t>
            </a:r>
          </a:p>
          <a:p>
            <a:pPr algn="ctr"/>
            <a:endParaRPr lang="en-US" dirty="0">
              <a:solidFill>
                <a:schemeClr val="accent4">
                  <a:lumMod val="20000"/>
                  <a:lumOff val="80000"/>
                </a:schemeClr>
              </a:solidFill>
            </a:endParaRPr>
          </a:p>
          <a:p>
            <a:pPr algn="ctr"/>
            <a:r>
              <a:rPr lang="en-US" dirty="0">
                <a:solidFill>
                  <a:schemeClr val="accent4">
                    <a:lumMod val="20000"/>
                    <a:lumOff val="80000"/>
                  </a:schemeClr>
                </a:solidFill>
              </a:rPr>
              <a:t>Revenue by Month, 2011</a:t>
            </a:r>
          </a:p>
          <a:p>
            <a:pPr algn="ctr"/>
            <a:endParaRPr lang="en-US" dirty="0">
              <a:solidFill>
                <a:schemeClr val="accent4">
                  <a:lumMod val="20000"/>
                  <a:lumOff val="80000"/>
                </a:schemeClr>
              </a:solidFill>
            </a:endParaRPr>
          </a:p>
          <a:p>
            <a:pPr algn="ctr"/>
            <a:r>
              <a:rPr lang="en-US" dirty="0">
                <a:solidFill>
                  <a:schemeClr val="accent4">
                    <a:lumMod val="20000"/>
                    <a:lumOff val="80000"/>
                  </a:schemeClr>
                </a:solidFill>
              </a:rPr>
              <a:t>Top 10 Countries by Revenue and Their Quantities</a:t>
            </a:r>
          </a:p>
          <a:p>
            <a:pPr algn="ctr"/>
            <a:endParaRPr lang="en-US" dirty="0">
              <a:solidFill>
                <a:schemeClr val="accent4">
                  <a:lumMod val="20000"/>
                  <a:lumOff val="80000"/>
                </a:schemeClr>
              </a:solidFill>
            </a:endParaRPr>
          </a:p>
          <a:p>
            <a:pPr algn="ctr"/>
            <a:r>
              <a:rPr lang="en-US" dirty="0">
                <a:solidFill>
                  <a:schemeClr val="accent4">
                    <a:lumMod val="20000"/>
                    <a:lumOff val="80000"/>
                  </a:schemeClr>
                </a:solidFill>
              </a:rPr>
              <a:t>Top 10 Customers by Revenue</a:t>
            </a:r>
          </a:p>
          <a:p>
            <a:pPr algn="ctr"/>
            <a:endParaRPr lang="en-US" dirty="0">
              <a:solidFill>
                <a:schemeClr val="accent4">
                  <a:lumMod val="20000"/>
                  <a:lumOff val="80000"/>
                </a:schemeClr>
              </a:solidFill>
            </a:endParaRPr>
          </a:p>
          <a:p>
            <a:pPr algn="ctr"/>
            <a:r>
              <a:rPr lang="en-US" dirty="0">
                <a:solidFill>
                  <a:schemeClr val="accent4">
                    <a:lumMod val="20000"/>
                    <a:lumOff val="80000"/>
                  </a:schemeClr>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a:solidFill>
                  <a:schemeClr val="bg1"/>
                </a:solidFill>
              </a:rPr>
              <a:t>Hello and welcome. In this presentation, I will take you through our company’s sales performance for the years 2010 and 2011.</a:t>
            </a:r>
          </a:p>
          <a:p>
            <a:endParaRPr lang="en-US" dirty="0">
              <a:solidFill>
                <a:schemeClr val="bg1"/>
              </a:solidFill>
            </a:endParaRPr>
          </a:p>
          <a:p>
            <a:r>
              <a:rPr lang="en-US" dirty="0">
                <a:solidFill>
                  <a:schemeClr val="bg1"/>
                </a:solidFill>
              </a:rPr>
              <a:t>I appreciate the opportunity you gave me to dive into this data to gain insightful information about the store’s performance.</a:t>
            </a:r>
          </a:p>
          <a:p>
            <a:endParaRPr lang="en-US" dirty="0">
              <a:solidFill>
                <a:schemeClr val="bg1"/>
              </a:solidFill>
            </a:endParaRPr>
          </a:p>
          <a:p>
            <a:r>
              <a:rPr lang="en-US" dirty="0">
                <a:solidFill>
                  <a:schemeClr val="bg1"/>
                </a:solidFill>
              </a:rPr>
              <a:t>Thank you also for the questions you asked since they provided a general direction for the kind of insights you are looking to get from this analysis.</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The revenue trend from August to December demonstrates how seasonality affects retail store sales.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615</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Wingdings 3</vt:lpstr>
      <vt:lpstr>Arial</vt:lpstr>
      <vt:lpstr>Wingdings 2</vt:lpstr>
      <vt:lpstr>Trebuchet MS</vt:lpstr>
      <vt:lpstr>Gill Sans MT</vt:lpstr>
      <vt:lpstr>Century Gothic</vt:lpstr>
      <vt:lpstr>Quotable</vt:lpstr>
      <vt:lpstr>Gallery</vt:lpstr>
      <vt:lpstr>Facet</vt:lpstr>
      <vt:lpstr>1_Facet</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Mohammad Arman</cp:lastModifiedBy>
  <cp:revision>26</cp:revision>
  <dcterms:modified xsi:type="dcterms:W3CDTF">2023-07-31T22:27:54Z</dcterms:modified>
</cp:coreProperties>
</file>