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2" r:id="rId4"/>
    <p:sldId id="303" r:id="rId5"/>
    <p:sldId id="259" r:id="rId6"/>
    <p:sldId id="260" r:id="rId7"/>
    <p:sldId id="301" r:id="rId8"/>
    <p:sldId id="261" r:id="rId9"/>
    <p:sldId id="262" r:id="rId10"/>
    <p:sldId id="272" r:id="rId11"/>
    <p:sldId id="270" r:id="rId12"/>
    <p:sldId id="273" r:id="rId13"/>
    <p:sldId id="263" r:id="rId14"/>
    <p:sldId id="304" r:id="rId15"/>
    <p:sldId id="305" r:id="rId16"/>
    <p:sldId id="264" r:id="rId17"/>
    <p:sldId id="265" r:id="rId18"/>
    <p:sldId id="267" r:id="rId19"/>
    <p:sldId id="274" r:id="rId20"/>
    <p:sldId id="268" r:id="rId21"/>
    <p:sldId id="279" r:id="rId22"/>
    <p:sldId id="280" r:id="rId23"/>
    <p:sldId id="281" r:id="rId24"/>
    <p:sldId id="286" r:id="rId25"/>
    <p:sldId id="287" r:id="rId26"/>
    <p:sldId id="288" r:id="rId27"/>
    <p:sldId id="289" r:id="rId28"/>
    <p:sldId id="290" r:id="rId29"/>
    <p:sldId id="310" r:id="rId30"/>
    <p:sldId id="285" r:id="rId31"/>
    <p:sldId id="291" r:id="rId32"/>
    <p:sldId id="283" r:id="rId33"/>
    <p:sldId id="29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5D927-B0CA-40BF-A52A-C290AC35DF68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7C9D2-4DEA-4B7B-ABE2-960A19B85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64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B36A-A28D-4128-A1D2-7FFF02200E84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F1A5A-63F4-43A3-8463-C79EF0E3B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67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C18EF-5EDF-4E9B-B388-C347993DBDE1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8BABD-5099-4583-9543-C756963AA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1D9AF-B6EA-4F2B-9478-8CCB493AD699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78441-4878-490F-B495-A95186C2F9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4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1714-1504-44BC-9104-3581B065CC59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7878F-10EE-45C9-B84C-9FE73DFFC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14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F05B-BDEB-4C18-81C4-633C41E2B98E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303D3-82E9-4F40-8C9D-0213CC561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6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6D5CE-E010-4F51-829A-04C7E25E45C5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CDCF8-0273-49DB-ABE4-AC62C51E4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05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E0E5-04F7-45C3-BEEE-5E5DF547BD17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EEE9E-63AD-41C9-9841-8BDCDFDFF2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3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9ECF-F62C-4F7F-8EE4-40EF8A9464BF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D7ACC-AD94-48D3-9FFB-30084F511E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9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77C03-B249-4E55-AB56-138B82005077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9E4CB-5A0A-4EC5-888E-139472924B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02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0341C-8450-431C-9DE3-9B52EA9DD8A6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C3BB0-A2A5-4F85-8253-1C5DA4D770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35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65E91-A19A-4C2F-A587-BE1F97AA67D9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E55BFFB-7CD9-4A1E-AE07-32401B4075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</a:t>
            </a:r>
          </a:p>
        </p:txBody>
      </p:sp>
      <p:pic>
        <p:nvPicPr>
          <p:cNvPr id="2051" name="Picture 8" descr="jquery_logo_color_o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2046288"/>
            <a:ext cx="70104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IN YOUR PAGE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&lt;html&gt;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&lt;head&gt;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&lt;script </a:t>
            </a:r>
            <a:r>
              <a:rPr lang="en-US" dirty="0" err="1"/>
              <a:t>src</a:t>
            </a:r>
            <a:r>
              <a:rPr lang="en-US" dirty="0"/>
              <a:t>="path/to/jquery-x.x.js"&gt;&lt;/script&gt;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&lt;script&gt;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	$(document).ready(function(){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		// Start here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	});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&lt;/</a:t>
            </a:r>
            <a:r>
              <a:rPr lang="en-US" dirty="0"/>
              <a:t>script&gt;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&lt;/head&gt;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&lt;body&gt; … &lt;/body&gt;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&lt;/html&gt;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PHILOSOPHY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4"/>
          <p:cNvSpPr txBox="1">
            <a:spLocks/>
          </p:cNvSpPr>
          <p:nvPr/>
        </p:nvSpPr>
        <p:spPr>
          <a:xfrm>
            <a:off x="228600" y="3074988"/>
            <a:ext cx="7772400" cy="10255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0000"/>
                </a:solidFill>
              </a:rPr>
              <a:t>$(“div”).</a:t>
            </a:r>
            <a:r>
              <a:rPr lang="en-US" sz="4000" b="1" dirty="0" err="1" smtClean="0">
                <a:solidFill>
                  <a:srgbClr val="00B0FF"/>
                </a:solidFill>
              </a:rPr>
              <a:t>addClass</a:t>
            </a:r>
            <a:r>
              <a:rPr lang="en-US" sz="4000" b="1" dirty="0" smtClean="0">
                <a:solidFill>
                  <a:srgbClr val="00B0FF"/>
                </a:solidFill>
              </a:rPr>
              <a:t>(“xyz”);</a:t>
            </a:r>
            <a:br>
              <a:rPr lang="en-US" sz="4000" b="1" dirty="0" smtClean="0">
                <a:solidFill>
                  <a:srgbClr val="00B0FF"/>
                </a:solidFill>
              </a:rPr>
            </a:b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64" charset="-128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81163" y="3683000"/>
            <a:ext cx="147637" cy="1851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8" name="TextBox 9"/>
          <p:cNvSpPr txBox="1">
            <a:spLocks noChangeArrowheads="1"/>
          </p:cNvSpPr>
          <p:nvPr/>
        </p:nvSpPr>
        <p:spPr bwMode="auto">
          <a:xfrm>
            <a:off x="457200" y="5637213"/>
            <a:ext cx="2201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7030A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jQu</a:t>
            </a:r>
            <a:r>
              <a:rPr lang="en-US" altLang="en-US" sz="2400" b="1">
                <a:solidFill>
                  <a:srgbClr val="7030A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ery Object</a:t>
            </a:r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 rot="5400000">
            <a:off x="2230438" y="1417638"/>
            <a:ext cx="66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0">
                <a:solidFill>
                  <a:srgbClr val="FF0000"/>
                </a:solidFill>
                <a:latin typeface="Aharoni" pitchFamily="2" charset="-79"/>
                <a:ea typeface="ＭＳ Ｐゴシック" panose="020B0600070205080204" pitchFamily="34" charset="-128"/>
                <a:cs typeface="Aharoni" pitchFamily="2" charset="-79"/>
              </a:rPr>
              <a:t>}</a:t>
            </a:r>
          </a:p>
        </p:txBody>
      </p:sp>
      <p:sp>
        <p:nvSpPr>
          <p:cNvPr id="13320" name="TextBox 5"/>
          <p:cNvSpPr txBox="1">
            <a:spLocks noChangeArrowheads="1"/>
          </p:cNvSpPr>
          <p:nvPr/>
        </p:nvSpPr>
        <p:spPr bwMode="auto">
          <a:xfrm>
            <a:off x="2819400" y="4491038"/>
            <a:ext cx="4775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 something with them</a:t>
            </a:r>
          </a:p>
        </p:txBody>
      </p:sp>
      <p:sp>
        <p:nvSpPr>
          <p:cNvPr id="13321" name="TextBox 8"/>
          <p:cNvSpPr txBox="1">
            <a:spLocks noChangeArrowheads="1"/>
          </p:cNvSpPr>
          <p:nvPr/>
        </p:nvSpPr>
        <p:spPr bwMode="auto">
          <a:xfrm rot="-5400000">
            <a:off x="4222750" y="2813050"/>
            <a:ext cx="66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0">
                <a:solidFill>
                  <a:srgbClr val="FF0000"/>
                </a:solidFill>
                <a:latin typeface="Aharoni" pitchFamily="2" charset="-79"/>
                <a:ea typeface="ＭＳ Ｐゴシック" panose="020B0600070205080204" pitchFamily="34" charset="-128"/>
                <a:cs typeface="Aharoni" pitchFamily="2" charset="-79"/>
              </a:rPr>
              <a:t>}</a:t>
            </a:r>
          </a:p>
        </p:txBody>
      </p:sp>
      <p:sp>
        <p:nvSpPr>
          <p:cNvPr id="13322" name="TextBox 5"/>
          <p:cNvSpPr txBox="1">
            <a:spLocks noChangeArrowheads="1"/>
          </p:cNvSpPr>
          <p:nvPr/>
        </p:nvSpPr>
        <p:spPr bwMode="auto">
          <a:xfrm>
            <a:off x="1116013" y="1692275"/>
            <a:ext cx="3151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cs typeface="Arial" panose="020B0604020202020204" pitchFamily="34" charset="0"/>
              </a:rPr>
              <a:t>FIND SOME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HELLO WORLD 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&lt;head&gt;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&lt;title&gt;</a:t>
            </a:r>
            <a:r>
              <a:rPr lang="en-US" dirty="0" err="1"/>
              <a:t>jQuery</a:t>
            </a:r>
            <a:r>
              <a:rPr lang="en-US" dirty="0"/>
              <a:t> Hello World&lt;/title&gt;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jquery-1.11.3.js</a:t>
            </a:r>
            <a:r>
              <a:rPr lang="en-US" dirty="0"/>
              <a:t>"&gt;&lt;/script&gt;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&lt;/head&gt;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$(</a:t>
            </a:r>
            <a:r>
              <a:rPr lang="en-US" dirty="0"/>
              <a:t>document).ready(function(){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		$(“</a:t>
            </a:r>
            <a:r>
              <a:rPr lang="en-US" dirty="0"/>
              <a:t>p").html("Hello World !! (display due to </a:t>
            </a:r>
            <a:r>
              <a:rPr lang="en-US" dirty="0" err="1"/>
              <a:t>jQuery</a:t>
            </a:r>
            <a:r>
              <a:rPr lang="en-US" dirty="0"/>
              <a:t>)");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}); </a:t>
            </a:r>
            <a:endParaRPr lang="en-US" dirty="0"/>
          </a:p>
          <a:p>
            <a:pPr marL="4000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&lt;/script&gt;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&lt;</a:t>
            </a:r>
            <a:r>
              <a:rPr lang="en-US" dirty="0"/>
              <a:t>p</a:t>
            </a:r>
            <a:r>
              <a:rPr lang="en-US" dirty="0" smtClean="0"/>
              <a:t>&gt;&lt;/</a:t>
            </a:r>
            <a:r>
              <a:rPr lang="en-US" dirty="0"/>
              <a:t>p&gt;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&lt;/</a:t>
            </a:r>
            <a:r>
              <a:rPr lang="en-US" dirty="0"/>
              <a:t>body&gt;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endParaRPr lang="en-US" altLang="en-US" sz="2800" b="1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EASIER TO WRITE JQUERY THAN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PURE JAVASCRIPT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dirty="0"/>
              <a:t>The </a:t>
            </a:r>
            <a:r>
              <a:rPr lang="en-US" sz="1800" dirty="0" err="1"/>
              <a:t>jQuery</a:t>
            </a:r>
            <a:r>
              <a:rPr lang="en-US" sz="1800" dirty="0"/>
              <a:t> selectors are one of the main feature in </a:t>
            </a:r>
            <a:r>
              <a:rPr lang="en-US" sz="1800" dirty="0" err="1"/>
              <a:t>jQuery</a:t>
            </a:r>
            <a:r>
              <a:rPr lang="en-US" sz="1800" dirty="0"/>
              <a:t> library.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dirty="0"/>
              <a:t>These selectors uses CSS syntax to </a:t>
            </a:r>
            <a:r>
              <a:rPr lang="en-US" sz="1800" dirty="0" smtClean="0"/>
              <a:t>allow </a:t>
            </a:r>
            <a:r>
              <a:rPr lang="en-US" sz="1800" dirty="0"/>
              <a:t>developer to easily identify the elements of </a:t>
            </a:r>
            <a:r>
              <a:rPr lang="en-US" sz="1800" dirty="0" smtClean="0"/>
              <a:t>page.</a:t>
            </a: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Note: For using </a:t>
            </a:r>
            <a:r>
              <a:rPr lang="en-US" sz="1800" dirty="0" err="1">
                <a:solidFill>
                  <a:srgbClr val="FF0000"/>
                </a:solidFill>
              </a:rPr>
              <a:t>JQuery</a:t>
            </a:r>
            <a:r>
              <a:rPr lang="en-US" sz="1800" dirty="0">
                <a:solidFill>
                  <a:srgbClr val="FF0000"/>
                </a:solidFill>
              </a:rPr>
              <a:t> library most effectively, you must be familiar with  </a:t>
            </a:r>
            <a:r>
              <a:rPr lang="en-US" sz="1800" dirty="0" err="1">
                <a:solidFill>
                  <a:srgbClr val="FF0000"/>
                </a:solidFill>
              </a:rPr>
              <a:t>jQuery</a:t>
            </a:r>
            <a:r>
              <a:rPr lang="en-US" sz="1800" dirty="0">
                <a:solidFill>
                  <a:srgbClr val="FF0000"/>
                </a:solidFill>
              </a:rPr>
              <a:t> selectors.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/>
              <a:t>     Syntax pattern of </a:t>
            </a:r>
            <a:r>
              <a:rPr lang="en-US" sz="1800" dirty="0" err="1"/>
              <a:t>jQuery</a:t>
            </a:r>
            <a:r>
              <a:rPr lang="en-US" sz="1800" dirty="0"/>
              <a:t> selector :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/>
              <a:t>	$(selector).</a:t>
            </a:r>
            <a:r>
              <a:rPr lang="en-US" sz="1800" dirty="0" err="1" smtClean="0"/>
              <a:t>methodName</a:t>
            </a:r>
            <a:r>
              <a:rPr lang="en-US" sz="1800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dirty="0" smtClean="0"/>
              <a:t>The </a:t>
            </a:r>
            <a:r>
              <a:rPr lang="en-US" sz="1800" dirty="0"/>
              <a:t>selector is a string expression that identify the element on which the method has to be implemented.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sz="1800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dirty="0"/>
              <a:t>Examples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/>
              <a:t>	$("p").click();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/>
              <a:t>	$("p").hide();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41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1000" y="1524000"/>
          <a:ext cx="8382000" cy="51434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1053"/>
                <a:gridCol w="1493579"/>
                <a:gridCol w="4267368"/>
              </a:tblGrid>
              <a:tr h="3657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Selector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0482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#id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 Selector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 single element with the specified ID.</a:t>
                      </a:r>
                      <a:endParaRPr lang="en-US" sz="1400" dirty="0"/>
                    </a:p>
                  </a:txBody>
                  <a:tcPr marT="45723" marB="45723"/>
                </a:tc>
              </a:tr>
              <a:tr h="30482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Selector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with the specified name.</a:t>
                      </a:r>
                      <a:endParaRPr lang="en-US" sz="1400" dirty="0"/>
                    </a:p>
                  </a:txBody>
                  <a:tcPr marT="45723" marB="45723"/>
                </a:tc>
              </a:tr>
              <a:tr h="30482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Selector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with the specified class.</a:t>
                      </a:r>
                      <a:endParaRPr lang="en-US" sz="1400" dirty="0"/>
                    </a:p>
                  </a:txBody>
                  <a:tcPr marT="45723" marB="45723"/>
                </a:tc>
              </a:tr>
              <a:tr h="30482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</a:t>
                      </a:r>
                      <a:r>
                        <a:rPr lang="en-US" sz="1400" baseline="0" dirty="0" smtClean="0"/>
                        <a:t>Selector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elements.</a:t>
                      </a:r>
                      <a:endParaRPr lang="en-US" sz="1400" dirty="0"/>
                    </a:p>
                  </a:txBody>
                  <a:tcPr marT="45723" marB="45723"/>
                </a:tc>
              </a:tr>
              <a:tr h="73157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selector1, selector2,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selectorN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Multiple /Compound</a:t>
                      </a:r>
                    </a:p>
                    <a:p>
                      <a:r>
                        <a:rPr lang="en-US" sz="1400" dirty="0" smtClean="0"/>
                        <a:t>selector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the combined results of all the selectors.</a:t>
                      </a:r>
                      <a:endParaRPr lang="en-US" sz="1400" dirty="0"/>
                    </a:p>
                  </a:txBody>
                  <a:tcPr marT="45723" marB="45723"/>
                </a:tc>
              </a:tr>
              <a:tr h="105890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ancestor descendant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descendant 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all elements that are descendants of a given ancestor.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descendant of an element could be a child, grandchild, great-grandchild, and so on, of that element.</a:t>
                      </a:r>
                      <a:endParaRPr lang="en-US" sz="1400" dirty="0"/>
                    </a:p>
                  </a:txBody>
                  <a:tcPr marT="45723" marB="45723"/>
                </a:tc>
              </a:tr>
              <a:tr h="51819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&gt; child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 Selector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direct child elements specified by child of elements specified by parent.</a:t>
                      </a:r>
                      <a:endParaRPr lang="en-US" sz="1400" dirty="0"/>
                    </a:p>
                  </a:txBody>
                  <a:tcPr marT="45723" marB="45723"/>
                </a:tc>
              </a:tr>
              <a:tr h="51819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previous + next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 adjacent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selector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all next elements matching "next" that are immediately preceded by a sibling "</a:t>
                      </a:r>
                      <a:r>
                        <a:rPr lang="en-US" sz="1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  <a:endParaRPr lang="en-US" sz="1400" dirty="0"/>
                    </a:p>
                  </a:txBody>
                  <a:tcPr marT="45723" marB="45723"/>
                </a:tc>
              </a:tr>
              <a:tr h="73157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previous ~ siblings</a:t>
                      </a:r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 siblings selector</a:t>
                      </a:r>
                    </a:p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all sibling elements that follow after the "</a:t>
                      </a:r>
                      <a:r>
                        <a:rPr lang="en-US" sz="1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element, have the same parent, and match the filtering "siblings" selector.</a:t>
                      </a:r>
                      <a:endParaRPr lang="en-US" sz="1400" dirty="0"/>
                    </a:p>
                  </a:txBody>
                  <a:tcPr marT="45723" marB="457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/ DOM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43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6" name="Picture 3" descr="C:\Users\hidaya\Desktop\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600200"/>
            <a:ext cx="7478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/ DOM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46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286000"/>
            <a:ext cx="74993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/ DOM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HIDE DIVS WITH PURE JAVASCRIPT</a:t>
            </a: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divs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.getElementByTagName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rgbClr val="00B0F0"/>
                </a:solidFill>
              </a:rPr>
              <a:t>'div</a:t>
            </a:r>
            <a:r>
              <a:rPr lang="en-US" sz="2000" dirty="0"/>
              <a:t>'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tx2"/>
                </a:solidFill>
              </a:rPr>
              <a:t>for(</a:t>
            </a:r>
            <a:r>
              <a:rPr lang="en-US" sz="2000" dirty="0"/>
              <a:t>i=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; i</a:t>
            </a:r>
            <a:r>
              <a:rPr lang="en-US" sz="2000" dirty="0">
                <a:solidFill>
                  <a:srgbClr val="00B0F0"/>
                </a:solidFill>
              </a:rPr>
              <a:t>&lt;=</a:t>
            </a:r>
            <a:r>
              <a:rPr lang="en-US" sz="2000" dirty="0" err="1"/>
              <a:t>divs.length</a:t>
            </a:r>
            <a:r>
              <a:rPr lang="en-US" sz="2000" dirty="0"/>
              <a:t>; i</a:t>
            </a:r>
            <a:r>
              <a:rPr lang="en-US" sz="2000" dirty="0">
                <a:solidFill>
                  <a:srgbClr val="00B0F0"/>
                </a:solidFill>
              </a:rPr>
              <a:t>++</a:t>
            </a:r>
            <a:r>
              <a:rPr lang="en-US" sz="2000" dirty="0">
                <a:solidFill>
                  <a:schemeClr val="tx2"/>
                </a:solidFill>
              </a:rPr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			</a:t>
            </a:r>
            <a:r>
              <a:rPr lang="en-US" sz="2000" dirty="0" err="1" smtClean="0"/>
              <a:t>Divs</a:t>
            </a:r>
            <a:r>
              <a:rPr lang="en-US" sz="2000" dirty="0" smtClean="0">
                <a:solidFill>
                  <a:schemeClr val="tx2"/>
                </a:solidFill>
              </a:rPr>
              <a:t>[</a:t>
            </a:r>
            <a:r>
              <a:rPr lang="en-US" sz="2000" dirty="0" smtClean="0"/>
              <a:t> i </a:t>
            </a:r>
            <a:r>
              <a:rPr lang="en-US" sz="2000" dirty="0" smtClean="0">
                <a:solidFill>
                  <a:schemeClr val="tx2"/>
                </a:solidFill>
              </a:rPr>
              <a:t>]</a:t>
            </a:r>
            <a:r>
              <a:rPr lang="en-US" sz="2000" dirty="0" smtClean="0"/>
              <a:t>.</a:t>
            </a:r>
            <a:r>
              <a:rPr lang="en-US" sz="2000" dirty="0" err="1"/>
              <a:t>style.display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'none'</a:t>
            </a:r>
            <a:r>
              <a:rPr lang="en-US" sz="2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HIDE DIV WITH JQUERY</a:t>
            </a:r>
            <a:endParaRPr lang="en-US" sz="2400" b="1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		$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smtClean="0"/>
              <a:t>‘</a:t>
            </a:r>
            <a:r>
              <a:rPr lang="en-US" sz="2000" dirty="0" smtClean="0">
                <a:solidFill>
                  <a:srgbClr val="0070C0"/>
                </a:solidFill>
              </a:rPr>
              <a:t>div</a:t>
            </a:r>
            <a:r>
              <a:rPr lang="en-US" sz="2000" dirty="0" smtClean="0"/>
              <a:t>’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r>
              <a:rPr lang="en-US" sz="2000" dirty="0" smtClean="0"/>
              <a:t>.</a:t>
            </a:r>
            <a:r>
              <a:rPr lang="en-US" sz="2000" dirty="0"/>
              <a:t>hide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/ DOM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SHOW/HIDE THE OLD WAY</a:t>
            </a: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	</a:t>
            </a:r>
            <a:r>
              <a:rPr lang="en-US" sz="1600" dirty="0" smtClean="0"/>
              <a:t>&lt;</a:t>
            </a:r>
            <a:r>
              <a:rPr lang="en-US" sz="1600" dirty="0"/>
              <a:t>a </a:t>
            </a:r>
            <a:r>
              <a:rPr lang="en-US" sz="1600" dirty="0" err="1"/>
              <a:t>href</a:t>
            </a:r>
            <a:r>
              <a:rPr lang="en-US" sz="1600" dirty="0"/>
              <a:t>="#"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dirty="0" err="1"/>
              <a:t>toggle_visibility</a:t>
            </a:r>
            <a:r>
              <a:rPr lang="en-US" sz="1600" dirty="0"/>
              <a:t>('foo');"&gt;Click here to toggle visibility of #foo&lt;/a&gt;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400" dirty="0" smtClean="0"/>
              <a:t>function </a:t>
            </a:r>
            <a:r>
              <a:rPr lang="en-US" sz="2400" dirty="0" err="1"/>
              <a:t>toggle_visibility</a:t>
            </a:r>
            <a:r>
              <a:rPr lang="en-US" sz="2400" dirty="0"/>
              <a:t>(id) {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      </a:t>
            </a:r>
            <a:r>
              <a:rPr lang="en-US" sz="2400" dirty="0" smtClean="0"/>
              <a:t>	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e = </a:t>
            </a:r>
            <a:r>
              <a:rPr lang="en-US" sz="2400" dirty="0" err="1"/>
              <a:t>document.getElementById</a:t>
            </a:r>
            <a:r>
              <a:rPr lang="en-US" sz="2400" dirty="0"/>
              <a:t>(id);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       </a:t>
            </a:r>
            <a:r>
              <a:rPr lang="en-US" sz="2400" dirty="0" smtClean="0"/>
              <a:t>		if(</a:t>
            </a:r>
            <a:r>
              <a:rPr lang="en-US" sz="2400" dirty="0" err="1" smtClean="0"/>
              <a:t>e.style.display</a:t>
            </a:r>
            <a:r>
              <a:rPr lang="en-US" sz="2400" dirty="0" smtClean="0"/>
              <a:t> </a:t>
            </a:r>
            <a:r>
              <a:rPr lang="en-US" sz="2400" dirty="0"/>
              <a:t>== 'block')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          </a:t>
            </a:r>
            <a:r>
              <a:rPr lang="en-US" sz="2400" dirty="0" smtClean="0"/>
              <a:t>			</a:t>
            </a:r>
            <a:r>
              <a:rPr lang="en-US" sz="2400" dirty="0" err="1" smtClean="0"/>
              <a:t>e.style.display</a:t>
            </a:r>
            <a:r>
              <a:rPr lang="en-US" sz="2400" dirty="0" smtClean="0"/>
              <a:t> </a:t>
            </a:r>
            <a:r>
              <a:rPr lang="en-US" sz="2400" dirty="0"/>
              <a:t>= 'none';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       </a:t>
            </a:r>
            <a:r>
              <a:rPr lang="en-US" sz="2400" dirty="0" smtClean="0"/>
              <a:t>		else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          </a:t>
            </a:r>
            <a:r>
              <a:rPr lang="en-US" sz="2400" dirty="0" smtClean="0"/>
              <a:t>			</a:t>
            </a:r>
            <a:r>
              <a:rPr lang="en-US" sz="2400" dirty="0" err="1" smtClean="0"/>
              <a:t>e.style.display</a:t>
            </a:r>
            <a:r>
              <a:rPr lang="en-US" sz="2400" dirty="0" smtClean="0"/>
              <a:t> </a:t>
            </a:r>
            <a:r>
              <a:rPr lang="en-US" sz="2400" dirty="0"/>
              <a:t>= 'block';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WHAT IS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jQuery is a fast, small, and feature-rich JavaScript library. </a:t>
            </a:r>
          </a:p>
          <a:p>
            <a:pPr eaLnBrk="1" hangingPunct="1"/>
            <a:r>
              <a:rPr lang="en-US" altLang="en-US" sz="2400" smtClean="0"/>
              <a:t>It makes things like HTML document traversal and manipulation, event handling, animation, and Ajax much simpler with an easy-to-use API that works across a multitude of browsers.</a:t>
            </a:r>
            <a:endParaRPr lang="en-US" altLang="en-US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/ DOM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$(document).ready(function(){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	$("a").click(function(){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		$("#more").toggle("slow");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   			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 		});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 	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endParaRPr lang="en-US" altLang="en-US" sz="2800" b="1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AND SELECTORS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/>
              <a:t>SELECT BY ID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	// </a:t>
            </a:r>
            <a:r>
              <a:rPr lang="en-US" sz="2400" dirty="0">
                <a:solidFill>
                  <a:srgbClr val="0070C0"/>
                </a:solidFill>
              </a:rPr>
              <a:t>Select By ID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		&lt;</a:t>
            </a:r>
            <a:r>
              <a:rPr lang="en-US" sz="2400" dirty="0">
                <a:solidFill>
                  <a:srgbClr val="0070C0"/>
                </a:solidFill>
              </a:rPr>
              <a:t>div id=”foo”&gt;&lt;/div&gt;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		&lt;</a:t>
            </a:r>
            <a:r>
              <a:rPr lang="en-US" sz="2400" dirty="0">
                <a:solidFill>
                  <a:srgbClr val="0070C0"/>
                </a:solidFill>
              </a:rPr>
              <a:t>div&gt;&lt;/div&gt;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	$(‘#</a:t>
            </a:r>
            <a:r>
              <a:rPr lang="en-US" sz="2400" dirty="0">
                <a:solidFill>
                  <a:srgbClr val="0070C0"/>
                </a:solidFill>
              </a:rPr>
              <a:t>foo’);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FFC000"/>
                </a:solidFill>
              </a:rPr>
              <a:t>				&lt;</a:t>
            </a:r>
            <a:r>
              <a:rPr lang="en-US" sz="2400" dirty="0">
                <a:solidFill>
                  <a:srgbClr val="FFC000"/>
                </a:solidFill>
              </a:rPr>
              <a:t>div id=”foo”&gt;&lt;/div&gt;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				&lt;</a:t>
            </a:r>
            <a:r>
              <a:rPr lang="en-US" sz="2400" dirty="0">
                <a:solidFill>
                  <a:srgbClr val="0070C0"/>
                </a:solidFill>
              </a:rPr>
              <a:t>div&gt;&lt;/div&gt;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b="1" dirty="0"/>
              <a:t>SELECT BY </a:t>
            </a:r>
            <a:r>
              <a:rPr lang="en-US" sz="2200" b="1" dirty="0" smtClean="0"/>
              <a:t>CLASS</a:t>
            </a:r>
            <a:endParaRPr lang="en-US" sz="2200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sz="3000" dirty="0" smtClean="0">
                <a:solidFill>
                  <a:srgbClr val="0070C0"/>
                </a:solidFill>
              </a:rPr>
              <a:t>// </a:t>
            </a:r>
            <a:r>
              <a:rPr lang="en-US" sz="3000" dirty="0">
                <a:solidFill>
                  <a:srgbClr val="0070C0"/>
                </a:solidFill>
              </a:rPr>
              <a:t>Select by class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rgbClr val="0070C0"/>
                </a:solidFill>
              </a:rPr>
              <a:t>		&lt;</a:t>
            </a:r>
            <a:r>
              <a:rPr lang="en-US" sz="3000" dirty="0">
                <a:solidFill>
                  <a:srgbClr val="0070C0"/>
                </a:solidFill>
              </a:rPr>
              <a:t>div class=”</a:t>
            </a:r>
            <a:r>
              <a:rPr lang="en-US" sz="3000" dirty="0" err="1">
                <a:solidFill>
                  <a:srgbClr val="0070C0"/>
                </a:solidFill>
              </a:rPr>
              <a:t>myClass</a:t>
            </a:r>
            <a:r>
              <a:rPr lang="en-US" sz="3000" dirty="0">
                <a:solidFill>
                  <a:srgbClr val="0070C0"/>
                </a:solidFill>
              </a:rPr>
              <a:t> foo bar”&gt;&lt;/div&gt;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rgbClr val="0070C0"/>
                </a:solidFill>
              </a:rPr>
              <a:t>		&lt;</a:t>
            </a:r>
            <a:r>
              <a:rPr lang="en-US" sz="3000" dirty="0">
                <a:solidFill>
                  <a:srgbClr val="0070C0"/>
                </a:solidFill>
              </a:rPr>
              <a:t>div class=”</a:t>
            </a:r>
            <a:r>
              <a:rPr lang="en-US" sz="3000" dirty="0" err="1">
                <a:solidFill>
                  <a:srgbClr val="0070C0"/>
                </a:solidFill>
              </a:rPr>
              <a:t>baz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myClass</a:t>
            </a:r>
            <a:r>
              <a:rPr lang="en-US" sz="3000" dirty="0">
                <a:solidFill>
                  <a:srgbClr val="0070C0"/>
                </a:solidFill>
              </a:rPr>
              <a:t>”&gt;&lt;/div&gt;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rgbClr val="0070C0"/>
                </a:solidFill>
              </a:rPr>
              <a:t>		&lt;</a:t>
            </a:r>
            <a:r>
              <a:rPr lang="en-US" sz="3000" dirty="0">
                <a:solidFill>
                  <a:srgbClr val="0070C0"/>
                </a:solidFill>
              </a:rPr>
              <a:t>div class=”bar”&gt;&lt;/div&gt;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dirty="0" smtClean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rgbClr val="0070C0"/>
                </a:solidFill>
              </a:rPr>
              <a:t>	</a:t>
            </a:r>
            <a:r>
              <a:rPr lang="en-US" sz="3000" dirty="0" smtClean="0">
                <a:solidFill>
                  <a:srgbClr val="0070C0"/>
                </a:solidFill>
              </a:rPr>
              <a:t>$(‘.</a:t>
            </a:r>
            <a:r>
              <a:rPr lang="en-US" sz="3000" dirty="0" err="1">
                <a:solidFill>
                  <a:srgbClr val="0070C0"/>
                </a:solidFill>
              </a:rPr>
              <a:t>myClass</a:t>
            </a:r>
            <a:r>
              <a:rPr lang="en-US" sz="3000" dirty="0">
                <a:solidFill>
                  <a:srgbClr val="0070C0"/>
                </a:solidFill>
              </a:rPr>
              <a:t>’)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rgbClr val="FFC000"/>
                </a:solidFill>
              </a:rPr>
              <a:t>		&lt;</a:t>
            </a:r>
            <a:r>
              <a:rPr lang="en-US" sz="3000" dirty="0">
                <a:solidFill>
                  <a:srgbClr val="FFC000"/>
                </a:solidFill>
              </a:rPr>
              <a:t>div class=”</a:t>
            </a:r>
            <a:r>
              <a:rPr lang="en-US" sz="3000" dirty="0" err="1">
                <a:solidFill>
                  <a:srgbClr val="FFC000"/>
                </a:solidFill>
              </a:rPr>
              <a:t>myClass</a:t>
            </a:r>
            <a:r>
              <a:rPr lang="en-US" sz="3000" dirty="0">
                <a:solidFill>
                  <a:srgbClr val="FFC000"/>
                </a:solidFill>
              </a:rPr>
              <a:t> foo bar”&gt;&lt;/div&gt;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rgbClr val="FFC000"/>
                </a:solidFill>
              </a:rPr>
              <a:t>		&lt;</a:t>
            </a:r>
            <a:r>
              <a:rPr lang="en-US" sz="3000" dirty="0">
                <a:solidFill>
                  <a:srgbClr val="FFC000"/>
                </a:solidFill>
              </a:rPr>
              <a:t>div class=”</a:t>
            </a:r>
            <a:r>
              <a:rPr lang="en-US" sz="3000" dirty="0" err="1">
                <a:solidFill>
                  <a:srgbClr val="FFC000"/>
                </a:solidFill>
              </a:rPr>
              <a:t>baz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  <a:r>
              <a:rPr lang="en-US" sz="3000" dirty="0" err="1">
                <a:solidFill>
                  <a:srgbClr val="FFC000"/>
                </a:solidFill>
              </a:rPr>
              <a:t>myClass</a:t>
            </a:r>
            <a:r>
              <a:rPr lang="en-US" sz="3000" dirty="0">
                <a:solidFill>
                  <a:srgbClr val="FFC000"/>
                </a:solidFill>
              </a:rPr>
              <a:t>”&gt;&lt;/div&gt;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rgbClr val="0070C0"/>
                </a:solidFill>
              </a:rPr>
              <a:t>		&lt;</a:t>
            </a:r>
            <a:r>
              <a:rPr lang="en-US" sz="3000" dirty="0">
                <a:solidFill>
                  <a:srgbClr val="0070C0"/>
                </a:solidFill>
              </a:rPr>
              <a:t>div class=”bar”&gt;&lt;/div&gt;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/>
              <a:t>SELECT BY </a:t>
            </a:r>
            <a:r>
              <a:rPr lang="en-US" sz="2900" b="1" dirty="0" smtClean="0"/>
              <a:t>TAG</a:t>
            </a:r>
            <a:endParaRPr lang="en-US" sz="2900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it-IT" dirty="0">
                <a:solidFill>
                  <a:srgbClr val="0070C0"/>
                </a:solidFill>
              </a:rPr>
              <a:t>// Select by tag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&lt;</a:t>
            </a:r>
            <a:r>
              <a:rPr lang="it-IT" dirty="0">
                <a:solidFill>
                  <a:srgbClr val="0070C0"/>
                </a:solidFill>
              </a:rPr>
              <a:t>ul&gt;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	&lt;</a:t>
            </a:r>
            <a:r>
              <a:rPr lang="it-IT" dirty="0">
                <a:solidFill>
                  <a:srgbClr val="0070C0"/>
                </a:solidFill>
              </a:rPr>
              <a:t>li&gt;Apple&lt;/li&gt;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	&lt;</a:t>
            </a:r>
            <a:r>
              <a:rPr lang="it-IT" dirty="0">
                <a:solidFill>
                  <a:srgbClr val="0070C0"/>
                </a:solidFill>
              </a:rPr>
              <a:t>li&gt;Pear&lt;/li&gt;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&lt;/</a:t>
            </a:r>
            <a:r>
              <a:rPr lang="it-IT" dirty="0">
                <a:solidFill>
                  <a:srgbClr val="0070C0"/>
                </a:solidFill>
              </a:rPr>
              <a:t>ul&gt;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t-IT" dirty="0" smtClean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>
                <a:solidFill>
                  <a:srgbClr val="0070C0"/>
                </a:solidFill>
              </a:rPr>
              <a:t>	</a:t>
            </a:r>
            <a:r>
              <a:rPr lang="it-IT" dirty="0" smtClean="0">
                <a:solidFill>
                  <a:srgbClr val="0070C0"/>
                </a:solidFill>
              </a:rPr>
              <a:t>$(“</a:t>
            </a:r>
            <a:r>
              <a:rPr lang="it-IT" dirty="0">
                <a:solidFill>
                  <a:srgbClr val="0070C0"/>
                </a:solidFill>
              </a:rPr>
              <a:t>li”);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	&lt;</a:t>
            </a:r>
            <a:r>
              <a:rPr lang="it-IT" dirty="0">
                <a:solidFill>
                  <a:srgbClr val="0070C0"/>
                </a:solidFill>
              </a:rPr>
              <a:t>ul&gt;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 smtClean="0">
                <a:solidFill>
                  <a:srgbClr val="FFC000"/>
                </a:solidFill>
              </a:rPr>
              <a:t>			&lt;li&gt;Apple</a:t>
            </a:r>
            <a:r>
              <a:rPr lang="it-IT" dirty="0">
                <a:solidFill>
                  <a:srgbClr val="FFC000"/>
                </a:solidFill>
              </a:rPr>
              <a:t>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 smtClean="0">
                <a:solidFill>
                  <a:srgbClr val="FFC000"/>
                </a:solidFill>
              </a:rPr>
              <a:t>			&lt;</a:t>
            </a:r>
            <a:r>
              <a:rPr lang="it-IT" dirty="0">
                <a:solidFill>
                  <a:srgbClr val="FFC000"/>
                </a:solidFill>
              </a:rPr>
              <a:t>li&gt;Pear&lt;/li&gt;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	&lt;/</a:t>
            </a:r>
            <a:r>
              <a:rPr lang="it-IT" dirty="0">
                <a:solidFill>
                  <a:srgbClr val="0070C0"/>
                </a:solidFill>
              </a:rPr>
              <a:t>ul&gt;</a:t>
            </a:r>
            <a:endParaRPr lang="en-US" dirty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COMPOUND SELECTORS</a:t>
            </a: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it-IT" dirty="0">
                <a:solidFill>
                  <a:srgbClr val="0070C0"/>
                </a:solidFill>
              </a:rPr>
              <a:t>&lt;p class=”important”&gt;&lt;/p&gt;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	&lt;</a:t>
            </a:r>
            <a:r>
              <a:rPr lang="it-IT" dirty="0">
                <a:solidFill>
                  <a:srgbClr val="0070C0"/>
                </a:solidFill>
              </a:rPr>
              <a:t>p&gt;&lt;/p&gt;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	&lt;</a:t>
            </a:r>
            <a:r>
              <a:rPr lang="it-IT" dirty="0">
                <a:solidFill>
                  <a:srgbClr val="0070C0"/>
                </a:solidFill>
              </a:rPr>
              <a:t>p class=”warning”&gt;&lt;/p&gt;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	&lt;</a:t>
            </a:r>
            <a:r>
              <a:rPr lang="it-IT" dirty="0">
                <a:solidFill>
                  <a:srgbClr val="0070C0"/>
                </a:solidFill>
              </a:rPr>
              <a:t>p class=”important warning”&gt;&lt;/p&gt;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>
                <a:solidFill>
                  <a:srgbClr val="0070C0"/>
                </a:solidFill>
              </a:rPr>
              <a:t>	</a:t>
            </a:r>
            <a:r>
              <a:rPr lang="it-IT" dirty="0" smtClean="0">
                <a:solidFill>
                  <a:srgbClr val="0070C0"/>
                </a:solidFill>
              </a:rPr>
              <a:t>$(‘</a:t>
            </a:r>
            <a:r>
              <a:rPr lang="it-IT" dirty="0">
                <a:solidFill>
                  <a:srgbClr val="0070C0"/>
                </a:solidFill>
              </a:rPr>
              <a:t>p.important,p.warning’);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>
                <a:solidFill>
                  <a:srgbClr val="FFC000"/>
                </a:solidFill>
              </a:rPr>
              <a:t>		&lt;</a:t>
            </a:r>
            <a:r>
              <a:rPr lang="it-IT" dirty="0">
                <a:solidFill>
                  <a:srgbClr val="FFC000"/>
                </a:solidFill>
              </a:rPr>
              <a:t>p class=”important”&gt;&lt;/p&gt;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>
                <a:solidFill>
                  <a:srgbClr val="0070C0"/>
                </a:solidFill>
              </a:rPr>
              <a:t>		&lt;</a:t>
            </a:r>
            <a:r>
              <a:rPr lang="it-IT" dirty="0">
                <a:solidFill>
                  <a:srgbClr val="0070C0"/>
                </a:solidFill>
              </a:rPr>
              <a:t>p&gt;&lt;/p&gt;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>
                <a:solidFill>
                  <a:srgbClr val="FFC000"/>
                </a:solidFill>
              </a:rPr>
              <a:t>		&lt;</a:t>
            </a:r>
            <a:r>
              <a:rPr lang="it-IT" dirty="0">
                <a:solidFill>
                  <a:srgbClr val="FFC000"/>
                </a:solidFill>
              </a:rPr>
              <a:t>p class=”warning”&gt;&lt;/p&gt;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>
                <a:solidFill>
                  <a:srgbClr val="FFC000"/>
                </a:solidFill>
              </a:rPr>
              <a:t>		&lt;</a:t>
            </a:r>
            <a:r>
              <a:rPr lang="it-IT" dirty="0">
                <a:solidFill>
                  <a:srgbClr val="FFC000"/>
                </a:solidFill>
              </a:rPr>
              <a:t>p class=”important warning”&gt;&lt;/p&gt;</a:t>
            </a:r>
            <a:endParaRPr lang="en-US" dirty="0">
              <a:solidFill>
                <a:srgbClr val="FFC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DESCENDANT SELECTOR (“</a:t>
            </a:r>
            <a:r>
              <a:rPr lang="en-US" b="1" dirty="0"/>
              <a:t>ancestor descendant”)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&lt;</a:t>
            </a:r>
            <a:r>
              <a:rPr lang="en-US" dirty="0">
                <a:solidFill>
                  <a:schemeClr val="tx2"/>
                </a:solidFill>
              </a:rPr>
              <a:t>form&gt;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smtClean="0">
                <a:solidFill>
                  <a:schemeClr val="tx2"/>
                </a:solidFill>
              </a:rPr>
              <a:t>		&lt;</a:t>
            </a:r>
            <a:r>
              <a:rPr lang="en-US" dirty="0">
                <a:solidFill>
                  <a:schemeClr val="tx2"/>
                </a:solidFill>
              </a:rPr>
              <a:t>label&gt;Child:&lt;/label&gt;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smtClean="0">
                <a:solidFill>
                  <a:schemeClr val="tx2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input name="name" /&gt;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	 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 err="1">
                <a:solidFill>
                  <a:schemeClr val="tx2"/>
                </a:solidFill>
              </a:rPr>
              <a:t>fieldset</a:t>
            </a:r>
            <a:r>
              <a:rPr lang="en-US" dirty="0">
                <a:solidFill>
                  <a:schemeClr val="tx2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smtClean="0">
                <a:solidFill>
                  <a:schemeClr val="tx2"/>
                </a:solidFill>
              </a:rPr>
              <a:t>		 </a:t>
            </a:r>
            <a:r>
              <a:rPr lang="en-US" dirty="0">
                <a:solidFill>
                  <a:schemeClr val="tx2"/>
                </a:solidFill>
              </a:rPr>
              <a:t>&lt;label&gt;Grandchild:&lt;/label&gt;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FFC000"/>
                </a:solidFill>
              </a:rPr>
              <a:t>      </a:t>
            </a:r>
            <a:r>
              <a:rPr lang="en-US" dirty="0" smtClean="0">
                <a:solidFill>
                  <a:srgbClr val="FFC000"/>
                </a:solidFill>
              </a:rPr>
              <a:t>		&lt;</a:t>
            </a:r>
            <a:r>
              <a:rPr lang="en-US" dirty="0">
                <a:solidFill>
                  <a:srgbClr val="FFC000"/>
                </a:solidFill>
              </a:rPr>
              <a:t>input name="newsletter" /&gt;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smtClean="0">
                <a:solidFill>
                  <a:schemeClr val="tx2"/>
                </a:solidFill>
              </a:rPr>
              <a:t>	&lt;/</a:t>
            </a:r>
            <a:r>
              <a:rPr lang="en-US" dirty="0" err="1">
                <a:solidFill>
                  <a:schemeClr val="tx2"/>
                </a:solidFill>
              </a:rPr>
              <a:t>fieldset</a:t>
            </a:r>
            <a:r>
              <a:rPr lang="en-US" dirty="0">
                <a:solidFill>
                  <a:schemeClr val="tx2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&lt;/form&gt;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	Sibling </a:t>
            </a:r>
            <a:r>
              <a:rPr lang="en-US" dirty="0">
                <a:solidFill>
                  <a:schemeClr val="tx2"/>
                </a:solidFill>
              </a:rPr>
              <a:t>to form: &lt;input name="none" /&gt;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	&lt;</a:t>
            </a:r>
            <a:r>
              <a:rPr lang="en-US" dirty="0">
                <a:solidFill>
                  <a:schemeClr val="tx2"/>
                </a:solidFill>
              </a:rPr>
              <a:t>script&gt;$("form input").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("border", "2px dotted blue");&lt;/script&gt;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CHILD</a:t>
            </a:r>
            <a:r>
              <a:rPr lang="en-US" b="1" dirty="0" smtClean="0"/>
              <a:t> </a:t>
            </a:r>
            <a:r>
              <a:rPr lang="en-US" sz="3600" b="1" dirty="0" smtClean="0"/>
              <a:t>SELECTOR</a:t>
            </a:r>
            <a:endParaRPr lang="en-US" b="1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&lt;</a:t>
            </a:r>
            <a:r>
              <a:rPr lang="en-US" dirty="0" err="1">
                <a:solidFill>
                  <a:srgbClr val="0070C0"/>
                </a:solidFill>
              </a:rPr>
              <a:t>ul</a:t>
            </a:r>
            <a:r>
              <a:rPr lang="en-US" dirty="0">
                <a:solidFill>
                  <a:srgbClr val="0070C0"/>
                </a:solidFill>
              </a:rPr>
              <a:t> class="</a:t>
            </a:r>
            <a:r>
              <a:rPr lang="en-US" dirty="0" err="1">
                <a:solidFill>
                  <a:srgbClr val="0070C0"/>
                </a:solidFill>
              </a:rPr>
              <a:t>topnav</a:t>
            </a:r>
            <a:r>
              <a:rPr lang="en-US" dirty="0">
                <a:solidFill>
                  <a:srgbClr val="0070C0"/>
                </a:solidFill>
              </a:rPr>
              <a:t>"&gt;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li&gt;Item 1&lt;/li&gt;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li&gt;Item 2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	</a:t>
            </a:r>
            <a:r>
              <a:rPr lang="en-US" dirty="0" smtClean="0">
                <a:solidFill>
                  <a:srgbClr val="0070C0"/>
                </a:solidFill>
              </a:rPr>
              <a:t>		&lt;</a:t>
            </a:r>
            <a:r>
              <a:rPr lang="en-US" dirty="0" err="1">
                <a:solidFill>
                  <a:srgbClr val="0070C0"/>
                </a:solidFill>
              </a:rPr>
              <a:t>ul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smtClean="0">
                <a:solidFill>
                  <a:srgbClr val="0070C0"/>
                </a:solidFill>
              </a:rPr>
              <a:t>		&lt;</a:t>
            </a:r>
            <a:r>
              <a:rPr lang="en-US" dirty="0">
                <a:solidFill>
                  <a:srgbClr val="0070C0"/>
                </a:solidFill>
              </a:rPr>
              <a:t>li&gt;Nested item 1&lt;/li&gt;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		</a:t>
            </a:r>
            <a:r>
              <a:rPr lang="en-US" dirty="0" smtClean="0">
                <a:solidFill>
                  <a:srgbClr val="0070C0"/>
                </a:solidFill>
              </a:rPr>
              <a:t>		&lt;</a:t>
            </a:r>
            <a:r>
              <a:rPr lang="en-US" dirty="0">
                <a:solidFill>
                  <a:srgbClr val="0070C0"/>
                </a:solidFill>
              </a:rPr>
              <a:t>li&gt;Nested item 2&lt;/li&gt;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        		</a:t>
            </a:r>
            <a:r>
              <a:rPr lang="en-US" dirty="0" smtClean="0">
                <a:solidFill>
                  <a:srgbClr val="0070C0"/>
                </a:solidFill>
              </a:rPr>
              <a:t>		&lt;</a:t>
            </a:r>
            <a:r>
              <a:rPr lang="en-US" dirty="0">
                <a:solidFill>
                  <a:srgbClr val="0070C0"/>
                </a:solidFill>
              </a:rPr>
              <a:t>li&gt;Nested item 3&lt;/li&gt;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 	</a:t>
            </a:r>
            <a:r>
              <a:rPr lang="en-US" dirty="0" smtClean="0">
                <a:solidFill>
                  <a:srgbClr val="0070C0"/>
                </a:solidFill>
              </a:rPr>
              <a:t>		&lt;/</a:t>
            </a:r>
            <a:r>
              <a:rPr lang="en-US" dirty="0" err="1">
                <a:solidFill>
                  <a:srgbClr val="0070C0"/>
                </a:solidFill>
              </a:rPr>
              <a:t>ul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		 </a:t>
            </a:r>
            <a:r>
              <a:rPr lang="en-US" dirty="0">
                <a:solidFill>
                  <a:srgbClr val="0070C0"/>
                </a:solidFill>
              </a:rPr>
              <a:t>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		&lt;</a:t>
            </a:r>
            <a:r>
              <a:rPr lang="en-US" dirty="0">
                <a:solidFill>
                  <a:srgbClr val="FFC000"/>
                </a:solidFill>
              </a:rPr>
              <a:t>li&gt;Item 3&lt;/li&gt;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&lt;/</a:t>
            </a:r>
            <a:r>
              <a:rPr lang="en-US" dirty="0" err="1">
                <a:solidFill>
                  <a:srgbClr val="0070C0"/>
                </a:solidFill>
              </a:rPr>
              <a:t>ul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script&gt;$("</a:t>
            </a:r>
            <a:r>
              <a:rPr lang="en-US" dirty="0" err="1">
                <a:solidFill>
                  <a:srgbClr val="0070C0"/>
                </a:solidFill>
              </a:rPr>
              <a:t>ul.topnav</a:t>
            </a:r>
            <a:r>
              <a:rPr lang="en-US" dirty="0">
                <a:solidFill>
                  <a:srgbClr val="0070C0"/>
                </a:solidFill>
              </a:rPr>
              <a:t> &gt; li").</a:t>
            </a:r>
            <a:r>
              <a:rPr lang="en-US" dirty="0" err="1">
                <a:solidFill>
                  <a:srgbClr val="0070C0"/>
                </a:solidFill>
              </a:rPr>
              <a:t>css</a:t>
            </a:r>
            <a:r>
              <a:rPr lang="en-US" dirty="0">
                <a:solidFill>
                  <a:srgbClr val="0070C0"/>
                </a:solidFill>
              </a:rPr>
              <a:t>("border", "3px double red");&lt;/script&gt;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 smtClean="0"/>
              <a:t>NEXT ADJACENT SELECTOR</a:t>
            </a:r>
            <a:endParaRPr lang="en-US" sz="2900" b="1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 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form&gt;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    &lt;label&gt;Name:&lt;/label&gt;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 </a:t>
            </a:r>
            <a:r>
              <a:rPr lang="en-US" dirty="0" smtClean="0">
                <a:solidFill>
                  <a:srgbClr val="0070C0"/>
                </a:solidFill>
              </a:rPr>
              <a:t>	    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input name="name" /&gt;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 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		&lt;</a:t>
            </a:r>
            <a:r>
              <a:rPr lang="en-US" dirty="0" err="1">
                <a:solidFill>
                  <a:srgbClr val="0070C0"/>
                </a:solidFill>
              </a:rPr>
              <a:t>fieldset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   </a:t>
            </a:r>
            <a:r>
              <a:rPr lang="en-US" dirty="0" smtClean="0">
                <a:solidFill>
                  <a:srgbClr val="0070C0"/>
                </a:solidFill>
              </a:rPr>
              <a:t>			 </a:t>
            </a:r>
            <a:r>
              <a:rPr lang="en-US" dirty="0">
                <a:solidFill>
                  <a:srgbClr val="0070C0"/>
                </a:solidFill>
              </a:rPr>
              <a:t>&lt;label&gt;Newsletter:&lt;/label&gt;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    </a:t>
            </a:r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input name="newsletter" /&gt;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		</a:t>
            </a:r>
            <a:r>
              <a:rPr lang="en-US" dirty="0" smtClean="0">
                <a:solidFill>
                  <a:srgbClr val="0070C0"/>
                </a:solidFill>
              </a:rPr>
              <a:t>&lt;/</a:t>
            </a:r>
            <a:r>
              <a:rPr lang="en-US" dirty="0" err="1">
                <a:solidFill>
                  <a:srgbClr val="0070C0"/>
                </a:solidFill>
              </a:rPr>
              <a:t>fieldset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&lt;/</a:t>
            </a:r>
            <a:r>
              <a:rPr lang="en-US" dirty="0">
                <a:solidFill>
                  <a:srgbClr val="0070C0"/>
                </a:solidFill>
              </a:rPr>
              <a:t>form&gt;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input name="none" /&gt;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script&gt;$("label + input").</a:t>
            </a:r>
            <a:r>
              <a:rPr lang="en-US" dirty="0" err="1">
                <a:solidFill>
                  <a:srgbClr val="0070C0"/>
                </a:solidFill>
              </a:rPr>
              <a:t>css</a:t>
            </a:r>
            <a:r>
              <a:rPr lang="en-US" dirty="0">
                <a:solidFill>
                  <a:srgbClr val="0070C0"/>
                </a:solidFill>
              </a:rPr>
              <a:t>("color", "blue").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("Labeled!")&lt;/script&gt;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AND SELECTORS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 smtClean="0"/>
              <a:t>NEXT SIBLINGS SELECTOR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b="1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sz="2400" dirty="0">
                <a:solidFill>
                  <a:srgbClr val="0070C0"/>
                </a:solidFill>
              </a:rPr>
              <a:t> &lt;</a:t>
            </a:r>
            <a:r>
              <a:rPr lang="en-US" sz="2400" dirty="0" smtClean="0">
                <a:solidFill>
                  <a:srgbClr val="0070C0"/>
                </a:solidFill>
              </a:rPr>
              <a:t>div&gt;</a:t>
            </a:r>
            <a:r>
              <a:rPr lang="en-US" sz="2400" dirty="0" smtClean="0"/>
              <a:t>div </a:t>
            </a:r>
            <a:r>
              <a:rPr lang="en-US" sz="2400" dirty="0"/>
              <a:t>(doesn't match since before #</a:t>
            </a:r>
            <a:r>
              <a:rPr lang="en-US" sz="2400" dirty="0" err="1"/>
              <a:t>prev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70C0"/>
                </a:solidFill>
              </a:rPr>
              <a:t>&lt;/div&gt;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 &lt;span id="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"&gt;</a:t>
            </a:r>
            <a:r>
              <a:rPr lang="en-US" sz="2400" dirty="0" err="1"/>
              <a:t>span#prev</a:t>
            </a:r>
            <a:r>
              <a:rPr lang="en-US" sz="2400" dirty="0">
                <a:solidFill>
                  <a:srgbClr val="0070C0"/>
                </a:solidFill>
              </a:rPr>
              <a:t>&lt;/span&gt;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smtClean="0">
                <a:solidFill>
                  <a:srgbClr val="0070C0"/>
                </a:solidFill>
              </a:rPr>
              <a:t>div&gt;</a:t>
            </a:r>
            <a:r>
              <a:rPr lang="en-US" sz="2400" dirty="0" smtClean="0"/>
              <a:t>div sibling</a:t>
            </a:r>
            <a:r>
              <a:rPr lang="en-US" sz="2400" dirty="0">
                <a:solidFill>
                  <a:srgbClr val="0070C0"/>
                </a:solidFill>
              </a:rPr>
              <a:t>&lt;/div&gt;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70C0"/>
                </a:solidFill>
              </a:rPr>
              <a:t>&lt;div&gt;</a:t>
            </a:r>
            <a:r>
              <a:rPr lang="en-US" sz="2400" dirty="0"/>
              <a:t>div sibling </a:t>
            </a:r>
            <a:r>
              <a:rPr lang="en-US" sz="2400" dirty="0">
                <a:solidFill>
                  <a:srgbClr val="0070C0"/>
                </a:solidFill>
              </a:rPr>
              <a:t>&lt;div id="small"&gt;</a:t>
            </a:r>
            <a:r>
              <a:rPr lang="en-US" sz="2400" dirty="0"/>
              <a:t>div niece</a:t>
            </a:r>
            <a:r>
              <a:rPr lang="en-US" sz="2400" dirty="0">
                <a:solidFill>
                  <a:srgbClr val="0070C0"/>
                </a:solidFill>
              </a:rPr>
              <a:t>&lt;/div&gt;&lt;/div&gt;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70C0"/>
                </a:solidFill>
              </a:rPr>
              <a:t>&lt;span&gt;</a:t>
            </a:r>
            <a:r>
              <a:rPr lang="en-US" sz="2400" dirty="0"/>
              <a:t>span sibling (not div)</a:t>
            </a:r>
            <a:r>
              <a:rPr lang="en-US" sz="2400" dirty="0">
                <a:solidFill>
                  <a:srgbClr val="0070C0"/>
                </a:solidFill>
              </a:rPr>
              <a:t>&lt;/span&gt;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70C0"/>
                </a:solidFill>
              </a:rPr>
              <a:t>&lt;div&gt;</a:t>
            </a:r>
            <a:r>
              <a:rPr lang="en-US" sz="2400" dirty="0"/>
              <a:t>div sibling</a:t>
            </a:r>
            <a:r>
              <a:rPr lang="en-US" sz="2400" dirty="0">
                <a:solidFill>
                  <a:srgbClr val="0070C0"/>
                </a:solidFill>
              </a:rPr>
              <a:t>&lt;/div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>
                <a:solidFill>
                  <a:srgbClr val="0070C0"/>
                </a:solidFill>
              </a:rPr>
              <a:t>script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$("#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~ div").</a:t>
            </a:r>
            <a:r>
              <a:rPr lang="en-US" sz="2400" dirty="0" err="1">
                <a:solidFill>
                  <a:srgbClr val="0070C0"/>
                </a:solidFill>
              </a:rPr>
              <a:t>css</a:t>
            </a:r>
            <a:r>
              <a:rPr lang="en-US" sz="2400" dirty="0">
                <a:solidFill>
                  <a:srgbClr val="0070C0"/>
                </a:solidFill>
              </a:rPr>
              <a:t>("border", "3px groove blue</a:t>
            </a:r>
            <a:r>
              <a:rPr lang="en-US" sz="2400" dirty="0" smtClean="0">
                <a:solidFill>
                  <a:srgbClr val="0070C0"/>
                </a:solidFill>
              </a:rPr>
              <a:t>");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&lt;/</a:t>
            </a:r>
            <a:r>
              <a:rPr lang="en-US" sz="2400" dirty="0">
                <a:solidFill>
                  <a:srgbClr val="0070C0"/>
                </a:solidFill>
              </a:rPr>
              <a:t>script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WHY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Lightweight :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ess than 82KB in size (Minified and </a:t>
            </a:r>
            <a:r>
              <a:rPr lang="en-US" altLang="en-US" sz="2400" dirty="0" err="1" smtClean="0"/>
              <a:t>Gzipped</a:t>
            </a:r>
            <a:r>
              <a:rPr lang="en-US" altLang="en-US" sz="2400" dirty="0" smtClean="0"/>
              <a:t>)</a:t>
            </a:r>
          </a:p>
          <a:p>
            <a:pPr eaLnBrk="1" hangingPunct="1"/>
            <a:r>
              <a:rPr lang="en-US" altLang="en-US" sz="2400" dirty="0" smtClean="0"/>
              <a:t>CSS-like syntax – easy for developers/non-developers to understand</a:t>
            </a:r>
          </a:p>
          <a:p>
            <a:pPr eaLnBrk="1" hangingPunct="1"/>
            <a:r>
              <a:rPr lang="it-IT" altLang="en-US" sz="2400" dirty="0" smtClean="0"/>
              <a:t>Cross Browser </a:t>
            </a:r>
          </a:p>
          <a:p>
            <a:pPr lvl="1" eaLnBrk="1" hangingPunct="1"/>
            <a:r>
              <a:rPr lang="it-IT" altLang="en-US" sz="2400" dirty="0" smtClean="0"/>
              <a:t>(IE 6.0+, FF 2+, Safari 3.0+, Opera 9.0+, Chrome)</a:t>
            </a:r>
            <a:endParaRPr lang="en-US" alt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ATTRIBUTE SELECTORS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7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828800"/>
          <a:ext cx="8229600" cy="38004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3600"/>
                <a:gridCol w="6096000"/>
              </a:tblGrid>
              <a:tr h="5995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8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E[a]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the elements E  that have an attribute 'a' of any value.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8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E[a=v]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the elements E  that have an attribute 'a' whose value is exactly 'v'.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8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E[a^=v]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the elements E  that have an attribute 'a' whose value starts with 'v'.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8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E[a$=v]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the elements E  that have an attribute 'a' whose value ends with 'v'.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8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E[a*=v]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the elements E  that have an attribute 'a' whose value contains 'v'.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endParaRPr lang="en-US" altLang="en-US" sz="2800" b="1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FILTERS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FILTERS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82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447800"/>
          <a:ext cx="8229600" cy="4754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6553200"/>
              </a:tblGrid>
              <a:tr h="365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Selector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10" marB="45710"/>
                </a:tc>
              </a:tr>
              <a:tr h="30479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:first</a:t>
                      </a:r>
                      <a:endParaRPr lang="en-US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the first selected element in the page.</a:t>
                      </a:r>
                      <a:endParaRPr lang="en-US" sz="1400" dirty="0"/>
                    </a:p>
                  </a:txBody>
                  <a:tcPr marT="45717" marB="45717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:last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the last selected element in the page.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:not(selector)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all elements matching the specified selector.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:even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even elements.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:odd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odd elements.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(index)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 single element by its index number.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51813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(index)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with an index number greater than the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specified one.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51813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(index)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with an index number less than the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specified one.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:header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that are headers, such as h1, h2, and h3.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:hidden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that are hidden.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:visible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that are visible.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:first-child</a:t>
                      </a:r>
                      <a:endParaRPr lang="en-US" sz="14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that are the first child of their parents.</a:t>
                      </a:r>
                      <a:endParaRPr lang="en-US" sz="1400" dirty="0"/>
                    </a:p>
                  </a:txBody>
                  <a:tcPr marT="45710" marB="45710"/>
                </a:tc>
              </a:tr>
              <a:tr h="3047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:last-child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all elements that are the last child of their parents.</a:t>
                      </a:r>
                    </a:p>
                  </a:txBody>
                  <a:tcPr marT="45710" marB="4571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FILTERS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84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33400" y="1752600"/>
          <a:ext cx="7924800" cy="33369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4444"/>
                <a:gridCol w="6090356"/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Selector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:input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input elements.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:text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input elements of type text.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:radio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input elements of type radio.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:checkbox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input elements of type checkbox.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:enabled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that are enabled.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:disabled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that are disabled.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:checked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that are checked.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:selected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Selects all elements that are selected.</a:t>
                      </a:r>
                      <a:endParaRPr lang="en-US" sz="16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JQUERY IS CROSS-BROWSER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huge issue facing JavaScript is that no two browsers handle JavaScript in the same way.</a:t>
            </a:r>
          </a:p>
          <a:p>
            <a:pPr eaLnBrk="1" hangingPunct="1"/>
            <a:r>
              <a:rPr lang="en-US" altLang="en-US" sz="2400" smtClean="0"/>
              <a:t>jQuery puts an end to that worry by giving you a common set of functions across all browsers.</a:t>
            </a:r>
          </a:p>
          <a:p>
            <a:pPr eaLnBrk="1" hangingPunct="1"/>
            <a:endParaRPr lang="en-US" altLang="en-US" sz="240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WHO’s USING JQUERY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924175"/>
            <a:ext cx="129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Hidaya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3705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00650"/>
            <a:ext cx="1428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2981325"/>
            <a:ext cx="13620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Hidaya\Desktop\download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724025"/>
            <a:ext cx="990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Hidaya\Desktop\images 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1776413"/>
            <a:ext cx="14478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7848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876925"/>
            <a:ext cx="1990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991100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3756025"/>
            <a:ext cx="981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2828925"/>
            <a:ext cx="100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921000"/>
            <a:ext cx="1685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654425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64075"/>
            <a:ext cx="10572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3911600"/>
            <a:ext cx="13525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086350"/>
            <a:ext cx="1390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3792538"/>
            <a:ext cx="1219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MOST POPULAR LIBRARIES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YUI </a:t>
            </a:r>
          </a:p>
          <a:p>
            <a:pPr eaLnBrk="1" hangingPunct="1"/>
            <a:r>
              <a:rPr lang="en-US" altLang="en-US" sz="2400" smtClean="0"/>
              <a:t>Prototype </a:t>
            </a:r>
          </a:p>
          <a:p>
            <a:pPr eaLnBrk="1" hangingPunct="1"/>
            <a:r>
              <a:rPr lang="en-US" altLang="en-US" sz="2400" smtClean="0"/>
              <a:t>Dojo </a:t>
            </a:r>
          </a:p>
          <a:p>
            <a:pPr eaLnBrk="1" hangingPunct="1"/>
            <a:r>
              <a:rPr lang="en-US" altLang="en-US" sz="2400" smtClean="0"/>
              <a:t>Jquery </a:t>
            </a:r>
          </a:p>
          <a:p>
            <a:pPr eaLnBrk="1" hangingPunct="1"/>
            <a:r>
              <a:rPr lang="en-US" altLang="en-US" sz="2400" smtClean="0"/>
              <a:t>Mootools </a:t>
            </a:r>
          </a:p>
          <a:p>
            <a:pPr eaLnBrk="1" hangingPunct="1"/>
            <a:r>
              <a:rPr lang="en-US" altLang="en-US" sz="2400" smtClean="0"/>
              <a:t>ExtJS </a:t>
            </a:r>
          </a:p>
          <a:p>
            <a:pPr eaLnBrk="1" hangingPunct="1"/>
            <a:r>
              <a:rPr lang="en-US" altLang="en-US" sz="2400" smtClean="0"/>
              <a:t>Underscore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INITIAL REQUIREMENTS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JAVASCRIPT</a:t>
            </a:r>
          </a:p>
          <a:p>
            <a:pPr lvl="1" eaLnBrk="1" hangingPunct="1"/>
            <a:r>
              <a:rPr lang="en-US" altLang="en-US" sz="2400" smtClean="0"/>
              <a:t>A scripting language(client side mostly) </a:t>
            </a:r>
          </a:p>
          <a:p>
            <a:pPr eaLnBrk="1" hangingPunct="1"/>
            <a:r>
              <a:rPr lang="en-US" altLang="en-US" sz="2800" b="1" smtClean="0"/>
              <a:t>DOM </a:t>
            </a:r>
          </a:p>
          <a:p>
            <a:pPr lvl="1" eaLnBrk="1" hangingPunct="1"/>
            <a:r>
              <a:rPr lang="en-US" altLang="en-US" sz="2400" smtClean="0"/>
              <a:t>The way browser manipulates a web page in memory </a:t>
            </a:r>
          </a:p>
          <a:p>
            <a:pPr eaLnBrk="1" hangingPunct="1"/>
            <a:r>
              <a:rPr lang="en-US" altLang="en-US" sz="2800" b="1" smtClean="0"/>
              <a:t>HTML </a:t>
            </a:r>
          </a:p>
          <a:p>
            <a:pPr lvl="1" eaLnBrk="1" hangingPunct="1"/>
            <a:r>
              <a:rPr lang="en-US" altLang="en-US" sz="2400" smtClean="0"/>
              <a:t>A markup language for web page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ADVANTAGES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DOM MANIPULATION</a:t>
            </a:r>
          </a:p>
          <a:p>
            <a:pPr lvl="1" eaLnBrk="1" hangingPunct="1"/>
            <a:r>
              <a:rPr lang="en-US" altLang="en-US" sz="2400" smtClean="0"/>
              <a:t>DOM element selections functions</a:t>
            </a:r>
          </a:p>
          <a:p>
            <a:pPr lvl="1" eaLnBrk="1" hangingPunct="1"/>
            <a:r>
              <a:rPr lang="en-US" altLang="en-US" sz="2400" smtClean="0"/>
              <a:t>DOM traversal and modification</a:t>
            </a:r>
          </a:p>
          <a:p>
            <a:pPr eaLnBrk="1" hangingPunct="1"/>
            <a:r>
              <a:rPr lang="en-US" altLang="en-US" sz="2400" b="1" smtClean="0"/>
              <a:t>CROSS BROWSER</a:t>
            </a:r>
          </a:p>
          <a:p>
            <a:pPr eaLnBrk="1" hangingPunct="1"/>
            <a:r>
              <a:rPr lang="en-US" altLang="en-US" sz="2400" b="1" smtClean="0"/>
              <a:t>EVENT MANAGEMENT</a:t>
            </a:r>
          </a:p>
          <a:p>
            <a:pPr eaLnBrk="1" hangingPunct="1"/>
            <a:r>
              <a:rPr lang="en-US" altLang="en-US" sz="2400" b="1" smtClean="0"/>
              <a:t>SIMPLIFIED AJAX</a:t>
            </a:r>
          </a:p>
          <a:p>
            <a:pPr eaLnBrk="1" hangingPunct="1"/>
            <a:r>
              <a:rPr lang="en-US" altLang="en-US" sz="2400" b="1" smtClean="0"/>
              <a:t>EFFECTS AND ANIMATIONS</a:t>
            </a:r>
          </a:p>
          <a:p>
            <a:pPr eaLnBrk="1" hangingPunct="1"/>
            <a:r>
              <a:rPr lang="en-US" altLang="en-US" sz="2400" b="1" smtClean="0"/>
              <a:t>JAVASCRIPT PLUGINS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b="1" smtClean="0"/>
              <a:t>DOM TREE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5" descr="DOM tree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63775"/>
            <a:ext cx="66675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902</Words>
  <Application>Microsoft Office PowerPoint</Application>
  <PresentationFormat>On-screen Show (4:3)</PresentationFormat>
  <Paragraphs>315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Aharoni</vt:lpstr>
      <vt:lpstr>Arial</vt:lpstr>
      <vt:lpstr>Calibri</vt:lpstr>
      <vt:lpstr>Wingdings</vt:lpstr>
      <vt:lpstr>Office Theme</vt:lpstr>
      <vt:lpstr>.</vt:lpstr>
      <vt:lpstr>WHAT IS JQUERY</vt:lpstr>
      <vt:lpstr>WHY JQUERY</vt:lpstr>
      <vt:lpstr>JQUERY IS CROSS-BROWSER</vt:lpstr>
      <vt:lpstr>WHO’s USING JQUERY</vt:lpstr>
      <vt:lpstr>MOST POPULAR LIBRARIES</vt:lpstr>
      <vt:lpstr>INITIAL REQUIREMENTS</vt:lpstr>
      <vt:lpstr>ADVANTAGES</vt:lpstr>
      <vt:lpstr>DOM TREE</vt:lpstr>
      <vt:lpstr>JQUERY IN YOUR PAGE</vt:lpstr>
      <vt:lpstr>JQUERY PHILOSOPHY</vt:lpstr>
      <vt:lpstr>JQUERY HELLO WORLD EXAMPLE</vt:lpstr>
      <vt:lpstr>PowerPoint Presentation</vt:lpstr>
      <vt:lpstr>JQUERY SELECTORS</vt:lpstr>
      <vt:lpstr>JQUERY AND SELECTORS</vt:lpstr>
      <vt:lpstr>JQUERY / DOM COMPARISON</vt:lpstr>
      <vt:lpstr>JQUERY / DOM COMPARISON</vt:lpstr>
      <vt:lpstr>JQUERY / DOM COMPARISON</vt:lpstr>
      <vt:lpstr>JQUERY / DOM COMPARISON</vt:lpstr>
      <vt:lpstr>JQUERY / DOM COMPARISON</vt:lpstr>
      <vt:lpstr>PowerPoint Presentation</vt:lpstr>
      <vt:lpstr>JQUERY AND SELECTORS</vt:lpstr>
      <vt:lpstr>JQUERY AND SELECTORS</vt:lpstr>
      <vt:lpstr>JQUERY AND SELECTORS</vt:lpstr>
      <vt:lpstr>JQUERY AND SELECTORS</vt:lpstr>
      <vt:lpstr>JQUERY AND SELECTORS</vt:lpstr>
      <vt:lpstr>JQUERY AND SELECTORS</vt:lpstr>
      <vt:lpstr>JQUERY AND SELECTORS</vt:lpstr>
      <vt:lpstr>JQUERY AND SELECTORS</vt:lpstr>
      <vt:lpstr>JQUERY AND ATTRIBUTE SELECTORS</vt:lpstr>
      <vt:lpstr>PowerPoint Presentation</vt:lpstr>
      <vt:lpstr>JQUERY FILTERS</vt:lpstr>
      <vt:lpstr>JQUERY FILTERS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Khokhar</dc:creator>
  <cp:lastModifiedBy>Laraib Atta</cp:lastModifiedBy>
  <cp:revision>176</cp:revision>
  <dcterms:created xsi:type="dcterms:W3CDTF">2006-08-16T00:00:00Z</dcterms:created>
  <dcterms:modified xsi:type="dcterms:W3CDTF">2017-12-05T03:26:04Z</dcterms:modified>
</cp:coreProperties>
</file>