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59" r:id="rId4"/>
    <p:sldId id="280" r:id="rId5"/>
    <p:sldId id="285" r:id="rId6"/>
    <p:sldId id="281" r:id="rId7"/>
    <p:sldId id="282" r:id="rId8"/>
    <p:sldId id="283" r:id="rId9"/>
    <p:sldId id="263" r:id="rId10"/>
    <p:sldId id="284" r:id="rId11"/>
    <p:sldId id="286" r:id="rId12"/>
    <p:sldId id="287" r:id="rId13"/>
    <p:sldId id="288" r:id="rId14"/>
    <p:sldId id="289" r:id="rId15"/>
    <p:sldId id="290" r:id="rId16"/>
    <p:sldId id="291" r:id="rId17"/>
    <p:sldId id="292" r:id="rId18"/>
    <p:sldId id="293" r:id="rId19"/>
    <p:sldId id="267" r:id="rId20"/>
    <p:sldId id="294" r:id="rId21"/>
    <p:sldId id="295" r:id="rId22"/>
    <p:sldId id="296" r:id="rId23"/>
    <p:sldId id="297" r:id="rId24"/>
    <p:sldId id="298" r:id="rId25"/>
    <p:sldId id="299" r:id="rId26"/>
    <p:sldId id="300" r:id="rId27"/>
    <p:sldId id="301" r:id="rId28"/>
    <p:sldId id="302" r:id="rId29"/>
    <p:sldId id="303" r:id="rId30"/>
    <p:sldId id="279" r:id="rId31"/>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B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9" d="100"/>
          <a:sy n="69" d="100"/>
        </p:scale>
        <p:origin x="576" y="60"/>
      </p:cViewPr>
      <p:guideLst>
        <p:guide orient="horz" pos="2160"/>
        <p:guide pos="3841"/>
      </p:guideLst>
    </p:cSldViewPr>
  </p:slideViewPr>
  <p:notesTextViewPr>
    <p:cViewPr>
      <p:scale>
        <a:sx n="1" d="1"/>
        <a:sy n="1" d="1"/>
      </p:scale>
      <p:origin x="0" y="0"/>
    </p:cViewPr>
  </p:notesTextViewPr>
  <p:sorterViewPr>
    <p:cViewPr varScale="1">
      <p:scale>
        <a:sx n="100" d="100"/>
        <a:sy n="100" d="100"/>
      </p:scale>
      <p:origin x="0" y="-45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CE4FC-89D9-47EB-AF77-CCF584282656}" type="datetimeFigureOut">
              <a:rPr lang="zh-CN" altLang="en-US" smtClean="0"/>
              <a:t>2018/10/30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FCFC2-CCD7-41BB-BE54-4729DA27F427}" type="slidenum">
              <a:rPr lang="zh-CN" altLang="en-US" smtClean="0"/>
              <a:t>‹#›</a:t>
            </a:fld>
            <a:endParaRPr lang="zh-CN" altLang="en-US"/>
          </a:p>
        </p:txBody>
      </p:sp>
    </p:spTree>
    <p:extLst>
      <p:ext uri="{BB962C8B-B14F-4D97-AF65-F5344CB8AC3E}">
        <p14:creationId xmlns:p14="http://schemas.microsoft.com/office/powerpoint/2010/main" val="630258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0068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3535961"/>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mailto:houhl@zucc.edu.cn" TargetMode="External"/><Relationship Id="rId2" Type="http://schemas.openxmlformats.org/officeDocument/2006/relationships/hyperlink" Target="mailto:yangc@zucc.edu.cn"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2073429"/>
            <a:ext cx="9663152" cy="2123658"/>
          </a:xfrm>
          <a:prstGeom prst="rect">
            <a:avLst/>
          </a:prstGeom>
          <a:noFill/>
        </p:spPr>
        <p:txBody>
          <a:bodyPr wrap="square" rtlCol="0">
            <a:spAutoFit/>
          </a:bodyPr>
          <a:lstStyle/>
          <a:p>
            <a:pPr algn="ctr"/>
            <a:r>
              <a:rPr lang="zh-CN" altLang="en-US" sz="6600" b="1" dirty="0">
                <a:solidFill>
                  <a:schemeClr val="bg1"/>
                </a:solidFill>
              </a:rPr>
              <a:t>需求项目工程计划</a:t>
            </a:r>
            <a:endParaRPr lang="en-US" altLang="zh-CN" sz="6600" b="1" dirty="0">
              <a:solidFill>
                <a:schemeClr val="bg1"/>
              </a:solidFill>
            </a:endParaRPr>
          </a:p>
          <a:p>
            <a:pPr algn="ctr"/>
            <a:r>
              <a:rPr lang="zh-CN" altLang="en-US" sz="6600" b="1" dirty="0">
                <a:solidFill>
                  <a:schemeClr val="bg1"/>
                </a:solidFill>
              </a:rPr>
              <a:t>评审</a:t>
            </a:r>
            <a:r>
              <a:rPr lang="en-US" altLang="zh-CN" sz="6600" b="1" dirty="0">
                <a:solidFill>
                  <a:schemeClr val="bg1"/>
                </a:solidFill>
              </a:rPr>
              <a:t>PPT</a:t>
            </a:r>
            <a:endParaRPr lang="zh-CN" altLang="en-US" sz="6600" b="1" dirty="0">
              <a:solidFill>
                <a:schemeClr val="bg1"/>
              </a:solidFill>
            </a:endParaRPr>
          </a:p>
        </p:txBody>
      </p:sp>
    </p:spTree>
    <p:extLst>
      <p:ext uri="{BB962C8B-B14F-4D97-AF65-F5344CB8AC3E}">
        <p14:creationId xmlns:p14="http://schemas.microsoft.com/office/powerpoint/2010/main" val="91530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2</a:t>
            </a:r>
            <a:endParaRPr lang="zh-CN" altLang="en-US" sz="19900" b="1" dirty="0">
              <a:solidFill>
                <a:schemeClr val="bg1"/>
              </a:solidFill>
            </a:endParaRPr>
          </a:p>
        </p:txBody>
      </p:sp>
      <p:sp>
        <p:nvSpPr>
          <p:cNvPr id="16" name="文本框 15"/>
          <p:cNvSpPr txBox="1"/>
          <p:nvPr/>
        </p:nvSpPr>
        <p:spPr>
          <a:xfrm>
            <a:off x="4828515" y="2828835"/>
            <a:ext cx="5379513" cy="1200329"/>
          </a:xfrm>
          <a:prstGeom prst="rect">
            <a:avLst/>
          </a:prstGeom>
          <a:noFill/>
        </p:spPr>
        <p:txBody>
          <a:bodyPr wrap="square" rtlCol="0">
            <a:spAutoFit/>
          </a:bodyPr>
          <a:lstStyle/>
          <a:p>
            <a:pPr algn="dist"/>
            <a:r>
              <a:rPr lang="zh-CN" altLang="en-US" sz="7200" b="1" dirty="0">
                <a:solidFill>
                  <a:schemeClr val="accent2"/>
                </a:solidFill>
              </a:rPr>
              <a:t>项目概述</a:t>
            </a:r>
          </a:p>
        </p:txBody>
      </p:sp>
    </p:spTree>
    <p:extLst>
      <p:ext uri="{BB962C8B-B14F-4D97-AF65-F5344CB8AC3E}">
        <p14:creationId xmlns:p14="http://schemas.microsoft.com/office/powerpoint/2010/main" val="253013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项目基本说明</a:t>
            </a:r>
          </a:p>
        </p:txBody>
      </p:sp>
      <p:sp>
        <p:nvSpPr>
          <p:cNvPr id="7" name="Title 1"/>
          <p:cNvSpPr txBox="1">
            <a:spLocks/>
          </p:cNvSpPr>
          <p:nvPr/>
        </p:nvSpPr>
        <p:spPr>
          <a:xfrm>
            <a:off x="2103668" y="1949144"/>
            <a:ext cx="8387623" cy="3524479"/>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	</a:t>
            </a:r>
            <a:r>
              <a:rPr lang="zh-CN" altLang="en-US" sz="2800" b="1" dirty="0">
                <a:solidFill>
                  <a:schemeClr val="bg1">
                    <a:lumMod val="75000"/>
                  </a:schemeClr>
                </a:solidFill>
                <a:latin typeface="+mn-lt"/>
              </a:rPr>
              <a:t>软件工程系列课程教学辅助网站是为了使这门课上的出色，使学生能够获得最多的资料，使学生及时的了解世界需求工程的最新动态，以及学生和教师的有效地沟通的一个与教师及同学之间相互交流，及获取资料的平台。同时为了一些没有选这几门课，但是也想了解项目管理，需求工程，统一建模的相关知识同学提供服务，以备到时决定该选不选这门课程。</a:t>
            </a:r>
          </a:p>
        </p:txBody>
      </p:sp>
    </p:spTree>
    <p:extLst>
      <p:ext uri="{BB962C8B-B14F-4D97-AF65-F5344CB8AC3E}">
        <p14:creationId xmlns:p14="http://schemas.microsoft.com/office/powerpoint/2010/main" val="276732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19299" y="603549"/>
            <a:ext cx="5202004" cy="707886"/>
          </a:xfrm>
          <a:prstGeom prst="rect">
            <a:avLst/>
          </a:prstGeom>
          <a:noFill/>
        </p:spPr>
        <p:txBody>
          <a:bodyPr wrap="square" rtlCol="0">
            <a:spAutoFit/>
          </a:bodyPr>
          <a:lstStyle/>
          <a:p>
            <a:r>
              <a:rPr lang="zh-CN" altLang="en-US" sz="4000" b="1" dirty="0">
                <a:solidFill>
                  <a:schemeClr val="accent2"/>
                </a:solidFill>
              </a:rPr>
              <a:t>工作内容</a:t>
            </a:r>
          </a:p>
        </p:txBody>
      </p:sp>
      <p:graphicFrame>
        <p:nvGraphicFramePr>
          <p:cNvPr id="6" name="表格 5">
            <a:extLst>
              <a:ext uri="{FF2B5EF4-FFF2-40B4-BE49-F238E27FC236}">
                <a16:creationId xmlns:a16="http://schemas.microsoft.com/office/drawing/2014/main" id="{99FFC163-807C-486C-9BA5-2A0DEFDF3EC3}"/>
              </a:ext>
            </a:extLst>
          </p:cNvPr>
          <p:cNvGraphicFramePr>
            <a:graphicFrameLocks noGrp="1"/>
          </p:cNvGraphicFramePr>
          <p:nvPr>
            <p:extLst>
              <p:ext uri="{D42A27DB-BD31-4B8C-83A1-F6EECF244321}">
                <p14:modId xmlns:p14="http://schemas.microsoft.com/office/powerpoint/2010/main" val="934145510"/>
              </p:ext>
            </p:extLst>
          </p:nvPr>
        </p:nvGraphicFramePr>
        <p:xfrm>
          <a:off x="1771324" y="1469871"/>
          <a:ext cx="8652525" cy="5143310"/>
        </p:xfrm>
        <a:graphic>
          <a:graphicData uri="http://schemas.openxmlformats.org/drawingml/2006/table">
            <a:tbl>
              <a:tblPr firstRow="1" firstCol="1" bandRow="1">
                <a:tableStyleId>{F5AB1C69-6EDB-4FF4-983F-18BD219EF322}</a:tableStyleId>
              </a:tblPr>
              <a:tblGrid>
                <a:gridCol w="1096693">
                  <a:extLst>
                    <a:ext uri="{9D8B030D-6E8A-4147-A177-3AD203B41FA5}">
                      <a16:colId xmlns:a16="http://schemas.microsoft.com/office/drawing/2014/main" val="1090766028"/>
                    </a:ext>
                  </a:extLst>
                </a:gridCol>
                <a:gridCol w="6094791">
                  <a:extLst>
                    <a:ext uri="{9D8B030D-6E8A-4147-A177-3AD203B41FA5}">
                      <a16:colId xmlns:a16="http://schemas.microsoft.com/office/drawing/2014/main" val="3334063268"/>
                    </a:ext>
                  </a:extLst>
                </a:gridCol>
                <a:gridCol w="1461041">
                  <a:extLst>
                    <a:ext uri="{9D8B030D-6E8A-4147-A177-3AD203B41FA5}">
                      <a16:colId xmlns:a16="http://schemas.microsoft.com/office/drawing/2014/main" val="2678944072"/>
                    </a:ext>
                  </a:extLst>
                </a:gridCol>
              </a:tblGrid>
              <a:tr h="402622">
                <a:tc>
                  <a:txBody>
                    <a:bodyPr/>
                    <a:lstStyle/>
                    <a:p>
                      <a:pPr algn="ctr">
                        <a:lnSpc>
                          <a:spcPct val="150000"/>
                        </a:lnSpc>
                        <a:spcAft>
                          <a:spcPts val="0"/>
                        </a:spcAft>
                      </a:pPr>
                      <a:r>
                        <a:rPr lang="zh-CN" sz="2200" kern="100" dirty="0">
                          <a:effectLst/>
                        </a:rPr>
                        <a:t>里程碑</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dirty="0">
                          <a:effectLst/>
                        </a:rPr>
                        <a:t>需提交文件</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a:effectLst/>
                        </a:rPr>
                        <a:t>负责人</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8708108"/>
                  </a:ext>
                </a:extLst>
              </a:tr>
              <a:tr h="289848">
                <a:tc>
                  <a:txBody>
                    <a:bodyPr/>
                    <a:lstStyle/>
                    <a:p>
                      <a:pPr algn="just">
                        <a:spcAft>
                          <a:spcPts val="0"/>
                        </a:spcAft>
                      </a:pPr>
                      <a:r>
                        <a:rPr lang="en-US" sz="2200" kern="100">
                          <a:effectLst/>
                        </a:rPr>
                        <a:t>M0</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项目可行性报告</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8667210"/>
                  </a:ext>
                </a:extLst>
              </a:tr>
              <a:tr h="289848">
                <a:tc>
                  <a:txBody>
                    <a:bodyPr/>
                    <a:lstStyle/>
                    <a:p>
                      <a:pPr algn="just">
                        <a:spcAft>
                          <a:spcPts val="0"/>
                        </a:spcAft>
                      </a:pPr>
                      <a:r>
                        <a:rPr lang="en-US" sz="2200" kern="100">
                          <a:effectLst/>
                        </a:rPr>
                        <a:t>M1</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项目章程、项目总体计划、需求工程计划</a:t>
                      </a:r>
                      <a:r>
                        <a:rPr lang="en-US" sz="2200" kern="100" dirty="0">
                          <a:effectLst/>
                        </a:rPr>
                        <a:t>-</a:t>
                      </a:r>
                      <a:r>
                        <a:rPr lang="zh-CN" sz="2200" kern="100" dirty="0">
                          <a:effectLst/>
                        </a:rPr>
                        <a:t>初步</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00464086"/>
                  </a:ext>
                </a:extLst>
              </a:tr>
              <a:tr h="289848">
                <a:tc>
                  <a:txBody>
                    <a:bodyPr/>
                    <a:lstStyle/>
                    <a:p>
                      <a:pPr algn="just">
                        <a:spcAft>
                          <a:spcPts val="0"/>
                        </a:spcAft>
                      </a:pPr>
                      <a:r>
                        <a:rPr lang="en-US" sz="2200" kern="100">
                          <a:effectLst/>
                        </a:rPr>
                        <a:t>M2</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200" kern="100" dirty="0">
                          <a:effectLst/>
                        </a:rPr>
                        <a:t>QA</a:t>
                      </a:r>
                      <a:r>
                        <a:rPr lang="zh-CN" sz="2200" kern="100" dirty="0">
                          <a:effectLst/>
                        </a:rPr>
                        <a:t>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杨以恒</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32206555"/>
                  </a:ext>
                </a:extLst>
              </a:tr>
              <a:tr h="289848">
                <a:tc>
                  <a:txBody>
                    <a:bodyPr/>
                    <a:lstStyle/>
                    <a:p>
                      <a:pPr algn="just">
                        <a:spcAft>
                          <a:spcPts val="0"/>
                        </a:spcAft>
                      </a:pPr>
                      <a:r>
                        <a:rPr lang="en-US" sz="2200" kern="100">
                          <a:effectLst/>
                        </a:rPr>
                        <a:t>M3</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需求工程计划修改及评审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19083802"/>
                  </a:ext>
                </a:extLst>
              </a:tr>
              <a:tr h="289848">
                <a:tc>
                  <a:txBody>
                    <a:bodyPr/>
                    <a:lstStyle/>
                    <a:p>
                      <a:pPr algn="just">
                        <a:spcAft>
                          <a:spcPts val="0"/>
                        </a:spcAft>
                      </a:pPr>
                      <a:r>
                        <a:rPr lang="en-US" sz="2200" kern="100">
                          <a:effectLst/>
                        </a:rPr>
                        <a:t>M4</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软件需求规格说明书</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71422159"/>
                  </a:ext>
                </a:extLst>
              </a:tr>
              <a:tr h="289848">
                <a:tc>
                  <a:txBody>
                    <a:bodyPr/>
                    <a:lstStyle/>
                    <a:p>
                      <a:pPr algn="just">
                        <a:spcAft>
                          <a:spcPts val="0"/>
                        </a:spcAft>
                      </a:pPr>
                      <a:r>
                        <a:rPr lang="en-US" sz="2200" kern="100">
                          <a:effectLst/>
                        </a:rPr>
                        <a:t>M5</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软件需求规格说明书修改及评审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骆佳俊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22983429"/>
                  </a:ext>
                </a:extLst>
              </a:tr>
              <a:tr h="289848">
                <a:tc>
                  <a:txBody>
                    <a:bodyPr/>
                    <a:lstStyle/>
                    <a:p>
                      <a:pPr algn="just">
                        <a:spcAft>
                          <a:spcPts val="0"/>
                        </a:spcAft>
                      </a:pPr>
                      <a:r>
                        <a:rPr lang="en-US" sz="2200" kern="100">
                          <a:effectLst/>
                        </a:rPr>
                        <a:t>M6</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软件需求变更文档</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91838452"/>
                  </a:ext>
                </a:extLst>
              </a:tr>
              <a:tr h="289848">
                <a:tc>
                  <a:txBody>
                    <a:bodyPr/>
                    <a:lstStyle/>
                    <a:p>
                      <a:pPr algn="just">
                        <a:spcAft>
                          <a:spcPts val="0"/>
                        </a:spcAft>
                      </a:pPr>
                      <a:r>
                        <a:rPr lang="en-US" sz="2200" kern="100">
                          <a:effectLst/>
                        </a:rPr>
                        <a:t>M7</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软件需求变更文档修改及评审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骆佳俊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08646324"/>
                  </a:ext>
                </a:extLst>
              </a:tr>
              <a:tr h="289848">
                <a:tc>
                  <a:txBody>
                    <a:bodyPr/>
                    <a:lstStyle/>
                    <a:p>
                      <a:pPr algn="just">
                        <a:spcAft>
                          <a:spcPts val="0"/>
                        </a:spcAft>
                      </a:pPr>
                      <a:r>
                        <a:rPr lang="en-US" sz="2200" kern="100">
                          <a:effectLst/>
                        </a:rPr>
                        <a:t>M8</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系统设计与实现计划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7305904"/>
                  </a:ext>
                </a:extLst>
              </a:tr>
              <a:tr h="289848">
                <a:tc>
                  <a:txBody>
                    <a:bodyPr/>
                    <a:lstStyle/>
                    <a:p>
                      <a:pPr algn="just">
                        <a:spcAft>
                          <a:spcPts val="0"/>
                        </a:spcAft>
                      </a:pPr>
                      <a:r>
                        <a:rPr lang="en-US" sz="2200" kern="100">
                          <a:effectLst/>
                        </a:rPr>
                        <a:t>M9</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软件概要设计说明</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杨以恒</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4920727"/>
                  </a:ext>
                </a:extLst>
              </a:tr>
              <a:tr h="579697">
                <a:tc>
                  <a:txBody>
                    <a:bodyPr/>
                    <a:lstStyle/>
                    <a:p>
                      <a:pPr algn="just">
                        <a:spcAft>
                          <a:spcPts val="0"/>
                        </a:spcAft>
                      </a:pPr>
                      <a:r>
                        <a:rPr lang="en-US" sz="2200" kern="100">
                          <a:effectLst/>
                        </a:rPr>
                        <a:t>M10</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测试计划、安装部署计划、培训计划、系统维护计划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徐哲远</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29361021"/>
                  </a:ext>
                </a:extLst>
              </a:tr>
              <a:tr h="289848">
                <a:tc>
                  <a:txBody>
                    <a:bodyPr/>
                    <a:lstStyle/>
                    <a:p>
                      <a:pPr algn="just">
                        <a:spcAft>
                          <a:spcPts val="0"/>
                        </a:spcAft>
                      </a:pPr>
                      <a:r>
                        <a:rPr lang="en-US" sz="2200" kern="100">
                          <a:effectLst/>
                        </a:rPr>
                        <a:t>M11</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项目总结报告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沈启航</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9777989"/>
                  </a:ext>
                </a:extLst>
              </a:tr>
              <a:tr h="109634">
                <a:tc>
                  <a:txBody>
                    <a:bodyPr/>
                    <a:lstStyle/>
                    <a:p>
                      <a:pPr algn="just">
                        <a:spcAft>
                          <a:spcPts val="0"/>
                        </a:spcAft>
                      </a:pPr>
                      <a:r>
                        <a:rPr lang="en-US" sz="2200" kern="100">
                          <a:effectLst/>
                        </a:rPr>
                        <a:t>M12</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经验总结</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徐哲远</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7590438"/>
                  </a:ext>
                </a:extLst>
              </a:tr>
            </a:tbl>
          </a:graphicData>
        </a:graphic>
      </p:graphicFrame>
    </p:spTree>
    <p:extLst>
      <p:ext uri="{BB962C8B-B14F-4D97-AF65-F5344CB8AC3E}">
        <p14:creationId xmlns:p14="http://schemas.microsoft.com/office/powerpoint/2010/main" val="2085768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开发人员</a:t>
            </a:r>
          </a:p>
        </p:txBody>
      </p:sp>
      <p:graphicFrame>
        <p:nvGraphicFramePr>
          <p:cNvPr id="6" name="表格 5">
            <a:extLst>
              <a:ext uri="{FF2B5EF4-FFF2-40B4-BE49-F238E27FC236}">
                <a16:creationId xmlns:a16="http://schemas.microsoft.com/office/drawing/2014/main" id="{CF2E923A-E23A-41C6-8232-20C384B24D52}"/>
              </a:ext>
            </a:extLst>
          </p:cNvPr>
          <p:cNvGraphicFramePr>
            <a:graphicFrameLocks noGrp="1"/>
          </p:cNvGraphicFramePr>
          <p:nvPr>
            <p:extLst>
              <p:ext uri="{D42A27DB-BD31-4B8C-83A1-F6EECF244321}">
                <p14:modId xmlns:p14="http://schemas.microsoft.com/office/powerpoint/2010/main" val="1258752269"/>
              </p:ext>
            </p:extLst>
          </p:nvPr>
        </p:nvGraphicFramePr>
        <p:xfrm>
          <a:off x="1310981" y="2079264"/>
          <a:ext cx="9608026" cy="2584118"/>
        </p:xfrm>
        <a:graphic>
          <a:graphicData uri="http://schemas.openxmlformats.org/drawingml/2006/table">
            <a:tbl>
              <a:tblPr firstRow="1" firstCol="1" bandRow="1">
                <a:tableStyleId>{F5AB1C69-6EDB-4FF4-983F-18BD219EF322}</a:tableStyleId>
              </a:tblPr>
              <a:tblGrid>
                <a:gridCol w="1085051">
                  <a:extLst>
                    <a:ext uri="{9D8B030D-6E8A-4147-A177-3AD203B41FA5}">
                      <a16:colId xmlns:a16="http://schemas.microsoft.com/office/drawing/2014/main" val="1186726084"/>
                    </a:ext>
                  </a:extLst>
                </a:gridCol>
                <a:gridCol w="1456847">
                  <a:extLst>
                    <a:ext uri="{9D8B030D-6E8A-4147-A177-3AD203B41FA5}">
                      <a16:colId xmlns:a16="http://schemas.microsoft.com/office/drawing/2014/main" val="1368633652"/>
                    </a:ext>
                  </a:extLst>
                </a:gridCol>
                <a:gridCol w="1862786">
                  <a:extLst>
                    <a:ext uri="{9D8B030D-6E8A-4147-A177-3AD203B41FA5}">
                      <a16:colId xmlns:a16="http://schemas.microsoft.com/office/drawing/2014/main" val="1536426068"/>
                    </a:ext>
                  </a:extLst>
                </a:gridCol>
                <a:gridCol w="3547389">
                  <a:extLst>
                    <a:ext uri="{9D8B030D-6E8A-4147-A177-3AD203B41FA5}">
                      <a16:colId xmlns:a16="http://schemas.microsoft.com/office/drawing/2014/main" val="1147629777"/>
                    </a:ext>
                  </a:extLst>
                </a:gridCol>
                <a:gridCol w="1655953">
                  <a:extLst>
                    <a:ext uri="{9D8B030D-6E8A-4147-A177-3AD203B41FA5}">
                      <a16:colId xmlns:a16="http://schemas.microsoft.com/office/drawing/2014/main" val="3146192022"/>
                    </a:ext>
                  </a:extLst>
                </a:gridCol>
              </a:tblGrid>
              <a:tr h="452224">
                <a:tc>
                  <a:txBody>
                    <a:bodyPr/>
                    <a:lstStyle/>
                    <a:p>
                      <a:pPr algn="ctr">
                        <a:lnSpc>
                          <a:spcPct val="150000"/>
                        </a:lnSpc>
                        <a:spcAft>
                          <a:spcPts val="0"/>
                        </a:spcAft>
                      </a:pPr>
                      <a:r>
                        <a:rPr lang="zh-CN" sz="2000" kern="100" dirty="0">
                          <a:effectLst/>
                        </a:rPr>
                        <a:t>姓名</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岗位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电话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邮箱</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地址</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10903728"/>
                  </a:ext>
                </a:extLst>
              </a:tr>
              <a:tr h="420259">
                <a:tc>
                  <a:txBody>
                    <a:bodyPr/>
                    <a:lstStyle/>
                    <a:p>
                      <a:pPr algn="just">
                        <a:lnSpc>
                          <a:spcPct val="150000"/>
                        </a:lnSpc>
                        <a:spcAft>
                          <a:spcPts val="0"/>
                        </a:spcAft>
                      </a:pPr>
                      <a:r>
                        <a:rPr lang="zh-CN" sz="2000" kern="100">
                          <a:effectLst/>
                        </a:rPr>
                        <a:t>沈启航</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15988122404</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31601404@stu.zucc.edu.cn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B1-614</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576036183"/>
                  </a:ext>
                </a:extLst>
              </a:tr>
              <a:tr h="433137">
                <a:tc>
                  <a:txBody>
                    <a:bodyPr/>
                    <a:lstStyle/>
                    <a:p>
                      <a:pPr algn="just">
                        <a:lnSpc>
                          <a:spcPct val="150000"/>
                        </a:lnSpc>
                        <a:spcAft>
                          <a:spcPts val="0"/>
                        </a:spcAft>
                      </a:pPr>
                      <a:r>
                        <a:rPr lang="zh-CN" sz="2000" kern="100">
                          <a:effectLst/>
                        </a:rPr>
                        <a:t>杨以恒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质量保证员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18989678901</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31601410@stu.zucc.edu.cn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707347687"/>
                  </a:ext>
                </a:extLst>
              </a:tr>
              <a:tr h="336884">
                <a:tc>
                  <a:txBody>
                    <a:bodyPr/>
                    <a:lstStyle/>
                    <a:p>
                      <a:pPr algn="just">
                        <a:lnSpc>
                          <a:spcPct val="150000"/>
                        </a:lnSpc>
                        <a:spcAft>
                          <a:spcPts val="0"/>
                        </a:spcAft>
                      </a:pPr>
                      <a:r>
                        <a:rPr lang="zh-CN" sz="2000" kern="100">
                          <a:effectLst/>
                        </a:rPr>
                        <a:t>叶柏成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配置管理员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13588025779</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31601411@stu.zucc.edu.cn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733147460"/>
                  </a:ext>
                </a:extLst>
              </a:tr>
              <a:tr h="425630">
                <a:tc>
                  <a:txBody>
                    <a:bodyPr/>
                    <a:lstStyle/>
                    <a:p>
                      <a:pPr algn="just">
                        <a:lnSpc>
                          <a:spcPct val="150000"/>
                        </a:lnSpc>
                        <a:spcAft>
                          <a:spcPts val="0"/>
                        </a:spcAft>
                      </a:pPr>
                      <a:r>
                        <a:rPr lang="zh-CN" sz="2000" kern="100">
                          <a:effectLst/>
                        </a:rPr>
                        <a:t>徐哲远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会议记录员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15968805302</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31601409@stu.zucc.edu.cn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3264464995"/>
                  </a:ext>
                </a:extLst>
              </a:tr>
              <a:tr h="444309">
                <a:tc>
                  <a:txBody>
                    <a:bodyPr/>
                    <a:lstStyle/>
                    <a:p>
                      <a:pPr algn="just">
                        <a:lnSpc>
                          <a:spcPct val="150000"/>
                        </a:lnSpc>
                        <a:spcAft>
                          <a:spcPts val="0"/>
                        </a:spcAft>
                      </a:pPr>
                      <a:r>
                        <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rPr>
                        <a:t>骆佳俊</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rPr>
                        <a:t>归档整理员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altLang="zh-CN" sz="2000" kern="100" dirty="0">
                          <a:solidFill>
                            <a:schemeClr val="dk1"/>
                          </a:solidFill>
                          <a:effectLst/>
                          <a:latin typeface="+mn-lt"/>
                          <a:ea typeface="+mn-ea"/>
                          <a:cs typeface="+mn-cs"/>
                        </a:rPr>
                        <a:t>18058735546</a:t>
                      </a:r>
                      <a:endParaRPr lang="zh-CN" altLang="en-US" sz="2000" kern="100" dirty="0">
                        <a:solidFill>
                          <a:schemeClr val="dk1"/>
                        </a:solidFill>
                        <a:effectLst/>
                        <a:latin typeface="+mn-lt"/>
                        <a:ea typeface="+mn-ea"/>
                        <a:cs typeface="+mn-cs"/>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kern="100" dirty="0">
                          <a:solidFill>
                            <a:schemeClr val="dk1"/>
                          </a:solidFill>
                          <a:effectLst/>
                          <a:latin typeface="+mn-lt"/>
                          <a:ea typeface="+mn-ea"/>
                          <a:cs typeface="+mn-cs"/>
                        </a:rPr>
                        <a:t>31601215@stu.zucc.edu.cn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altLang="zh-CN" sz="2000" kern="100" dirty="0">
                          <a:solidFill>
                            <a:schemeClr val="dk1"/>
                          </a:solidFill>
                          <a:effectLst/>
                          <a:latin typeface="+mn-lt"/>
                          <a:ea typeface="+mn-ea"/>
                          <a:cs typeface="+mn-cs"/>
                        </a:rPr>
                        <a:t>B2-206</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700515657"/>
                  </a:ext>
                </a:extLst>
              </a:tr>
            </a:tbl>
          </a:graphicData>
        </a:graphic>
      </p:graphicFrame>
    </p:spTree>
    <p:extLst>
      <p:ext uri="{BB962C8B-B14F-4D97-AF65-F5344CB8AC3E}">
        <p14:creationId xmlns:p14="http://schemas.microsoft.com/office/powerpoint/2010/main" val="3980701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用户</a:t>
            </a:r>
          </a:p>
        </p:txBody>
      </p:sp>
      <p:sp>
        <p:nvSpPr>
          <p:cNvPr id="7" name="Title 1"/>
          <p:cNvSpPr txBox="1">
            <a:spLocks/>
          </p:cNvSpPr>
          <p:nvPr/>
        </p:nvSpPr>
        <p:spPr>
          <a:xfrm>
            <a:off x="2983468" y="2253944"/>
            <a:ext cx="7151168" cy="19965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1.</a:t>
            </a:r>
            <a:r>
              <a:rPr lang="zh-CN" altLang="en-US" sz="2800" b="1" dirty="0">
                <a:solidFill>
                  <a:schemeClr val="bg1">
                    <a:lumMod val="75000"/>
                  </a:schemeClr>
                </a:solidFill>
                <a:latin typeface="+mn-lt"/>
              </a:rPr>
              <a:t>教师</a:t>
            </a:r>
          </a:p>
          <a:p>
            <a:r>
              <a:rPr lang="en-US" altLang="zh-CN" sz="2800" b="1" dirty="0">
                <a:solidFill>
                  <a:schemeClr val="bg1">
                    <a:lumMod val="75000"/>
                  </a:schemeClr>
                </a:solidFill>
                <a:latin typeface="+mn-lt"/>
              </a:rPr>
              <a:t>2.</a:t>
            </a:r>
            <a:r>
              <a:rPr lang="zh-CN" altLang="en-US" sz="2800" b="1" dirty="0">
                <a:solidFill>
                  <a:schemeClr val="bg1">
                    <a:lumMod val="75000"/>
                  </a:schemeClr>
                </a:solidFill>
                <a:latin typeface="+mn-lt"/>
              </a:rPr>
              <a:t>学生</a:t>
            </a:r>
          </a:p>
          <a:p>
            <a:r>
              <a:rPr lang="en-US" altLang="zh-CN" sz="2800" b="1" dirty="0">
                <a:solidFill>
                  <a:schemeClr val="bg1">
                    <a:lumMod val="75000"/>
                  </a:schemeClr>
                </a:solidFill>
                <a:latin typeface="+mn-lt"/>
              </a:rPr>
              <a:t>3.</a:t>
            </a:r>
            <a:r>
              <a:rPr lang="zh-CN" altLang="en-US" sz="2800" b="1" dirty="0">
                <a:solidFill>
                  <a:schemeClr val="bg1">
                    <a:lumMod val="75000"/>
                  </a:schemeClr>
                </a:solidFill>
                <a:latin typeface="+mn-lt"/>
              </a:rPr>
              <a:t>游客：没选这些课，但是感兴趣的学生</a:t>
            </a:r>
          </a:p>
          <a:p>
            <a:r>
              <a:rPr lang="en-US" altLang="zh-CN" sz="2800" b="1" dirty="0">
                <a:solidFill>
                  <a:schemeClr val="bg1">
                    <a:lumMod val="75000"/>
                  </a:schemeClr>
                </a:solidFill>
                <a:latin typeface="+mn-lt"/>
              </a:rPr>
              <a:t>4.</a:t>
            </a:r>
            <a:r>
              <a:rPr lang="zh-CN" altLang="en-US" sz="2800" b="1" dirty="0">
                <a:solidFill>
                  <a:schemeClr val="bg1">
                    <a:lumMod val="75000"/>
                  </a:schemeClr>
                </a:solidFill>
                <a:latin typeface="+mn-lt"/>
              </a:rPr>
              <a:t>网站管理员</a:t>
            </a:r>
          </a:p>
        </p:txBody>
      </p:sp>
    </p:spTree>
    <p:extLst>
      <p:ext uri="{BB962C8B-B14F-4D97-AF65-F5344CB8AC3E}">
        <p14:creationId xmlns:p14="http://schemas.microsoft.com/office/powerpoint/2010/main" val="4208271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产品</a:t>
            </a:r>
          </a:p>
        </p:txBody>
      </p:sp>
      <p:sp>
        <p:nvSpPr>
          <p:cNvPr id="6" name="文本框 5">
            <a:extLst>
              <a:ext uri="{FF2B5EF4-FFF2-40B4-BE49-F238E27FC236}">
                <a16:creationId xmlns:a16="http://schemas.microsoft.com/office/drawing/2014/main" id="{FB69C8D5-3B93-4C93-BF4F-86DD283494E1}"/>
              </a:ext>
            </a:extLst>
          </p:cNvPr>
          <p:cNvSpPr txBox="1"/>
          <p:nvPr/>
        </p:nvSpPr>
        <p:spPr>
          <a:xfrm>
            <a:off x="2384568" y="1469090"/>
            <a:ext cx="7426037" cy="523220"/>
          </a:xfrm>
          <a:prstGeom prst="rect">
            <a:avLst/>
          </a:prstGeom>
          <a:noFill/>
        </p:spPr>
        <p:txBody>
          <a:bodyPr wrap="square" rtlCol="0">
            <a:spAutoFit/>
          </a:bodyPr>
          <a:lstStyle/>
          <a:p>
            <a:pPr algn="ctr"/>
            <a:r>
              <a:rPr lang="zh-CN" altLang="en-US" sz="2800" b="1" dirty="0">
                <a:solidFill>
                  <a:schemeClr val="bg1">
                    <a:lumMod val="75000"/>
                  </a:schemeClr>
                </a:solidFill>
              </a:rPr>
              <a:t>项目的必要性文件</a:t>
            </a:r>
            <a:endParaRPr lang="en-US" altLang="zh-CN" sz="2800" b="1" dirty="0">
              <a:solidFill>
                <a:schemeClr val="bg1">
                  <a:lumMod val="75000"/>
                </a:schemeClr>
              </a:solidFill>
            </a:endParaRPr>
          </a:p>
        </p:txBody>
      </p:sp>
      <p:sp>
        <p:nvSpPr>
          <p:cNvPr id="8" name="文本框 7">
            <a:extLst>
              <a:ext uri="{FF2B5EF4-FFF2-40B4-BE49-F238E27FC236}">
                <a16:creationId xmlns:a16="http://schemas.microsoft.com/office/drawing/2014/main" id="{3A3E7697-B217-4110-A4F9-54E220068E16}"/>
              </a:ext>
            </a:extLst>
          </p:cNvPr>
          <p:cNvSpPr txBox="1"/>
          <p:nvPr/>
        </p:nvSpPr>
        <p:spPr>
          <a:xfrm>
            <a:off x="2698183" y="2310064"/>
            <a:ext cx="3206269" cy="3539430"/>
          </a:xfrm>
          <a:prstGeom prst="rect">
            <a:avLst/>
          </a:prstGeom>
          <a:noFill/>
        </p:spPr>
        <p:txBody>
          <a:bodyPr wrap="square" rtlCol="0">
            <a:spAutoFit/>
          </a:bodyPr>
          <a:lstStyle/>
          <a:p>
            <a:r>
              <a:rPr lang="zh-CN" altLang="en-US" sz="2800" dirty="0">
                <a:solidFill>
                  <a:schemeClr val="bg1">
                    <a:lumMod val="75000"/>
                  </a:schemeClr>
                </a:solidFill>
              </a:rPr>
              <a:t>可行性分析报告</a:t>
            </a:r>
            <a:endParaRPr lang="en-US" altLang="zh-CN" sz="2800" dirty="0">
              <a:solidFill>
                <a:schemeClr val="bg1">
                  <a:lumMod val="75000"/>
                </a:schemeClr>
              </a:solidFill>
            </a:endParaRPr>
          </a:p>
          <a:p>
            <a:r>
              <a:rPr lang="zh-CN" altLang="en-US" sz="2800" dirty="0">
                <a:solidFill>
                  <a:schemeClr val="bg1">
                    <a:lumMod val="75000"/>
                  </a:schemeClr>
                </a:solidFill>
              </a:rPr>
              <a:t>项目章程</a:t>
            </a:r>
            <a:endParaRPr lang="en-US" altLang="zh-CN" sz="2800" dirty="0">
              <a:solidFill>
                <a:schemeClr val="bg1">
                  <a:lumMod val="75000"/>
                </a:schemeClr>
              </a:solidFill>
            </a:endParaRPr>
          </a:p>
          <a:p>
            <a:r>
              <a:rPr lang="zh-CN" altLang="en-US" sz="2800" dirty="0">
                <a:solidFill>
                  <a:schemeClr val="bg1">
                    <a:lumMod val="75000"/>
                  </a:schemeClr>
                </a:solidFill>
              </a:rPr>
              <a:t>总体项目计划</a:t>
            </a:r>
            <a:endParaRPr lang="en-US" altLang="zh-CN" sz="2800" dirty="0">
              <a:solidFill>
                <a:schemeClr val="bg1">
                  <a:lumMod val="75000"/>
                </a:schemeClr>
              </a:solidFill>
            </a:endParaRPr>
          </a:p>
          <a:p>
            <a:r>
              <a:rPr lang="zh-CN" altLang="en-US" sz="2800" dirty="0">
                <a:solidFill>
                  <a:schemeClr val="bg1">
                    <a:lumMod val="75000"/>
                  </a:schemeClr>
                </a:solidFill>
              </a:rPr>
              <a:t>需求开发计划</a:t>
            </a:r>
            <a:endParaRPr lang="en-US" altLang="zh-CN" sz="2800" dirty="0">
              <a:solidFill>
                <a:schemeClr val="bg1">
                  <a:lumMod val="75000"/>
                </a:schemeClr>
              </a:solidFill>
            </a:endParaRPr>
          </a:p>
          <a:p>
            <a:r>
              <a:rPr lang="zh-CN" altLang="en-US" sz="2800" dirty="0">
                <a:solidFill>
                  <a:schemeClr val="bg1">
                    <a:lumMod val="75000"/>
                  </a:schemeClr>
                </a:solidFill>
              </a:rPr>
              <a:t>需求变更控制文档</a:t>
            </a:r>
            <a:endParaRPr lang="en-US" altLang="zh-CN" sz="2800" dirty="0">
              <a:solidFill>
                <a:schemeClr val="bg1">
                  <a:lumMod val="75000"/>
                </a:schemeClr>
              </a:solidFill>
            </a:endParaRPr>
          </a:p>
          <a:p>
            <a:r>
              <a:rPr lang="zh-CN" altLang="en-US" sz="2800" dirty="0">
                <a:solidFill>
                  <a:schemeClr val="bg1">
                    <a:lumMod val="75000"/>
                  </a:schemeClr>
                </a:solidFill>
              </a:rPr>
              <a:t>需求规格说明书</a:t>
            </a:r>
            <a:endParaRPr lang="en-US" altLang="zh-CN" sz="2800" dirty="0">
              <a:solidFill>
                <a:schemeClr val="bg1">
                  <a:lumMod val="75000"/>
                </a:schemeClr>
              </a:solidFill>
            </a:endParaRPr>
          </a:p>
          <a:p>
            <a:r>
              <a:rPr lang="zh-CN" altLang="en-US" sz="2800" dirty="0">
                <a:solidFill>
                  <a:schemeClr val="bg1">
                    <a:lumMod val="75000"/>
                  </a:schemeClr>
                </a:solidFill>
              </a:rPr>
              <a:t>系统设计计划</a:t>
            </a:r>
            <a:endParaRPr lang="en-US" altLang="zh-CN" sz="2800" dirty="0">
              <a:solidFill>
                <a:schemeClr val="bg1">
                  <a:lumMod val="75000"/>
                </a:schemeClr>
              </a:solidFill>
            </a:endParaRPr>
          </a:p>
          <a:p>
            <a:r>
              <a:rPr lang="zh-CN" altLang="en-US" sz="2800" dirty="0">
                <a:solidFill>
                  <a:schemeClr val="bg1">
                    <a:lumMod val="75000"/>
                  </a:schemeClr>
                </a:solidFill>
              </a:rPr>
              <a:t>概要设计说明</a:t>
            </a:r>
            <a:endParaRPr lang="en-US" altLang="zh-CN" sz="2800" dirty="0">
              <a:solidFill>
                <a:schemeClr val="bg1">
                  <a:lumMod val="75000"/>
                </a:schemeClr>
              </a:solidFill>
            </a:endParaRPr>
          </a:p>
        </p:txBody>
      </p:sp>
      <p:sp>
        <p:nvSpPr>
          <p:cNvPr id="9" name="文本框 8">
            <a:extLst>
              <a:ext uri="{FF2B5EF4-FFF2-40B4-BE49-F238E27FC236}">
                <a16:creationId xmlns:a16="http://schemas.microsoft.com/office/drawing/2014/main" id="{C82339A0-7466-4176-9D9B-525B146F0095}"/>
              </a:ext>
            </a:extLst>
          </p:cNvPr>
          <p:cNvSpPr txBox="1"/>
          <p:nvPr/>
        </p:nvSpPr>
        <p:spPr>
          <a:xfrm>
            <a:off x="6604336" y="2310064"/>
            <a:ext cx="3206269" cy="3539430"/>
          </a:xfrm>
          <a:prstGeom prst="rect">
            <a:avLst/>
          </a:prstGeom>
          <a:noFill/>
        </p:spPr>
        <p:txBody>
          <a:bodyPr wrap="square" rtlCol="0">
            <a:spAutoFit/>
          </a:bodyPr>
          <a:lstStyle/>
          <a:p>
            <a:r>
              <a:rPr lang="zh-CN" altLang="en-US" sz="2800" dirty="0">
                <a:solidFill>
                  <a:schemeClr val="bg1">
                    <a:lumMod val="75000"/>
                  </a:schemeClr>
                </a:solidFill>
              </a:rPr>
              <a:t>质量保证计划</a:t>
            </a:r>
            <a:endParaRPr lang="en-US" altLang="zh-CN" sz="2800" dirty="0">
              <a:solidFill>
                <a:schemeClr val="bg1">
                  <a:lumMod val="75000"/>
                </a:schemeClr>
              </a:solidFill>
            </a:endParaRPr>
          </a:p>
          <a:p>
            <a:r>
              <a:rPr lang="zh-CN" altLang="en-US" sz="2800" dirty="0">
                <a:solidFill>
                  <a:schemeClr val="bg1">
                    <a:lumMod val="75000"/>
                  </a:schemeClr>
                </a:solidFill>
              </a:rPr>
              <a:t>编码与系统实现计划</a:t>
            </a:r>
            <a:endParaRPr lang="en-US" altLang="zh-CN" sz="2800" dirty="0">
              <a:solidFill>
                <a:schemeClr val="bg1">
                  <a:lumMod val="75000"/>
                </a:schemeClr>
              </a:solidFill>
            </a:endParaRPr>
          </a:p>
          <a:p>
            <a:r>
              <a:rPr lang="zh-CN" altLang="en-US" sz="2800" dirty="0">
                <a:solidFill>
                  <a:schemeClr val="bg1">
                    <a:lumMod val="75000"/>
                  </a:schemeClr>
                </a:solidFill>
              </a:rPr>
              <a:t>测试计划</a:t>
            </a:r>
            <a:endParaRPr lang="en-US" altLang="zh-CN" sz="2800" dirty="0">
              <a:solidFill>
                <a:schemeClr val="bg1">
                  <a:lumMod val="75000"/>
                </a:schemeClr>
              </a:solidFill>
            </a:endParaRPr>
          </a:p>
          <a:p>
            <a:r>
              <a:rPr lang="zh-CN" altLang="en-US" sz="2800" dirty="0">
                <a:solidFill>
                  <a:schemeClr val="bg1">
                    <a:lumMod val="75000"/>
                  </a:schemeClr>
                </a:solidFill>
              </a:rPr>
              <a:t>工程部署计划</a:t>
            </a:r>
            <a:endParaRPr lang="en-US" altLang="zh-CN" sz="2800" dirty="0">
              <a:solidFill>
                <a:schemeClr val="bg1">
                  <a:lumMod val="75000"/>
                </a:schemeClr>
              </a:solidFill>
            </a:endParaRPr>
          </a:p>
          <a:p>
            <a:r>
              <a:rPr lang="zh-CN" altLang="en-US" sz="2800" dirty="0">
                <a:solidFill>
                  <a:schemeClr val="bg1">
                    <a:lumMod val="75000"/>
                  </a:schemeClr>
                </a:solidFill>
              </a:rPr>
              <a:t>培训计划</a:t>
            </a:r>
            <a:endParaRPr lang="en-US" altLang="zh-CN" sz="2800" dirty="0">
              <a:solidFill>
                <a:schemeClr val="bg1">
                  <a:lumMod val="75000"/>
                </a:schemeClr>
              </a:solidFill>
            </a:endParaRPr>
          </a:p>
          <a:p>
            <a:r>
              <a:rPr lang="zh-CN" altLang="en-US" sz="2800" dirty="0">
                <a:solidFill>
                  <a:schemeClr val="bg1">
                    <a:lumMod val="75000"/>
                  </a:schemeClr>
                </a:solidFill>
              </a:rPr>
              <a:t>系统维护计划</a:t>
            </a:r>
            <a:endParaRPr lang="en-US" altLang="zh-CN" sz="2800" dirty="0">
              <a:solidFill>
                <a:schemeClr val="bg1">
                  <a:lumMod val="75000"/>
                </a:schemeClr>
              </a:solidFill>
            </a:endParaRPr>
          </a:p>
          <a:p>
            <a:r>
              <a:rPr lang="zh-CN" altLang="en-US" sz="2800" dirty="0">
                <a:solidFill>
                  <a:schemeClr val="bg1">
                    <a:lumMod val="75000"/>
                  </a:schemeClr>
                </a:solidFill>
              </a:rPr>
              <a:t>总目总结报告</a:t>
            </a:r>
          </a:p>
        </p:txBody>
      </p:sp>
    </p:spTree>
    <p:extLst>
      <p:ext uri="{BB962C8B-B14F-4D97-AF65-F5344CB8AC3E}">
        <p14:creationId xmlns:p14="http://schemas.microsoft.com/office/powerpoint/2010/main" val="261018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服务</a:t>
            </a:r>
          </a:p>
        </p:txBody>
      </p:sp>
      <p:graphicFrame>
        <p:nvGraphicFramePr>
          <p:cNvPr id="7" name="表格 6">
            <a:extLst>
              <a:ext uri="{FF2B5EF4-FFF2-40B4-BE49-F238E27FC236}">
                <a16:creationId xmlns:a16="http://schemas.microsoft.com/office/drawing/2014/main" id="{5FB465B8-A6BF-47E3-B8C7-CEE698AB2E80}"/>
              </a:ext>
            </a:extLst>
          </p:cNvPr>
          <p:cNvGraphicFramePr>
            <a:graphicFrameLocks noGrp="1"/>
          </p:cNvGraphicFramePr>
          <p:nvPr>
            <p:extLst>
              <p:ext uri="{D42A27DB-BD31-4B8C-83A1-F6EECF244321}">
                <p14:modId xmlns:p14="http://schemas.microsoft.com/office/powerpoint/2010/main" val="1824757115"/>
              </p:ext>
            </p:extLst>
          </p:nvPr>
        </p:nvGraphicFramePr>
        <p:xfrm>
          <a:off x="1918619" y="2065434"/>
          <a:ext cx="8357936" cy="2727131"/>
        </p:xfrm>
        <a:graphic>
          <a:graphicData uri="http://schemas.openxmlformats.org/drawingml/2006/table">
            <a:tbl>
              <a:tblPr firstRow="1" firstCol="1" bandRow="1">
                <a:tableStyleId>{F5AB1C69-6EDB-4FF4-983F-18BD219EF322}</a:tableStyleId>
              </a:tblPr>
              <a:tblGrid>
                <a:gridCol w="2089484">
                  <a:extLst>
                    <a:ext uri="{9D8B030D-6E8A-4147-A177-3AD203B41FA5}">
                      <a16:colId xmlns:a16="http://schemas.microsoft.com/office/drawing/2014/main" val="1683631699"/>
                    </a:ext>
                  </a:extLst>
                </a:gridCol>
                <a:gridCol w="2089484">
                  <a:extLst>
                    <a:ext uri="{9D8B030D-6E8A-4147-A177-3AD203B41FA5}">
                      <a16:colId xmlns:a16="http://schemas.microsoft.com/office/drawing/2014/main" val="624521268"/>
                    </a:ext>
                  </a:extLst>
                </a:gridCol>
                <a:gridCol w="2089484">
                  <a:extLst>
                    <a:ext uri="{9D8B030D-6E8A-4147-A177-3AD203B41FA5}">
                      <a16:colId xmlns:a16="http://schemas.microsoft.com/office/drawing/2014/main" val="2082411802"/>
                    </a:ext>
                  </a:extLst>
                </a:gridCol>
                <a:gridCol w="2089484">
                  <a:extLst>
                    <a:ext uri="{9D8B030D-6E8A-4147-A177-3AD203B41FA5}">
                      <a16:colId xmlns:a16="http://schemas.microsoft.com/office/drawing/2014/main" val="2046921625"/>
                    </a:ext>
                  </a:extLst>
                </a:gridCol>
              </a:tblGrid>
              <a:tr h="634751">
                <a:tc>
                  <a:txBody>
                    <a:bodyPr/>
                    <a:lstStyle/>
                    <a:p>
                      <a:pPr algn="ctr">
                        <a:lnSpc>
                          <a:spcPct val="150000"/>
                        </a:lnSpc>
                        <a:spcAft>
                          <a:spcPts val="0"/>
                        </a:spcAft>
                      </a:pPr>
                      <a:r>
                        <a:rPr lang="zh-CN" sz="2400" kern="100" dirty="0">
                          <a:effectLst/>
                        </a:rPr>
                        <a:t>服务名称</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开始时间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最短服务期限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备注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0335029"/>
                  </a:ext>
                </a:extLst>
              </a:tr>
              <a:tr h="523095">
                <a:tc>
                  <a:txBody>
                    <a:bodyPr/>
                    <a:lstStyle/>
                    <a:p>
                      <a:pPr algn="just">
                        <a:lnSpc>
                          <a:spcPct val="150000"/>
                        </a:lnSpc>
                        <a:spcAft>
                          <a:spcPts val="0"/>
                        </a:spcAft>
                      </a:pPr>
                      <a:r>
                        <a:rPr lang="zh-CN" sz="2400" kern="100" dirty="0">
                          <a:effectLst/>
                        </a:rPr>
                        <a:t>相关人员培训</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2018/11/1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5</a:t>
                      </a:r>
                      <a:r>
                        <a:rPr lang="zh-CN" sz="2400" kern="100">
                          <a:effectLst/>
                        </a:rPr>
                        <a:t>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25525520"/>
                  </a:ext>
                </a:extLst>
              </a:tr>
              <a:tr h="523095">
                <a:tc>
                  <a:txBody>
                    <a:bodyPr/>
                    <a:lstStyle/>
                    <a:p>
                      <a:pPr algn="just">
                        <a:lnSpc>
                          <a:spcPct val="150000"/>
                        </a:lnSpc>
                        <a:spcAft>
                          <a:spcPts val="0"/>
                        </a:spcAft>
                      </a:pPr>
                      <a:r>
                        <a:rPr lang="zh-CN" sz="2400" kern="100">
                          <a:effectLst/>
                        </a:rPr>
                        <a:t>设备安装部署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2018/12/1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1</a:t>
                      </a:r>
                      <a:r>
                        <a:rPr lang="zh-CN" sz="2400" kern="100">
                          <a:effectLst/>
                        </a:rPr>
                        <a:t>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1247799"/>
                  </a:ext>
                </a:extLst>
              </a:tr>
              <a:tr h="523095">
                <a:tc>
                  <a:txBody>
                    <a:bodyPr/>
                    <a:lstStyle/>
                    <a:p>
                      <a:pPr algn="just">
                        <a:lnSpc>
                          <a:spcPct val="150000"/>
                        </a:lnSpc>
                        <a:spcAft>
                          <a:spcPts val="0"/>
                        </a:spcAft>
                      </a:pPr>
                      <a:r>
                        <a:rPr lang="zh-CN" sz="2400" kern="100">
                          <a:effectLst/>
                        </a:rPr>
                        <a:t>运维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2019/1/1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5</a:t>
                      </a:r>
                      <a:r>
                        <a:rPr lang="zh-CN" sz="2400" kern="100" dirty="0">
                          <a:effectLst/>
                        </a:rPr>
                        <a:t>年</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8879657"/>
                  </a:ext>
                </a:extLst>
              </a:tr>
              <a:tr h="523095">
                <a:tc>
                  <a:txBody>
                    <a:bodyPr/>
                    <a:lstStyle/>
                    <a:p>
                      <a:pPr algn="just">
                        <a:lnSpc>
                          <a:spcPct val="150000"/>
                        </a:lnSpc>
                        <a:spcAft>
                          <a:spcPts val="0"/>
                        </a:spcAft>
                      </a:pPr>
                      <a:r>
                        <a:rPr lang="zh-CN" sz="2400" kern="100">
                          <a:effectLst/>
                        </a:rPr>
                        <a:t>反馈调研</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2019/3/1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1</a:t>
                      </a:r>
                      <a:r>
                        <a:rPr lang="zh-CN" sz="2400" kern="100" dirty="0">
                          <a:effectLst/>
                        </a:rPr>
                        <a:t>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4767772"/>
                  </a:ext>
                </a:extLst>
              </a:tr>
            </a:tbl>
          </a:graphicData>
        </a:graphic>
      </p:graphicFrame>
    </p:spTree>
    <p:extLst>
      <p:ext uri="{BB962C8B-B14F-4D97-AF65-F5344CB8AC3E}">
        <p14:creationId xmlns:p14="http://schemas.microsoft.com/office/powerpoint/2010/main" val="4201414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603549"/>
            <a:ext cx="5202004" cy="707886"/>
          </a:xfrm>
          <a:prstGeom prst="rect">
            <a:avLst/>
          </a:prstGeom>
          <a:noFill/>
        </p:spPr>
        <p:txBody>
          <a:bodyPr wrap="square" rtlCol="0">
            <a:spAutoFit/>
          </a:bodyPr>
          <a:lstStyle/>
          <a:p>
            <a:r>
              <a:rPr lang="zh-CN" altLang="en-US" sz="4000" b="1" dirty="0">
                <a:solidFill>
                  <a:schemeClr val="accent2"/>
                </a:solidFill>
              </a:rPr>
              <a:t>验收标准</a:t>
            </a:r>
          </a:p>
        </p:txBody>
      </p:sp>
      <p:sp>
        <p:nvSpPr>
          <p:cNvPr id="8" name="Title 1">
            <a:extLst>
              <a:ext uri="{FF2B5EF4-FFF2-40B4-BE49-F238E27FC236}">
                <a16:creationId xmlns:a16="http://schemas.microsoft.com/office/drawing/2014/main" id="{2534FB0C-E71D-494E-A027-FA9C8E8043B3}"/>
              </a:ext>
            </a:extLst>
          </p:cNvPr>
          <p:cNvSpPr txBox="1">
            <a:spLocks/>
          </p:cNvSpPr>
          <p:nvPr/>
        </p:nvSpPr>
        <p:spPr>
          <a:xfrm>
            <a:off x="2522003" y="1949144"/>
            <a:ext cx="7151168" cy="19965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	</a:t>
            </a:r>
            <a:r>
              <a:rPr lang="zh-CN" altLang="en-US" sz="2800" b="1" dirty="0">
                <a:solidFill>
                  <a:schemeClr val="bg1">
                    <a:lumMod val="75000"/>
                  </a:schemeClr>
                </a:solidFill>
                <a:latin typeface="+mn-lt"/>
              </a:rPr>
              <a:t>合理安排好所有工作人员的任务，听从指导老师的安排，吸收各方的意见和建议，完成项目所有必要性文档的编写。</a:t>
            </a:r>
          </a:p>
        </p:txBody>
      </p:sp>
    </p:spTree>
    <p:extLst>
      <p:ext uri="{BB962C8B-B14F-4D97-AF65-F5344CB8AC3E}">
        <p14:creationId xmlns:p14="http://schemas.microsoft.com/office/powerpoint/2010/main" val="211237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3</a:t>
            </a:r>
            <a:endParaRPr lang="zh-CN" altLang="en-US" sz="19900" b="1" dirty="0">
              <a:solidFill>
                <a:schemeClr val="bg1"/>
              </a:solidFill>
            </a:endParaRPr>
          </a:p>
        </p:txBody>
      </p:sp>
      <p:sp>
        <p:nvSpPr>
          <p:cNvPr id="16" name="文本框 15"/>
          <p:cNvSpPr txBox="1"/>
          <p:nvPr/>
        </p:nvSpPr>
        <p:spPr>
          <a:xfrm>
            <a:off x="4828515" y="2828835"/>
            <a:ext cx="5379513" cy="1200329"/>
          </a:xfrm>
          <a:prstGeom prst="rect">
            <a:avLst/>
          </a:prstGeom>
          <a:noFill/>
        </p:spPr>
        <p:txBody>
          <a:bodyPr wrap="square" rtlCol="0">
            <a:spAutoFit/>
          </a:bodyPr>
          <a:lstStyle/>
          <a:p>
            <a:pPr algn="dist"/>
            <a:r>
              <a:rPr lang="zh-CN" altLang="en-US" sz="7200" b="1" dirty="0">
                <a:solidFill>
                  <a:schemeClr val="accent2"/>
                </a:solidFill>
              </a:rPr>
              <a:t>实施计划</a:t>
            </a:r>
          </a:p>
        </p:txBody>
      </p:sp>
    </p:spTree>
    <p:extLst>
      <p:ext uri="{BB962C8B-B14F-4D97-AF65-F5344CB8AC3E}">
        <p14:creationId xmlns:p14="http://schemas.microsoft.com/office/powerpoint/2010/main" val="1988766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30" name="表格 29">
            <a:extLst>
              <a:ext uri="{FF2B5EF4-FFF2-40B4-BE49-F238E27FC236}">
                <a16:creationId xmlns:a16="http://schemas.microsoft.com/office/drawing/2014/main" id="{EC35093B-A9B5-430F-BA90-67C0228897D7}"/>
              </a:ext>
            </a:extLst>
          </p:cNvPr>
          <p:cNvGraphicFramePr>
            <a:graphicFrameLocks noGrp="1"/>
          </p:cNvGraphicFramePr>
          <p:nvPr>
            <p:extLst>
              <p:ext uri="{D42A27DB-BD31-4B8C-83A1-F6EECF244321}">
                <p14:modId xmlns:p14="http://schemas.microsoft.com/office/powerpoint/2010/main" val="2672674596"/>
              </p:ext>
            </p:extLst>
          </p:nvPr>
        </p:nvGraphicFramePr>
        <p:xfrm>
          <a:off x="1646507" y="1571101"/>
          <a:ext cx="9262124" cy="4789818"/>
        </p:xfrm>
        <a:graphic>
          <a:graphicData uri="http://schemas.openxmlformats.org/drawingml/2006/table">
            <a:tbl>
              <a:tblPr firstRow="1" firstCol="1" bandRow="1">
                <a:tableStyleId>{F5AB1C69-6EDB-4FF4-983F-18BD219EF322}</a:tableStyleId>
              </a:tblPr>
              <a:tblGrid>
                <a:gridCol w="3735134">
                  <a:extLst>
                    <a:ext uri="{9D8B030D-6E8A-4147-A177-3AD203B41FA5}">
                      <a16:colId xmlns:a16="http://schemas.microsoft.com/office/drawing/2014/main" val="3221847649"/>
                    </a:ext>
                  </a:extLst>
                </a:gridCol>
                <a:gridCol w="1944426">
                  <a:extLst>
                    <a:ext uri="{9D8B030D-6E8A-4147-A177-3AD203B41FA5}">
                      <a16:colId xmlns:a16="http://schemas.microsoft.com/office/drawing/2014/main" val="833892928"/>
                    </a:ext>
                  </a:extLst>
                </a:gridCol>
                <a:gridCol w="3582564">
                  <a:extLst>
                    <a:ext uri="{9D8B030D-6E8A-4147-A177-3AD203B41FA5}">
                      <a16:colId xmlns:a16="http://schemas.microsoft.com/office/drawing/2014/main" val="1928838940"/>
                    </a:ext>
                  </a:extLst>
                </a:gridCol>
              </a:tblGrid>
              <a:tr h="491328">
                <a:tc>
                  <a:txBody>
                    <a:bodyPr/>
                    <a:lstStyle/>
                    <a:p>
                      <a:pPr algn="ctr">
                        <a:lnSpc>
                          <a:spcPct val="150000"/>
                        </a:lnSpc>
                        <a:spcAft>
                          <a:spcPts val="0"/>
                        </a:spcAft>
                      </a:pPr>
                      <a:r>
                        <a:rPr lang="zh-CN" sz="2000" kern="100" dirty="0">
                          <a:effectLst/>
                        </a:rPr>
                        <a:t>任务名称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负责人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参与人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81076601"/>
                  </a:ext>
                </a:extLst>
              </a:tr>
              <a:tr h="429849">
                <a:tc>
                  <a:txBody>
                    <a:bodyPr/>
                    <a:lstStyle/>
                    <a:p>
                      <a:pPr algn="just">
                        <a:lnSpc>
                          <a:spcPct val="150000"/>
                        </a:lnSpc>
                        <a:spcAft>
                          <a:spcPts val="0"/>
                        </a:spcAft>
                      </a:pPr>
                      <a:r>
                        <a:rPr lang="zh-CN" sz="2000" kern="100" dirty="0">
                          <a:effectLst/>
                        </a:rPr>
                        <a:t>获取需求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10">
                  <a:txBody>
                    <a:bodyPr/>
                    <a:lstStyle/>
                    <a:p>
                      <a:pPr algn="ctr">
                        <a:lnSpc>
                          <a:spcPct val="150000"/>
                        </a:lnSpc>
                        <a:spcAft>
                          <a:spcPts val="0"/>
                        </a:spcAft>
                      </a:pPr>
                      <a:r>
                        <a:rPr lang="zh-CN" sz="2000" kern="100" dirty="0">
                          <a:effectLst/>
                        </a:rPr>
                        <a:t>沈启航</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10">
                  <a:txBody>
                    <a:bodyPr/>
                    <a:lstStyle/>
                    <a:p>
                      <a:pPr algn="ctr">
                        <a:lnSpc>
                          <a:spcPct val="150000"/>
                        </a:lnSpc>
                        <a:spcAft>
                          <a:spcPts val="0"/>
                        </a:spcAft>
                      </a:pPr>
                      <a:r>
                        <a:rPr lang="zh-CN" sz="2000" kern="100">
                          <a:effectLst/>
                        </a:rPr>
                        <a:t>沈启航、骆佳俊、叶柏成、徐哲远、杨以恒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5533070"/>
                  </a:ext>
                </a:extLst>
              </a:tr>
              <a:tr h="429849">
                <a:tc>
                  <a:txBody>
                    <a:bodyPr/>
                    <a:lstStyle/>
                    <a:p>
                      <a:pPr algn="just">
                        <a:lnSpc>
                          <a:spcPct val="150000"/>
                        </a:lnSpc>
                        <a:spcAft>
                          <a:spcPts val="0"/>
                        </a:spcAft>
                      </a:pPr>
                      <a:r>
                        <a:rPr lang="zh-CN" sz="2000" kern="0" dirty="0">
                          <a:effectLst/>
                        </a:rPr>
                        <a:t>定义产品愿景和项目范围</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77394820"/>
                  </a:ext>
                </a:extLst>
              </a:tr>
              <a:tr h="429849">
                <a:tc>
                  <a:txBody>
                    <a:bodyPr/>
                    <a:lstStyle/>
                    <a:p>
                      <a:pPr algn="just">
                        <a:lnSpc>
                          <a:spcPct val="150000"/>
                        </a:lnSpc>
                        <a:spcAft>
                          <a:spcPts val="0"/>
                        </a:spcAft>
                      </a:pPr>
                      <a:r>
                        <a:rPr lang="zh-CN" sz="2000" kern="0" dirty="0">
                          <a:effectLst/>
                        </a:rPr>
                        <a:t>识别用户类型及其特征</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694675085"/>
                  </a:ext>
                </a:extLst>
              </a:tr>
              <a:tr h="429849">
                <a:tc>
                  <a:txBody>
                    <a:bodyPr/>
                    <a:lstStyle/>
                    <a:p>
                      <a:pPr algn="just">
                        <a:lnSpc>
                          <a:spcPct val="150000"/>
                        </a:lnSpc>
                        <a:spcAft>
                          <a:spcPts val="0"/>
                        </a:spcAft>
                      </a:pPr>
                      <a:r>
                        <a:rPr lang="zh-CN" sz="2000" kern="0" dirty="0">
                          <a:effectLst/>
                        </a:rPr>
                        <a:t>为每类用户选出用户代表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31152509"/>
                  </a:ext>
                </a:extLst>
              </a:tr>
              <a:tr h="429849">
                <a:tc>
                  <a:txBody>
                    <a:bodyPr/>
                    <a:lstStyle/>
                    <a:p>
                      <a:pPr algn="just">
                        <a:lnSpc>
                          <a:spcPct val="150000"/>
                        </a:lnSpc>
                        <a:spcAft>
                          <a:spcPts val="0"/>
                        </a:spcAft>
                      </a:pPr>
                      <a:r>
                        <a:rPr lang="zh-CN" sz="2000" kern="0" dirty="0">
                          <a:effectLst/>
                        </a:rPr>
                        <a:t>与用户代表协同发现用户需求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183673392"/>
                  </a:ext>
                </a:extLst>
              </a:tr>
              <a:tr h="429849">
                <a:tc>
                  <a:txBody>
                    <a:bodyPr/>
                    <a:lstStyle/>
                    <a:p>
                      <a:pPr algn="just">
                        <a:lnSpc>
                          <a:spcPct val="150000"/>
                        </a:lnSpc>
                        <a:spcAft>
                          <a:spcPts val="0"/>
                        </a:spcAft>
                      </a:pPr>
                      <a:r>
                        <a:rPr lang="zh-CN" sz="2000" kern="0" dirty="0">
                          <a:effectLst/>
                        </a:rPr>
                        <a:t>识别系统事件和反应</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927819907"/>
                  </a:ext>
                </a:extLst>
              </a:tr>
              <a:tr h="429849">
                <a:tc>
                  <a:txBody>
                    <a:bodyPr/>
                    <a:lstStyle/>
                    <a:p>
                      <a:pPr algn="just">
                        <a:lnSpc>
                          <a:spcPct val="150000"/>
                        </a:lnSpc>
                        <a:spcAft>
                          <a:spcPts val="0"/>
                        </a:spcAft>
                      </a:pPr>
                      <a:r>
                        <a:rPr lang="zh-CN" sz="2000" kern="0" dirty="0">
                          <a:effectLst/>
                        </a:rPr>
                        <a:t>举办需求访谈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10583591"/>
                  </a:ext>
                </a:extLst>
              </a:tr>
              <a:tr h="429849">
                <a:tc>
                  <a:txBody>
                    <a:bodyPr/>
                    <a:lstStyle/>
                    <a:p>
                      <a:pPr algn="just">
                        <a:lnSpc>
                          <a:spcPct val="150000"/>
                        </a:lnSpc>
                        <a:spcAft>
                          <a:spcPts val="0"/>
                        </a:spcAft>
                      </a:pPr>
                      <a:r>
                        <a:rPr lang="zh-CN" sz="2000" kern="0" dirty="0">
                          <a:effectLst/>
                        </a:rPr>
                        <a:t>观察用户如何工作</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342832694"/>
                  </a:ext>
                </a:extLst>
              </a:tr>
              <a:tr h="429849">
                <a:tc>
                  <a:txBody>
                    <a:bodyPr/>
                    <a:lstStyle/>
                    <a:p>
                      <a:pPr algn="just">
                        <a:lnSpc>
                          <a:spcPct val="150000"/>
                        </a:lnSpc>
                        <a:spcAft>
                          <a:spcPts val="0"/>
                        </a:spcAft>
                      </a:pPr>
                      <a:r>
                        <a:rPr lang="zh-CN" sz="2000" kern="0" dirty="0">
                          <a:effectLst/>
                        </a:rPr>
                        <a:t>检查现有系统在需求方面的报告</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143789067"/>
                  </a:ext>
                </a:extLst>
              </a:tr>
              <a:tr h="429849">
                <a:tc>
                  <a:txBody>
                    <a:bodyPr/>
                    <a:lstStyle/>
                    <a:p>
                      <a:pPr algn="just">
                        <a:lnSpc>
                          <a:spcPct val="150000"/>
                        </a:lnSpc>
                        <a:spcAft>
                          <a:spcPts val="0"/>
                        </a:spcAft>
                      </a:pPr>
                      <a:r>
                        <a:rPr lang="zh-CN" sz="2000" kern="0" dirty="0">
                          <a:effectLst/>
                        </a:rPr>
                        <a:t>重用现有需求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80579671"/>
                  </a:ext>
                </a:extLst>
              </a:tr>
            </a:tbl>
          </a:graphicData>
        </a:graphic>
      </p:graphicFrame>
    </p:spTree>
    <p:extLst>
      <p:ext uri="{BB962C8B-B14F-4D97-AF65-F5344CB8AC3E}">
        <p14:creationId xmlns:p14="http://schemas.microsoft.com/office/powerpoint/2010/main" val="376188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292697" y="173102"/>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1488073"/>
            </a:xfrm>
            <a:prstGeom prst="rect">
              <a:avLst/>
            </a:prstGeom>
            <a:noFill/>
          </p:spPr>
          <p:txBody>
            <a:bodyPr wrap="square" rtlCol="0">
              <a:spAutoFit/>
            </a:bodyPr>
            <a:lstStyle/>
            <a:p>
              <a:pPr algn="ctr"/>
              <a:r>
                <a:rPr lang="zh-CN" altLang="en-US" sz="5400" b="1" dirty="0">
                  <a:solidFill>
                    <a:schemeClr val="bg1"/>
                  </a:solidFill>
                </a:rPr>
                <a:t>历史</a:t>
              </a:r>
              <a:endParaRPr lang="en-US" altLang="zh-CN" sz="5400" b="1" dirty="0">
                <a:solidFill>
                  <a:schemeClr val="bg1"/>
                </a:solidFill>
              </a:endParaRPr>
            </a:p>
            <a:p>
              <a:pPr algn="ctr"/>
              <a:r>
                <a:rPr lang="zh-CN" altLang="en-US" sz="5400" b="1" dirty="0">
                  <a:solidFill>
                    <a:schemeClr val="bg1"/>
                  </a:solidFill>
                </a:rPr>
                <a:t>版本</a:t>
              </a:r>
            </a:p>
          </p:txBody>
        </p:sp>
      </p:grpSp>
      <p:sp>
        <p:nvSpPr>
          <p:cNvPr id="30" name="文本框 29"/>
          <p:cNvSpPr txBox="1"/>
          <p:nvPr/>
        </p:nvSpPr>
        <p:spPr>
          <a:xfrm>
            <a:off x="691695" y="3344656"/>
            <a:ext cx="5202004" cy="1384995"/>
          </a:xfrm>
          <a:prstGeom prst="rect">
            <a:avLst/>
          </a:prstGeom>
          <a:noFill/>
        </p:spPr>
        <p:txBody>
          <a:bodyPr wrap="square" rtlCol="0">
            <a:spAutoFit/>
          </a:bodyPr>
          <a:lstStyle/>
          <a:p>
            <a:pPr algn="ctr"/>
            <a:r>
              <a:rPr lang="zh-CN" altLang="en-US" sz="2800" dirty="0">
                <a:solidFill>
                  <a:schemeClr val="bg1"/>
                </a:solidFill>
              </a:rPr>
              <a:t>版本号</a:t>
            </a:r>
            <a:r>
              <a:rPr lang="en-US" altLang="zh-CN" sz="2800" dirty="0">
                <a:solidFill>
                  <a:schemeClr val="bg1"/>
                </a:solidFill>
              </a:rPr>
              <a:t>0.1.0 </a:t>
            </a:r>
          </a:p>
          <a:p>
            <a:pPr algn="ctr"/>
            <a:r>
              <a:rPr lang="en-US" altLang="zh-CN" sz="2800" dirty="0">
                <a:solidFill>
                  <a:schemeClr val="bg1"/>
                </a:solidFill>
              </a:rPr>
              <a:t>2018/9/28-2018/9/28</a:t>
            </a:r>
          </a:p>
          <a:p>
            <a:pPr algn="ctr"/>
            <a:r>
              <a:rPr lang="zh-CN" altLang="en-US" sz="2800" dirty="0">
                <a:solidFill>
                  <a:schemeClr val="bg1"/>
                </a:solidFill>
              </a:rPr>
              <a:t>起草</a:t>
            </a:r>
          </a:p>
        </p:txBody>
      </p:sp>
      <p:sp>
        <p:nvSpPr>
          <p:cNvPr id="31" name="文本框 30"/>
          <p:cNvSpPr txBox="1"/>
          <p:nvPr/>
        </p:nvSpPr>
        <p:spPr>
          <a:xfrm>
            <a:off x="691695" y="4884400"/>
            <a:ext cx="5202004" cy="1384995"/>
          </a:xfrm>
          <a:prstGeom prst="rect">
            <a:avLst/>
          </a:prstGeom>
          <a:noFill/>
        </p:spPr>
        <p:txBody>
          <a:bodyPr wrap="square" rtlCol="0">
            <a:spAutoFit/>
          </a:bodyPr>
          <a:lstStyle/>
          <a:p>
            <a:pPr algn="ctr"/>
            <a:r>
              <a:rPr lang="zh-CN" altLang="en-US" sz="2800" dirty="0">
                <a:solidFill>
                  <a:schemeClr val="bg1"/>
                </a:solidFill>
              </a:rPr>
              <a:t>版本号</a:t>
            </a:r>
            <a:r>
              <a:rPr lang="en-US" altLang="zh-CN" sz="2800" dirty="0">
                <a:solidFill>
                  <a:schemeClr val="bg1"/>
                </a:solidFill>
              </a:rPr>
              <a:t>0.1.2</a:t>
            </a:r>
          </a:p>
          <a:p>
            <a:pPr algn="ctr"/>
            <a:r>
              <a:rPr lang="en-US" altLang="zh-CN" sz="2800" dirty="0">
                <a:solidFill>
                  <a:schemeClr val="bg1"/>
                </a:solidFill>
              </a:rPr>
              <a:t>2018/10/17-2018/10/21</a:t>
            </a:r>
          </a:p>
          <a:p>
            <a:pPr algn="ctr"/>
            <a:r>
              <a:rPr lang="zh-CN" altLang="en-US" sz="2800" dirty="0">
                <a:solidFill>
                  <a:schemeClr val="bg1"/>
                </a:solidFill>
              </a:rPr>
              <a:t>内容修改</a:t>
            </a:r>
          </a:p>
        </p:txBody>
      </p:sp>
      <p:sp>
        <p:nvSpPr>
          <p:cNvPr id="32" name="文本框 31"/>
          <p:cNvSpPr txBox="1"/>
          <p:nvPr/>
        </p:nvSpPr>
        <p:spPr>
          <a:xfrm>
            <a:off x="6072613" y="3345699"/>
            <a:ext cx="5202004" cy="1384995"/>
          </a:xfrm>
          <a:prstGeom prst="rect">
            <a:avLst/>
          </a:prstGeom>
          <a:noFill/>
        </p:spPr>
        <p:txBody>
          <a:bodyPr wrap="square" rtlCol="0">
            <a:spAutoFit/>
          </a:bodyPr>
          <a:lstStyle/>
          <a:p>
            <a:pPr algn="ctr"/>
            <a:r>
              <a:rPr lang="zh-CN" altLang="en-US" sz="2800" dirty="0">
                <a:solidFill>
                  <a:schemeClr val="bg1"/>
                </a:solidFill>
              </a:rPr>
              <a:t>版本号</a:t>
            </a:r>
            <a:r>
              <a:rPr lang="en-US" altLang="zh-CN" sz="2800" dirty="0">
                <a:solidFill>
                  <a:schemeClr val="bg1"/>
                </a:solidFill>
              </a:rPr>
              <a:t>0.1.1</a:t>
            </a:r>
          </a:p>
          <a:p>
            <a:pPr algn="ctr"/>
            <a:r>
              <a:rPr lang="en-US" altLang="zh-CN" sz="2800" dirty="0">
                <a:solidFill>
                  <a:schemeClr val="bg1"/>
                </a:solidFill>
              </a:rPr>
              <a:t>2018/9/28-2018/9/30</a:t>
            </a:r>
          </a:p>
          <a:p>
            <a:pPr algn="ctr"/>
            <a:r>
              <a:rPr lang="zh-CN" altLang="en-US" sz="2800" dirty="0">
                <a:solidFill>
                  <a:schemeClr val="bg1"/>
                </a:solidFill>
              </a:rPr>
              <a:t>内容整合、格式排版</a:t>
            </a:r>
          </a:p>
        </p:txBody>
      </p:sp>
      <p:sp>
        <p:nvSpPr>
          <p:cNvPr id="33" name="文本框 32"/>
          <p:cNvSpPr txBox="1"/>
          <p:nvPr/>
        </p:nvSpPr>
        <p:spPr>
          <a:xfrm>
            <a:off x="5958182" y="4884400"/>
            <a:ext cx="5202004" cy="1384995"/>
          </a:xfrm>
          <a:prstGeom prst="rect">
            <a:avLst/>
          </a:prstGeom>
          <a:noFill/>
        </p:spPr>
        <p:txBody>
          <a:bodyPr wrap="square" rtlCol="0">
            <a:spAutoFit/>
          </a:bodyPr>
          <a:lstStyle/>
          <a:p>
            <a:pPr algn="ctr"/>
            <a:r>
              <a:rPr lang="zh-CN" altLang="en-US" sz="2800" dirty="0">
                <a:solidFill>
                  <a:schemeClr val="bg1"/>
                </a:solidFill>
              </a:rPr>
              <a:t>版本号</a:t>
            </a:r>
            <a:r>
              <a:rPr lang="en-US" altLang="zh-CN" sz="2800" dirty="0">
                <a:solidFill>
                  <a:schemeClr val="bg1"/>
                </a:solidFill>
              </a:rPr>
              <a:t>0.1.3</a:t>
            </a:r>
          </a:p>
          <a:p>
            <a:pPr algn="ctr"/>
            <a:r>
              <a:rPr lang="en-US" altLang="zh-CN" sz="2800" dirty="0">
                <a:solidFill>
                  <a:schemeClr val="bg1"/>
                </a:solidFill>
              </a:rPr>
              <a:t>2018/10/26-2018/10/28</a:t>
            </a:r>
          </a:p>
          <a:p>
            <a:pPr algn="ctr"/>
            <a:r>
              <a:rPr lang="zh-CN" altLang="en-US" sz="2800" dirty="0">
                <a:solidFill>
                  <a:schemeClr val="bg1"/>
                </a:solidFill>
              </a:rPr>
              <a:t>版本修正、工作调整、资料修正</a:t>
            </a:r>
          </a:p>
        </p:txBody>
      </p:sp>
    </p:spTree>
    <p:extLst>
      <p:ext uri="{BB962C8B-B14F-4D97-AF65-F5344CB8AC3E}">
        <p14:creationId xmlns:p14="http://schemas.microsoft.com/office/powerpoint/2010/main" val="159121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a16="http://schemas.microsoft.com/office/drawing/2014/main" id="{A1BA0917-D9A0-4AFF-AEBA-56885BAAB674}"/>
              </a:ext>
            </a:extLst>
          </p:cNvPr>
          <p:cNvGraphicFramePr>
            <a:graphicFrameLocks noGrp="1"/>
          </p:cNvGraphicFramePr>
          <p:nvPr>
            <p:extLst>
              <p:ext uri="{D42A27DB-BD31-4B8C-83A1-F6EECF244321}">
                <p14:modId xmlns:p14="http://schemas.microsoft.com/office/powerpoint/2010/main" val="2394669678"/>
              </p:ext>
            </p:extLst>
          </p:nvPr>
        </p:nvGraphicFramePr>
        <p:xfrm>
          <a:off x="1995914" y="1594943"/>
          <a:ext cx="8203346" cy="4361959"/>
        </p:xfrm>
        <a:graphic>
          <a:graphicData uri="http://schemas.openxmlformats.org/drawingml/2006/table">
            <a:tbl>
              <a:tblPr firstRow="1" firstCol="1" bandRow="1">
                <a:tableStyleId>{F5AB1C69-6EDB-4FF4-983F-18BD219EF322}</a:tableStyleId>
              </a:tblPr>
              <a:tblGrid>
                <a:gridCol w="3308161">
                  <a:extLst>
                    <a:ext uri="{9D8B030D-6E8A-4147-A177-3AD203B41FA5}">
                      <a16:colId xmlns:a16="http://schemas.microsoft.com/office/drawing/2014/main" val="804035574"/>
                    </a:ext>
                  </a:extLst>
                </a:gridCol>
                <a:gridCol w="1722154">
                  <a:extLst>
                    <a:ext uri="{9D8B030D-6E8A-4147-A177-3AD203B41FA5}">
                      <a16:colId xmlns:a16="http://schemas.microsoft.com/office/drawing/2014/main" val="2779228228"/>
                    </a:ext>
                  </a:extLst>
                </a:gridCol>
                <a:gridCol w="3173031">
                  <a:extLst>
                    <a:ext uri="{9D8B030D-6E8A-4147-A177-3AD203B41FA5}">
                      <a16:colId xmlns:a16="http://schemas.microsoft.com/office/drawing/2014/main" val="4071415521"/>
                    </a:ext>
                  </a:extLst>
                </a:gridCol>
              </a:tblGrid>
              <a:tr h="582700">
                <a:tc>
                  <a:txBody>
                    <a:bodyPr/>
                    <a:lstStyle/>
                    <a:p>
                      <a:pPr algn="just">
                        <a:lnSpc>
                          <a:spcPct val="150000"/>
                        </a:lnSpc>
                        <a:spcAft>
                          <a:spcPts val="0"/>
                        </a:spcAft>
                      </a:pPr>
                      <a:r>
                        <a:rPr lang="zh-CN" sz="2000" kern="100" dirty="0">
                          <a:effectLst/>
                        </a:rPr>
                        <a:t>需求分析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7">
                  <a:txBody>
                    <a:bodyPr/>
                    <a:lstStyle/>
                    <a:p>
                      <a:pPr algn="ctr">
                        <a:lnSpc>
                          <a:spcPct val="150000"/>
                        </a:lnSpc>
                        <a:spcAft>
                          <a:spcPts val="0"/>
                        </a:spcAft>
                      </a:pPr>
                      <a:r>
                        <a:rPr lang="zh-CN" sz="2000" kern="100" dirty="0">
                          <a:effectLst/>
                        </a:rPr>
                        <a:t>骆佳俊，叶柏成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7">
                  <a:txBody>
                    <a:bodyPr/>
                    <a:lstStyle/>
                    <a:p>
                      <a:pPr algn="ctr">
                        <a:lnSpc>
                          <a:spcPct val="150000"/>
                        </a:lnSpc>
                        <a:spcAft>
                          <a:spcPts val="0"/>
                        </a:spcAft>
                      </a:pPr>
                      <a:r>
                        <a:rPr lang="zh-CN" sz="2000" kern="100" dirty="0">
                          <a:effectLst/>
                        </a:rPr>
                        <a:t>沈启航、骆佳俊、叶柏成、徐哲远、杨以恒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12640332"/>
                  </a:ext>
                </a:extLst>
              </a:tr>
              <a:tr h="582700">
                <a:tc>
                  <a:txBody>
                    <a:bodyPr/>
                    <a:lstStyle/>
                    <a:p>
                      <a:pPr algn="just">
                        <a:lnSpc>
                          <a:spcPct val="150000"/>
                        </a:lnSpc>
                        <a:spcAft>
                          <a:spcPts val="0"/>
                        </a:spcAft>
                      </a:pPr>
                      <a:r>
                        <a:rPr lang="zh-CN" sz="2000" kern="0">
                          <a:effectLst/>
                        </a:rPr>
                        <a:t>创建用户界面以及技术原型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25763141"/>
                  </a:ext>
                </a:extLst>
              </a:tr>
              <a:tr h="582700">
                <a:tc>
                  <a:txBody>
                    <a:bodyPr/>
                    <a:lstStyle/>
                    <a:p>
                      <a:pPr algn="just">
                        <a:lnSpc>
                          <a:spcPct val="150000"/>
                        </a:lnSpc>
                        <a:spcAft>
                          <a:spcPts val="0"/>
                        </a:spcAft>
                      </a:pPr>
                      <a:r>
                        <a:rPr lang="zh-CN" sz="2000" kern="0">
                          <a:effectLst/>
                        </a:rPr>
                        <a:t>分析需求可实现性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35712735"/>
                  </a:ext>
                </a:extLst>
              </a:tr>
              <a:tr h="582700">
                <a:tc>
                  <a:txBody>
                    <a:bodyPr/>
                    <a:lstStyle/>
                    <a:p>
                      <a:pPr algn="just">
                        <a:lnSpc>
                          <a:spcPct val="150000"/>
                        </a:lnSpc>
                        <a:spcAft>
                          <a:spcPts val="0"/>
                        </a:spcAft>
                      </a:pPr>
                      <a:r>
                        <a:rPr lang="zh-CN" sz="2000" kern="0">
                          <a:effectLst/>
                        </a:rPr>
                        <a:t>需求按优先级排序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663465731"/>
                  </a:ext>
                </a:extLst>
              </a:tr>
              <a:tr h="582700">
                <a:tc>
                  <a:txBody>
                    <a:bodyPr/>
                    <a:lstStyle/>
                    <a:p>
                      <a:pPr algn="just">
                        <a:lnSpc>
                          <a:spcPct val="150000"/>
                        </a:lnSpc>
                        <a:spcAft>
                          <a:spcPts val="0"/>
                        </a:spcAft>
                      </a:pPr>
                      <a:r>
                        <a:rPr lang="zh-CN" sz="2000" kern="0">
                          <a:effectLst/>
                        </a:rPr>
                        <a:t>建立数据字典</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875083077"/>
                  </a:ext>
                </a:extLst>
              </a:tr>
              <a:tr h="582700">
                <a:tc>
                  <a:txBody>
                    <a:bodyPr/>
                    <a:lstStyle/>
                    <a:p>
                      <a:pPr algn="just">
                        <a:lnSpc>
                          <a:spcPct val="150000"/>
                        </a:lnSpc>
                        <a:spcAft>
                          <a:spcPts val="0"/>
                        </a:spcAft>
                      </a:pPr>
                      <a:r>
                        <a:rPr lang="zh-CN" sz="2000" kern="0">
                          <a:effectLst/>
                        </a:rPr>
                        <a:t>为需求建模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791373494"/>
                  </a:ext>
                </a:extLst>
              </a:tr>
              <a:tr h="582700">
                <a:tc>
                  <a:txBody>
                    <a:bodyPr/>
                    <a:lstStyle/>
                    <a:p>
                      <a:pPr algn="just">
                        <a:lnSpc>
                          <a:spcPct val="150000"/>
                        </a:lnSpc>
                        <a:spcAft>
                          <a:spcPts val="0"/>
                        </a:spcAft>
                      </a:pPr>
                      <a:r>
                        <a:rPr lang="zh-CN" sz="2000" kern="0" dirty="0">
                          <a:effectLst/>
                        </a:rPr>
                        <a:t>分析系统与外部世界之间的联系</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021767511"/>
                  </a:ext>
                </a:extLst>
              </a:tr>
            </a:tbl>
          </a:graphicData>
        </a:graphic>
      </p:graphicFrame>
    </p:spTree>
    <p:extLst>
      <p:ext uri="{BB962C8B-B14F-4D97-AF65-F5344CB8AC3E}">
        <p14:creationId xmlns:p14="http://schemas.microsoft.com/office/powerpoint/2010/main" val="2169571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a16="http://schemas.microsoft.com/office/drawing/2014/main" id="{3B1483E4-125C-4CC0-8AF7-8611A73FDC61}"/>
              </a:ext>
            </a:extLst>
          </p:cNvPr>
          <p:cNvGraphicFramePr>
            <a:graphicFrameLocks noGrp="1"/>
          </p:cNvGraphicFramePr>
          <p:nvPr>
            <p:extLst>
              <p:ext uri="{D42A27DB-BD31-4B8C-83A1-F6EECF244321}">
                <p14:modId xmlns:p14="http://schemas.microsoft.com/office/powerpoint/2010/main" val="782272538"/>
              </p:ext>
            </p:extLst>
          </p:nvPr>
        </p:nvGraphicFramePr>
        <p:xfrm>
          <a:off x="2052062" y="1824595"/>
          <a:ext cx="8091050" cy="3890180"/>
        </p:xfrm>
        <a:graphic>
          <a:graphicData uri="http://schemas.openxmlformats.org/drawingml/2006/table">
            <a:tbl>
              <a:tblPr firstRow="1" firstCol="1" bandRow="1">
                <a:tableStyleId>{F5AB1C69-6EDB-4FF4-983F-18BD219EF322}</a:tableStyleId>
              </a:tblPr>
              <a:tblGrid>
                <a:gridCol w="3262875">
                  <a:extLst>
                    <a:ext uri="{9D8B030D-6E8A-4147-A177-3AD203B41FA5}">
                      <a16:colId xmlns:a16="http://schemas.microsoft.com/office/drawing/2014/main" val="950057676"/>
                    </a:ext>
                  </a:extLst>
                </a:gridCol>
                <a:gridCol w="1698579">
                  <a:extLst>
                    <a:ext uri="{9D8B030D-6E8A-4147-A177-3AD203B41FA5}">
                      <a16:colId xmlns:a16="http://schemas.microsoft.com/office/drawing/2014/main" val="3301038237"/>
                    </a:ext>
                  </a:extLst>
                </a:gridCol>
                <a:gridCol w="3129596">
                  <a:extLst>
                    <a:ext uri="{9D8B030D-6E8A-4147-A177-3AD203B41FA5}">
                      <a16:colId xmlns:a16="http://schemas.microsoft.com/office/drawing/2014/main" val="2497036188"/>
                    </a:ext>
                  </a:extLst>
                </a:gridCol>
              </a:tblGrid>
              <a:tr h="778036">
                <a:tc>
                  <a:txBody>
                    <a:bodyPr/>
                    <a:lstStyle/>
                    <a:p>
                      <a:pPr algn="just">
                        <a:lnSpc>
                          <a:spcPct val="150000"/>
                        </a:lnSpc>
                        <a:spcAft>
                          <a:spcPts val="0"/>
                        </a:spcAft>
                      </a:pPr>
                      <a:r>
                        <a:rPr lang="zh-CN" sz="2400" kern="100">
                          <a:effectLst/>
                        </a:rPr>
                        <a:t>需求规格说明</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5">
                  <a:txBody>
                    <a:bodyPr/>
                    <a:lstStyle/>
                    <a:p>
                      <a:pPr algn="ctr">
                        <a:lnSpc>
                          <a:spcPct val="150000"/>
                        </a:lnSpc>
                        <a:spcAft>
                          <a:spcPts val="0"/>
                        </a:spcAft>
                      </a:pPr>
                      <a:r>
                        <a:rPr lang="zh-CN" sz="2400" kern="100">
                          <a:effectLst/>
                        </a:rPr>
                        <a:t>杨以恒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5">
                  <a:txBody>
                    <a:bodyPr/>
                    <a:lstStyle/>
                    <a:p>
                      <a:pPr algn="ctr">
                        <a:lnSpc>
                          <a:spcPct val="150000"/>
                        </a:lnSpc>
                        <a:spcAft>
                          <a:spcPts val="0"/>
                        </a:spcAft>
                      </a:pPr>
                      <a:r>
                        <a:rPr lang="zh-CN" sz="2400" kern="100" dirty="0">
                          <a:effectLst/>
                        </a:rPr>
                        <a:t>沈启航、骆佳俊、叶柏成、徐哲远、杨以恒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7159459"/>
                  </a:ext>
                </a:extLst>
              </a:tr>
              <a:tr h="778036">
                <a:tc>
                  <a:txBody>
                    <a:bodyPr/>
                    <a:lstStyle/>
                    <a:p>
                      <a:pPr algn="just">
                        <a:lnSpc>
                          <a:spcPct val="150000"/>
                        </a:lnSpc>
                        <a:spcAft>
                          <a:spcPts val="0"/>
                        </a:spcAft>
                      </a:pPr>
                      <a:r>
                        <a:rPr lang="zh-CN" sz="2400" kern="0">
                          <a:effectLst/>
                        </a:rPr>
                        <a:t>使用需求文档模板</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61822133"/>
                  </a:ext>
                </a:extLst>
              </a:tr>
              <a:tr h="778036">
                <a:tc>
                  <a:txBody>
                    <a:bodyPr/>
                    <a:lstStyle/>
                    <a:p>
                      <a:pPr algn="just">
                        <a:lnSpc>
                          <a:spcPct val="150000"/>
                        </a:lnSpc>
                        <a:spcAft>
                          <a:spcPts val="0"/>
                        </a:spcAft>
                      </a:pPr>
                      <a:r>
                        <a:rPr lang="zh-CN" sz="2400" kern="0">
                          <a:effectLst/>
                        </a:rPr>
                        <a:t>明确需求来源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402469602"/>
                  </a:ext>
                </a:extLst>
              </a:tr>
              <a:tr h="778036">
                <a:tc>
                  <a:txBody>
                    <a:bodyPr/>
                    <a:lstStyle/>
                    <a:p>
                      <a:pPr algn="just">
                        <a:lnSpc>
                          <a:spcPct val="150000"/>
                        </a:lnSpc>
                        <a:spcAft>
                          <a:spcPts val="0"/>
                        </a:spcAft>
                      </a:pPr>
                      <a:r>
                        <a:rPr lang="zh-CN" sz="2400" kern="0">
                          <a:effectLst/>
                        </a:rPr>
                        <a:t>记录业务规则</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361842248"/>
                  </a:ext>
                </a:extLst>
              </a:tr>
              <a:tr h="778036">
                <a:tc>
                  <a:txBody>
                    <a:bodyPr/>
                    <a:lstStyle/>
                    <a:p>
                      <a:pPr algn="just">
                        <a:lnSpc>
                          <a:spcPct val="150000"/>
                        </a:lnSpc>
                        <a:spcAft>
                          <a:spcPts val="0"/>
                        </a:spcAft>
                      </a:pPr>
                      <a:r>
                        <a:rPr lang="zh-CN" sz="2400" kern="0" dirty="0">
                          <a:effectLst/>
                        </a:rPr>
                        <a:t>记录非功能需求</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71134144"/>
                  </a:ext>
                </a:extLst>
              </a:tr>
            </a:tbl>
          </a:graphicData>
        </a:graphic>
      </p:graphicFrame>
    </p:spTree>
    <p:extLst>
      <p:ext uri="{BB962C8B-B14F-4D97-AF65-F5344CB8AC3E}">
        <p14:creationId xmlns:p14="http://schemas.microsoft.com/office/powerpoint/2010/main" val="2765836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a16="http://schemas.microsoft.com/office/drawing/2014/main" id="{179733FD-D8E4-4403-8BF7-F2EB6F9A7682}"/>
              </a:ext>
            </a:extLst>
          </p:cNvPr>
          <p:cNvGraphicFramePr>
            <a:graphicFrameLocks noGrp="1"/>
          </p:cNvGraphicFramePr>
          <p:nvPr>
            <p:extLst>
              <p:ext uri="{D42A27DB-BD31-4B8C-83A1-F6EECF244321}">
                <p14:modId xmlns:p14="http://schemas.microsoft.com/office/powerpoint/2010/main" val="418791921"/>
              </p:ext>
            </p:extLst>
          </p:nvPr>
        </p:nvGraphicFramePr>
        <p:xfrm>
          <a:off x="2497689" y="1949144"/>
          <a:ext cx="7199796" cy="3633508"/>
        </p:xfrm>
        <a:graphic>
          <a:graphicData uri="http://schemas.openxmlformats.org/drawingml/2006/table">
            <a:tbl>
              <a:tblPr firstRow="1" firstCol="1" bandRow="1">
                <a:tableStyleId>{F5AB1C69-6EDB-4FF4-983F-18BD219EF322}</a:tableStyleId>
              </a:tblPr>
              <a:tblGrid>
                <a:gridCol w="2903460">
                  <a:extLst>
                    <a:ext uri="{9D8B030D-6E8A-4147-A177-3AD203B41FA5}">
                      <a16:colId xmlns:a16="http://schemas.microsoft.com/office/drawing/2014/main" val="3347083027"/>
                    </a:ext>
                  </a:extLst>
                </a:gridCol>
                <a:gridCol w="1511476">
                  <a:extLst>
                    <a:ext uri="{9D8B030D-6E8A-4147-A177-3AD203B41FA5}">
                      <a16:colId xmlns:a16="http://schemas.microsoft.com/office/drawing/2014/main" val="1798221778"/>
                    </a:ext>
                  </a:extLst>
                </a:gridCol>
                <a:gridCol w="2784860">
                  <a:extLst>
                    <a:ext uri="{9D8B030D-6E8A-4147-A177-3AD203B41FA5}">
                      <a16:colId xmlns:a16="http://schemas.microsoft.com/office/drawing/2014/main" val="1222415758"/>
                    </a:ext>
                  </a:extLst>
                </a:gridCol>
              </a:tblGrid>
              <a:tr h="908377">
                <a:tc>
                  <a:txBody>
                    <a:bodyPr/>
                    <a:lstStyle/>
                    <a:p>
                      <a:pPr algn="just">
                        <a:lnSpc>
                          <a:spcPct val="150000"/>
                        </a:lnSpc>
                        <a:spcAft>
                          <a:spcPts val="0"/>
                        </a:spcAft>
                      </a:pPr>
                      <a:r>
                        <a:rPr lang="zh-CN" sz="2400" kern="100" dirty="0">
                          <a:effectLst/>
                        </a:rPr>
                        <a:t>需求验证</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4">
                  <a:txBody>
                    <a:bodyPr/>
                    <a:lstStyle/>
                    <a:p>
                      <a:pPr algn="ctr">
                        <a:lnSpc>
                          <a:spcPct val="150000"/>
                        </a:lnSpc>
                        <a:spcAft>
                          <a:spcPts val="0"/>
                        </a:spcAft>
                      </a:pPr>
                      <a:r>
                        <a:rPr lang="zh-CN" sz="2400" kern="100" dirty="0">
                          <a:effectLst/>
                        </a:rPr>
                        <a:t>徐哲远</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4">
                  <a:txBody>
                    <a:bodyPr/>
                    <a:lstStyle/>
                    <a:p>
                      <a:pPr algn="ctr">
                        <a:lnSpc>
                          <a:spcPct val="150000"/>
                        </a:lnSpc>
                        <a:spcAft>
                          <a:spcPts val="0"/>
                        </a:spcAft>
                      </a:pPr>
                      <a:r>
                        <a:rPr lang="zh-CN" sz="2400" kern="100" dirty="0">
                          <a:effectLst/>
                        </a:rPr>
                        <a:t>沈启航、骆佳俊、叶柏成、徐哲远、杨以恒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7733923"/>
                  </a:ext>
                </a:extLst>
              </a:tr>
              <a:tr h="908377">
                <a:tc>
                  <a:txBody>
                    <a:bodyPr/>
                    <a:lstStyle/>
                    <a:p>
                      <a:pPr algn="just">
                        <a:lnSpc>
                          <a:spcPct val="150000"/>
                        </a:lnSpc>
                        <a:spcAft>
                          <a:spcPts val="0"/>
                        </a:spcAft>
                      </a:pPr>
                      <a:r>
                        <a:rPr lang="zh-CN" sz="2400" kern="0" dirty="0">
                          <a:effectLst/>
                        </a:rPr>
                        <a:t>需求评审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532754929"/>
                  </a:ext>
                </a:extLst>
              </a:tr>
              <a:tr h="908377">
                <a:tc>
                  <a:txBody>
                    <a:bodyPr/>
                    <a:lstStyle/>
                    <a:p>
                      <a:pPr algn="just">
                        <a:lnSpc>
                          <a:spcPct val="150000"/>
                        </a:lnSpc>
                        <a:spcAft>
                          <a:spcPts val="0"/>
                        </a:spcAft>
                      </a:pPr>
                      <a:r>
                        <a:rPr lang="zh-CN" sz="2400" kern="0">
                          <a:effectLst/>
                        </a:rPr>
                        <a:t>测试需求</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720706368"/>
                  </a:ext>
                </a:extLst>
              </a:tr>
              <a:tr h="908377">
                <a:tc>
                  <a:txBody>
                    <a:bodyPr/>
                    <a:lstStyle/>
                    <a:p>
                      <a:pPr algn="just">
                        <a:lnSpc>
                          <a:spcPct val="150000"/>
                        </a:lnSpc>
                        <a:spcAft>
                          <a:spcPts val="0"/>
                        </a:spcAft>
                      </a:pPr>
                      <a:r>
                        <a:rPr lang="zh-CN" sz="2400" kern="0" dirty="0">
                          <a:effectLst/>
                        </a:rPr>
                        <a:t>定义验收标准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120420714"/>
                  </a:ext>
                </a:extLst>
              </a:tr>
            </a:tbl>
          </a:graphicData>
        </a:graphic>
      </p:graphicFrame>
    </p:spTree>
    <p:extLst>
      <p:ext uri="{BB962C8B-B14F-4D97-AF65-F5344CB8AC3E}">
        <p14:creationId xmlns:p14="http://schemas.microsoft.com/office/powerpoint/2010/main" val="1557436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a16="http://schemas.microsoft.com/office/drawing/2014/main" id="{CDB78673-B1EF-41E3-BF0D-ECB580C34513}"/>
              </a:ext>
            </a:extLst>
          </p:cNvPr>
          <p:cNvGraphicFramePr>
            <a:graphicFrameLocks noGrp="1"/>
          </p:cNvGraphicFramePr>
          <p:nvPr>
            <p:extLst>
              <p:ext uri="{D42A27DB-BD31-4B8C-83A1-F6EECF244321}">
                <p14:modId xmlns:p14="http://schemas.microsoft.com/office/powerpoint/2010/main" val="1994260328"/>
              </p:ext>
            </p:extLst>
          </p:nvPr>
        </p:nvGraphicFramePr>
        <p:xfrm>
          <a:off x="1783337" y="1824595"/>
          <a:ext cx="8628500" cy="4021784"/>
        </p:xfrm>
        <a:graphic>
          <a:graphicData uri="http://schemas.openxmlformats.org/drawingml/2006/table">
            <a:tbl>
              <a:tblPr firstRow="1" firstCol="1" bandRow="1">
                <a:tableStyleId>{F5AB1C69-6EDB-4FF4-983F-18BD219EF322}</a:tableStyleId>
              </a:tblPr>
              <a:tblGrid>
                <a:gridCol w="3479612">
                  <a:extLst>
                    <a:ext uri="{9D8B030D-6E8A-4147-A177-3AD203B41FA5}">
                      <a16:colId xmlns:a16="http://schemas.microsoft.com/office/drawing/2014/main" val="2364148722"/>
                    </a:ext>
                  </a:extLst>
                </a:gridCol>
                <a:gridCol w="1811408">
                  <a:extLst>
                    <a:ext uri="{9D8B030D-6E8A-4147-A177-3AD203B41FA5}">
                      <a16:colId xmlns:a16="http://schemas.microsoft.com/office/drawing/2014/main" val="4267577252"/>
                    </a:ext>
                  </a:extLst>
                </a:gridCol>
                <a:gridCol w="3337480">
                  <a:extLst>
                    <a:ext uri="{9D8B030D-6E8A-4147-A177-3AD203B41FA5}">
                      <a16:colId xmlns:a16="http://schemas.microsoft.com/office/drawing/2014/main" val="3331854983"/>
                    </a:ext>
                  </a:extLst>
                </a:gridCol>
              </a:tblGrid>
              <a:tr h="502723">
                <a:tc>
                  <a:txBody>
                    <a:bodyPr/>
                    <a:lstStyle/>
                    <a:p>
                      <a:pPr algn="just">
                        <a:lnSpc>
                          <a:spcPct val="150000"/>
                        </a:lnSpc>
                        <a:spcAft>
                          <a:spcPts val="0"/>
                        </a:spcAft>
                      </a:pPr>
                      <a:r>
                        <a:rPr lang="zh-CN" sz="2000" kern="0" dirty="0">
                          <a:effectLst/>
                        </a:rPr>
                        <a:t>需求管理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8">
                  <a:txBody>
                    <a:bodyPr/>
                    <a:lstStyle/>
                    <a:p>
                      <a:pPr algn="just">
                        <a:lnSpc>
                          <a:spcPct val="150000"/>
                        </a:lnSpc>
                        <a:spcAft>
                          <a:spcPts val="0"/>
                        </a:spcAft>
                      </a:pPr>
                      <a:r>
                        <a:rPr lang="zh-CN" sz="2000" kern="100">
                          <a:effectLst/>
                        </a:rPr>
                        <a:t>叶柏成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8">
                  <a:txBody>
                    <a:bodyPr/>
                    <a:lstStyle/>
                    <a:p>
                      <a:pPr algn="ctr">
                        <a:lnSpc>
                          <a:spcPct val="150000"/>
                        </a:lnSpc>
                        <a:spcAft>
                          <a:spcPts val="0"/>
                        </a:spcAft>
                      </a:pPr>
                      <a:r>
                        <a:rPr lang="zh-CN" sz="2000" kern="100" dirty="0">
                          <a:effectLst/>
                        </a:rPr>
                        <a:t>沈启航、骆佳俊、叶柏成、徐哲远、杨以恒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6233295"/>
                  </a:ext>
                </a:extLst>
              </a:tr>
              <a:tr h="502723">
                <a:tc>
                  <a:txBody>
                    <a:bodyPr/>
                    <a:lstStyle/>
                    <a:p>
                      <a:pPr algn="just">
                        <a:lnSpc>
                          <a:spcPct val="150000"/>
                        </a:lnSpc>
                        <a:spcAft>
                          <a:spcPts val="0"/>
                        </a:spcAft>
                      </a:pPr>
                      <a:r>
                        <a:rPr lang="zh-CN" sz="2000" kern="0">
                          <a:effectLst/>
                        </a:rPr>
                        <a:t>建立一个需求变更控制流程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85530785"/>
                  </a:ext>
                </a:extLst>
              </a:tr>
              <a:tr h="502723">
                <a:tc>
                  <a:txBody>
                    <a:bodyPr/>
                    <a:lstStyle/>
                    <a:p>
                      <a:pPr algn="just">
                        <a:lnSpc>
                          <a:spcPct val="150000"/>
                        </a:lnSpc>
                        <a:spcAft>
                          <a:spcPts val="0"/>
                        </a:spcAft>
                      </a:pPr>
                      <a:r>
                        <a:rPr lang="zh-CN" sz="2000" kern="0">
                          <a:effectLst/>
                        </a:rPr>
                        <a:t>对需求变更进行影响分析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606221545"/>
                  </a:ext>
                </a:extLst>
              </a:tr>
              <a:tr h="502723">
                <a:tc>
                  <a:txBody>
                    <a:bodyPr/>
                    <a:lstStyle/>
                    <a:p>
                      <a:pPr algn="just">
                        <a:lnSpc>
                          <a:spcPct val="150000"/>
                        </a:lnSpc>
                        <a:spcAft>
                          <a:spcPts val="0"/>
                        </a:spcAft>
                      </a:pPr>
                      <a:r>
                        <a:rPr lang="zh-CN" sz="2000" kern="0">
                          <a:effectLst/>
                        </a:rPr>
                        <a:t>建立基线并控制需求集合版本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160354354"/>
                  </a:ext>
                </a:extLst>
              </a:tr>
              <a:tr h="502723">
                <a:tc>
                  <a:txBody>
                    <a:bodyPr/>
                    <a:lstStyle/>
                    <a:p>
                      <a:pPr algn="just">
                        <a:lnSpc>
                          <a:spcPct val="150000"/>
                        </a:lnSpc>
                        <a:spcAft>
                          <a:spcPts val="0"/>
                        </a:spcAft>
                      </a:pPr>
                      <a:r>
                        <a:rPr lang="zh-CN" sz="2000" kern="0">
                          <a:effectLst/>
                        </a:rPr>
                        <a:t>维护需求变更的历史记录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31592258"/>
                  </a:ext>
                </a:extLst>
              </a:tr>
              <a:tr h="502723">
                <a:tc>
                  <a:txBody>
                    <a:bodyPr/>
                    <a:lstStyle/>
                    <a:p>
                      <a:pPr algn="just">
                        <a:lnSpc>
                          <a:spcPct val="150000"/>
                        </a:lnSpc>
                        <a:spcAft>
                          <a:spcPts val="0"/>
                        </a:spcAft>
                      </a:pPr>
                      <a:r>
                        <a:rPr lang="zh-CN" sz="2000" kern="0">
                          <a:effectLst/>
                        </a:rPr>
                        <a:t>跟踪每个需求的状态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918604613"/>
                  </a:ext>
                </a:extLst>
              </a:tr>
              <a:tr h="502723">
                <a:tc>
                  <a:txBody>
                    <a:bodyPr/>
                    <a:lstStyle/>
                    <a:p>
                      <a:pPr algn="just">
                        <a:lnSpc>
                          <a:spcPct val="150000"/>
                        </a:lnSpc>
                        <a:spcAft>
                          <a:spcPts val="0"/>
                        </a:spcAft>
                      </a:pPr>
                      <a:r>
                        <a:rPr lang="zh-CN" sz="2000" kern="0">
                          <a:effectLst/>
                        </a:rPr>
                        <a:t>维护一个需求可跟踪矩阵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807072415"/>
                  </a:ext>
                </a:extLst>
              </a:tr>
              <a:tr h="502723">
                <a:tc>
                  <a:txBody>
                    <a:bodyPr/>
                    <a:lstStyle/>
                    <a:p>
                      <a:pPr algn="just">
                        <a:lnSpc>
                          <a:spcPct val="150000"/>
                        </a:lnSpc>
                        <a:spcAft>
                          <a:spcPts val="0"/>
                        </a:spcAft>
                      </a:pPr>
                      <a:r>
                        <a:rPr lang="zh-CN" sz="2000" kern="0" dirty="0">
                          <a:effectLst/>
                        </a:rPr>
                        <a:t>使用需求管理工具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985129621"/>
                  </a:ext>
                </a:extLst>
              </a:tr>
            </a:tbl>
          </a:graphicData>
        </a:graphic>
      </p:graphicFrame>
    </p:spTree>
    <p:extLst>
      <p:ext uri="{BB962C8B-B14F-4D97-AF65-F5344CB8AC3E}">
        <p14:creationId xmlns:p14="http://schemas.microsoft.com/office/powerpoint/2010/main" val="1893977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2128" y="603549"/>
            <a:ext cx="6125830" cy="707886"/>
          </a:xfrm>
          <a:prstGeom prst="rect">
            <a:avLst/>
          </a:prstGeom>
          <a:noFill/>
        </p:spPr>
        <p:txBody>
          <a:bodyPr wrap="square" rtlCol="0">
            <a:spAutoFit/>
          </a:bodyPr>
          <a:lstStyle/>
          <a:p>
            <a:r>
              <a:rPr lang="zh-CN" altLang="en-US" sz="4000" b="1" dirty="0">
                <a:solidFill>
                  <a:schemeClr val="accent2"/>
                </a:solidFill>
              </a:rPr>
              <a:t>工作任务分解结构（</a:t>
            </a:r>
            <a:r>
              <a:rPr lang="en-US" altLang="zh-CN" sz="4000" b="1" dirty="0">
                <a:solidFill>
                  <a:schemeClr val="accent2"/>
                </a:solidFill>
              </a:rPr>
              <a:t>WBS</a:t>
            </a:r>
            <a:r>
              <a:rPr lang="zh-CN" altLang="en-US" sz="4000" b="1" dirty="0">
                <a:solidFill>
                  <a:schemeClr val="accent2"/>
                </a:solidFill>
              </a:rPr>
              <a:t>）</a:t>
            </a:r>
          </a:p>
        </p:txBody>
      </p:sp>
      <p:pic>
        <p:nvPicPr>
          <p:cNvPr id="7" name="图片 6">
            <a:extLst>
              <a:ext uri="{FF2B5EF4-FFF2-40B4-BE49-F238E27FC236}">
                <a16:creationId xmlns:a16="http://schemas.microsoft.com/office/drawing/2014/main" id="{4EAA645E-D6C7-4A89-B96E-4CFE1B9BE3B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05853" y="1469872"/>
            <a:ext cx="10844463" cy="5251770"/>
          </a:xfrm>
          <a:prstGeom prst="rect">
            <a:avLst/>
          </a:prstGeom>
        </p:spPr>
      </p:pic>
    </p:spTree>
    <p:extLst>
      <p:ext uri="{BB962C8B-B14F-4D97-AF65-F5344CB8AC3E}">
        <p14:creationId xmlns:p14="http://schemas.microsoft.com/office/powerpoint/2010/main" val="1353929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接口人员</a:t>
            </a:r>
          </a:p>
        </p:txBody>
      </p:sp>
      <p:graphicFrame>
        <p:nvGraphicFramePr>
          <p:cNvPr id="7" name="表格 6">
            <a:extLst>
              <a:ext uri="{FF2B5EF4-FFF2-40B4-BE49-F238E27FC236}">
                <a16:creationId xmlns:a16="http://schemas.microsoft.com/office/drawing/2014/main" id="{2A6A83C1-5F4B-4F41-BBF9-E5E31B96F40A}"/>
              </a:ext>
            </a:extLst>
          </p:cNvPr>
          <p:cNvGraphicFramePr>
            <a:graphicFrameLocks noGrp="1"/>
          </p:cNvGraphicFramePr>
          <p:nvPr>
            <p:extLst>
              <p:ext uri="{D42A27DB-BD31-4B8C-83A1-F6EECF244321}">
                <p14:modId xmlns:p14="http://schemas.microsoft.com/office/powerpoint/2010/main" val="2977300337"/>
              </p:ext>
            </p:extLst>
          </p:nvPr>
        </p:nvGraphicFramePr>
        <p:xfrm>
          <a:off x="1550247" y="1824595"/>
          <a:ext cx="9094679" cy="3433010"/>
        </p:xfrm>
        <a:graphic>
          <a:graphicData uri="http://schemas.openxmlformats.org/drawingml/2006/table">
            <a:tbl>
              <a:tblPr firstRow="1" firstCol="1" bandRow="1">
                <a:tableStyleId>{F5AB1C69-6EDB-4FF4-983F-18BD219EF322}</a:tableStyleId>
              </a:tblPr>
              <a:tblGrid>
                <a:gridCol w="1321845">
                  <a:extLst>
                    <a:ext uri="{9D8B030D-6E8A-4147-A177-3AD203B41FA5}">
                      <a16:colId xmlns:a16="http://schemas.microsoft.com/office/drawing/2014/main" val="1269173009"/>
                    </a:ext>
                  </a:extLst>
                </a:gridCol>
                <a:gridCol w="1976724">
                  <a:extLst>
                    <a:ext uri="{9D8B030D-6E8A-4147-A177-3AD203B41FA5}">
                      <a16:colId xmlns:a16="http://schemas.microsoft.com/office/drawing/2014/main" val="746390756"/>
                    </a:ext>
                  </a:extLst>
                </a:gridCol>
                <a:gridCol w="2817221">
                  <a:extLst>
                    <a:ext uri="{9D8B030D-6E8A-4147-A177-3AD203B41FA5}">
                      <a16:colId xmlns:a16="http://schemas.microsoft.com/office/drawing/2014/main" val="1138626251"/>
                    </a:ext>
                  </a:extLst>
                </a:gridCol>
                <a:gridCol w="1310510">
                  <a:extLst>
                    <a:ext uri="{9D8B030D-6E8A-4147-A177-3AD203B41FA5}">
                      <a16:colId xmlns:a16="http://schemas.microsoft.com/office/drawing/2014/main" val="585081664"/>
                    </a:ext>
                  </a:extLst>
                </a:gridCol>
                <a:gridCol w="1668379">
                  <a:extLst>
                    <a:ext uri="{9D8B030D-6E8A-4147-A177-3AD203B41FA5}">
                      <a16:colId xmlns:a16="http://schemas.microsoft.com/office/drawing/2014/main" val="3285723915"/>
                    </a:ext>
                  </a:extLst>
                </a:gridCol>
              </a:tblGrid>
              <a:tr h="601407">
                <a:tc rowSpan="2">
                  <a:txBody>
                    <a:bodyPr/>
                    <a:lstStyle/>
                    <a:p>
                      <a:pPr marL="0" algn="ctr"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姓名</a:t>
                      </a:r>
                    </a:p>
                  </a:txBody>
                  <a:tcPr marL="68580" marR="68580" marT="0" marB="0"/>
                </a:tc>
                <a:tc gridSpan="3">
                  <a:txBody>
                    <a:bodyPr/>
                    <a:lstStyle/>
                    <a:p>
                      <a:pPr algn="ctr">
                        <a:lnSpc>
                          <a:spcPct val="150000"/>
                        </a:lnSpc>
                        <a:spcAft>
                          <a:spcPts val="0"/>
                        </a:spcAft>
                      </a:pPr>
                      <a:r>
                        <a:rPr lang="zh-CN" sz="2200" kern="100">
                          <a:effectLst/>
                        </a:rPr>
                        <a:t>联系方式</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rowSpan="2">
                  <a:txBody>
                    <a:bodyPr/>
                    <a:lstStyle/>
                    <a:p>
                      <a:pPr algn="just">
                        <a:lnSpc>
                          <a:spcPct val="150000"/>
                        </a:lnSpc>
                        <a:spcAft>
                          <a:spcPts val="0"/>
                        </a:spcAft>
                      </a:pPr>
                      <a:r>
                        <a:rPr lang="zh-CN" sz="2200" kern="100">
                          <a:effectLst/>
                        </a:rPr>
                        <a:t>接口联系人</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50615"/>
                  </a:ext>
                </a:extLst>
              </a:tr>
              <a:tr h="601407">
                <a:tc vMerge="1">
                  <a:txBody>
                    <a:bodyPr/>
                    <a:lstStyle/>
                    <a:p>
                      <a:endParaRPr lang="zh-CN" altLang="en-US"/>
                    </a:p>
                  </a:txBody>
                  <a:tcPr/>
                </a:tc>
                <a:tc>
                  <a:txBody>
                    <a:bodyPr/>
                    <a:lstStyle/>
                    <a:p>
                      <a:pPr algn="ctr">
                        <a:lnSpc>
                          <a:spcPct val="150000"/>
                        </a:lnSpc>
                        <a:spcAft>
                          <a:spcPts val="0"/>
                        </a:spcAft>
                      </a:pPr>
                      <a:r>
                        <a:rPr lang="zh-CN" sz="2200" kern="100">
                          <a:effectLst/>
                        </a:rPr>
                        <a:t>联系电话</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7970" algn="ctr">
                        <a:lnSpc>
                          <a:spcPct val="150000"/>
                        </a:lnSpc>
                        <a:spcAft>
                          <a:spcPts val="0"/>
                        </a:spcAft>
                      </a:pPr>
                      <a:r>
                        <a:rPr lang="zh-CN" sz="2200" kern="100">
                          <a:effectLst/>
                        </a:rPr>
                        <a:t>邮箱</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a:effectLst/>
                        </a:rPr>
                        <a:t>地址</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1395116342"/>
                  </a:ext>
                </a:extLst>
              </a:tr>
              <a:tr h="1115098">
                <a:tc>
                  <a:txBody>
                    <a:bodyPr/>
                    <a:lstStyle/>
                    <a:p>
                      <a:pPr marL="0" indent="266700" algn="l"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杨枨</a:t>
                      </a:r>
                    </a:p>
                  </a:txBody>
                  <a:tcPr marL="68580" marR="68580" marT="0" marB="0"/>
                </a:tc>
                <a:tc>
                  <a:txBody>
                    <a:bodyPr/>
                    <a:lstStyle/>
                    <a:p>
                      <a:pPr algn="just">
                        <a:lnSpc>
                          <a:spcPct val="150000"/>
                        </a:lnSpc>
                        <a:spcAft>
                          <a:spcPts val="0"/>
                        </a:spcAft>
                      </a:pPr>
                      <a:r>
                        <a:rPr lang="en-US" sz="2200" kern="100" dirty="0">
                          <a:effectLst/>
                        </a:rPr>
                        <a:t>13357102333</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200" u="none" strike="noStrike" kern="100" dirty="0">
                          <a:solidFill>
                            <a:schemeClr val="tx1"/>
                          </a:solidFill>
                          <a:effectLst/>
                          <a:hlinkClick r:id="rId2">
                            <a:extLst>
                              <a:ext uri="{A12FA001-AC4F-418D-AE19-62706E023703}">
                                <ahyp:hlinkClr xmlns:ahyp="http://schemas.microsoft.com/office/drawing/2018/hyperlinkcolor" val="tx"/>
                              </a:ext>
                            </a:extLst>
                          </a:hlinkClick>
                        </a:rPr>
                        <a:t>yangc@zucc.edu.cn</a:t>
                      </a:r>
                      <a:endParaRPr lang="zh-CN" sz="2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200" kern="100">
                          <a:effectLst/>
                        </a:rPr>
                        <a:t>理四</a:t>
                      </a:r>
                      <a:r>
                        <a:rPr lang="en-US" sz="2200" kern="100">
                          <a:effectLst/>
                        </a:rPr>
                        <a:t>504</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spcAft>
                          <a:spcPts val="0"/>
                        </a:spcAft>
                      </a:pPr>
                      <a:r>
                        <a:rPr lang="zh-CN" sz="2200" kern="100" dirty="0">
                          <a:effectLst/>
                        </a:rPr>
                        <a:t>沈启航</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75511837"/>
                  </a:ext>
                </a:extLst>
              </a:tr>
              <a:tr h="1115098">
                <a:tc>
                  <a:txBody>
                    <a:bodyPr/>
                    <a:lstStyle/>
                    <a:p>
                      <a:pPr marL="0" indent="266700" algn="l"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侯宏仑</a:t>
                      </a:r>
                    </a:p>
                  </a:txBody>
                  <a:tcPr marL="68580" marR="68580" marT="0" marB="0"/>
                </a:tc>
                <a:tc>
                  <a:txBody>
                    <a:bodyPr/>
                    <a:lstStyle/>
                    <a:p>
                      <a:pPr algn="just">
                        <a:lnSpc>
                          <a:spcPct val="150000"/>
                        </a:lnSpc>
                        <a:spcAft>
                          <a:spcPts val="0"/>
                        </a:spcAft>
                      </a:pPr>
                      <a:r>
                        <a:rPr lang="en-US" sz="2200" kern="100" dirty="0">
                          <a:effectLst/>
                        </a:rPr>
                        <a:t>13071858629</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200" u="none" strike="noStrike" kern="100" dirty="0">
                          <a:solidFill>
                            <a:schemeClr val="tx1"/>
                          </a:solidFill>
                          <a:effectLst/>
                          <a:hlinkClick r:id="rId3">
                            <a:extLst>
                              <a:ext uri="{A12FA001-AC4F-418D-AE19-62706E023703}">
                                <ahyp:hlinkClr xmlns:ahyp="http://schemas.microsoft.com/office/drawing/2018/hyperlinkcolor" val="tx"/>
                              </a:ext>
                            </a:extLst>
                          </a:hlinkClick>
                        </a:rPr>
                        <a:t>houhl@zucc.edu.cn</a:t>
                      </a:r>
                      <a:endParaRPr lang="zh-CN" sz="2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200" kern="100" dirty="0">
                          <a:effectLst/>
                        </a:rPr>
                        <a:t>理四</a:t>
                      </a:r>
                      <a:r>
                        <a:rPr lang="en-US" sz="2200" kern="100" dirty="0">
                          <a:effectLst/>
                        </a:rPr>
                        <a:t>501</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spcAft>
                          <a:spcPts val="0"/>
                        </a:spcAft>
                      </a:pPr>
                      <a:r>
                        <a:rPr lang="zh-CN" sz="2200" kern="100" dirty="0">
                          <a:effectLst/>
                        </a:rPr>
                        <a:t>叶柏成</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45381348"/>
                  </a:ext>
                </a:extLst>
              </a:tr>
            </a:tbl>
          </a:graphicData>
        </a:graphic>
      </p:graphicFrame>
    </p:spTree>
    <p:extLst>
      <p:ext uri="{BB962C8B-B14F-4D97-AF65-F5344CB8AC3E}">
        <p14:creationId xmlns:p14="http://schemas.microsoft.com/office/powerpoint/2010/main" val="2872787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进度</a:t>
            </a:r>
          </a:p>
        </p:txBody>
      </p:sp>
      <p:pic>
        <p:nvPicPr>
          <p:cNvPr id="8" name="图片 7">
            <a:extLst>
              <a:ext uri="{FF2B5EF4-FFF2-40B4-BE49-F238E27FC236}">
                <a16:creationId xmlns:a16="http://schemas.microsoft.com/office/drawing/2014/main" id="{1E93CC49-731A-43B8-AA06-BE7717E69F27}"/>
              </a:ext>
            </a:extLst>
          </p:cNvPr>
          <p:cNvPicPr/>
          <p:nvPr/>
        </p:nvPicPr>
        <p:blipFill>
          <a:blip r:embed="rId2"/>
          <a:stretch>
            <a:fillRect/>
          </a:stretch>
        </p:blipFill>
        <p:spPr>
          <a:xfrm>
            <a:off x="983236" y="1311435"/>
            <a:ext cx="10262280" cy="5226524"/>
          </a:xfrm>
          <a:prstGeom prst="rect">
            <a:avLst/>
          </a:prstGeom>
        </p:spPr>
      </p:pic>
    </p:spTree>
    <p:extLst>
      <p:ext uri="{BB962C8B-B14F-4D97-AF65-F5344CB8AC3E}">
        <p14:creationId xmlns:p14="http://schemas.microsoft.com/office/powerpoint/2010/main" val="1525712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EE43C30-81D1-4C87-9054-764BFB7E7C41}"/>
              </a:ext>
            </a:extLst>
          </p:cNvPr>
          <p:cNvPicPr/>
          <p:nvPr/>
        </p:nvPicPr>
        <p:blipFill>
          <a:blip r:embed="rId2"/>
          <a:stretch>
            <a:fillRect/>
          </a:stretch>
        </p:blipFill>
        <p:spPr>
          <a:xfrm>
            <a:off x="370555" y="308811"/>
            <a:ext cx="11454063" cy="6240378"/>
          </a:xfrm>
          <a:prstGeom prst="rect">
            <a:avLst/>
          </a:prstGeom>
        </p:spPr>
      </p:pic>
    </p:spTree>
    <p:extLst>
      <p:ext uri="{BB962C8B-B14F-4D97-AF65-F5344CB8AC3E}">
        <p14:creationId xmlns:p14="http://schemas.microsoft.com/office/powerpoint/2010/main" val="548823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预算</a:t>
            </a:r>
          </a:p>
        </p:txBody>
      </p:sp>
      <p:sp>
        <p:nvSpPr>
          <p:cNvPr id="6" name="文本框 5">
            <a:extLst>
              <a:ext uri="{FF2B5EF4-FFF2-40B4-BE49-F238E27FC236}">
                <a16:creationId xmlns:a16="http://schemas.microsoft.com/office/drawing/2014/main" id="{026119CA-62E5-446D-A277-0E7153C856D4}"/>
              </a:ext>
            </a:extLst>
          </p:cNvPr>
          <p:cNvSpPr txBox="1"/>
          <p:nvPr/>
        </p:nvSpPr>
        <p:spPr>
          <a:xfrm>
            <a:off x="4908884" y="1174804"/>
            <a:ext cx="2422357" cy="584775"/>
          </a:xfrm>
          <a:prstGeom prst="rect">
            <a:avLst/>
          </a:prstGeom>
          <a:noFill/>
        </p:spPr>
        <p:txBody>
          <a:bodyPr wrap="square" rtlCol="0">
            <a:spAutoFit/>
          </a:bodyPr>
          <a:lstStyle/>
          <a:p>
            <a:pPr algn="dist"/>
            <a:r>
              <a:rPr lang="zh-CN" altLang="en-US" sz="3200" b="1" dirty="0">
                <a:solidFill>
                  <a:schemeClr val="bg1">
                    <a:lumMod val="75000"/>
                  </a:schemeClr>
                </a:solidFill>
              </a:rPr>
              <a:t>准备阶段</a:t>
            </a:r>
          </a:p>
        </p:txBody>
      </p:sp>
      <p:graphicFrame>
        <p:nvGraphicFramePr>
          <p:cNvPr id="10" name="表格 9">
            <a:extLst>
              <a:ext uri="{FF2B5EF4-FFF2-40B4-BE49-F238E27FC236}">
                <a16:creationId xmlns:a16="http://schemas.microsoft.com/office/drawing/2014/main" id="{E63F47F7-E0FC-4177-8E86-5E29A9100B60}"/>
              </a:ext>
            </a:extLst>
          </p:cNvPr>
          <p:cNvGraphicFramePr>
            <a:graphicFrameLocks noGrp="1"/>
          </p:cNvGraphicFramePr>
          <p:nvPr>
            <p:extLst>
              <p:ext uri="{D42A27DB-BD31-4B8C-83A1-F6EECF244321}">
                <p14:modId xmlns:p14="http://schemas.microsoft.com/office/powerpoint/2010/main" val="2668155960"/>
              </p:ext>
            </p:extLst>
          </p:nvPr>
        </p:nvGraphicFramePr>
        <p:xfrm>
          <a:off x="996197" y="1824595"/>
          <a:ext cx="10202780" cy="4338673"/>
        </p:xfrm>
        <a:graphic>
          <a:graphicData uri="http://schemas.openxmlformats.org/drawingml/2006/table">
            <a:tbl>
              <a:tblPr firstRow="1" firstCol="1" bandRow="1">
                <a:tableStyleId>{F5AB1C69-6EDB-4FF4-983F-18BD219EF322}</a:tableStyleId>
              </a:tblPr>
              <a:tblGrid>
                <a:gridCol w="2550695">
                  <a:extLst>
                    <a:ext uri="{9D8B030D-6E8A-4147-A177-3AD203B41FA5}">
                      <a16:colId xmlns:a16="http://schemas.microsoft.com/office/drawing/2014/main" val="1828925580"/>
                    </a:ext>
                  </a:extLst>
                </a:gridCol>
                <a:gridCol w="2550695">
                  <a:extLst>
                    <a:ext uri="{9D8B030D-6E8A-4147-A177-3AD203B41FA5}">
                      <a16:colId xmlns:a16="http://schemas.microsoft.com/office/drawing/2014/main" val="1789858565"/>
                    </a:ext>
                  </a:extLst>
                </a:gridCol>
                <a:gridCol w="2550695">
                  <a:extLst>
                    <a:ext uri="{9D8B030D-6E8A-4147-A177-3AD203B41FA5}">
                      <a16:colId xmlns:a16="http://schemas.microsoft.com/office/drawing/2014/main" val="1400413751"/>
                    </a:ext>
                  </a:extLst>
                </a:gridCol>
                <a:gridCol w="2550695">
                  <a:extLst>
                    <a:ext uri="{9D8B030D-6E8A-4147-A177-3AD203B41FA5}">
                      <a16:colId xmlns:a16="http://schemas.microsoft.com/office/drawing/2014/main" val="408575637"/>
                    </a:ext>
                  </a:extLst>
                </a:gridCol>
              </a:tblGrid>
              <a:tr h="428751">
                <a:tc>
                  <a:txBody>
                    <a:bodyPr/>
                    <a:lstStyle/>
                    <a:p>
                      <a:pPr algn="just">
                        <a:lnSpc>
                          <a:spcPct val="150000"/>
                        </a:lnSpc>
                        <a:spcAft>
                          <a:spcPts val="0"/>
                        </a:spcAft>
                      </a:pPr>
                      <a:r>
                        <a:rPr lang="en-US" sz="2000" kern="100">
                          <a:effectLst/>
                        </a:rPr>
                        <a:t>Project</a:t>
                      </a:r>
                      <a:r>
                        <a:rPr lang="zh-CN" sz="2000" kern="100">
                          <a:effectLst/>
                        </a:rPr>
                        <a:t>工具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21299054"/>
                  </a:ext>
                </a:extLst>
              </a:tr>
              <a:tr h="908665">
                <a:tc>
                  <a:txBody>
                    <a:bodyPr/>
                    <a:lstStyle/>
                    <a:p>
                      <a:pPr algn="just">
                        <a:lnSpc>
                          <a:spcPct val="150000"/>
                        </a:lnSpc>
                        <a:spcAft>
                          <a:spcPts val="0"/>
                        </a:spcAft>
                      </a:pPr>
                      <a:r>
                        <a:rPr lang="en-US" sz="2000" kern="100">
                          <a:effectLst/>
                        </a:rPr>
                        <a:t>VMWARE</a:t>
                      </a:r>
                      <a:r>
                        <a:rPr lang="zh-CN" sz="2000" kern="100">
                          <a:effectLst/>
                        </a:rPr>
                        <a:t>虚拟机工具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00833930"/>
                  </a:ext>
                </a:extLst>
              </a:tr>
              <a:tr h="428751">
                <a:tc>
                  <a:txBody>
                    <a:bodyPr/>
                    <a:lstStyle/>
                    <a:p>
                      <a:pPr algn="just">
                        <a:lnSpc>
                          <a:spcPct val="150000"/>
                        </a:lnSpc>
                        <a:spcAft>
                          <a:spcPts val="0"/>
                        </a:spcAft>
                      </a:pPr>
                      <a:r>
                        <a:rPr lang="en-US" sz="2000" kern="100">
                          <a:effectLst/>
                        </a:rPr>
                        <a:t>AxureRP</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86302245"/>
                  </a:ext>
                </a:extLst>
              </a:tr>
              <a:tr h="428751">
                <a:tc>
                  <a:txBody>
                    <a:bodyPr/>
                    <a:lstStyle/>
                    <a:p>
                      <a:pPr algn="just">
                        <a:lnSpc>
                          <a:spcPct val="150000"/>
                        </a:lnSpc>
                        <a:spcAft>
                          <a:spcPts val="0"/>
                        </a:spcAft>
                      </a:pPr>
                      <a:r>
                        <a:rPr lang="en-US" sz="2000" kern="100">
                          <a:effectLst/>
                        </a:rPr>
                        <a:t>UML</a:t>
                      </a:r>
                      <a:r>
                        <a:rPr lang="zh-CN" sz="2000" kern="100">
                          <a:effectLst/>
                        </a:rPr>
                        <a:t>相关工具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5520273"/>
                  </a:ext>
                </a:extLst>
              </a:tr>
              <a:tr h="428751">
                <a:tc>
                  <a:txBody>
                    <a:bodyPr/>
                    <a:lstStyle/>
                    <a:p>
                      <a:pPr algn="just">
                        <a:lnSpc>
                          <a:spcPct val="150000"/>
                        </a:lnSpc>
                        <a:spcAft>
                          <a:spcPts val="0"/>
                        </a:spcAft>
                      </a:pPr>
                      <a:r>
                        <a:rPr lang="zh-CN" sz="2000" kern="100">
                          <a:effectLst/>
                        </a:rPr>
                        <a:t>个人电脑</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组员自备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45649458"/>
                  </a:ext>
                </a:extLst>
              </a:tr>
              <a:tr h="428751">
                <a:tc>
                  <a:txBody>
                    <a:bodyPr/>
                    <a:lstStyle/>
                    <a:p>
                      <a:pPr algn="just">
                        <a:lnSpc>
                          <a:spcPct val="150000"/>
                        </a:lnSpc>
                        <a:spcAft>
                          <a:spcPts val="0"/>
                        </a:spcAft>
                      </a:pPr>
                      <a:r>
                        <a:rPr lang="zh-CN" sz="2000" kern="100">
                          <a:effectLst/>
                        </a:rPr>
                        <a:t>电费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0799690"/>
                  </a:ext>
                </a:extLst>
              </a:tr>
              <a:tr h="428751">
                <a:tc>
                  <a:txBody>
                    <a:bodyPr/>
                    <a:lstStyle/>
                    <a:p>
                      <a:pPr algn="just">
                        <a:lnSpc>
                          <a:spcPct val="150000"/>
                        </a:lnSpc>
                        <a:spcAft>
                          <a:spcPts val="0"/>
                        </a:spcAft>
                      </a:pPr>
                      <a:r>
                        <a:rPr lang="zh-CN" sz="2000" kern="100">
                          <a:effectLst/>
                        </a:rPr>
                        <a:t>宽带费用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29379412"/>
                  </a:ext>
                </a:extLst>
              </a:tr>
              <a:tr h="428751">
                <a:tc>
                  <a:txBody>
                    <a:bodyPr/>
                    <a:lstStyle/>
                    <a:p>
                      <a:pPr algn="just">
                        <a:lnSpc>
                          <a:spcPct val="150000"/>
                        </a:lnSpc>
                        <a:spcAft>
                          <a:spcPts val="0"/>
                        </a:spcAft>
                      </a:pPr>
                      <a:r>
                        <a:rPr lang="zh-CN" sz="2000" kern="100">
                          <a:effectLst/>
                        </a:rPr>
                        <a:t>人力支出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76082060"/>
                  </a:ext>
                </a:extLst>
              </a:tr>
              <a:tr h="428751">
                <a:tc>
                  <a:txBody>
                    <a:bodyPr/>
                    <a:lstStyle/>
                    <a:p>
                      <a:pPr algn="just">
                        <a:lnSpc>
                          <a:spcPct val="150000"/>
                        </a:lnSpc>
                        <a:spcAft>
                          <a:spcPts val="0"/>
                        </a:spcAft>
                      </a:pPr>
                      <a:r>
                        <a:rPr lang="zh-CN" sz="2000" kern="100">
                          <a:effectLst/>
                        </a:rPr>
                        <a:t>总计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1266785"/>
                  </a:ext>
                </a:extLst>
              </a:tr>
            </a:tbl>
          </a:graphicData>
        </a:graphic>
      </p:graphicFrame>
    </p:spTree>
    <p:extLst>
      <p:ext uri="{BB962C8B-B14F-4D97-AF65-F5344CB8AC3E}">
        <p14:creationId xmlns:p14="http://schemas.microsoft.com/office/powerpoint/2010/main" val="2706078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预算</a:t>
            </a:r>
          </a:p>
        </p:txBody>
      </p:sp>
      <p:sp>
        <p:nvSpPr>
          <p:cNvPr id="6" name="文本框 5">
            <a:extLst>
              <a:ext uri="{FF2B5EF4-FFF2-40B4-BE49-F238E27FC236}">
                <a16:creationId xmlns:a16="http://schemas.microsoft.com/office/drawing/2014/main" id="{026119CA-62E5-446D-A277-0E7153C856D4}"/>
              </a:ext>
            </a:extLst>
          </p:cNvPr>
          <p:cNvSpPr txBox="1"/>
          <p:nvPr/>
        </p:nvSpPr>
        <p:spPr>
          <a:xfrm>
            <a:off x="4908884" y="1174804"/>
            <a:ext cx="2422357" cy="584775"/>
          </a:xfrm>
          <a:prstGeom prst="rect">
            <a:avLst/>
          </a:prstGeom>
          <a:noFill/>
        </p:spPr>
        <p:txBody>
          <a:bodyPr wrap="square" rtlCol="0">
            <a:spAutoFit/>
          </a:bodyPr>
          <a:lstStyle/>
          <a:p>
            <a:pPr algn="dist"/>
            <a:r>
              <a:rPr lang="zh-CN" altLang="en-US" sz="3200" b="1" dirty="0">
                <a:solidFill>
                  <a:schemeClr val="bg1">
                    <a:lumMod val="75000"/>
                  </a:schemeClr>
                </a:solidFill>
              </a:rPr>
              <a:t>实现阶段</a:t>
            </a:r>
          </a:p>
        </p:txBody>
      </p:sp>
      <p:graphicFrame>
        <p:nvGraphicFramePr>
          <p:cNvPr id="7" name="表格 6">
            <a:extLst>
              <a:ext uri="{FF2B5EF4-FFF2-40B4-BE49-F238E27FC236}">
                <a16:creationId xmlns:a16="http://schemas.microsoft.com/office/drawing/2014/main" id="{B30D4658-3064-43B3-97D2-4A973C5163B3}"/>
              </a:ext>
            </a:extLst>
          </p:cNvPr>
          <p:cNvGraphicFramePr>
            <a:graphicFrameLocks noGrp="1"/>
          </p:cNvGraphicFramePr>
          <p:nvPr>
            <p:extLst>
              <p:ext uri="{D42A27DB-BD31-4B8C-83A1-F6EECF244321}">
                <p14:modId xmlns:p14="http://schemas.microsoft.com/office/powerpoint/2010/main" val="3979431741"/>
              </p:ext>
            </p:extLst>
          </p:nvPr>
        </p:nvGraphicFramePr>
        <p:xfrm>
          <a:off x="2207377" y="1949144"/>
          <a:ext cx="7780420" cy="3676115"/>
        </p:xfrm>
        <a:graphic>
          <a:graphicData uri="http://schemas.openxmlformats.org/drawingml/2006/table">
            <a:tbl>
              <a:tblPr firstRow="1" firstCol="1" bandRow="1">
                <a:tableStyleId>{F5AB1C69-6EDB-4FF4-983F-18BD219EF322}</a:tableStyleId>
              </a:tblPr>
              <a:tblGrid>
                <a:gridCol w="1945105">
                  <a:extLst>
                    <a:ext uri="{9D8B030D-6E8A-4147-A177-3AD203B41FA5}">
                      <a16:colId xmlns:a16="http://schemas.microsoft.com/office/drawing/2014/main" val="519645817"/>
                    </a:ext>
                  </a:extLst>
                </a:gridCol>
                <a:gridCol w="1945105">
                  <a:extLst>
                    <a:ext uri="{9D8B030D-6E8A-4147-A177-3AD203B41FA5}">
                      <a16:colId xmlns:a16="http://schemas.microsoft.com/office/drawing/2014/main" val="3697709250"/>
                    </a:ext>
                  </a:extLst>
                </a:gridCol>
                <a:gridCol w="1945105">
                  <a:extLst>
                    <a:ext uri="{9D8B030D-6E8A-4147-A177-3AD203B41FA5}">
                      <a16:colId xmlns:a16="http://schemas.microsoft.com/office/drawing/2014/main" val="3123131112"/>
                    </a:ext>
                  </a:extLst>
                </a:gridCol>
                <a:gridCol w="1945105">
                  <a:extLst>
                    <a:ext uri="{9D8B030D-6E8A-4147-A177-3AD203B41FA5}">
                      <a16:colId xmlns:a16="http://schemas.microsoft.com/office/drawing/2014/main" val="1359619671"/>
                    </a:ext>
                  </a:extLst>
                </a:gridCol>
              </a:tblGrid>
              <a:tr h="1004815">
                <a:tc>
                  <a:txBody>
                    <a:bodyPr/>
                    <a:lstStyle/>
                    <a:p>
                      <a:pPr algn="ctr">
                        <a:lnSpc>
                          <a:spcPct val="150000"/>
                        </a:lnSpc>
                        <a:spcAft>
                          <a:spcPts val="0"/>
                        </a:spcAft>
                      </a:pPr>
                      <a:r>
                        <a:rPr lang="zh-CN" sz="2400" kern="100">
                          <a:effectLst/>
                        </a:rPr>
                        <a:t>采购项目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平均月投入资金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项目总投入资金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备注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32534411"/>
                  </a:ext>
                </a:extLst>
              </a:tr>
              <a:tr h="879085">
                <a:tc>
                  <a:txBody>
                    <a:bodyPr/>
                    <a:lstStyle/>
                    <a:p>
                      <a:pPr algn="ctr">
                        <a:lnSpc>
                          <a:spcPct val="150000"/>
                        </a:lnSpc>
                        <a:spcAft>
                          <a:spcPts val="0"/>
                        </a:spcAft>
                      </a:pPr>
                      <a:r>
                        <a:rPr lang="zh-CN" sz="2400" kern="100">
                          <a:effectLst/>
                        </a:rPr>
                        <a:t>域名</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74901306"/>
                  </a:ext>
                </a:extLst>
              </a:tr>
              <a:tr h="879085">
                <a:tc>
                  <a:txBody>
                    <a:bodyPr/>
                    <a:lstStyle/>
                    <a:p>
                      <a:pPr algn="ctr">
                        <a:lnSpc>
                          <a:spcPct val="150000"/>
                        </a:lnSpc>
                        <a:spcAft>
                          <a:spcPts val="0"/>
                        </a:spcAft>
                      </a:pPr>
                      <a:r>
                        <a:rPr lang="zh-CN" sz="2400" kern="100" dirty="0">
                          <a:effectLst/>
                        </a:rPr>
                        <a:t>服务器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58151566"/>
                  </a:ext>
                </a:extLst>
              </a:tr>
              <a:tr h="879085">
                <a:tc>
                  <a:txBody>
                    <a:bodyPr/>
                    <a:lstStyle/>
                    <a:p>
                      <a:pPr algn="ctr">
                        <a:lnSpc>
                          <a:spcPct val="150000"/>
                        </a:lnSpc>
                        <a:spcAft>
                          <a:spcPts val="0"/>
                        </a:spcAft>
                      </a:pPr>
                      <a:r>
                        <a:rPr lang="zh-CN" sz="2400" kern="100" dirty="0">
                          <a:effectLst/>
                        </a:rPr>
                        <a:t>总计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13552667"/>
                  </a:ext>
                </a:extLst>
              </a:tr>
            </a:tbl>
          </a:graphicData>
        </a:graphic>
      </p:graphicFrame>
    </p:spTree>
    <p:extLst>
      <p:ext uri="{BB962C8B-B14F-4D97-AF65-F5344CB8AC3E}">
        <p14:creationId xmlns:p14="http://schemas.microsoft.com/office/powerpoint/2010/main" val="432779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1</a:t>
            </a:r>
            <a:endParaRPr lang="zh-CN" altLang="en-US" sz="19900" b="1" dirty="0">
              <a:solidFill>
                <a:schemeClr val="bg1"/>
              </a:solidFill>
            </a:endParaRPr>
          </a:p>
        </p:txBody>
      </p:sp>
      <p:sp>
        <p:nvSpPr>
          <p:cNvPr id="16" name="文本框 15"/>
          <p:cNvSpPr txBox="1"/>
          <p:nvPr/>
        </p:nvSpPr>
        <p:spPr>
          <a:xfrm>
            <a:off x="5743111" y="2828835"/>
            <a:ext cx="3197297" cy="1200329"/>
          </a:xfrm>
          <a:prstGeom prst="rect">
            <a:avLst/>
          </a:prstGeom>
          <a:noFill/>
        </p:spPr>
        <p:txBody>
          <a:bodyPr wrap="square" rtlCol="0">
            <a:spAutoFit/>
          </a:bodyPr>
          <a:lstStyle/>
          <a:p>
            <a:pPr algn="dist"/>
            <a:r>
              <a:rPr lang="zh-CN" altLang="en-US" sz="7200" b="1" dirty="0">
                <a:solidFill>
                  <a:schemeClr val="accent2"/>
                </a:solidFill>
              </a:rPr>
              <a:t>引言</a:t>
            </a:r>
          </a:p>
        </p:txBody>
      </p:sp>
    </p:spTree>
    <p:extLst>
      <p:ext uri="{BB962C8B-B14F-4D97-AF65-F5344CB8AC3E}">
        <p14:creationId xmlns:p14="http://schemas.microsoft.com/office/powerpoint/2010/main" val="4148886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1632134"/>
            <a:ext cx="9663152" cy="4154984"/>
          </a:xfrm>
          <a:prstGeom prst="rect">
            <a:avLst/>
          </a:prstGeom>
          <a:noFill/>
        </p:spPr>
        <p:txBody>
          <a:bodyPr wrap="square" rtlCol="0">
            <a:spAutoFit/>
          </a:bodyPr>
          <a:lstStyle/>
          <a:p>
            <a:pPr algn="ctr"/>
            <a:r>
              <a:rPr lang="en-US" altLang="zh-CN" sz="6600" b="1" dirty="0">
                <a:solidFill>
                  <a:schemeClr val="bg1"/>
                </a:solidFill>
              </a:rPr>
              <a:t>THANKS</a:t>
            </a:r>
          </a:p>
          <a:p>
            <a:pPr algn="ctr"/>
            <a:r>
              <a:rPr lang="en-US" altLang="zh-CN" sz="6600" b="1" dirty="0">
                <a:solidFill>
                  <a:schemeClr val="bg1"/>
                </a:solidFill>
              </a:rPr>
              <a:t>FOR</a:t>
            </a:r>
          </a:p>
          <a:p>
            <a:pPr algn="ctr"/>
            <a:r>
              <a:rPr lang="en-US" altLang="zh-CN" sz="6600" b="1" dirty="0">
                <a:solidFill>
                  <a:schemeClr val="bg1"/>
                </a:solidFill>
              </a:rPr>
              <a:t>YOUR</a:t>
            </a:r>
          </a:p>
          <a:p>
            <a:pPr algn="ctr"/>
            <a:r>
              <a:rPr lang="en-US" altLang="zh-CN" sz="6600" b="1" dirty="0">
                <a:solidFill>
                  <a:schemeClr val="bg1"/>
                </a:solidFill>
              </a:rPr>
              <a:t>TIME</a:t>
            </a:r>
            <a:endParaRPr lang="zh-CN" altLang="en-US" sz="6600" b="1" dirty="0">
              <a:solidFill>
                <a:schemeClr val="bg1"/>
              </a:solidFill>
            </a:endParaRPr>
          </a:p>
        </p:txBody>
      </p:sp>
    </p:spTree>
    <p:extLst>
      <p:ext uri="{BB962C8B-B14F-4D97-AF65-F5344CB8AC3E}">
        <p14:creationId xmlns:p14="http://schemas.microsoft.com/office/powerpoint/2010/main" val="322360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2418101" cy="707886"/>
          </a:xfrm>
          <a:prstGeom prst="rect">
            <a:avLst/>
          </a:prstGeom>
          <a:noFill/>
        </p:spPr>
        <p:txBody>
          <a:bodyPr wrap="square" rtlCol="0">
            <a:spAutoFit/>
          </a:bodyPr>
          <a:lstStyle/>
          <a:p>
            <a:r>
              <a:rPr lang="zh-CN" altLang="en-US" sz="4000" b="1" dirty="0">
                <a:solidFill>
                  <a:schemeClr val="accent2"/>
                </a:solidFill>
              </a:rPr>
              <a:t>编写目的</a:t>
            </a:r>
          </a:p>
        </p:txBody>
      </p:sp>
      <p:sp>
        <p:nvSpPr>
          <p:cNvPr id="38" name="文本框 37">
            <a:extLst>
              <a:ext uri="{FF2B5EF4-FFF2-40B4-BE49-F238E27FC236}">
                <a16:creationId xmlns:a16="http://schemas.microsoft.com/office/drawing/2014/main" id="{83BB87DB-0DA0-4A6D-BDE1-5A543816FC97}"/>
              </a:ext>
            </a:extLst>
          </p:cNvPr>
          <p:cNvSpPr txBox="1"/>
          <p:nvPr/>
        </p:nvSpPr>
        <p:spPr>
          <a:xfrm>
            <a:off x="2103668" y="1928897"/>
            <a:ext cx="8569329" cy="2677656"/>
          </a:xfrm>
          <a:prstGeom prst="rect">
            <a:avLst/>
          </a:prstGeom>
          <a:noFill/>
        </p:spPr>
        <p:txBody>
          <a:bodyPr wrap="square" rtlCol="0">
            <a:spAutoFit/>
          </a:bodyPr>
          <a:lstStyle/>
          <a:p>
            <a:r>
              <a:rPr lang="zh-CN" altLang="en-US" sz="2400" dirty="0">
                <a:solidFill>
                  <a:schemeClr val="bg1"/>
                </a:solidFill>
              </a:rPr>
              <a:t>	该计划编写的目的是为了高效地开发出真正满足用户需求的软件产品。在软件生命周期的软件定义时期，甚至整个生命周期中，需求分析都是极为重要的。因此，在这一阶段，我们需要明确我们的业务需求、业务目标、人员的分配以及资金的管理等等，为之后的开发做尽可能详尽的准备，以确保后续的开发可以高效、稳定的推进。</a:t>
            </a:r>
          </a:p>
          <a:p>
            <a:endParaRPr lang="zh-CN" altLang="en-US" sz="2400" dirty="0">
              <a:solidFill>
                <a:schemeClr val="bg1"/>
              </a:solidFill>
            </a:endParaRPr>
          </a:p>
        </p:txBody>
      </p:sp>
    </p:spTree>
    <p:extLst>
      <p:ext uri="{BB962C8B-B14F-4D97-AF65-F5344CB8AC3E}">
        <p14:creationId xmlns:p14="http://schemas.microsoft.com/office/powerpoint/2010/main" val="167548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2418101" cy="707886"/>
          </a:xfrm>
          <a:prstGeom prst="rect">
            <a:avLst/>
          </a:prstGeom>
          <a:noFill/>
        </p:spPr>
        <p:txBody>
          <a:bodyPr wrap="square" rtlCol="0">
            <a:spAutoFit/>
          </a:bodyPr>
          <a:lstStyle/>
          <a:p>
            <a:r>
              <a:rPr lang="zh-CN" altLang="en-US" sz="4000" b="1" dirty="0">
                <a:solidFill>
                  <a:schemeClr val="accent2"/>
                </a:solidFill>
              </a:rPr>
              <a:t>业务需求</a:t>
            </a:r>
          </a:p>
        </p:txBody>
      </p:sp>
      <p:sp>
        <p:nvSpPr>
          <p:cNvPr id="38" name="文本框 37">
            <a:extLst>
              <a:ext uri="{FF2B5EF4-FFF2-40B4-BE49-F238E27FC236}">
                <a16:creationId xmlns:a16="http://schemas.microsoft.com/office/drawing/2014/main" id="{83BB87DB-0DA0-4A6D-BDE1-5A543816FC97}"/>
              </a:ext>
            </a:extLst>
          </p:cNvPr>
          <p:cNvSpPr txBox="1"/>
          <p:nvPr/>
        </p:nvSpPr>
        <p:spPr>
          <a:xfrm>
            <a:off x="2103668" y="1824595"/>
            <a:ext cx="8569329" cy="3785652"/>
          </a:xfrm>
          <a:prstGeom prst="rect">
            <a:avLst/>
          </a:prstGeom>
          <a:noFill/>
        </p:spPr>
        <p:txBody>
          <a:bodyPr wrap="square" rtlCol="0">
            <a:spAutoFit/>
          </a:bodyPr>
          <a:lstStyle/>
          <a:p>
            <a:r>
              <a:rPr lang="zh-CN" altLang="en-US" sz="2400" dirty="0">
                <a:solidFill>
                  <a:schemeClr val="bg1"/>
                </a:solidFill>
              </a:rPr>
              <a:t>	软件项目管理与软件需求，作为软件工程当中最为重要的组成几个部分，已经引起业内人士的高度重视，项目管理和需求工程概念的提出，就是为了把软件工程化，以更有效地开发需求，开发软件并实现有效的管理。也作为一门新兴的课程在大学里开设。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a:t>
            </a:r>
          </a:p>
        </p:txBody>
      </p:sp>
    </p:spTree>
    <p:extLst>
      <p:ext uri="{BB962C8B-B14F-4D97-AF65-F5344CB8AC3E}">
        <p14:creationId xmlns:p14="http://schemas.microsoft.com/office/powerpoint/2010/main" val="364632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6721084" cy="707886"/>
          </a:xfrm>
          <a:prstGeom prst="rect">
            <a:avLst/>
          </a:prstGeom>
          <a:noFill/>
        </p:spPr>
        <p:txBody>
          <a:bodyPr wrap="square" rtlCol="0">
            <a:spAutoFit/>
          </a:bodyPr>
          <a:lstStyle/>
          <a:p>
            <a:r>
              <a:rPr lang="zh-CN" altLang="en-US" sz="4000" b="1" dirty="0">
                <a:solidFill>
                  <a:schemeClr val="accent2"/>
                </a:solidFill>
              </a:rPr>
              <a:t>项目背景</a:t>
            </a:r>
            <a:endParaRPr lang="en-US" altLang="zh-CN" sz="4000" b="1" dirty="0">
              <a:solidFill>
                <a:schemeClr val="accent2"/>
              </a:solidFill>
            </a:endParaRPr>
          </a:p>
        </p:txBody>
      </p:sp>
      <p:graphicFrame>
        <p:nvGraphicFramePr>
          <p:cNvPr id="8" name="表格 7">
            <a:extLst>
              <a:ext uri="{FF2B5EF4-FFF2-40B4-BE49-F238E27FC236}">
                <a16:creationId xmlns:a16="http://schemas.microsoft.com/office/drawing/2014/main" id="{0A941B5A-21F2-4CDE-9E65-A3A744255990}"/>
              </a:ext>
            </a:extLst>
          </p:cNvPr>
          <p:cNvGraphicFramePr>
            <a:graphicFrameLocks noGrp="1"/>
          </p:cNvGraphicFramePr>
          <p:nvPr>
            <p:extLst>
              <p:ext uri="{D42A27DB-BD31-4B8C-83A1-F6EECF244321}">
                <p14:modId xmlns:p14="http://schemas.microsoft.com/office/powerpoint/2010/main" val="427176647"/>
              </p:ext>
            </p:extLst>
          </p:nvPr>
        </p:nvGraphicFramePr>
        <p:xfrm>
          <a:off x="2103668" y="2118360"/>
          <a:ext cx="8339743" cy="1889760"/>
        </p:xfrm>
        <a:graphic>
          <a:graphicData uri="http://schemas.openxmlformats.org/drawingml/2006/table">
            <a:tbl>
              <a:tblPr firstRow="1" bandRow="1">
                <a:tableStyleId>{F5AB1C69-6EDB-4FF4-983F-18BD219EF322}</a:tableStyleId>
              </a:tblPr>
              <a:tblGrid>
                <a:gridCol w="1179178">
                  <a:extLst>
                    <a:ext uri="{9D8B030D-6E8A-4147-A177-3AD203B41FA5}">
                      <a16:colId xmlns:a16="http://schemas.microsoft.com/office/drawing/2014/main" val="2729597670"/>
                    </a:ext>
                  </a:extLst>
                </a:gridCol>
                <a:gridCol w="2458387">
                  <a:extLst>
                    <a:ext uri="{9D8B030D-6E8A-4147-A177-3AD203B41FA5}">
                      <a16:colId xmlns:a16="http://schemas.microsoft.com/office/drawing/2014/main" val="1299888505"/>
                    </a:ext>
                  </a:extLst>
                </a:gridCol>
                <a:gridCol w="3252865">
                  <a:extLst>
                    <a:ext uri="{9D8B030D-6E8A-4147-A177-3AD203B41FA5}">
                      <a16:colId xmlns:a16="http://schemas.microsoft.com/office/drawing/2014/main" val="605643117"/>
                    </a:ext>
                  </a:extLst>
                </a:gridCol>
                <a:gridCol w="1449313">
                  <a:extLst>
                    <a:ext uri="{9D8B030D-6E8A-4147-A177-3AD203B41FA5}">
                      <a16:colId xmlns:a16="http://schemas.microsoft.com/office/drawing/2014/main" val="3791382230"/>
                    </a:ext>
                  </a:extLst>
                </a:gridCol>
              </a:tblGrid>
              <a:tr h="370840">
                <a:tc gridSpan="4">
                  <a:txBody>
                    <a:bodyPr/>
                    <a:lstStyle/>
                    <a:p>
                      <a:pPr algn="ctr"/>
                      <a:r>
                        <a:rPr lang="zh-CN" altLang="en-US" sz="2800" dirty="0"/>
                        <a:t>项目客户</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131250154"/>
                  </a:ext>
                </a:extLst>
              </a:tr>
              <a:tr h="370840">
                <a:tc>
                  <a:txBody>
                    <a:bodyPr/>
                    <a:lstStyle/>
                    <a:p>
                      <a:pPr algn="ctr"/>
                      <a:r>
                        <a:rPr lang="zh-CN" altLang="en-US" sz="2400" dirty="0"/>
                        <a:t>姓名</a:t>
                      </a:r>
                    </a:p>
                  </a:txBody>
                  <a:tcPr/>
                </a:tc>
                <a:tc>
                  <a:txBody>
                    <a:bodyPr/>
                    <a:lstStyle/>
                    <a:p>
                      <a:pPr algn="ctr"/>
                      <a:r>
                        <a:rPr lang="zh-CN" altLang="en-US" sz="2400" dirty="0"/>
                        <a:t>手机号</a:t>
                      </a:r>
                    </a:p>
                  </a:txBody>
                  <a:tcPr/>
                </a:tc>
                <a:tc>
                  <a:txBody>
                    <a:bodyPr/>
                    <a:lstStyle/>
                    <a:p>
                      <a:pPr algn="ctr"/>
                      <a:r>
                        <a:rPr lang="zh-CN" altLang="en-US" sz="2400" dirty="0"/>
                        <a:t>邮箱</a:t>
                      </a:r>
                    </a:p>
                  </a:txBody>
                  <a:tcPr/>
                </a:tc>
                <a:tc>
                  <a:txBody>
                    <a:bodyPr/>
                    <a:lstStyle/>
                    <a:p>
                      <a:pPr algn="ctr"/>
                      <a:r>
                        <a:rPr lang="zh-CN" altLang="en-US" sz="2400" dirty="0"/>
                        <a:t>办公地址</a:t>
                      </a:r>
                    </a:p>
                  </a:txBody>
                  <a:tcPr/>
                </a:tc>
                <a:extLst>
                  <a:ext uri="{0D108BD9-81ED-4DB2-BD59-A6C34878D82A}">
                    <a16:rowId xmlns:a16="http://schemas.microsoft.com/office/drawing/2014/main" val="1647435423"/>
                  </a:ext>
                </a:extLst>
              </a:tr>
              <a:tr h="370840">
                <a:tc>
                  <a:txBody>
                    <a:bodyPr/>
                    <a:lstStyle/>
                    <a:p>
                      <a:r>
                        <a:rPr lang="zh-CN" altLang="en-US" sz="2400" dirty="0"/>
                        <a:t>杨枨</a:t>
                      </a:r>
                    </a:p>
                  </a:txBody>
                  <a:tcPr/>
                </a:tc>
                <a:tc>
                  <a:txBody>
                    <a:bodyPr/>
                    <a:lstStyle/>
                    <a:p>
                      <a:r>
                        <a:rPr lang="en-US" altLang="zh-CN" sz="2400" kern="1200" dirty="0">
                          <a:solidFill>
                            <a:schemeClr val="dk1"/>
                          </a:solidFill>
                          <a:effectLst/>
                          <a:latin typeface="+mn-lt"/>
                          <a:ea typeface="+mn-ea"/>
                          <a:cs typeface="+mn-cs"/>
                        </a:rPr>
                        <a:t>13357102333</a:t>
                      </a:r>
                      <a:endParaRPr lang="zh-CN" altLang="en-US" sz="2400" dirty="0"/>
                    </a:p>
                  </a:txBody>
                  <a:tcPr/>
                </a:tc>
                <a:tc>
                  <a:txBody>
                    <a:bodyPr/>
                    <a:lstStyle/>
                    <a:p>
                      <a:r>
                        <a:rPr lang="en-US" altLang="zh-CN" sz="2400" dirty="0"/>
                        <a:t>yangc@zucc.edu.cn</a:t>
                      </a:r>
                      <a:endParaRPr lang="zh-CN" altLang="en-US" sz="2400" dirty="0"/>
                    </a:p>
                  </a:txBody>
                  <a:tcPr/>
                </a:tc>
                <a:tc>
                  <a:txBody>
                    <a:bodyPr/>
                    <a:lstStyle/>
                    <a:p>
                      <a:r>
                        <a:rPr lang="zh-CN" altLang="en-US" sz="2400" dirty="0"/>
                        <a:t>理四</a:t>
                      </a:r>
                      <a:r>
                        <a:rPr lang="en-US" altLang="zh-CN" sz="2400" dirty="0"/>
                        <a:t>504</a:t>
                      </a:r>
                      <a:endParaRPr lang="zh-CN" altLang="en-US" sz="2400" dirty="0"/>
                    </a:p>
                  </a:txBody>
                  <a:tcPr/>
                </a:tc>
                <a:extLst>
                  <a:ext uri="{0D108BD9-81ED-4DB2-BD59-A6C34878D82A}">
                    <a16:rowId xmlns:a16="http://schemas.microsoft.com/office/drawing/2014/main" val="1394141134"/>
                  </a:ext>
                </a:extLst>
              </a:tr>
              <a:tr h="370840">
                <a:tc>
                  <a:txBody>
                    <a:bodyPr/>
                    <a:lstStyle/>
                    <a:p>
                      <a:r>
                        <a:rPr lang="zh-CN" altLang="en-US" sz="2400" dirty="0"/>
                        <a:t>侯宏伦</a:t>
                      </a:r>
                    </a:p>
                  </a:txBody>
                  <a:tcPr/>
                </a:tc>
                <a:tc>
                  <a:txBody>
                    <a:bodyPr/>
                    <a:lstStyle/>
                    <a:p>
                      <a:r>
                        <a:rPr lang="en-US" altLang="zh-CN" sz="2400" dirty="0"/>
                        <a:t>13071858629</a:t>
                      </a:r>
                      <a:endParaRPr lang="zh-CN" altLang="en-US" sz="2400" dirty="0"/>
                    </a:p>
                  </a:txBody>
                  <a:tcPr/>
                </a:tc>
                <a:tc>
                  <a:txBody>
                    <a:bodyPr/>
                    <a:lstStyle/>
                    <a:p>
                      <a:r>
                        <a:rPr lang="en-US" altLang="zh-CN" sz="2400" dirty="0"/>
                        <a:t>houhl@zucc.edu.cn</a:t>
                      </a:r>
                      <a:endParaRPr lang="zh-CN" altLang="en-US" sz="2400" dirty="0"/>
                    </a:p>
                  </a:txBody>
                  <a:tcPr/>
                </a:tc>
                <a:tc>
                  <a:txBody>
                    <a:bodyPr/>
                    <a:lstStyle/>
                    <a:p>
                      <a:r>
                        <a:rPr lang="zh-CN" altLang="en-US" sz="2400" dirty="0"/>
                        <a:t>理四</a:t>
                      </a:r>
                      <a:r>
                        <a:rPr lang="en-US" altLang="zh-CN" sz="2400" dirty="0"/>
                        <a:t>504</a:t>
                      </a:r>
                      <a:endParaRPr lang="zh-CN" altLang="en-US" sz="2400" dirty="0"/>
                    </a:p>
                  </a:txBody>
                  <a:tcPr/>
                </a:tc>
                <a:extLst>
                  <a:ext uri="{0D108BD9-81ED-4DB2-BD59-A6C34878D82A}">
                    <a16:rowId xmlns:a16="http://schemas.microsoft.com/office/drawing/2014/main" val="1821696458"/>
                  </a:ext>
                </a:extLst>
              </a:tr>
            </a:tbl>
          </a:graphicData>
        </a:graphic>
      </p:graphicFrame>
    </p:spTree>
    <p:extLst>
      <p:ext uri="{BB962C8B-B14F-4D97-AF65-F5344CB8AC3E}">
        <p14:creationId xmlns:p14="http://schemas.microsoft.com/office/powerpoint/2010/main" val="52935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6721084" cy="707886"/>
          </a:xfrm>
          <a:prstGeom prst="rect">
            <a:avLst/>
          </a:prstGeom>
          <a:noFill/>
        </p:spPr>
        <p:txBody>
          <a:bodyPr wrap="square" rtlCol="0">
            <a:spAutoFit/>
          </a:bodyPr>
          <a:lstStyle/>
          <a:p>
            <a:r>
              <a:rPr lang="zh-CN" altLang="en-US" sz="4000" b="1" dirty="0">
                <a:solidFill>
                  <a:schemeClr val="accent2"/>
                </a:solidFill>
              </a:rPr>
              <a:t>项目背景</a:t>
            </a:r>
            <a:endParaRPr lang="en-US" altLang="zh-CN" sz="4000" b="1" dirty="0">
              <a:solidFill>
                <a:schemeClr val="accent2"/>
              </a:solidFill>
            </a:endParaRPr>
          </a:p>
        </p:txBody>
      </p:sp>
      <p:graphicFrame>
        <p:nvGraphicFramePr>
          <p:cNvPr id="8" name="表格 7">
            <a:extLst>
              <a:ext uri="{FF2B5EF4-FFF2-40B4-BE49-F238E27FC236}">
                <a16:creationId xmlns:a16="http://schemas.microsoft.com/office/drawing/2014/main" id="{0A941B5A-21F2-4CDE-9E65-A3A744255990}"/>
              </a:ext>
            </a:extLst>
          </p:cNvPr>
          <p:cNvGraphicFramePr>
            <a:graphicFrameLocks noGrp="1"/>
          </p:cNvGraphicFramePr>
          <p:nvPr>
            <p:extLst>
              <p:ext uri="{D42A27DB-BD31-4B8C-83A1-F6EECF244321}">
                <p14:modId xmlns:p14="http://schemas.microsoft.com/office/powerpoint/2010/main" val="2900920991"/>
              </p:ext>
            </p:extLst>
          </p:nvPr>
        </p:nvGraphicFramePr>
        <p:xfrm>
          <a:off x="1200734" y="1949144"/>
          <a:ext cx="10334679" cy="3169920"/>
        </p:xfrm>
        <a:graphic>
          <a:graphicData uri="http://schemas.openxmlformats.org/drawingml/2006/table">
            <a:tbl>
              <a:tblPr firstRow="1" bandRow="1">
                <a:tableStyleId>{F5AB1C69-6EDB-4FF4-983F-18BD219EF322}</a:tableStyleId>
              </a:tblPr>
              <a:tblGrid>
                <a:gridCol w="1144775">
                  <a:extLst>
                    <a:ext uri="{9D8B030D-6E8A-4147-A177-3AD203B41FA5}">
                      <a16:colId xmlns:a16="http://schemas.microsoft.com/office/drawing/2014/main" val="2729597670"/>
                    </a:ext>
                  </a:extLst>
                </a:gridCol>
                <a:gridCol w="929933">
                  <a:extLst>
                    <a:ext uri="{9D8B030D-6E8A-4147-A177-3AD203B41FA5}">
                      <a16:colId xmlns:a16="http://schemas.microsoft.com/office/drawing/2014/main" val="3426844255"/>
                    </a:ext>
                  </a:extLst>
                </a:gridCol>
                <a:gridCol w="2233292">
                  <a:extLst>
                    <a:ext uri="{9D8B030D-6E8A-4147-A177-3AD203B41FA5}">
                      <a16:colId xmlns:a16="http://schemas.microsoft.com/office/drawing/2014/main" val="1299888505"/>
                    </a:ext>
                  </a:extLst>
                </a:gridCol>
                <a:gridCol w="4258355">
                  <a:extLst>
                    <a:ext uri="{9D8B030D-6E8A-4147-A177-3AD203B41FA5}">
                      <a16:colId xmlns:a16="http://schemas.microsoft.com/office/drawing/2014/main" val="605643117"/>
                    </a:ext>
                  </a:extLst>
                </a:gridCol>
                <a:gridCol w="1768324">
                  <a:extLst>
                    <a:ext uri="{9D8B030D-6E8A-4147-A177-3AD203B41FA5}">
                      <a16:colId xmlns:a16="http://schemas.microsoft.com/office/drawing/2014/main" val="3791382230"/>
                    </a:ext>
                  </a:extLst>
                </a:gridCol>
              </a:tblGrid>
              <a:tr h="425705">
                <a:tc gridSpan="5">
                  <a:txBody>
                    <a:bodyPr/>
                    <a:lstStyle/>
                    <a:p>
                      <a:pPr algn="ctr"/>
                      <a:r>
                        <a:rPr lang="zh-CN" altLang="en-US" sz="2800" dirty="0"/>
                        <a:t>开发团队</a:t>
                      </a:r>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131250154"/>
                  </a:ext>
                </a:extLst>
              </a:tr>
              <a:tr h="363101">
                <a:tc>
                  <a:txBody>
                    <a:bodyPr/>
                    <a:lstStyle/>
                    <a:p>
                      <a:pPr algn="ctr"/>
                      <a:r>
                        <a:rPr lang="zh-CN" altLang="en-US" sz="2300" dirty="0"/>
                        <a:t>姓名</a:t>
                      </a:r>
                    </a:p>
                  </a:txBody>
                  <a:tcPr/>
                </a:tc>
                <a:tc>
                  <a:txBody>
                    <a:bodyPr/>
                    <a:lstStyle/>
                    <a:p>
                      <a:pPr algn="ctr"/>
                      <a:r>
                        <a:rPr lang="zh-CN" altLang="en-US" sz="2300" dirty="0"/>
                        <a:t>角色</a:t>
                      </a:r>
                    </a:p>
                  </a:txBody>
                  <a:tcPr/>
                </a:tc>
                <a:tc>
                  <a:txBody>
                    <a:bodyPr/>
                    <a:lstStyle/>
                    <a:p>
                      <a:pPr algn="ctr"/>
                      <a:r>
                        <a:rPr lang="zh-CN" altLang="en-US" sz="2300" dirty="0"/>
                        <a:t>手机号</a:t>
                      </a:r>
                    </a:p>
                  </a:txBody>
                  <a:tcPr/>
                </a:tc>
                <a:tc>
                  <a:txBody>
                    <a:bodyPr/>
                    <a:lstStyle/>
                    <a:p>
                      <a:pPr algn="ctr"/>
                      <a:r>
                        <a:rPr lang="zh-CN" altLang="en-US" sz="2300" dirty="0"/>
                        <a:t>邮箱</a:t>
                      </a:r>
                    </a:p>
                  </a:txBody>
                  <a:tcPr/>
                </a:tc>
                <a:tc>
                  <a:txBody>
                    <a:bodyPr/>
                    <a:lstStyle/>
                    <a:p>
                      <a:pPr algn="ctr"/>
                      <a:r>
                        <a:rPr lang="zh-CN" altLang="en-US" sz="2300" dirty="0"/>
                        <a:t>办公地址</a:t>
                      </a:r>
                    </a:p>
                  </a:txBody>
                  <a:tcPr/>
                </a:tc>
                <a:extLst>
                  <a:ext uri="{0D108BD9-81ED-4DB2-BD59-A6C34878D82A}">
                    <a16:rowId xmlns:a16="http://schemas.microsoft.com/office/drawing/2014/main" val="1647435423"/>
                  </a:ext>
                </a:extLst>
              </a:tr>
              <a:tr h="363101">
                <a:tc>
                  <a:txBody>
                    <a:bodyPr/>
                    <a:lstStyle/>
                    <a:p>
                      <a:r>
                        <a:rPr lang="zh-CN" altLang="en-US" sz="2300" dirty="0"/>
                        <a:t>沈启航</a:t>
                      </a:r>
                    </a:p>
                  </a:txBody>
                  <a:tcPr/>
                </a:tc>
                <a:tc>
                  <a:txBody>
                    <a:bodyPr/>
                    <a:lstStyle/>
                    <a:p>
                      <a:r>
                        <a:rPr lang="zh-CN" altLang="en-US" sz="2300" dirty="0"/>
                        <a:t>组长</a:t>
                      </a:r>
                    </a:p>
                  </a:txBody>
                  <a:tcPr/>
                </a:tc>
                <a:tc>
                  <a:txBody>
                    <a:bodyPr/>
                    <a:lstStyle/>
                    <a:p>
                      <a:r>
                        <a:rPr lang="en-US" altLang="zh-CN" sz="2300" kern="1200" dirty="0">
                          <a:solidFill>
                            <a:schemeClr val="dk1"/>
                          </a:solidFill>
                          <a:effectLst/>
                          <a:latin typeface="+mn-lt"/>
                          <a:ea typeface="+mn-ea"/>
                          <a:cs typeface="+mn-cs"/>
                        </a:rPr>
                        <a:t>15988122401</a:t>
                      </a:r>
                      <a:endParaRPr lang="zh-CN" altLang="en-US" sz="2300" dirty="0"/>
                    </a:p>
                  </a:txBody>
                  <a:tcPr/>
                </a:tc>
                <a:tc>
                  <a:txBody>
                    <a:bodyPr/>
                    <a:lstStyle/>
                    <a:p>
                      <a:r>
                        <a:rPr lang="en-US" altLang="zh-CN" sz="2300" kern="1200" dirty="0">
                          <a:solidFill>
                            <a:schemeClr val="dk1"/>
                          </a:solidFill>
                          <a:latin typeface="+mn-lt"/>
                          <a:ea typeface="+mn-ea"/>
                          <a:cs typeface="+mn-cs"/>
                        </a:rPr>
                        <a:t>31601404</a:t>
                      </a:r>
                      <a:r>
                        <a:rPr lang="en-US" altLang="zh-CN" sz="2300" dirty="0"/>
                        <a:t>@stu.</a:t>
                      </a:r>
                      <a:r>
                        <a:rPr lang="en-US" altLang="zh-CN" sz="2300" kern="1200" dirty="0">
                          <a:solidFill>
                            <a:schemeClr val="dk1"/>
                          </a:solidFill>
                          <a:latin typeface="+mn-lt"/>
                          <a:ea typeface="+mn-ea"/>
                          <a:cs typeface="+mn-cs"/>
                        </a:rPr>
                        <a:t>zucc</a:t>
                      </a:r>
                      <a:r>
                        <a:rPr lang="en-US" altLang="zh-CN" sz="2300" dirty="0"/>
                        <a:t>.edu.cn</a:t>
                      </a:r>
                      <a:endParaRPr lang="zh-CN" altLang="en-US" sz="2300" dirty="0"/>
                    </a:p>
                  </a:txBody>
                  <a:tcPr/>
                </a:tc>
                <a:tc>
                  <a:txBody>
                    <a:bodyPr/>
                    <a:lstStyle/>
                    <a:p>
                      <a:r>
                        <a:rPr lang="zh-CN" altLang="en-US" sz="2300" dirty="0"/>
                        <a:t>弘毅</a:t>
                      </a:r>
                      <a:r>
                        <a:rPr lang="en-US" altLang="zh-CN" sz="2300" dirty="0"/>
                        <a:t>B1-614</a:t>
                      </a:r>
                      <a:endParaRPr lang="zh-CN" altLang="en-US" sz="2300" dirty="0"/>
                    </a:p>
                  </a:txBody>
                  <a:tcPr/>
                </a:tc>
                <a:extLst>
                  <a:ext uri="{0D108BD9-81ED-4DB2-BD59-A6C34878D82A}">
                    <a16:rowId xmlns:a16="http://schemas.microsoft.com/office/drawing/2014/main" val="1394141134"/>
                  </a:ext>
                </a:extLst>
              </a:tr>
              <a:tr h="363101">
                <a:tc>
                  <a:txBody>
                    <a:bodyPr/>
                    <a:lstStyle/>
                    <a:p>
                      <a:r>
                        <a:rPr lang="zh-CN" altLang="en-US" sz="2300" dirty="0"/>
                        <a:t>叶柏成</a:t>
                      </a:r>
                    </a:p>
                  </a:txBody>
                  <a:tcPr/>
                </a:tc>
                <a:tc>
                  <a:txBody>
                    <a:bodyPr/>
                    <a:lstStyle/>
                    <a:p>
                      <a:r>
                        <a:rPr lang="zh-CN" altLang="en-US" sz="2300" dirty="0"/>
                        <a:t>组员</a:t>
                      </a:r>
                    </a:p>
                  </a:txBody>
                  <a:tcPr/>
                </a:tc>
                <a:tc>
                  <a:txBody>
                    <a:bodyPr/>
                    <a:lstStyle/>
                    <a:p>
                      <a:r>
                        <a:rPr lang="en-US" altLang="zh-CN" sz="2300" dirty="0"/>
                        <a:t>13588025779</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300" dirty="0"/>
                        <a:t>31601411@stu.zucc.edu.cn</a:t>
                      </a:r>
                      <a:endParaRPr lang="zh-CN" altLang="en-US" sz="2300" dirty="0"/>
                    </a:p>
                  </a:txBody>
                  <a:tcPr/>
                </a:tc>
                <a:tc>
                  <a:txBody>
                    <a:bodyPr/>
                    <a:lstStyle/>
                    <a:p>
                      <a:r>
                        <a:rPr lang="zh-CN" altLang="en-US" sz="2300" dirty="0"/>
                        <a:t>弘毅</a:t>
                      </a:r>
                      <a:r>
                        <a:rPr lang="en-US" altLang="zh-CN" sz="2300" dirty="0"/>
                        <a:t>B1-615</a:t>
                      </a:r>
                      <a:endParaRPr lang="zh-CN" altLang="en-US" sz="2300" dirty="0"/>
                    </a:p>
                  </a:txBody>
                  <a:tcPr/>
                </a:tc>
                <a:extLst>
                  <a:ext uri="{0D108BD9-81ED-4DB2-BD59-A6C34878D82A}">
                    <a16:rowId xmlns:a16="http://schemas.microsoft.com/office/drawing/2014/main" val="1821696458"/>
                  </a:ext>
                </a:extLst>
              </a:tr>
              <a:tr h="243978">
                <a:tc>
                  <a:txBody>
                    <a:bodyPr/>
                    <a:lstStyle/>
                    <a:p>
                      <a:r>
                        <a:rPr lang="zh-CN" altLang="en-US" sz="2300" dirty="0"/>
                        <a:t>徐哲远</a:t>
                      </a:r>
                    </a:p>
                  </a:txBody>
                  <a:tcPr/>
                </a:tc>
                <a:tc>
                  <a:txBody>
                    <a:bodyPr/>
                    <a:lstStyle/>
                    <a:p>
                      <a:r>
                        <a:rPr lang="zh-CN" altLang="en-US" sz="2300" dirty="0"/>
                        <a:t>组员</a:t>
                      </a:r>
                    </a:p>
                  </a:txBody>
                  <a:tcPr/>
                </a:tc>
                <a:tc>
                  <a:txBody>
                    <a:bodyPr/>
                    <a:lstStyle/>
                    <a:p>
                      <a:r>
                        <a:rPr lang="en-US" altLang="zh-CN" sz="2300" dirty="0"/>
                        <a:t>15968805302</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300" dirty="0"/>
                        <a:t>31601409@stu.zucc.edu.cn</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300" dirty="0"/>
                        <a:t>弘毅</a:t>
                      </a:r>
                      <a:r>
                        <a:rPr lang="en-US" altLang="zh-CN" sz="2300" dirty="0"/>
                        <a:t>B1-615</a:t>
                      </a:r>
                      <a:endParaRPr lang="zh-CN" altLang="en-US" sz="2300" dirty="0"/>
                    </a:p>
                  </a:txBody>
                  <a:tcPr/>
                </a:tc>
                <a:extLst>
                  <a:ext uri="{0D108BD9-81ED-4DB2-BD59-A6C34878D82A}">
                    <a16:rowId xmlns:a16="http://schemas.microsoft.com/office/drawing/2014/main" val="1338190748"/>
                  </a:ext>
                </a:extLst>
              </a:tr>
              <a:tr h="233339">
                <a:tc>
                  <a:txBody>
                    <a:bodyPr/>
                    <a:lstStyle/>
                    <a:p>
                      <a:r>
                        <a:rPr lang="zh-CN" altLang="en-US" sz="2300" dirty="0"/>
                        <a:t>杨以恒</a:t>
                      </a:r>
                    </a:p>
                  </a:txBody>
                  <a:tcPr/>
                </a:tc>
                <a:tc>
                  <a:txBody>
                    <a:bodyPr/>
                    <a:lstStyle/>
                    <a:p>
                      <a:r>
                        <a:rPr lang="zh-CN" altLang="en-US" sz="2300" dirty="0"/>
                        <a:t>组员</a:t>
                      </a:r>
                    </a:p>
                  </a:txBody>
                  <a:tcPr/>
                </a:tc>
                <a:tc>
                  <a:txBody>
                    <a:bodyPr/>
                    <a:lstStyle/>
                    <a:p>
                      <a:r>
                        <a:rPr lang="en-US" altLang="zh-CN" sz="2300" dirty="0"/>
                        <a:t>18989678901</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300" dirty="0"/>
                        <a:t>31601410@stu.zucc.edu.cn</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300" dirty="0"/>
                        <a:t>弘毅</a:t>
                      </a:r>
                      <a:r>
                        <a:rPr lang="en-US" altLang="zh-CN" sz="2300" dirty="0"/>
                        <a:t>B1-615</a:t>
                      </a:r>
                      <a:endParaRPr lang="zh-CN" altLang="en-US" sz="2300" dirty="0"/>
                    </a:p>
                  </a:txBody>
                  <a:tcPr/>
                </a:tc>
                <a:extLst>
                  <a:ext uri="{0D108BD9-81ED-4DB2-BD59-A6C34878D82A}">
                    <a16:rowId xmlns:a16="http://schemas.microsoft.com/office/drawing/2014/main" val="914044858"/>
                  </a:ext>
                </a:extLst>
              </a:tr>
              <a:tr h="429734">
                <a:tc>
                  <a:txBody>
                    <a:bodyPr/>
                    <a:lstStyle/>
                    <a:p>
                      <a:r>
                        <a:rPr lang="zh-CN" altLang="en-US" sz="2300" dirty="0"/>
                        <a:t>骆佳俊</a:t>
                      </a:r>
                    </a:p>
                  </a:txBody>
                  <a:tcPr/>
                </a:tc>
                <a:tc>
                  <a:txBody>
                    <a:bodyPr/>
                    <a:lstStyle/>
                    <a:p>
                      <a:r>
                        <a:rPr lang="zh-CN" altLang="en-US" sz="2300" dirty="0"/>
                        <a:t>组员</a:t>
                      </a:r>
                    </a:p>
                  </a:txBody>
                  <a:tcPr/>
                </a:tc>
                <a:tc>
                  <a:txBody>
                    <a:bodyPr/>
                    <a:lstStyle/>
                    <a:p>
                      <a:r>
                        <a:rPr lang="en-US" altLang="zh-CN" sz="2300" dirty="0"/>
                        <a:t>18058735546</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300" dirty="0"/>
                        <a:t>31601215@stu.zucc.edu.cn</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300" dirty="0"/>
                        <a:t>弘毅</a:t>
                      </a:r>
                      <a:r>
                        <a:rPr lang="en-US" altLang="zh-CN" sz="2300" dirty="0"/>
                        <a:t>B2-206</a:t>
                      </a:r>
                      <a:endParaRPr lang="zh-CN" altLang="en-US" sz="2300" dirty="0"/>
                    </a:p>
                  </a:txBody>
                  <a:tcPr/>
                </a:tc>
                <a:extLst>
                  <a:ext uri="{0D108BD9-81ED-4DB2-BD59-A6C34878D82A}">
                    <a16:rowId xmlns:a16="http://schemas.microsoft.com/office/drawing/2014/main" val="541408255"/>
                  </a:ext>
                </a:extLst>
              </a:tr>
            </a:tbl>
          </a:graphicData>
        </a:graphic>
      </p:graphicFrame>
    </p:spTree>
    <p:extLst>
      <p:ext uri="{BB962C8B-B14F-4D97-AF65-F5344CB8AC3E}">
        <p14:creationId xmlns:p14="http://schemas.microsoft.com/office/powerpoint/2010/main" val="90067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6721084" cy="707886"/>
          </a:xfrm>
          <a:prstGeom prst="rect">
            <a:avLst/>
          </a:prstGeom>
          <a:noFill/>
        </p:spPr>
        <p:txBody>
          <a:bodyPr wrap="square" rtlCol="0">
            <a:spAutoFit/>
          </a:bodyPr>
          <a:lstStyle/>
          <a:p>
            <a:r>
              <a:rPr lang="zh-CN" altLang="en-US" sz="4000" b="1" dirty="0">
                <a:solidFill>
                  <a:schemeClr val="accent2"/>
                </a:solidFill>
              </a:rPr>
              <a:t>项目背景</a:t>
            </a:r>
            <a:endParaRPr lang="en-US" altLang="zh-CN" sz="4000" b="1" dirty="0">
              <a:solidFill>
                <a:schemeClr val="accent2"/>
              </a:solidFill>
            </a:endParaRPr>
          </a:p>
        </p:txBody>
      </p:sp>
      <p:graphicFrame>
        <p:nvGraphicFramePr>
          <p:cNvPr id="8" name="表格 7">
            <a:extLst>
              <a:ext uri="{FF2B5EF4-FFF2-40B4-BE49-F238E27FC236}">
                <a16:creationId xmlns:a16="http://schemas.microsoft.com/office/drawing/2014/main" id="{0A941B5A-21F2-4CDE-9E65-A3A744255990}"/>
              </a:ext>
            </a:extLst>
          </p:cNvPr>
          <p:cNvGraphicFramePr>
            <a:graphicFrameLocks noGrp="1"/>
          </p:cNvGraphicFramePr>
          <p:nvPr>
            <p:extLst>
              <p:ext uri="{D42A27DB-BD31-4B8C-83A1-F6EECF244321}">
                <p14:modId xmlns:p14="http://schemas.microsoft.com/office/powerpoint/2010/main" val="2196595655"/>
              </p:ext>
            </p:extLst>
          </p:nvPr>
        </p:nvGraphicFramePr>
        <p:xfrm>
          <a:off x="2103668" y="2118360"/>
          <a:ext cx="8339743" cy="2056154"/>
        </p:xfrm>
        <a:graphic>
          <a:graphicData uri="http://schemas.openxmlformats.org/drawingml/2006/table">
            <a:tbl>
              <a:tblPr firstRow="1" bandRow="1">
                <a:tableStyleId>{F5AB1C69-6EDB-4FF4-983F-18BD219EF322}</a:tableStyleId>
              </a:tblPr>
              <a:tblGrid>
                <a:gridCol w="1571185">
                  <a:extLst>
                    <a:ext uri="{9D8B030D-6E8A-4147-A177-3AD203B41FA5}">
                      <a16:colId xmlns:a16="http://schemas.microsoft.com/office/drawing/2014/main" val="2729597670"/>
                    </a:ext>
                  </a:extLst>
                </a:gridCol>
                <a:gridCol w="6768558">
                  <a:extLst>
                    <a:ext uri="{9D8B030D-6E8A-4147-A177-3AD203B41FA5}">
                      <a16:colId xmlns:a16="http://schemas.microsoft.com/office/drawing/2014/main" val="1299888505"/>
                    </a:ext>
                  </a:extLst>
                </a:gridCol>
              </a:tblGrid>
              <a:tr h="684554">
                <a:tc gridSpan="2">
                  <a:txBody>
                    <a:bodyPr/>
                    <a:lstStyle/>
                    <a:p>
                      <a:pPr algn="ctr"/>
                      <a:r>
                        <a:rPr lang="zh-CN" altLang="en-US" sz="2800" dirty="0"/>
                        <a:t>项目用户群</a:t>
                      </a:r>
                    </a:p>
                  </a:txBody>
                  <a:tcPr/>
                </a:tc>
                <a:tc hMerge="1">
                  <a:txBody>
                    <a:bodyPr/>
                    <a:lstStyle/>
                    <a:p>
                      <a:endParaRPr lang="zh-CN" altLang="en-US" dirty="0"/>
                    </a:p>
                  </a:txBody>
                  <a:tcPr/>
                </a:tc>
                <a:extLst>
                  <a:ext uri="{0D108BD9-81ED-4DB2-BD59-A6C34878D82A}">
                    <a16:rowId xmlns:a16="http://schemas.microsoft.com/office/drawing/2014/main" val="3131250154"/>
                  </a:ext>
                </a:extLst>
              </a:tr>
              <a:tr h="370840">
                <a:tc>
                  <a:txBody>
                    <a:bodyPr/>
                    <a:lstStyle/>
                    <a:p>
                      <a:pPr algn="ctr"/>
                      <a:r>
                        <a:rPr lang="zh-CN" altLang="en-US" sz="2400" b="1" dirty="0"/>
                        <a:t>用户划分</a:t>
                      </a:r>
                    </a:p>
                  </a:txBody>
                  <a:tcPr/>
                </a:tc>
                <a:tc>
                  <a:txBody>
                    <a:bodyPr/>
                    <a:lstStyle/>
                    <a:p>
                      <a:pPr algn="ctr"/>
                      <a:r>
                        <a:rPr lang="zh-CN" altLang="en-US" sz="2400" b="1" dirty="0"/>
                        <a:t>用户特征</a:t>
                      </a:r>
                    </a:p>
                  </a:txBody>
                  <a:tcPr/>
                </a:tc>
                <a:extLst>
                  <a:ext uri="{0D108BD9-81ED-4DB2-BD59-A6C34878D82A}">
                    <a16:rowId xmlns:a16="http://schemas.microsoft.com/office/drawing/2014/main" val="1647435423"/>
                  </a:ext>
                </a:extLst>
              </a:tr>
              <a:tr h="370840">
                <a:tc>
                  <a:txBody>
                    <a:bodyPr/>
                    <a:lstStyle/>
                    <a:p>
                      <a:r>
                        <a:rPr lang="zh-CN" altLang="en-US" sz="2400" dirty="0"/>
                        <a:t>核心用户</a:t>
                      </a:r>
                    </a:p>
                  </a:txBody>
                  <a:tcPr/>
                </a:tc>
                <a:tc>
                  <a:txBody>
                    <a:bodyPr/>
                    <a:lstStyle/>
                    <a:p>
                      <a:endParaRPr lang="zh-CN" altLang="en-US" sz="2400" dirty="0"/>
                    </a:p>
                  </a:txBody>
                  <a:tcPr/>
                </a:tc>
                <a:extLst>
                  <a:ext uri="{0D108BD9-81ED-4DB2-BD59-A6C34878D82A}">
                    <a16:rowId xmlns:a16="http://schemas.microsoft.com/office/drawing/2014/main" val="1394141134"/>
                  </a:ext>
                </a:extLst>
              </a:tr>
              <a:tr h="370840">
                <a:tc>
                  <a:txBody>
                    <a:bodyPr/>
                    <a:lstStyle/>
                    <a:p>
                      <a:r>
                        <a:rPr lang="zh-CN" altLang="en-US" sz="2400" dirty="0"/>
                        <a:t>潜在用户</a:t>
                      </a:r>
                    </a:p>
                  </a:txBody>
                  <a:tcPr/>
                </a:tc>
                <a:tc>
                  <a:txBody>
                    <a:bodyPr/>
                    <a:lstStyle/>
                    <a:p>
                      <a:endParaRPr lang="zh-CN" altLang="en-US" sz="2400" dirty="0"/>
                    </a:p>
                  </a:txBody>
                  <a:tcPr/>
                </a:tc>
                <a:extLst>
                  <a:ext uri="{0D108BD9-81ED-4DB2-BD59-A6C34878D82A}">
                    <a16:rowId xmlns:a16="http://schemas.microsoft.com/office/drawing/2014/main" val="1821696458"/>
                  </a:ext>
                </a:extLst>
              </a:tr>
            </a:tbl>
          </a:graphicData>
        </a:graphic>
      </p:graphicFrame>
    </p:spTree>
    <p:extLst>
      <p:ext uri="{BB962C8B-B14F-4D97-AF65-F5344CB8AC3E}">
        <p14:creationId xmlns:p14="http://schemas.microsoft.com/office/powerpoint/2010/main" val="29421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参考资料</a:t>
            </a:r>
          </a:p>
        </p:txBody>
      </p:sp>
      <p:sp>
        <p:nvSpPr>
          <p:cNvPr id="7" name="Title 1"/>
          <p:cNvSpPr txBox="1">
            <a:spLocks/>
          </p:cNvSpPr>
          <p:nvPr/>
        </p:nvSpPr>
        <p:spPr>
          <a:xfrm>
            <a:off x="2103668" y="1949144"/>
            <a:ext cx="8387623" cy="364955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[1] GB/T 8567-2006《</a:t>
            </a:r>
            <a:r>
              <a:rPr lang="zh-CN" altLang="en-US" sz="2800" b="1" dirty="0">
                <a:solidFill>
                  <a:schemeClr val="bg1">
                    <a:lumMod val="75000"/>
                  </a:schemeClr>
                </a:solidFill>
                <a:latin typeface="+mn-lt"/>
              </a:rPr>
              <a:t>计算机软件文档编制规范</a:t>
            </a:r>
            <a:r>
              <a:rPr lang="en-US" altLang="zh-CN" sz="2800" b="1" dirty="0">
                <a:solidFill>
                  <a:schemeClr val="bg1">
                    <a:lumMod val="75000"/>
                  </a:schemeClr>
                </a:solidFill>
                <a:latin typeface="+mn-lt"/>
              </a:rPr>
              <a:t>GB-T8567-2006》</a:t>
            </a:r>
          </a:p>
          <a:p>
            <a:r>
              <a:rPr lang="en-US" altLang="zh-CN" sz="2800" b="1" dirty="0">
                <a:solidFill>
                  <a:schemeClr val="bg1">
                    <a:lumMod val="75000"/>
                  </a:schemeClr>
                </a:solidFill>
                <a:latin typeface="+mn-lt"/>
              </a:rPr>
              <a:t>[2] ISO9000-3.ISO9001</a:t>
            </a:r>
            <a:r>
              <a:rPr lang="zh-CN" altLang="en-US" sz="2800" b="1" dirty="0">
                <a:solidFill>
                  <a:schemeClr val="bg1">
                    <a:lumMod val="75000"/>
                  </a:schemeClr>
                </a:solidFill>
                <a:latin typeface="+mn-lt"/>
              </a:rPr>
              <a:t>标准在计算机软件开发、支持、安装和维护上的应用</a:t>
            </a:r>
            <a:r>
              <a:rPr lang="en-US" altLang="zh-CN" sz="2800" b="1" dirty="0">
                <a:solidFill>
                  <a:schemeClr val="bg1">
                    <a:lumMod val="75000"/>
                  </a:schemeClr>
                </a:solidFill>
                <a:latin typeface="+mn-lt"/>
              </a:rPr>
              <a:t>. </a:t>
            </a:r>
          </a:p>
          <a:p>
            <a:r>
              <a:rPr lang="en-US" altLang="zh-CN" sz="2800" b="1" dirty="0">
                <a:solidFill>
                  <a:schemeClr val="bg1">
                    <a:lumMod val="75000"/>
                  </a:schemeClr>
                </a:solidFill>
                <a:latin typeface="+mn-lt"/>
              </a:rPr>
              <a:t>[3] ISO9001</a:t>
            </a:r>
            <a:r>
              <a:rPr lang="zh-CN" altLang="en-US" sz="2800" b="1" dirty="0">
                <a:solidFill>
                  <a:schemeClr val="bg1">
                    <a:lumMod val="75000"/>
                  </a:schemeClr>
                </a:solidFill>
                <a:latin typeface="+mn-lt"/>
              </a:rPr>
              <a:t>标准文档模板</a:t>
            </a:r>
            <a:r>
              <a:rPr lang="en-US" altLang="zh-CN" sz="2800" b="1" dirty="0">
                <a:solidFill>
                  <a:schemeClr val="bg1">
                    <a:lumMod val="75000"/>
                  </a:schemeClr>
                </a:solidFill>
                <a:latin typeface="+mn-lt"/>
              </a:rPr>
              <a:t>.《</a:t>
            </a:r>
            <a:r>
              <a:rPr lang="zh-CN" altLang="en-US" sz="2800" b="1" dirty="0">
                <a:solidFill>
                  <a:schemeClr val="bg1">
                    <a:lumMod val="75000"/>
                  </a:schemeClr>
                </a:solidFill>
                <a:latin typeface="+mn-lt"/>
              </a:rPr>
              <a:t>需求分析</a:t>
            </a:r>
            <a:r>
              <a:rPr lang="en-US" altLang="zh-CN" sz="2800" b="1" dirty="0">
                <a:solidFill>
                  <a:schemeClr val="bg1">
                    <a:lumMod val="75000"/>
                  </a:schemeClr>
                </a:solidFill>
                <a:latin typeface="+mn-lt"/>
              </a:rPr>
              <a:t>》</a:t>
            </a:r>
          </a:p>
          <a:p>
            <a:r>
              <a:rPr lang="en-US" altLang="zh-CN" sz="2800" b="1" dirty="0">
                <a:solidFill>
                  <a:schemeClr val="bg1">
                    <a:lumMod val="75000"/>
                  </a:schemeClr>
                </a:solidFill>
                <a:latin typeface="+mn-lt"/>
              </a:rPr>
              <a:t>[4] C2-PRD-</a:t>
            </a:r>
            <a:r>
              <a:rPr lang="zh-CN" altLang="en-US" sz="2800" b="1" dirty="0">
                <a:solidFill>
                  <a:schemeClr val="bg1">
                    <a:lumMod val="75000"/>
                  </a:schemeClr>
                </a:solidFill>
                <a:latin typeface="+mn-lt"/>
              </a:rPr>
              <a:t>项目描述</a:t>
            </a:r>
            <a:r>
              <a:rPr lang="en-US" altLang="zh-CN" sz="2800" b="1" dirty="0">
                <a:solidFill>
                  <a:schemeClr val="bg1">
                    <a:lumMod val="75000"/>
                  </a:schemeClr>
                </a:solidFill>
                <a:latin typeface="+mn-lt"/>
              </a:rPr>
              <a:t>-2018</a:t>
            </a:r>
          </a:p>
          <a:p>
            <a:r>
              <a:rPr lang="en-US" altLang="zh-CN" sz="2800" b="1" dirty="0">
                <a:solidFill>
                  <a:schemeClr val="bg1">
                    <a:lumMod val="75000"/>
                  </a:schemeClr>
                </a:solidFill>
                <a:latin typeface="+mn-lt"/>
              </a:rPr>
              <a:t>[5] </a:t>
            </a:r>
            <a:r>
              <a:rPr lang="zh-CN" altLang="en-US" sz="2800" b="1" dirty="0">
                <a:solidFill>
                  <a:schemeClr val="bg1">
                    <a:lumMod val="75000"/>
                  </a:schemeClr>
                </a:solidFill>
                <a:latin typeface="+mn-lt"/>
              </a:rPr>
              <a:t>张海藩</a:t>
            </a:r>
            <a:r>
              <a:rPr lang="en-US" altLang="zh-CN" sz="2800" b="1" dirty="0">
                <a:solidFill>
                  <a:schemeClr val="bg1">
                    <a:lumMod val="75000"/>
                  </a:schemeClr>
                </a:solidFill>
                <a:latin typeface="+mn-lt"/>
              </a:rPr>
              <a:t>,</a:t>
            </a:r>
            <a:r>
              <a:rPr lang="zh-CN" altLang="en-US" sz="2800" b="1" dirty="0">
                <a:solidFill>
                  <a:schemeClr val="bg1">
                    <a:lumMod val="75000"/>
                  </a:schemeClr>
                </a:solidFill>
                <a:latin typeface="+mn-lt"/>
              </a:rPr>
              <a:t>牟永敏</a:t>
            </a:r>
            <a:r>
              <a:rPr lang="en-US" altLang="zh-CN" sz="2800" b="1" dirty="0">
                <a:solidFill>
                  <a:schemeClr val="bg1">
                    <a:lumMod val="75000"/>
                  </a:schemeClr>
                </a:solidFill>
                <a:latin typeface="+mn-lt"/>
              </a:rPr>
              <a:t>.</a:t>
            </a:r>
            <a:r>
              <a:rPr lang="zh-CN" altLang="en-US" sz="2800" b="1" dirty="0">
                <a:solidFill>
                  <a:schemeClr val="bg1">
                    <a:lumMod val="75000"/>
                  </a:schemeClr>
                </a:solidFill>
                <a:latin typeface="+mn-lt"/>
              </a:rPr>
              <a:t>软件工程导论（第六版）</a:t>
            </a:r>
          </a:p>
          <a:p>
            <a:r>
              <a:rPr lang="zh-CN" altLang="en-US" sz="2800" b="1" dirty="0">
                <a:solidFill>
                  <a:schemeClr val="bg1">
                    <a:lumMod val="75000"/>
                  </a:schemeClr>
                </a:solidFill>
                <a:latin typeface="+mn-lt"/>
              </a:rPr>
              <a:t>注：本文档主要参考</a:t>
            </a:r>
            <a:r>
              <a:rPr lang="en-US" altLang="zh-CN" sz="2800" b="1" dirty="0">
                <a:solidFill>
                  <a:schemeClr val="bg1">
                    <a:lumMod val="75000"/>
                  </a:schemeClr>
                </a:solidFill>
                <a:latin typeface="+mn-lt"/>
              </a:rPr>
              <a:t>ISO9001</a:t>
            </a:r>
            <a:r>
              <a:rPr lang="zh-CN" altLang="en-US" sz="2800" b="1" dirty="0">
                <a:solidFill>
                  <a:schemeClr val="bg1">
                    <a:lumMod val="75000"/>
                  </a:schemeClr>
                </a:solidFill>
                <a:latin typeface="+mn-lt"/>
              </a:rPr>
              <a:t>标准</a:t>
            </a:r>
          </a:p>
        </p:txBody>
      </p:sp>
    </p:spTree>
    <p:extLst>
      <p:ext uri="{BB962C8B-B14F-4D97-AF65-F5344CB8AC3E}">
        <p14:creationId xmlns:p14="http://schemas.microsoft.com/office/powerpoint/2010/main" val="1549583448"/>
      </p:ext>
    </p:extLst>
  </p:cSld>
  <p:clrMapOvr>
    <a:masterClrMapping/>
  </p:clrMapOvr>
</p:sld>
</file>

<file path=ppt/theme/theme1.xml><?xml version="1.0" encoding="utf-8"?>
<a:theme xmlns:a="http://schemas.openxmlformats.org/drawingml/2006/main" name="Office 主题">
  <a:themeElements>
    <a:clrScheme name="水绿色">
      <a:dk1>
        <a:sysClr val="windowText" lastClr="000000"/>
      </a:dk1>
      <a:lt1>
        <a:sysClr val="window" lastClr="FFFFFF"/>
      </a:lt1>
      <a:dk2>
        <a:srgbClr val="373545"/>
      </a:dk2>
      <a:lt2>
        <a:srgbClr val="DCD8DC"/>
      </a:lt2>
      <a:accent1>
        <a:srgbClr val="FF684D"/>
      </a:accent1>
      <a:accent2>
        <a:srgbClr val="2BB8AA"/>
      </a:accent2>
      <a:accent3>
        <a:srgbClr val="3F3F3F"/>
      </a:accent3>
      <a:accent4>
        <a:srgbClr val="3F3F3F"/>
      </a:accent4>
      <a:accent5>
        <a:srgbClr val="3F3F3F"/>
      </a:accent5>
      <a:accent6>
        <a:srgbClr val="3F3F3F"/>
      </a:accent6>
      <a:hlink>
        <a:srgbClr val="FFFFFF"/>
      </a:hlink>
      <a:folHlink>
        <a:srgbClr val="8C8C8C"/>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935</Words>
  <Application>Microsoft Office PowerPoint</Application>
  <PresentationFormat>自定义</PresentationFormat>
  <Paragraphs>337</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MOMODA素材</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John</dc:creator>
  <cp:lastModifiedBy>John</cp:lastModifiedBy>
  <cp:revision>76</cp:revision>
  <dcterms:created xsi:type="dcterms:W3CDTF">2015-01-21T16:40:03Z</dcterms:created>
  <dcterms:modified xsi:type="dcterms:W3CDTF">2018-10-30T09:36:30Z</dcterms:modified>
</cp:coreProperties>
</file>