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80" r:id="rId2"/>
    <p:sldId id="311" r:id="rId3"/>
    <p:sldId id="365" r:id="rId4"/>
    <p:sldId id="366" r:id="rId5"/>
    <p:sldId id="367" r:id="rId6"/>
    <p:sldId id="368" r:id="rId7"/>
    <p:sldId id="369" r:id="rId8"/>
    <p:sldId id="370" r:id="rId9"/>
    <p:sldId id="371" r:id="rId10"/>
    <p:sldId id="372" r:id="rId11"/>
    <p:sldId id="373" r:id="rId12"/>
    <p:sldId id="378" r:id="rId13"/>
    <p:sldId id="374" r:id="rId14"/>
    <p:sldId id="375" r:id="rId15"/>
    <p:sldId id="376" r:id="rId16"/>
    <p:sldId id="377"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64" r:id="rId58"/>
    <p:sldId id="307" r:id="rId59"/>
    <p:sldId id="308" r:id="rId60"/>
    <p:sldId id="338" r:id="rId61"/>
    <p:sldId id="322" r:id="rId62"/>
    <p:sldId id="323" r:id="rId63"/>
    <p:sldId id="339" r:id="rId64"/>
    <p:sldId id="324" r:id="rId65"/>
    <p:sldId id="325" r:id="rId66"/>
    <p:sldId id="326" r:id="rId67"/>
    <p:sldId id="327" r:id="rId68"/>
    <p:sldId id="328" r:id="rId69"/>
    <p:sldId id="329" r:id="rId70"/>
    <p:sldId id="330" r:id="rId71"/>
    <p:sldId id="331" r:id="rId72"/>
    <p:sldId id="332" r:id="rId73"/>
    <p:sldId id="333" r:id="rId74"/>
    <p:sldId id="362" r:id="rId75"/>
    <p:sldId id="363" r:id="rId76"/>
    <p:sldId id="334" r:id="rId77"/>
    <p:sldId id="335" r:id="rId78"/>
    <p:sldId id="336" r:id="rId79"/>
    <p:sldId id="337" r:id="rId80"/>
    <p:sldId id="317" r:id="rId81"/>
    <p:sldId id="318" r:id="rId82"/>
    <p:sldId id="319" r:id="rId83"/>
    <p:sldId id="320" r:id="rId84"/>
    <p:sldId id="321" r:id="rId85"/>
    <p:sldId id="340" r:id="rId86"/>
    <p:sldId id="341" r:id="rId87"/>
    <p:sldId id="342" r:id="rId88"/>
    <p:sldId id="343" r:id="rId89"/>
    <p:sldId id="344" r:id="rId90"/>
    <p:sldId id="348" r:id="rId91"/>
    <p:sldId id="345" r:id="rId92"/>
    <p:sldId id="347" r:id="rId93"/>
    <p:sldId id="346"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09" r:id="rId108"/>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4" y="77"/>
      </p:cViewPr>
      <p:guideLst>
        <p:guide orient="horz" pos="2160"/>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t>‹#›</a:t>
            </a:fld>
            <a:endParaRPr lang="zh-CN" altLang="en-US"/>
          </a:p>
        </p:txBody>
      </p:sp>
    </p:spTree>
    <p:extLst>
      <p:ext uri="{BB962C8B-B14F-4D97-AF65-F5344CB8AC3E}">
        <p14:creationId xmlns:p14="http://schemas.microsoft.com/office/powerpoint/2010/main" val="63025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3FCFC2-CCD7-41BB-BE54-4729DA27F427}" type="slidenum">
              <a:rPr lang="zh-CN" altLang="en-US" smtClean="0"/>
              <a:t>15</a:t>
            </a:fld>
            <a:endParaRPr lang="zh-CN" altLang="en-US"/>
          </a:p>
        </p:txBody>
      </p:sp>
    </p:spTree>
    <p:extLst>
      <p:ext uri="{BB962C8B-B14F-4D97-AF65-F5344CB8AC3E}">
        <p14:creationId xmlns:p14="http://schemas.microsoft.com/office/powerpoint/2010/main" val="272250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068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3596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zh-CN" altLang="en-US" sz="6600" b="1" dirty="0">
                <a:solidFill>
                  <a:schemeClr val="bg1"/>
                </a:solidFill>
              </a:rPr>
              <a:t>需求项目工程计划</a:t>
            </a:r>
            <a:endParaRPr lang="en-US" altLang="zh-CN" sz="6600" b="1" dirty="0">
              <a:solidFill>
                <a:schemeClr val="bg1"/>
              </a:solidFill>
            </a:endParaRPr>
          </a:p>
          <a:p>
            <a:pPr algn="ctr"/>
            <a:r>
              <a:rPr lang="zh-CN" altLang="en-US" sz="6600" b="1" dirty="0">
                <a:solidFill>
                  <a:schemeClr val="bg1"/>
                </a:solidFill>
              </a:rPr>
              <a:t>评审</a:t>
            </a:r>
            <a:r>
              <a:rPr lang="en-US" altLang="zh-CN" sz="6600" b="1" dirty="0">
                <a:solidFill>
                  <a:schemeClr val="bg1"/>
                </a:solidFill>
              </a:rPr>
              <a:t>PPT</a:t>
            </a:r>
            <a:endParaRPr lang="zh-CN" altLang="en-US" sz="6600" b="1" dirty="0">
              <a:solidFill>
                <a:schemeClr val="bg1"/>
              </a:solidFill>
            </a:endParaRPr>
          </a:p>
        </p:txBody>
      </p:sp>
    </p:spTree>
    <p:extLst>
      <p:ext uri="{BB962C8B-B14F-4D97-AF65-F5344CB8AC3E}">
        <p14:creationId xmlns:p14="http://schemas.microsoft.com/office/powerpoint/2010/main" val="316646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项目目标</a:t>
            </a:r>
            <a:endParaRPr lang="zh-CN" altLang="en-US" sz="4000" b="1" dirty="0">
              <a:solidFill>
                <a:schemeClr val="accent2"/>
              </a:solidFill>
            </a:endParaRPr>
          </a:p>
        </p:txBody>
      </p:sp>
      <p:sp>
        <p:nvSpPr>
          <p:cNvPr id="8" name="文本框 7"/>
          <p:cNvSpPr txBox="1"/>
          <p:nvPr/>
        </p:nvSpPr>
        <p:spPr>
          <a:xfrm>
            <a:off x="983236" y="1239798"/>
            <a:ext cx="10401044" cy="4616648"/>
          </a:xfrm>
          <a:prstGeom prst="rect">
            <a:avLst/>
          </a:prstGeom>
          <a:noFill/>
        </p:spPr>
        <p:txBody>
          <a:bodyPr wrap="square" rtlCol="0">
            <a:spAutoFit/>
          </a:bodyPr>
          <a:lstStyle/>
          <a:p>
            <a:pPr>
              <a:lnSpc>
                <a:spcPct val="150000"/>
              </a:lnSpc>
            </a:pPr>
            <a:r>
              <a:rPr lang="zh-CN" altLang="en-US" sz="2800" dirty="0">
                <a:solidFill>
                  <a:schemeClr val="bg1"/>
                </a:solidFill>
              </a:rPr>
              <a:t>一方面，虽然如今有很多教学网站，但是专门针对一门新开的大学课程和一位专门的</a:t>
            </a:r>
            <a:r>
              <a:rPr lang="zh-CN" altLang="en-US" sz="2800" dirty="0" smtClean="0">
                <a:solidFill>
                  <a:schemeClr val="bg1"/>
                </a:solidFill>
              </a:rPr>
              <a:t>教师，又</a:t>
            </a:r>
            <a:r>
              <a:rPr lang="zh-CN" altLang="en-US" sz="2800" dirty="0">
                <a:solidFill>
                  <a:schemeClr val="bg1"/>
                </a:solidFill>
              </a:rPr>
              <a:t>为学生之间提供</a:t>
            </a:r>
            <a:r>
              <a:rPr lang="zh-CN" altLang="en-US" sz="2800" dirty="0">
                <a:solidFill>
                  <a:srgbClr val="FF0000"/>
                </a:solidFill>
              </a:rPr>
              <a:t>交流平台</a:t>
            </a:r>
            <a:r>
              <a:rPr lang="zh-CN" altLang="en-US" sz="2800" dirty="0">
                <a:solidFill>
                  <a:schemeClr val="bg1"/>
                </a:solidFill>
              </a:rPr>
              <a:t>的网站为数不多。因此，该项目的目标是：实现这个网站作为一个</a:t>
            </a:r>
            <a:r>
              <a:rPr lang="zh-CN" altLang="en-US" sz="2800" dirty="0">
                <a:solidFill>
                  <a:srgbClr val="FF0000"/>
                </a:solidFill>
              </a:rPr>
              <a:t>开课的辅助工具</a:t>
            </a:r>
            <a:r>
              <a:rPr lang="zh-CN" altLang="en-US" sz="2800" dirty="0">
                <a:solidFill>
                  <a:schemeClr val="bg1"/>
                </a:solidFill>
              </a:rPr>
              <a:t>，有利于教师的教学和学生的学习；也为</a:t>
            </a:r>
            <a:r>
              <a:rPr lang="zh-CN" altLang="en-US" sz="2800" dirty="0">
                <a:solidFill>
                  <a:srgbClr val="FF0000"/>
                </a:solidFill>
              </a:rPr>
              <a:t>软件工程系列课程的成熟记录下足迹</a:t>
            </a:r>
            <a:r>
              <a:rPr lang="zh-CN" altLang="en-US" sz="2800" dirty="0">
                <a:solidFill>
                  <a:schemeClr val="bg1"/>
                </a:solidFill>
              </a:rPr>
              <a:t>。另一方面，这个网站可以作为</a:t>
            </a:r>
            <a:r>
              <a:rPr lang="zh-CN" altLang="en-US" sz="2800" dirty="0">
                <a:solidFill>
                  <a:srgbClr val="FF0000"/>
                </a:solidFill>
              </a:rPr>
              <a:t>热爱软件工程爱好者的交流平台</a:t>
            </a:r>
            <a:r>
              <a:rPr lang="zh-CN" altLang="en-US" sz="2800" dirty="0">
                <a:solidFill>
                  <a:schemeClr val="bg1"/>
                </a:solidFill>
              </a:rPr>
              <a:t>，通过分享经验交流心得，提高大家的知识。</a:t>
            </a:r>
            <a:endParaRPr lang="zh-CN" altLang="en-US" sz="2800" dirty="0">
              <a:solidFill>
                <a:schemeClr val="bg1"/>
              </a:solidFill>
            </a:endParaRPr>
          </a:p>
        </p:txBody>
      </p:sp>
    </p:spTree>
    <p:extLst>
      <p:ext uri="{BB962C8B-B14F-4D97-AF65-F5344CB8AC3E}">
        <p14:creationId xmlns:p14="http://schemas.microsoft.com/office/powerpoint/2010/main" val="3722820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9.2 </a:t>
            </a:r>
            <a:r>
              <a:rPr lang="zh-CN" altLang="en-US" sz="3600" b="1" dirty="0">
                <a:solidFill>
                  <a:schemeClr val="accent2"/>
                </a:solidFill>
              </a:rPr>
              <a:t>绩效测量标准</a:t>
            </a:r>
          </a:p>
        </p:txBody>
      </p:sp>
      <p:graphicFrame>
        <p:nvGraphicFramePr>
          <p:cNvPr id="6" name="表格 5">
            <a:extLst>
              <a:ext uri="{FF2B5EF4-FFF2-40B4-BE49-F238E27FC236}">
                <a16:creationId xmlns:a16="http://schemas.microsoft.com/office/drawing/2014/main" xmlns="" id="{F1A2DBED-2380-4260-A382-1279C612DE31}"/>
              </a:ext>
            </a:extLst>
          </p:cNvPr>
          <p:cNvGraphicFramePr>
            <a:graphicFrameLocks noGrp="1"/>
          </p:cNvGraphicFramePr>
          <p:nvPr>
            <p:extLst/>
          </p:nvPr>
        </p:nvGraphicFramePr>
        <p:xfrm>
          <a:off x="1578983" y="1594943"/>
          <a:ext cx="10120974" cy="5120640"/>
        </p:xfrm>
        <a:graphic>
          <a:graphicData uri="http://schemas.openxmlformats.org/drawingml/2006/table">
            <a:tbl>
              <a:tblPr firstRow="1" firstCol="1" bandRow="1">
                <a:tableStyleId>{5C22544A-7EE6-4342-B048-85BDC9FD1C3A}</a:tableStyleId>
              </a:tblPr>
              <a:tblGrid>
                <a:gridCol w="1723835">
                  <a:extLst>
                    <a:ext uri="{9D8B030D-6E8A-4147-A177-3AD203B41FA5}">
                      <a16:colId xmlns:a16="http://schemas.microsoft.com/office/drawing/2014/main" xmlns="" val="2967171906"/>
                    </a:ext>
                  </a:extLst>
                </a:gridCol>
                <a:gridCol w="5022667">
                  <a:extLst>
                    <a:ext uri="{9D8B030D-6E8A-4147-A177-3AD203B41FA5}">
                      <a16:colId xmlns:a16="http://schemas.microsoft.com/office/drawing/2014/main" xmlns="" val="1229956947"/>
                    </a:ext>
                  </a:extLst>
                </a:gridCol>
                <a:gridCol w="3374472">
                  <a:extLst>
                    <a:ext uri="{9D8B030D-6E8A-4147-A177-3AD203B41FA5}">
                      <a16:colId xmlns:a16="http://schemas.microsoft.com/office/drawing/2014/main" xmlns="" val="1216794419"/>
                    </a:ext>
                  </a:extLst>
                </a:gridCol>
              </a:tblGrid>
              <a:tr h="670686">
                <a:tc>
                  <a:txBody>
                    <a:bodyPr/>
                    <a:lstStyle/>
                    <a:p>
                      <a:pPr algn="ctr">
                        <a:lnSpc>
                          <a:spcPct val="150000"/>
                        </a:lnSpc>
                        <a:spcAft>
                          <a:spcPts val="0"/>
                        </a:spcAft>
                      </a:pPr>
                      <a:r>
                        <a:rPr lang="zh-CN" sz="3200" kern="100" dirty="0">
                          <a:solidFill>
                            <a:schemeClr val="bg1"/>
                          </a:solidFill>
                          <a:effectLst/>
                        </a:rPr>
                        <a:t>等级</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考核要求</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措施</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605511959"/>
                  </a:ext>
                </a:extLst>
              </a:tr>
              <a:tr h="1059520">
                <a:tc>
                  <a:txBody>
                    <a:bodyPr/>
                    <a:lstStyle/>
                    <a:p>
                      <a:pPr algn="just">
                        <a:lnSpc>
                          <a:spcPct val="150000"/>
                        </a:lnSpc>
                        <a:spcAft>
                          <a:spcPts val="0"/>
                        </a:spcAft>
                      </a:pPr>
                      <a:r>
                        <a:rPr lang="zh-CN" sz="2400" kern="100" dirty="0">
                          <a:effectLst/>
                        </a:rPr>
                        <a:t>优秀</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依据小组测评结果，超额完成任务或内容优秀者评为优秀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rowSpan="3">
                  <a:txBody>
                    <a:bodyPr/>
                    <a:lstStyle/>
                    <a:p>
                      <a:pPr algn="just">
                        <a:lnSpc>
                          <a:spcPct val="150000"/>
                        </a:lnSpc>
                        <a:spcAft>
                          <a:spcPts val="0"/>
                        </a:spcAft>
                      </a:pPr>
                      <a:r>
                        <a:rPr lang="zh-CN" sz="2400" kern="100" dirty="0">
                          <a:solidFill>
                            <a:schemeClr val="bg1"/>
                          </a:solidFill>
                          <a:effectLst/>
                          <a:latin typeface="+mn-lt"/>
                        </a:rPr>
                        <a:t>依据本组的奖惩措施折算相应的费用，上交组经费。。</a:t>
                      </a:r>
                    </a:p>
                    <a:p>
                      <a:pPr algn="just">
                        <a:lnSpc>
                          <a:spcPct val="150000"/>
                        </a:lnSpc>
                        <a:spcAft>
                          <a:spcPts val="0"/>
                        </a:spcAft>
                      </a:pPr>
                      <a:r>
                        <a:rPr lang="en-US" sz="2400" kern="100" dirty="0">
                          <a:solidFill>
                            <a:schemeClr val="bg1"/>
                          </a:solidFill>
                          <a:effectLst/>
                          <a:latin typeface="+mn-lt"/>
                        </a:rPr>
                        <a:t> </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3384661930"/>
                  </a:ext>
                </a:extLst>
              </a:tr>
              <a:tr h="1059520">
                <a:tc>
                  <a:txBody>
                    <a:bodyPr/>
                    <a:lstStyle/>
                    <a:p>
                      <a:pPr algn="just">
                        <a:lnSpc>
                          <a:spcPct val="150000"/>
                        </a:lnSpc>
                        <a:spcAft>
                          <a:spcPts val="0"/>
                        </a:spcAft>
                      </a:pPr>
                      <a:r>
                        <a:rPr lang="zh-CN" sz="2400" kern="100" dirty="0">
                          <a:effectLst/>
                        </a:rPr>
                        <a:t>良好</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依据小组测评结果，按时完成任务并无需反工为良好</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a16="http://schemas.microsoft.com/office/drawing/2014/main" xmlns="" val="879634211"/>
                  </a:ext>
                </a:extLst>
              </a:tr>
              <a:tr h="1059520">
                <a:tc>
                  <a:txBody>
                    <a:bodyPr/>
                    <a:lstStyle/>
                    <a:p>
                      <a:pPr algn="just">
                        <a:lnSpc>
                          <a:spcPct val="150000"/>
                        </a:lnSpc>
                        <a:spcAft>
                          <a:spcPts val="0"/>
                        </a:spcAft>
                      </a:pPr>
                      <a:r>
                        <a:rPr lang="zh-CN" sz="2400" kern="100">
                          <a:effectLst/>
                        </a:rPr>
                        <a:t>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依据小组测评结果，按时完成任务，但内容一般者为合格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a16="http://schemas.microsoft.com/office/drawing/2014/main" xmlns="" val="3748190123"/>
                  </a:ext>
                </a:extLst>
              </a:tr>
              <a:tr h="1059520">
                <a:tc>
                  <a:txBody>
                    <a:bodyPr/>
                    <a:lstStyle/>
                    <a:p>
                      <a:pPr algn="just">
                        <a:lnSpc>
                          <a:spcPct val="150000"/>
                        </a:lnSpc>
                        <a:spcAft>
                          <a:spcPts val="0"/>
                        </a:spcAft>
                      </a:pPr>
                      <a:r>
                        <a:rPr lang="zh-CN" sz="2400" kern="100">
                          <a:effectLst/>
                        </a:rPr>
                        <a:t>不合格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依据小组测评结果，未完成任务或内容糟糕者为不合格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警告一次，再犯遣退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4260064319"/>
                  </a:ext>
                </a:extLst>
              </a:tr>
            </a:tbl>
          </a:graphicData>
        </a:graphic>
      </p:graphicFrame>
    </p:spTree>
    <p:extLst>
      <p:ext uri="{BB962C8B-B14F-4D97-AF65-F5344CB8AC3E}">
        <p14:creationId xmlns:p14="http://schemas.microsoft.com/office/powerpoint/2010/main" val="35796402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9.3 </a:t>
            </a:r>
            <a:r>
              <a:rPr lang="zh-CN" altLang="en-US" sz="3600" b="1" dirty="0">
                <a:solidFill>
                  <a:schemeClr val="accent2"/>
                </a:solidFill>
              </a:rPr>
              <a:t>成本估计</a:t>
            </a:r>
          </a:p>
        </p:txBody>
      </p:sp>
      <p:pic>
        <p:nvPicPr>
          <p:cNvPr id="7" name="图片 6">
            <a:extLst>
              <a:ext uri="{FF2B5EF4-FFF2-40B4-BE49-F238E27FC236}">
                <a16:creationId xmlns:a16="http://schemas.microsoft.com/office/drawing/2014/main" xmlns="" id="{E9B51DCA-7EFE-4702-BA9F-8260FCF12A16}"/>
              </a:ext>
            </a:extLst>
          </p:cNvPr>
          <p:cNvPicPr>
            <a:picLocks noChangeAspect="1"/>
          </p:cNvPicPr>
          <p:nvPr/>
        </p:nvPicPr>
        <p:blipFill rotWithShape="1">
          <a:blip r:embed="rId2"/>
          <a:srcRect l="16954" t="35289" r="41357" b="37724"/>
          <a:stretch/>
        </p:blipFill>
        <p:spPr>
          <a:xfrm>
            <a:off x="1509152" y="1824594"/>
            <a:ext cx="9779385" cy="4220301"/>
          </a:xfrm>
          <a:prstGeom prst="rect">
            <a:avLst/>
          </a:prstGeom>
        </p:spPr>
      </p:pic>
    </p:spTree>
    <p:extLst>
      <p:ext uri="{BB962C8B-B14F-4D97-AF65-F5344CB8AC3E}">
        <p14:creationId xmlns:p14="http://schemas.microsoft.com/office/powerpoint/2010/main" val="3465950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9.3 </a:t>
            </a:r>
            <a:r>
              <a:rPr lang="zh-CN" altLang="en-US" sz="3600" b="1" dirty="0">
                <a:solidFill>
                  <a:schemeClr val="accent2"/>
                </a:solidFill>
              </a:rPr>
              <a:t>成本估计</a:t>
            </a:r>
          </a:p>
        </p:txBody>
      </p:sp>
      <p:pic>
        <p:nvPicPr>
          <p:cNvPr id="6" name="图片 5">
            <a:extLst>
              <a:ext uri="{FF2B5EF4-FFF2-40B4-BE49-F238E27FC236}">
                <a16:creationId xmlns:a16="http://schemas.microsoft.com/office/drawing/2014/main" xmlns="" id="{44117249-FB1A-4493-8B3B-D4BD53057C82}"/>
              </a:ext>
            </a:extLst>
          </p:cNvPr>
          <p:cNvPicPr>
            <a:picLocks noChangeAspect="1"/>
          </p:cNvPicPr>
          <p:nvPr/>
        </p:nvPicPr>
        <p:blipFill rotWithShape="1">
          <a:blip r:embed="rId2"/>
          <a:srcRect l="19095" t="19001" r="41942" b="44191"/>
          <a:stretch/>
        </p:blipFill>
        <p:spPr>
          <a:xfrm>
            <a:off x="579692" y="2206605"/>
            <a:ext cx="5538208" cy="3487861"/>
          </a:xfrm>
          <a:prstGeom prst="rect">
            <a:avLst/>
          </a:prstGeom>
        </p:spPr>
      </p:pic>
      <p:pic>
        <p:nvPicPr>
          <p:cNvPr id="8" name="图片 7">
            <a:extLst>
              <a:ext uri="{FF2B5EF4-FFF2-40B4-BE49-F238E27FC236}">
                <a16:creationId xmlns:a16="http://schemas.microsoft.com/office/drawing/2014/main" xmlns="" id="{53524973-6157-4930-8B6C-E40D0CA3AA98}"/>
              </a:ext>
            </a:extLst>
          </p:cNvPr>
          <p:cNvPicPr>
            <a:picLocks noChangeAspect="1"/>
          </p:cNvPicPr>
          <p:nvPr/>
        </p:nvPicPr>
        <p:blipFill rotWithShape="1">
          <a:blip r:embed="rId2"/>
          <a:srcRect l="19136" t="55489" r="41197" b="10099"/>
          <a:stretch/>
        </p:blipFill>
        <p:spPr>
          <a:xfrm>
            <a:off x="6191037" y="2206605"/>
            <a:ext cx="5838525" cy="3487861"/>
          </a:xfrm>
          <a:prstGeom prst="rect">
            <a:avLst/>
          </a:prstGeom>
        </p:spPr>
      </p:pic>
    </p:spTree>
    <p:extLst>
      <p:ext uri="{BB962C8B-B14F-4D97-AF65-F5344CB8AC3E}">
        <p14:creationId xmlns:p14="http://schemas.microsoft.com/office/powerpoint/2010/main" val="32917834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0" y="2214392"/>
            <a:ext cx="2496992" cy="2215991"/>
          </a:xfrm>
          <a:prstGeom prst="rect">
            <a:avLst/>
          </a:prstGeom>
          <a:noFill/>
        </p:spPr>
        <p:txBody>
          <a:bodyPr wrap="square" rtlCol="0">
            <a:spAutoFit/>
          </a:bodyPr>
          <a:lstStyle/>
          <a:p>
            <a:pPr algn="ctr"/>
            <a:r>
              <a:rPr lang="en-US" altLang="zh-CN" sz="13800" b="1" dirty="0">
                <a:solidFill>
                  <a:schemeClr val="bg1"/>
                </a:solidFill>
              </a:rPr>
              <a:t>10</a:t>
            </a:r>
            <a:endParaRPr lang="zh-CN" altLang="en-US" sz="138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采购管理计划</a:t>
            </a:r>
          </a:p>
        </p:txBody>
      </p:sp>
      <p:sp>
        <p:nvSpPr>
          <p:cNvPr id="17" name="文本框 16"/>
          <p:cNvSpPr txBox="1"/>
          <p:nvPr/>
        </p:nvSpPr>
        <p:spPr>
          <a:xfrm>
            <a:off x="5870388" y="3089061"/>
            <a:ext cx="498968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10.1 </a:t>
            </a:r>
            <a:r>
              <a:rPr lang="zh-CN" altLang="en-US" sz="2400" dirty="0">
                <a:solidFill>
                  <a:schemeClr val="bg1"/>
                </a:solidFill>
              </a:rPr>
              <a:t>采购内容</a:t>
            </a:r>
            <a:endParaRPr lang="en-US" altLang="zh-CN" sz="2400" dirty="0">
              <a:solidFill>
                <a:schemeClr val="bg1"/>
              </a:solidFill>
            </a:endParaRPr>
          </a:p>
          <a:p>
            <a:r>
              <a:rPr lang="en-US" altLang="zh-CN" sz="2400" dirty="0">
                <a:solidFill>
                  <a:schemeClr val="bg1"/>
                </a:solidFill>
              </a:rPr>
              <a:t>10.2 </a:t>
            </a:r>
            <a:r>
              <a:rPr lang="zh-CN" altLang="en-US" sz="2400" dirty="0">
                <a:solidFill>
                  <a:schemeClr val="bg1"/>
                </a:solidFill>
              </a:rPr>
              <a:t>采购项目的风险问题</a:t>
            </a:r>
          </a:p>
        </p:txBody>
      </p:sp>
    </p:spTree>
    <p:extLst>
      <p:ext uri="{BB962C8B-B14F-4D97-AF65-F5344CB8AC3E}">
        <p14:creationId xmlns:p14="http://schemas.microsoft.com/office/powerpoint/2010/main" val="1365310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10.1 </a:t>
            </a:r>
            <a:r>
              <a:rPr lang="zh-CN" altLang="en-US" sz="3600" b="1" dirty="0">
                <a:solidFill>
                  <a:schemeClr val="accent2"/>
                </a:solidFill>
              </a:rPr>
              <a:t>采购内容</a:t>
            </a:r>
          </a:p>
        </p:txBody>
      </p:sp>
      <p:pic>
        <p:nvPicPr>
          <p:cNvPr id="6" name="图片 5">
            <a:extLst>
              <a:ext uri="{FF2B5EF4-FFF2-40B4-BE49-F238E27FC236}">
                <a16:creationId xmlns:a16="http://schemas.microsoft.com/office/drawing/2014/main" xmlns="" id="{FA7638EC-31EB-4D54-959D-82F1C67CE5D5}"/>
              </a:ext>
            </a:extLst>
          </p:cNvPr>
          <p:cNvPicPr>
            <a:picLocks noChangeAspect="1"/>
          </p:cNvPicPr>
          <p:nvPr/>
        </p:nvPicPr>
        <p:blipFill rotWithShape="1">
          <a:blip r:embed="rId2"/>
          <a:srcRect l="19878" t="28421" r="42495" b="37154"/>
          <a:stretch/>
        </p:blipFill>
        <p:spPr>
          <a:xfrm>
            <a:off x="649515" y="1985219"/>
            <a:ext cx="5448072" cy="4280531"/>
          </a:xfrm>
          <a:prstGeom prst="rect">
            <a:avLst/>
          </a:prstGeom>
        </p:spPr>
      </p:pic>
      <p:pic>
        <p:nvPicPr>
          <p:cNvPr id="8" name="图片 7">
            <a:extLst>
              <a:ext uri="{FF2B5EF4-FFF2-40B4-BE49-F238E27FC236}">
                <a16:creationId xmlns:a16="http://schemas.microsoft.com/office/drawing/2014/main" xmlns="" id="{7A7C5506-8282-40CD-A1CA-F2C99BB7E0DE}"/>
              </a:ext>
            </a:extLst>
          </p:cNvPr>
          <p:cNvPicPr>
            <a:picLocks noChangeAspect="1"/>
          </p:cNvPicPr>
          <p:nvPr/>
        </p:nvPicPr>
        <p:blipFill rotWithShape="1">
          <a:blip r:embed="rId2"/>
          <a:srcRect l="19578" t="62223" r="42322" b="9940"/>
          <a:stretch/>
        </p:blipFill>
        <p:spPr>
          <a:xfrm>
            <a:off x="6395325" y="1985219"/>
            <a:ext cx="4977183" cy="4280531"/>
          </a:xfrm>
          <a:prstGeom prst="rect">
            <a:avLst/>
          </a:prstGeom>
        </p:spPr>
      </p:pic>
    </p:spTree>
    <p:extLst>
      <p:ext uri="{BB962C8B-B14F-4D97-AF65-F5344CB8AC3E}">
        <p14:creationId xmlns:p14="http://schemas.microsoft.com/office/powerpoint/2010/main" val="656713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986950" cy="646331"/>
          </a:xfrm>
          <a:prstGeom prst="rect">
            <a:avLst/>
          </a:prstGeom>
          <a:noFill/>
        </p:spPr>
        <p:txBody>
          <a:bodyPr wrap="square" rtlCol="0">
            <a:spAutoFit/>
          </a:bodyPr>
          <a:lstStyle/>
          <a:p>
            <a:r>
              <a:rPr lang="en-US" altLang="zh-CN" sz="3600" b="1" dirty="0">
                <a:solidFill>
                  <a:schemeClr val="accent2"/>
                </a:solidFill>
              </a:rPr>
              <a:t>10.2 </a:t>
            </a:r>
            <a:r>
              <a:rPr lang="zh-CN" altLang="en-US" sz="3600" b="1" dirty="0">
                <a:solidFill>
                  <a:schemeClr val="accent2"/>
                </a:solidFill>
              </a:rPr>
              <a:t>采购项目的风险问题</a:t>
            </a:r>
          </a:p>
        </p:txBody>
      </p:sp>
      <p:pic>
        <p:nvPicPr>
          <p:cNvPr id="6" name="图片 5">
            <a:extLst>
              <a:ext uri="{FF2B5EF4-FFF2-40B4-BE49-F238E27FC236}">
                <a16:creationId xmlns:a16="http://schemas.microsoft.com/office/drawing/2014/main" xmlns="" id="{7496983E-D8A0-4925-81E3-16717940F4E9}"/>
              </a:ext>
            </a:extLst>
          </p:cNvPr>
          <p:cNvPicPr>
            <a:picLocks noChangeAspect="1"/>
          </p:cNvPicPr>
          <p:nvPr/>
        </p:nvPicPr>
        <p:blipFill rotWithShape="1">
          <a:blip r:embed="rId2"/>
          <a:srcRect l="19042" t="46850" r="41168" b="19201"/>
          <a:stretch/>
        </p:blipFill>
        <p:spPr>
          <a:xfrm>
            <a:off x="2359917" y="1675488"/>
            <a:ext cx="8421242" cy="4789774"/>
          </a:xfrm>
          <a:prstGeom prst="rect">
            <a:avLst/>
          </a:prstGeom>
        </p:spPr>
      </p:pic>
    </p:spTree>
    <p:extLst>
      <p:ext uri="{BB962C8B-B14F-4D97-AF65-F5344CB8AC3E}">
        <p14:creationId xmlns:p14="http://schemas.microsoft.com/office/powerpoint/2010/main" val="33101145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0313" y="1321433"/>
            <a:ext cx="2496992" cy="4339650"/>
          </a:xfrm>
          <a:prstGeom prst="rect">
            <a:avLst/>
          </a:prstGeom>
          <a:noFill/>
        </p:spPr>
        <p:txBody>
          <a:bodyPr wrap="square" rtlCol="0">
            <a:spAutoFit/>
          </a:bodyPr>
          <a:lstStyle/>
          <a:p>
            <a:pPr algn="ctr"/>
            <a:r>
              <a:rPr lang="zh-CN" altLang="en-US" sz="13800" b="1" dirty="0" smtClean="0">
                <a:solidFill>
                  <a:schemeClr val="bg1"/>
                </a:solidFill>
              </a:rPr>
              <a:t>附录</a:t>
            </a:r>
            <a:endParaRPr lang="zh-CN" altLang="en-US" sz="13800" b="1" dirty="0">
              <a:solidFill>
                <a:schemeClr val="bg1"/>
              </a:solidFill>
            </a:endParaRPr>
          </a:p>
        </p:txBody>
      </p:sp>
      <p:sp>
        <p:nvSpPr>
          <p:cNvPr id="17" name="文本框 16"/>
          <p:cNvSpPr txBox="1"/>
          <p:nvPr/>
        </p:nvSpPr>
        <p:spPr>
          <a:xfrm>
            <a:off x="4929566" y="1628516"/>
            <a:ext cx="6939346"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bg1"/>
                </a:solidFill>
              </a:rPr>
              <a:t>工作分工：</a:t>
            </a:r>
          </a:p>
          <a:p>
            <a:r>
              <a:rPr lang="zh-CN" altLang="en-US" sz="2400" dirty="0">
                <a:solidFill>
                  <a:schemeClr val="bg1"/>
                </a:solidFill>
              </a:rPr>
              <a:t>沈启航</a:t>
            </a:r>
            <a:r>
              <a:rPr lang="en-US" altLang="zh-CN" sz="2400" dirty="0">
                <a:solidFill>
                  <a:schemeClr val="bg1"/>
                </a:solidFill>
              </a:rPr>
              <a:t>——PPT</a:t>
            </a:r>
            <a:r>
              <a:rPr lang="zh-CN" altLang="en-US" sz="2400" dirty="0" smtClean="0">
                <a:solidFill>
                  <a:schemeClr val="bg1"/>
                </a:solidFill>
              </a:rPr>
              <a:t>整合；</a:t>
            </a:r>
            <a:endParaRPr lang="zh-CN" altLang="en-US" sz="2400" dirty="0">
              <a:solidFill>
                <a:schemeClr val="bg1"/>
              </a:solidFill>
            </a:endParaRPr>
          </a:p>
          <a:p>
            <a:r>
              <a:rPr lang="zh-CN" altLang="en-US" sz="2400" dirty="0">
                <a:solidFill>
                  <a:schemeClr val="bg1"/>
                </a:solidFill>
              </a:rPr>
              <a:t>叶柏成</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8,9,10</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杨以恒</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4,5</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徐哲远</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（历史版本，</a:t>
            </a:r>
            <a:r>
              <a:rPr lang="en-US" altLang="zh-CN" sz="2400" dirty="0" smtClean="0">
                <a:solidFill>
                  <a:schemeClr val="bg1"/>
                </a:solidFill>
              </a:rPr>
              <a:t>1,2,3</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骆佳俊</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6,7</a:t>
            </a:r>
            <a:r>
              <a:rPr lang="zh-CN" altLang="en-US" sz="2400" dirty="0" smtClean="0">
                <a:solidFill>
                  <a:schemeClr val="bg1"/>
                </a:solidFill>
              </a:rPr>
              <a:t>）</a:t>
            </a:r>
            <a:r>
              <a:rPr lang="zh-CN" altLang="en-US" sz="2400" dirty="0">
                <a:solidFill>
                  <a:schemeClr val="bg1"/>
                </a:solidFill>
              </a:rPr>
              <a:t>；</a:t>
            </a:r>
          </a:p>
          <a:p>
            <a:endParaRPr lang="zh-CN" altLang="en-US" sz="2400" dirty="0">
              <a:solidFill>
                <a:schemeClr val="bg1"/>
              </a:solidFill>
            </a:endParaRPr>
          </a:p>
          <a:p>
            <a:endParaRPr lang="zh-CN" altLang="en-US" sz="2400" dirty="0">
              <a:solidFill>
                <a:schemeClr val="bg1"/>
              </a:solidFill>
            </a:endParaRPr>
          </a:p>
          <a:p>
            <a:r>
              <a:rPr lang="zh-CN" altLang="en-US" sz="2400" dirty="0">
                <a:solidFill>
                  <a:schemeClr val="bg1"/>
                </a:solidFill>
              </a:rPr>
              <a:t>绩效（</a:t>
            </a:r>
            <a:r>
              <a:rPr lang="en-US" altLang="zh-CN" sz="2400" dirty="0">
                <a:solidFill>
                  <a:schemeClr val="bg1"/>
                </a:solidFill>
              </a:rPr>
              <a:t>10</a:t>
            </a:r>
            <a:r>
              <a:rPr lang="zh-CN" altLang="en-US" sz="2400" dirty="0">
                <a:solidFill>
                  <a:schemeClr val="bg1"/>
                </a:solidFill>
              </a:rPr>
              <a:t>分制）：</a:t>
            </a:r>
          </a:p>
          <a:p>
            <a:r>
              <a:rPr lang="zh-CN" altLang="en-US" sz="2400" dirty="0">
                <a:solidFill>
                  <a:schemeClr val="bg1"/>
                </a:solidFill>
              </a:rPr>
              <a:t>沈启航 </a:t>
            </a:r>
            <a:r>
              <a:rPr lang="en-US" altLang="zh-CN" sz="2400" dirty="0">
                <a:solidFill>
                  <a:schemeClr val="bg1"/>
                </a:solidFill>
              </a:rPr>
              <a:t>8.8 </a:t>
            </a:r>
            <a:r>
              <a:rPr lang="zh-CN" altLang="en-US" sz="2400" dirty="0">
                <a:solidFill>
                  <a:schemeClr val="bg1"/>
                </a:solidFill>
              </a:rPr>
              <a:t>叶柏成</a:t>
            </a:r>
            <a:r>
              <a:rPr lang="en-US" altLang="zh-CN" sz="2400" dirty="0" smtClean="0">
                <a:solidFill>
                  <a:schemeClr val="bg1"/>
                </a:solidFill>
              </a:rPr>
              <a:t>9.0 </a:t>
            </a:r>
            <a:r>
              <a:rPr lang="zh-CN" altLang="en-US" sz="2400" dirty="0">
                <a:solidFill>
                  <a:schemeClr val="bg1"/>
                </a:solidFill>
              </a:rPr>
              <a:t>杨以恒</a:t>
            </a:r>
            <a:r>
              <a:rPr lang="en-US" altLang="zh-CN" sz="2400" dirty="0" smtClean="0">
                <a:solidFill>
                  <a:schemeClr val="bg1"/>
                </a:solidFill>
              </a:rPr>
              <a:t>9.2 </a:t>
            </a:r>
            <a:r>
              <a:rPr lang="zh-CN" altLang="en-US" sz="2400" dirty="0">
                <a:solidFill>
                  <a:schemeClr val="bg1"/>
                </a:solidFill>
              </a:rPr>
              <a:t>徐哲远</a:t>
            </a:r>
            <a:r>
              <a:rPr lang="en-US" altLang="zh-CN" sz="2400" dirty="0">
                <a:solidFill>
                  <a:schemeClr val="bg1"/>
                </a:solidFill>
              </a:rPr>
              <a:t>9.3 </a:t>
            </a:r>
            <a:r>
              <a:rPr lang="zh-CN" altLang="en-US" sz="2400" dirty="0" smtClean="0">
                <a:solidFill>
                  <a:schemeClr val="bg1"/>
                </a:solidFill>
              </a:rPr>
              <a:t>骆佳俊</a:t>
            </a:r>
            <a:r>
              <a:rPr lang="en-US" altLang="zh-CN" sz="2400" dirty="0" smtClean="0">
                <a:solidFill>
                  <a:schemeClr val="bg1"/>
                </a:solidFill>
              </a:rPr>
              <a:t>8.9 </a:t>
            </a:r>
            <a:endParaRPr lang="en-US" altLang="zh-CN" sz="2400" dirty="0">
              <a:solidFill>
                <a:schemeClr val="bg1"/>
              </a:solidFill>
            </a:endParaRPr>
          </a:p>
          <a:p>
            <a:endParaRPr lang="en-US" altLang="zh-CN" sz="2400" dirty="0">
              <a:solidFill>
                <a:schemeClr val="bg1"/>
              </a:solidFill>
            </a:endParaRPr>
          </a:p>
        </p:txBody>
      </p:sp>
    </p:spTree>
    <p:extLst>
      <p:ext uri="{BB962C8B-B14F-4D97-AF65-F5344CB8AC3E}">
        <p14:creationId xmlns:p14="http://schemas.microsoft.com/office/powerpoint/2010/main" val="27197543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a:solidFill>
                  <a:schemeClr val="bg1"/>
                </a:solidFill>
              </a:rPr>
              <a:t>THANKS</a:t>
            </a:r>
          </a:p>
          <a:p>
            <a:pPr algn="ctr"/>
            <a:r>
              <a:rPr lang="en-US" altLang="zh-CN" sz="6600" b="1" dirty="0">
                <a:solidFill>
                  <a:schemeClr val="bg1"/>
                </a:solidFill>
              </a:rPr>
              <a:t>FOR</a:t>
            </a:r>
          </a:p>
          <a:p>
            <a:pPr algn="ctr"/>
            <a:r>
              <a:rPr lang="en-US" altLang="zh-CN" sz="6600" b="1" dirty="0">
                <a:solidFill>
                  <a:schemeClr val="bg1"/>
                </a:solidFill>
              </a:rPr>
              <a:t>YOUR</a:t>
            </a:r>
          </a:p>
          <a:p>
            <a:pPr algn="ctr"/>
            <a:r>
              <a:rPr lang="en-US" altLang="zh-CN" sz="6600" b="1" dirty="0">
                <a:solidFill>
                  <a:schemeClr val="bg1"/>
                </a:solidFill>
              </a:rPr>
              <a:t>TIME</a:t>
            </a:r>
            <a:endParaRPr lang="zh-CN" altLang="en-US" sz="6600" b="1" dirty="0">
              <a:solidFill>
                <a:schemeClr val="bg1"/>
              </a:solidFill>
            </a:endParaRPr>
          </a:p>
        </p:txBody>
      </p:sp>
    </p:spTree>
    <p:extLst>
      <p:ext uri="{BB962C8B-B14F-4D97-AF65-F5344CB8AC3E}">
        <p14:creationId xmlns:p14="http://schemas.microsoft.com/office/powerpoint/2010/main" val="17574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限制条件</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504771625"/>
              </p:ext>
            </p:extLst>
          </p:nvPr>
        </p:nvGraphicFramePr>
        <p:xfrm>
          <a:off x="1509153" y="2556542"/>
          <a:ext cx="9271623" cy="1463040"/>
        </p:xfrm>
        <a:graphic>
          <a:graphicData uri="http://schemas.openxmlformats.org/drawingml/2006/table">
            <a:tbl>
              <a:tblPr firstRow="1" firstCol="1" bandRow="1">
                <a:tableStyleId>{5C22544A-7EE6-4342-B048-85BDC9FD1C3A}</a:tableStyleId>
              </a:tblPr>
              <a:tblGrid>
                <a:gridCol w="1737870"/>
                <a:gridCol w="7533753"/>
              </a:tblGrid>
              <a:tr h="0">
                <a:tc>
                  <a:txBody>
                    <a:bodyPr/>
                    <a:lstStyle/>
                    <a:p>
                      <a:pPr indent="266700" algn="just">
                        <a:spcAft>
                          <a:spcPts val="0"/>
                        </a:spcAft>
                      </a:pPr>
                      <a:r>
                        <a:rPr lang="zh-CN" sz="2400" kern="100" dirty="0">
                          <a:effectLst/>
                        </a:rPr>
                        <a:t>经济限制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（本项目不涉及经济可行性）</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技术限制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开发人员对软件使用技术掌握不熟</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时间限制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周二到周五每天</a:t>
                      </a:r>
                      <a:r>
                        <a:rPr lang="en-US" sz="2400" kern="100" dirty="0">
                          <a:effectLst/>
                        </a:rPr>
                        <a:t>1</a:t>
                      </a:r>
                      <a:r>
                        <a:rPr lang="zh-CN" sz="2400" kern="100" dirty="0">
                          <a:effectLst/>
                        </a:rPr>
                        <a:t>小时工作时间，周六周日每天</a:t>
                      </a:r>
                      <a:r>
                        <a:rPr lang="en-US" sz="2400" kern="100" dirty="0">
                          <a:effectLst/>
                        </a:rPr>
                        <a:t>3</a:t>
                      </a:r>
                      <a:r>
                        <a:rPr lang="zh-CN" sz="2400" kern="100" dirty="0">
                          <a:effectLst/>
                        </a:rPr>
                        <a:t>小时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法律限制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本项目依法依规执行</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1966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项目用户</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684054522"/>
              </p:ext>
            </p:extLst>
          </p:nvPr>
        </p:nvGraphicFramePr>
        <p:xfrm>
          <a:off x="1509153" y="2074216"/>
          <a:ext cx="9171039" cy="2743200"/>
        </p:xfrm>
        <a:graphic>
          <a:graphicData uri="http://schemas.openxmlformats.org/drawingml/2006/table">
            <a:tbl>
              <a:tblPr firstRow="1" firstCol="1" bandRow="1">
                <a:tableStyleId>{5C22544A-7EE6-4342-B048-85BDC9FD1C3A}</a:tableStyleId>
              </a:tblPr>
              <a:tblGrid>
                <a:gridCol w="2188845"/>
                <a:gridCol w="6982194"/>
              </a:tblGrid>
              <a:tr h="0">
                <a:tc>
                  <a:txBody>
                    <a:bodyPr/>
                    <a:lstStyle/>
                    <a:p>
                      <a:pPr algn="ctr">
                        <a:lnSpc>
                          <a:spcPct val="150000"/>
                        </a:lnSpc>
                        <a:spcAft>
                          <a:spcPts val="0"/>
                        </a:spcAft>
                      </a:pPr>
                      <a:r>
                        <a:rPr lang="zh-CN" sz="2000" kern="100" dirty="0">
                          <a:effectLst/>
                        </a:rPr>
                        <a:t>用户类别</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具体说明</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dirty="0">
                          <a:effectLst/>
                        </a:rPr>
                        <a:t>教师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软件工程课程的授课教师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注册学生</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该课程的注册学生，即当前学期选修该课程的学生</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游客</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当前学期未选该课程，但对该课程有兴趣的学生，通常指软件学院低年级学生，也泛指所有可能使用者</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管理员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该系统的管理员</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315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398137628"/>
              </p:ext>
            </p:extLst>
          </p:nvPr>
        </p:nvGraphicFramePr>
        <p:xfrm>
          <a:off x="836932" y="1134592"/>
          <a:ext cx="10570464" cy="5593334"/>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0" kern="100" dirty="0">
                          <a:effectLst/>
                        </a:rPr>
                        <a:t>教师需求功能</a:t>
                      </a:r>
                      <a:r>
                        <a:rPr lang="en-US" sz="2400" b="0" kern="100" dirty="0">
                          <a:effectLst/>
                        </a:rPr>
                        <a:t>:</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b="0" kern="100" dirty="0">
                          <a:effectLst/>
                        </a:rPr>
                        <a:t>1	</a:t>
                      </a:r>
                      <a:r>
                        <a:rPr lang="zh-CN" sz="2000" b="0" kern="100" dirty="0">
                          <a:effectLst/>
                        </a:rPr>
                        <a:t>网站上要有系统的课程介绍并可以在以后增加另外课程的时候可以定制</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2	</a:t>
                      </a:r>
                      <a:r>
                        <a:rPr lang="zh-CN" sz="2000" b="0" kern="100" dirty="0">
                          <a:effectLst/>
                        </a:rPr>
                        <a:t>网站要有教师介绍，对任课老师的以往教学、科研成果，及其教学风格，出版书 籍，所获荣誉的详细介绍</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3	</a:t>
                      </a:r>
                      <a:r>
                        <a:rPr lang="zh-CN" sz="2000" b="0" kern="100" dirty="0">
                          <a:effectLst/>
                        </a:rPr>
                        <a:t>课件、模板、参考资料、以往优秀作业、教学视频、音频资料下载，可以及时更新。本班老师同学可以通过账号下载，其他用户可以在线浏览简化版课件</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4	</a:t>
                      </a:r>
                      <a:r>
                        <a:rPr lang="zh-CN" sz="2000" b="0" kern="100" dirty="0">
                          <a:effectLst/>
                        </a:rPr>
                        <a:t>教师消息发布栏用于老师发布作业点评、临时课程变更等通知</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5	</a:t>
                      </a:r>
                      <a:r>
                        <a:rPr lang="zh-CN" sz="2000" b="0" kern="100" dirty="0">
                          <a:effectLst/>
                        </a:rPr>
                        <a:t>网站上要有网站向导即使用指南</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6	</a:t>
                      </a:r>
                      <a:r>
                        <a:rPr lang="zh-CN" sz="2000" b="0" kern="100" dirty="0">
                          <a:effectLst/>
                        </a:rPr>
                        <a:t>网站上要能显示最新信息：公布老师最近的一些教学或外出交流的心得，以及网站一些最近更新信息的介绍</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7	</a:t>
                      </a:r>
                      <a:r>
                        <a:rPr lang="zh-CN" sz="2000" b="0" kern="100" dirty="0">
                          <a:effectLst/>
                        </a:rPr>
                        <a:t>网站上要有友情连接（如网上选课主页）要求实时更新</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8	</a:t>
                      </a:r>
                      <a:r>
                        <a:rPr lang="zh-CN" sz="2000" b="0" kern="100" dirty="0">
                          <a:effectLst/>
                        </a:rPr>
                        <a:t>提供专门的作业点评</a:t>
                      </a:r>
                      <a:r>
                        <a:rPr lang="en-US" sz="2000" b="0" kern="100" dirty="0">
                          <a:effectLst/>
                        </a:rPr>
                        <a:t>,</a:t>
                      </a:r>
                      <a:r>
                        <a:rPr lang="zh-CN" sz="2000" b="0" kern="100" dirty="0">
                          <a:effectLst/>
                        </a:rPr>
                        <a:t>作业完成情况跟踪的功能</a:t>
                      </a:r>
                      <a:r>
                        <a:rPr lang="en-US" sz="2000" b="0" kern="100" dirty="0">
                          <a:effectLst/>
                        </a:rPr>
                        <a:t>,</a:t>
                      </a:r>
                      <a:r>
                        <a:rPr lang="zh-CN" sz="2000" b="0" kern="100" dirty="0">
                          <a:effectLst/>
                        </a:rPr>
                        <a:t>对学生的作业</a:t>
                      </a:r>
                      <a:r>
                        <a:rPr lang="en-US" sz="2000" b="0" kern="100" dirty="0">
                          <a:effectLst/>
                        </a:rPr>
                        <a:t>,</a:t>
                      </a:r>
                      <a:r>
                        <a:rPr lang="zh-CN" sz="2000" b="0" kern="100" dirty="0">
                          <a:effectLst/>
                        </a:rPr>
                        <a:t>和课后作业讨论进行点评</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183674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050947502"/>
              </p:ext>
            </p:extLst>
          </p:nvPr>
        </p:nvGraphicFramePr>
        <p:xfrm>
          <a:off x="836932" y="1134592"/>
          <a:ext cx="10570464" cy="4292156"/>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1" kern="100" dirty="0">
                          <a:effectLst/>
                          <a:latin typeface="等线" panose="02010600030101010101" pitchFamily="2" charset="-122"/>
                          <a:ea typeface="宋体" panose="02010600030101010101" pitchFamily="2" charset="-122"/>
                          <a:cs typeface="Times New Roman" panose="02020603050405020304" pitchFamily="18" charset="0"/>
                        </a:rPr>
                        <a:t>学生需求功能：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9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学生能够在网站上进行课件下载，包括以往的旧版本课件，以及最新的课件</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10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学生能下载老师提供的参考资料</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含电子教材、历年试卷、补课资料，以及老师的教学交流文章</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并且网站能及时更新这些资料。下载的速度能够得到保证：要求同时可容纳</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10</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人下载，并且人均速度能达到</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50kb/s</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11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学生能够及时看到老师的通知</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含课程相关通知及作业点评</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12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如果教师提供的是多媒体资料，网站能提供下载及在线观看功能（如课堂录像）</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13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网站界面要求简洁大方，有网站导航、相关链接</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含学校选课系统、学院网页、需求相关主题网站</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14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网站提供通过提问方式的密码取回功能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251607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21323594"/>
              </p:ext>
            </p:extLst>
          </p:nvPr>
        </p:nvGraphicFramePr>
        <p:xfrm>
          <a:off x="911352" y="1652485"/>
          <a:ext cx="10570464" cy="339979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15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网站能提供让分组的各个团队能有团队内部的交流工具</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如论坛，不同团队可以申请认证板块，非团队成员不能浏览使用，但希望教师可以进入各个板块进行一定的指导，而网站管理人员也可管理认证板块</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smtClean="0">
                          <a:effectLst/>
                          <a:latin typeface="宋体" panose="02010600030101010101" pitchFamily="2" charset="-122"/>
                          <a:ea typeface="等线" panose="02010600030101010101" pitchFamily="2" charset="-122"/>
                          <a:cs typeface="Times New Roman" panose="02020603050405020304" pitchFamily="18" charset="0"/>
                        </a:rPr>
                        <a:t>16	</a:t>
                      </a:r>
                      <a:r>
                        <a:rPr lang="zh-CN" sz="2000" kern="100" dirty="0" smtClean="0">
                          <a:effectLst/>
                          <a:latin typeface="等线" panose="02010600030101010101" pitchFamily="2" charset="-122"/>
                          <a:ea typeface="宋体" panose="02010600030101010101" pitchFamily="2" charset="-122"/>
                          <a:cs typeface="Times New Roman" panose="02020603050405020304" pitchFamily="18" charset="0"/>
                        </a:rPr>
                        <a:t>网站</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能提供一定资料共享功能</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如论坛有上传下载附件功能、但对附件大小有限制，不得大于</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2M</a:t>
                      </a:r>
                      <a:r>
                        <a:rPr lang="en-US" sz="2000" kern="100" dirty="0" smtClean="0">
                          <a:effectLst/>
                          <a:latin typeface="等线" panose="02010600030101010101" pitchFamily="2" charset="-122"/>
                          <a:ea typeface="宋体" panose="02010600030101010101" pitchFamily="2" charset="-122"/>
                          <a:cs typeface="Times New Roman" panose="02020603050405020304" pitchFamily="18" charset="0"/>
                        </a:rPr>
                        <a:t>)</a:t>
                      </a: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17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网站能较醒目地提供教师的联系方式</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18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网站可以提供站内文章标题搜索功能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19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网站能够提供学生自身作业提交功能</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并可以跟踪作业的批复情况</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
        <p:nvSpPr>
          <p:cNvPr id="8" name="文本框 7"/>
          <p:cNvSpPr txBox="1"/>
          <p:nvPr/>
        </p:nvSpPr>
        <p:spPr>
          <a:xfrm>
            <a:off x="822071" y="1258456"/>
            <a:ext cx="877163" cy="369332"/>
          </a:xfrm>
          <a:prstGeom prst="rect">
            <a:avLst/>
          </a:prstGeom>
          <a:noFill/>
        </p:spPr>
        <p:txBody>
          <a:bodyPr wrap="none" rtlCol="0">
            <a:spAutoFit/>
          </a:bodyPr>
          <a:lstStyle/>
          <a:p>
            <a:r>
              <a:rPr lang="zh-CN" altLang="en-US" dirty="0" smtClean="0">
                <a:solidFill>
                  <a:schemeClr val="bg1"/>
                </a:solidFill>
              </a:rPr>
              <a:t>接上表</a:t>
            </a:r>
            <a:endParaRPr lang="zh-CN" altLang="en-US" dirty="0">
              <a:solidFill>
                <a:schemeClr val="bg1"/>
              </a:solidFill>
            </a:endParaRPr>
          </a:p>
        </p:txBody>
      </p:sp>
    </p:spTree>
    <p:extLst>
      <p:ext uri="{BB962C8B-B14F-4D97-AF65-F5344CB8AC3E}">
        <p14:creationId xmlns:p14="http://schemas.microsoft.com/office/powerpoint/2010/main" val="170406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607141053"/>
              </p:ext>
            </p:extLst>
          </p:nvPr>
        </p:nvGraphicFramePr>
        <p:xfrm>
          <a:off x="864364" y="1442018"/>
          <a:ext cx="10570464" cy="302368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1" kern="100" dirty="0">
                          <a:effectLst/>
                          <a:latin typeface="等线" panose="02010600030101010101" pitchFamily="2" charset="-122"/>
                          <a:ea typeface="宋体" panose="02010600030101010101" pitchFamily="2" charset="-122"/>
                          <a:cs typeface="Times New Roman" panose="02020603050405020304" pitchFamily="18" charset="0"/>
                        </a:rPr>
                        <a:t>游客需求功能：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20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网站提供项目管理</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需求工程</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对象建模，以及软件工程相关课程、还有老师的详细介绍，并放在网站显著位置</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21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网站允许游客可以针对网站内容留言</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如提供留言板的功能，留言者有</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EMAIL</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可选项，用于信息反馈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22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网站可以提供站内文章标题搜索功能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23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网站管理员不随便删除游客留言</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67150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开发团队</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236455717"/>
              </p:ext>
            </p:extLst>
          </p:nvPr>
        </p:nvGraphicFramePr>
        <p:xfrm>
          <a:off x="480209" y="1335024"/>
          <a:ext cx="11091672" cy="5029200"/>
        </p:xfrm>
        <a:graphic>
          <a:graphicData uri="http://schemas.openxmlformats.org/drawingml/2006/table">
            <a:tbl>
              <a:tblPr firstRow="1" firstCol="1" bandRow="1">
                <a:tableStyleId>{5C22544A-7EE6-4342-B048-85BDC9FD1C3A}</a:tableStyleId>
              </a:tblPr>
              <a:tblGrid>
                <a:gridCol w="2218067"/>
                <a:gridCol w="2218067"/>
                <a:gridCol w="2218067"/>
                <a:gridCol w="2218067"/>
                <a:gridCol w="2219404"/>
              </a:tblGrid>
              <a:tr h="0">
                <a:tc>
                  <a:txBody>
                    <a:bodyPr/>
                    <a:lstStyle/>
                    <a:p>
                      <a:pPr algn="ctr">
                        <a:lnSpc>
                          <a:spcPct val="150000"/>
                        </a:lnSpc>
                        <a:spcAft>
                          <a:spcPts val="0"/>
                        </a:spcAft>
                      </a:pPr>
                      <a:r>
                        <a:rPr lang="zh-CN" sz="2000" kern="100" dirty="0">
                          <a:effectLst/>
                        </a:rPr>
                        <a:t>姓名</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角色</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手机号码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dirty="0">
                          <a:effectLst/>
                        </a:rPr>
                        <a:t>沈启航</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组长</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15988122404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31601404@stu.zucc.edu.cn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叶柏成</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组员</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13588025779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31601411@stu.zucc.edu.cn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杨以恒</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18989678901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31601410@stu.zucc.edu.cn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徐哲远</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15968805302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31601409@stu.zucc.edu.cn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弘毅</a:t>
                      </a:r>
                      <a:r>
                        <a:rPr lang="en-US" sz="2000" kern="100" dirty="0">
                          <a:effectLst/>
                        </a:rPr>
                        <a:t>B1-615</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骆佳俊</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18058735546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31601215@stu.zucc.edu.cn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弘毅</a:t>
                      </a:r>
                      <a:r>
                        <a:rPr lang="en-US" sz="2000" kern="100" dirty="0">
                          <a:effectLst/>
                        </a:rPr>
                        <a:t>B2-206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0858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6" name="矩形 5"/>
          <p:cNvSpPr/>
          <p:nvPr/>
        </p:nvSpPr>
        <p:spPr>
          <a:xfrm>
            <a:off x="649224" y="1594943"/>
            <a:ext cx="10579608" cy="4015779"/>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优势（</a:t>
            </a:r>
            <a:r>
              <a:rPr lang="en-US" altLang="zh-CN" sz="4400" b="1" kern="100" dirty="0">
                <a:solidFill>
                  <a:schemeClr val="bg1"/>
                </a:solidFill>
                <a:latin typeface="等线" panose="02010600030101010101" pitchFamily="2" charset="-122"/>
                <a:ea typeface="等线" panose="02010600030101010101" pitchFamily="2" charset="-122"/>
              </a:rPr>
              <a:t>Strength</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项目同时作为软件需求课程和项目管理课程的课程实验教学项目，能够得到教师的帮助与教学。本产品的客户同时也是教师，会在验收评审产品的同时为产品的改良提供十分专业的意见。本项目的开发也得到了学姐的帮助，提供了样例文档，能够减少小组开发项目时遇到的疑惑。</a:t>
            </a: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5971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5" name="矩形 4"/>
          <p:cNvSpPr/>
          <p:nvPr/>
        </p:nvSpPr>
        <p:spPr>
          <a:xfrm>
            <a:off x="983236" y="957492"/>
            <a:ext cx="9815828" cy="4877554"/>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劣势（</a:t>
            </a:r>
            <a:r>
              <a:rPr lang="en-US" altLang="zh-CN" sz="4400" b="1" kern="100" dirty="0">
                <a:solidFill>
                  <a:schemeClr val="bg1"/>
                </a:solidFill>
                <a:latin typeface="等线" panose="02010600030101010101" pitchFamily="2" charset="-122"/>
                <a:ea typeface="等线" panose="02010600030101010101" pitchFamily="2" charset="-122"/>
              </a:rPr>
              <a:t>Weakness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本产品项目小组成员能力层次不齐，平均水平较差，且没有类似产品的开发记录。对整个开发过程的掌握能力不足，还处于学习的阶段。</a:t>
            </a: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本项目的开发时间较为紧迫，小组成员需要在完成自己别的课程任务的同时兼顾本项目的开发。</a:t>
            </a: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本产品项目小组成员还处在磨合期，彼此之间尚未达成完美的合作，还存在着任务分配不均，任务无法及时完成，任务完成效果不佳的问题。</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195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6167990" y="1003319"/>
            <a:ext cx="4978546" cy="4201150"/>
          </a:xfrm>
          <a:prstGeom prst="rect">
            <a:avLst/>
          </a:prstGeom>
          <a:noFill/>
        </p:spPr>
        <p:txBody>
          <a:bodyPr wrap="square" rtlCol="0">
            <a:spAutoFit/>
          </a:bodyPr>
          <a:lstStyle/>
          <a:p>
            <a:pPr>
              <a:lnSpc>
                <a:spcPct val="150000"/>
              </a:lnSpc>
            </a:pPr>
            <a:r>
              <a:rPr lang="en-US" altLang="zh-CN" sz="4000" dirty="0" smtClean="0">
                <a:solidFill>
                  <a:schemeClr val="bg1"/>
                </a:solidFill>
              </a:rPr>
              <a:t>1.</a:t>
            </a:r>
            <a:r>
              <a:rPr lang="zh-CN" altLang="en-US" sz="4000" dirty="0" smtClean="0">
                <a:solidFill>
                  <a:schemeClr val="bg1"/>
                </a:solidFill>
              </a:rPr>
              <a:t>项目章程</a:t>
            </a:r>
            <a:endParaRPr lang="en-US" altLang="zh-CN" sz="4000" dirty="0" smtClean="0">
              <a:solidFill>
                <a:schemeClr val="bg1"/>
              </a:solidFill>
            </a:endParaRPr>
          </a:p>
          <a:p>
            <a:pPr>
              <a:lnSpc>
                <a:spcPct val="150000"/>
              </a:lnSpc>
            </a:pPr>
            <a:r>
              <a:rPr lang="en-US" altLang="zh-CN" sz="4000" dirty="0" smtClean="0">
                <a:solidFill>
                  <a:schemeClr val="bg1"/>
                </a:solidFill>
              </a:rPr>
              <a:t>2.</a:t>
            </a:r>
            <a:r>
              <a:rPr lang="zh-CN" altLang="en-US" sz="4000" dirty="0" smtClean="0">
                <a:solidFill>
                  <a:schemeClr val="bg1"/>
                </a:solidFill>
              </a:rPr>
              <a:t>可行性分析报告</a:t>
            </a:r>
            <a:endParaRPr lang="en-US" altLang="zh-CN" sz="4000" dirty="0" smtClean="0">
              <a:solidFill>
                <a:schemeClr val="bg1"/>
              </a:solidFill>
            </a:endParaRPr>
          </a:p>
          <a:p>
            <a:pPr>
              <a:lnSpc>
                <a:spcPct val="150000"/>
              </a:lnSpc>
            </a:pPr>
            <a:r>
              <a:rPr lang="en-US" altLang="zh-CN" sz="4000" dirty="0" smtClean="0">
                <a:solidFill>
                  <a:schemeClr val="bg1"/>
                </a:solidFill>
              </a:rPr>
              <a:t>3.</a:t>
            </a:r>
            <a:r>
              <a:rPr lang="zh-CN" altLang="en-US" sz="4000" dirty="0" smtClean="0">
                <a:solidFill>
                  <a:schemeClr val="bg1"/>
                </a:solidFill>
              </a:rPr>
              <a:t>子任务计划</a:t>
            </a:r>
            <a:endParaRPr lang="en-US" altLang="zh-CN" sz="4000" dirty="0" smtClean="0">
              <a:solidFill>
                <a:schemeClr val="bg1"/>
              </a:solidFill>
            </a:endParaRPr>
          </a:p>
          <a:p>
            <a:pPr>
              <a:lnSpc>
                <a:spcPct val="150000"/>
              </a:lnSpc>
            </a:pPr>
            <a:r>
              <a:rPr lang="en-US" altLang="zh-CN" sz="4000" dirty="0" smtClean="0">
                <a:solidFill>
                  <a:schemeClr val="bg1"/>
                </a:solidFill>
              </a:rPr>
              <a:t>4.</a:t>
            </a:r>
            <a:r>
              <a:rPr lang="zh-CN" altLang="en-US" sz="4000" dirty="0" smtClean="0">
                <a:solidFill>
                  <a:schemeClr val="bg1"/>
                </a:solidFill>
              </a:rPr>
              <a:t>常规内容</a:t>
            </a:r>
            <a:endParaRPr lang="en-US" altLang="zh-CN" sz="4000" dirty="0">
              <a:solidFill>
                <a:schemeClr val="bg1"/>
              </a:solidFill>
            </a:endParaRPr>
          </a:p>
          <a:p>
            <a:pPr>
              <a:lnSpc>
                <a:spcPct val="150000"/>
              </a:lnSpc>
            </a:pPr>
            <a:endParaRPr lang="zh-CN" altLang="en-US" dirty="0">
              <a:solidFill>
                <a:schemeClr val="bg1"/>
              </a:solidFill>
            </a:endParaRPr>
          </a:p>
        </p:txBody>
      </p:sp>
    </p:spTree>
    <p:extLst>
      <p:ext uri="{BB962C8B-B14F-4D97-AF65-F5344CB8AC3E}">
        <p14:creationId xmlns:p14="http://schemas.microsoft.com/office/powerpoint/2010/main" val="181384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6" name="矩形 5"/>
          <p:cNvSpPr/>
          <p:nvPr/>
        </p:nvSpPr>
        <p:spPr>
          <a:xfrm>
            <a:off x="749903" y="1594943"/>
            <a:ext cx="10552081" cy="3584892"/>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机会（</a:t>
            </a:r>
            <a:r>
              <a:rPr lang="en-US" altLang="zh-CN" sz="4400" b="1" kern="100" dirty="0">
                <a:solidFill>
                  <a:schemeClr val="bg1"/>
                </a:solidFill>
                <a:latin typeface="等线" panose="02010600030101010101" pitchFamily="2" charset="-122"/>
                <a:ea typeface="等线" panose="02010600030101010101" pitchFamily="2" charset="-122"/>
              </a:rPr>
              <a:t>opportunities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目前没有能够将软件工程专业学生、老师、毕业生集合起来进行交流的产品，学生跨年级的交流非常不足，这对于整个专业的发展是极其不利的。学生渴望与高低年级的学长学弟进行交流，老师也希望能有一个更加自由的平台与学生交流。本产品能够满足这种需求。</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335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5" name="矩形 4"/>
          <p:cNvSpPr/>
          <p:nvPr/>
        </p:nvSpPr>
        <p:spPr>
          <a:xfrm>
            <a:off x="983236" y="1594943"/>
            <a:ext cx="9596372" cy="3584892"/>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威胁（</a:t>
            </a:r>
            <a:r>
              <a:rPr lang="en-US" altLang="zh-CN" sz="4400" b="1" kern="100" dirty="0">
                <a:solidFill>
                  <a:schemeClr val="bg1"/>
                </a:solidFill>
                <a:latin typeface="等线" panose="02010600030101010101" pitchFamily="2" charset="-122"/>
                <a:ea typeface="等线" panose="02010600030101010101" pitchFamily="2" charset="-122"/>
              </a:rPr>
              <a:t>Threats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由于本项目属于课程教学项目，同时有别的开发小组在对这一相似的需求进行项目开发。别的开发小组有着开发能力很强的项目成员。他们开发的项目可能有更多的功能和更高的完成度。</a:t>
            </a: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627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endParaRPr lang="zh-CN" altLang="en-US" sz="4000" b="1" dirty="0">
              <a:solidFill>
                <a:schemeClr val="accent2"/>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97" y="1469871"/>
            <a:ext cx="5212012" cy="481211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926" y="1469871"/>
            <a:ext cx="5234982" cy="4538704"/>
          </a:xfrm>
          <a:prstGeom prst="rect">
            <a:avLst/>
          </a:prstGeom>
        </p:spPr>
      </p:pic>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spTree>
    <p:extLst>
      <p:ext uri="{BB962C8B-B14F-4D97-AF65-F5344CB8AC3E}">
        <p14:creationId xmlns:p14="http://schemas.microsoft.com/office/powerpoint/2010/main" val="2744978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endParaRPr lang="zh-CN" altLang="en-US" sz="4000" b="1" dirty="0">
              <a:solidFill>
                <a:schemeClr val="accent2"/>
              </a:solidFill>
            </a:endParaRP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49" y="1910253"/>
            <a:ext cx="4877759" cy="256116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79" y="1227417"/>
            <a:ext cx="5428601" cy="5243302"/>
          </a:xfrm>
          <a:prstGeom prst="rect">
            <a:avLst/>
          </a:prstGeom>
        </p:spPr>
      </p:pic>
    </p:spTree>
    <p:extLst>
      <p:ext uri="{BB962C8B-B14F-4D97-AF65-F5344CB8AC3E}">
        <p14:creationId xmlns:p14="http://schemas.microsoft.com/office/powerpoint/2010/main" val="389440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endParaRPr lang="zh-CN" altLang="en-US" sz="4000" b="1" dirty="0">
              <a:solidFill>
                <a:schemeClr val="accent2"/>
              </a:solidFill>
            </a:endParaRP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47" y="1824595"/>
            <a:ext cx="5414140" cy="272102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968" y="1594943"/>
            <a:ext cx="4981264" cy="4884728"/>
          </a:xfrm>
          <a:prstGeom prst="rect">
            <a:avLst/>
          </a:prstGeom>
        </p:spPr>
      </p:pic>
    </p:spTree>
    <p:extLst>
      <p:ext uri="{BB962C8B-B14F-4D97-AF65-F5344CB8AC3E}">
        <p14:creationId xmlns:p14="http://schemas.microsoft.com/office/powerpoint/2010/main" val="86493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endParaRPr lang="zh-CN" altLang="en-US" sz="4000" b="1" dirty="0">
              <a:solidFill>
                <a:schemeClr val="accent2"/>
              </a:solidFill>
            </a:endParaRP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09" y="1469870"/>
            <a:ext cx="4888651" cy="447620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531" y="1264693"/>
            <a:ext cx="6088908" cy="5243014"/>
          </a:xfrm>
          <a:prstGeom prst="rect">
            <a:avLst/>
          </a:prstGeom>
        </p:spPr>
      </p:pic>
    </p:spTree>
    <p:extLst>
      <p:ext uri="{BB962C8B-B14F-4D97-AF65-F5344CB8AC3E}">
        <p14:creationId xmlns:p14="http://schemas.microsoft.com/office/powerpoint/2010/main" val="1743341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法律可行性</a:t>
            </a:r>
            <a:endParaRPr lang="zh-CN" altLang="en-US" sz="4000" b="1" dirty="0">
              <a:solidFill>
                <a:schemeClr val="accent2"/>
              </a:solidFill>
            </a:endParaRPr>
          </a:p>
        </p:txBody>
      </p:sp>
      <p:sp>
        <p:nvSpPr>
          <p:cNvPr id="6" name="矩形 5"/>
          <p:cNvSpPr/>
          <p:nvPr/>
        </p:nvSpPr>
        <p:spPr>
          <a:xfrm>
            <a:off x="859536" y="1752291"/>
            <a:ext cx="10131552" cy="3323987"/>
          </a:xfrm>
          <a:prstGeom prst="rect">
            <a:avLst/>
          </a:prstGeom>
        </p:spPr>
        <p:txBody>
          <a:bodyPr wrap="square">
            <a:spAutoFit/>
          </a:bodyPr>
          <a:lstStyle/>
          <a:p>
            <a:pPr algn="just">
              <a:lnSpc>
                <a:spcPct val="150000"/>
              </a:lnSpc>
              <a:spcAft>
                <a:spcPts val="0"/>
              </a:spcAft>
            </a:pPr>
            <a:r>
              <a:rPr lang="zh-CN" altLang="zh-CN"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由于本项目的服务器以及软件还有网站资源均项目委托者提供，开发过程中所使用软件及</a:t>
            </a:r>
            <a:r>
              <a:rPr lang="zh-CN"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工具</a:t>
            </a:r>
            <a:r>
              <a:rPr lang="zh-CN" altLang="en-US"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仅为学习使用</a:t>
            </a:r>
            <a:r>
              <a:rPr lang="zh-CN"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zh-CN" altLang="zh-CN"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所以本项目在法律因素上并不存在侵犯版权等行为。且本项目可能并不会涉及到盈利部分，所以出现违法问题可能性极小。开发过程中软件及其他主要资源由项目委托者提供。本团队不承担法律责任</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339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用户操作可行性</a:t>
            </a:r>
            <a:endParaRPr lang="zh-CN" altLang="en-US" sz="4000" b="1" dirty="0">
              <a:solidFill>
                <a:schemeClr val="accent2"/>
              </a:solidFill>
            </a:endParaRPr>
          </a:p>
        </p:txBody>
      </p:sp>
      <p:sp>
        <p:nvSpPr>
          <p:cNvPr id="6" name="矩形 5"/>
          <p:cNvSpPr/>
          <p:nvPr/>
        </p:nvSpPr>
        <p:spPr>
          <a:xfrm>
            <a:off x="859536" y="1752291"/>
            <a:ext cx="10131552" cy="3323987"/>
          </a:xfrm>
          <a:prstGeom prst="rect">
            <a:avLst/>
          </a:prstGeom>
        </p:spPr>
        <p:txBody>
          <a:bodyPr wrap="square">
            <a:spAutoFit/>
          </a:bodyPr>
          <a:lstStyle/>
          <a:p>
            <a:pPr algn="just">
              <a:lnSpc>
                <a:spcPct val="150000"/>
              </a:lnSpc>
              <a:spcAft>
                <a:spcPts val="0"/>
              </a:spcAft>
            </a:pPr>
            <a:r>
              <a:rPr lang="en-US"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zh-CN" altLang="en-US"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该</a:t>
            </a:r>
            <a:r>
              <a:rPr lang="zh-CN" altLang="en-US"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网站主要面对的用户大致可以分为三类：教师（在该网站有申请开课的用户），注册学生（在该网站没有申请开设任何课程的用户），游客（未登陆注册用户）。</a:t>
            </a:r>
          </a:p>
          <a:p>
            <a:pPr algn="just">
              <a:lnSpc>
                <a:spcPct val="150000"/>
              </a:lnSpc>
              <a:spcAft>
                <a:spcPts val="0"/>
              </a:spcAft>
            </a:pPr>
            <a:r>
              <a:rPr lang="zh-CN" altLang="en-US"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	项目开发的目标应是具有正常交互能力的网站，而上述三类人群都具有基本使用网站的能力，故本项目具有操作可行性。</a:t>
            </a:r>
          </a:p>
        </p:txBody>
      </p:sp>
    </p:spTree>
    <p:extLst>
      <p:ext uri="{BB962C8B-B14F-4D97-AF65-F5344CB8AC3E}">
        <p14:creationId xmlns:p14="http://schemas.microsoft.com/office/powerpoint/2010/main" val="598833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项目干系人</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346788642"/>
              </p:ext>
            </p:extLst>
          </p:nvPr>
        </p:nvGraphicFramePr>
        <p:xfrm>
          <a:off x="365855" y="1240219"/>
          <a:ext cx="11594495" cy="4069080"/>
        </p:xfrm>
        <a:graphic>
          <a:graphicData uri="http://schemas.openxmlformats.org/drawingml/2006/table">
            <a:tbl>
              <a:tblPr firstRow="1" firstCol="1" bandRow="1">
                <a:tableStyleId>{5C22544A-7EE6-4342-B048-85BDC9FD1C3A}</a:tableStyleId>
              </a:tblPr>
              <a:tblGrid>
                <a:gridCol w="1351593"/>
                <a:gridCol w="1697573"/>
                <a:gridCol w="1696375"/>
                <a:gridCol w="2393122"/>
                <a:gridCol w="1808909"/>
                <a:gridCol w="2646923"/>
              </a:tblGrid>
              <a:tr h="378377">
                <a:tc>
                  <a:txBody>
                    <a:bodyPr/>
                    <a:lstStyle/>
                    <a:p>
                      <a:pPr algn="ctr">
                        <a:lnSpc>
                          <a:spcPct val="150000"/>
                        </a:lnSpc>
                        <a:spcAft>
                          <a:spcPts val="0"/>
                        </a:spcAft>
                      </a:pPr>
                      <a:r>
                        <a:rPr lang="zh-CN" sz="1800" kern="100" dirty="0">
                          <a:effectLst/>
                        </a:rPr>
                        <a:t>干系人姓名</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角色</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内部</a:t>
                      </a:r>
                      <a:r>
                        <a:rPr lang="en-US" sz="1800" kern="100">
                          <a:effectLst/>
                        </a:rPr>
                        <a:t>/</a:t>
                      </a:r>
                      <a:r>
                        <a:rPr lang="zh-CN" sz="1800" kern="100">
                          <a:effectLst/>
                        </a:rPr>
                        <a:t>外部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联系方式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所在地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干系人描述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496620">
                <a:tc>
                  <a:txBody>
                    <a:bodyPr/>
                    <a:lstStyle/>
                    <a:p>
                      <a:pPr algn="just">
                        <a:lnSpc>
                          <a:spcPct val="150000"/>
                        </a:lnSpc>
                        <a:spcAft>
                          <a:spcPts val="0"/>
                        </a:spcAft>
                      </a:pPr>
                      <a:r>
                        <a:rPr lang="zh-CN" sz="1600" kern="100">
                          <a:effectLst/>
                        </a:rPr>
                        <a:t>沈启航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项目经理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15988122404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负责统合项目组成员，与客户进行沟通，安排项目任务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徐哲远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内部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15968805302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叶柏成</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13588025779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杨以恒</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18989678901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B1-615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骆佳俊</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18058735546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B2-206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负责完成项目经理布置的工作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bl>
          </a:graphicData>
        </a:graphic>
      </p:graphicFrame>
    </p:spTree>
    <p:extLst>
      <p:ext uri="{BB962C8B-B14F-4D97-AF65-F5344CB8AC3E}">
        <p14:creationId xmlns:p14="http://schemas.microsoft.com/office/powerpoint/2010/main" val="2809056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项目干系人</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220982483"/>
              </p:ext>
            </p:extLst>
          </p:nvPr>
        </p:nvGraphicFramePr>
        <p:xfrm>
          <a:off x="365855" y="1824595"/>
          <a:ext cx="11594495" cy="3660267"/>
        </p:xfrm>
        <a:graphic>
          <a:graphicData uri="http://schemas.openxmlformats.org/drawingml/2006/table">
            <a:tbl>
              <a:tblPr firstRow="1" firstCol="1" bandRow="1">
                <a:tableStyleId>{5C22544A-7EE6-4342-B048-85BDC9FD1C3A}</a:tableStyleId>
              </a:tblPr>
              <a:tblGrid>
                <a:gridCol w="1351593"/>
                <a:gridCol w="1697573"/>
                <a:gridCol w="1696375"/>
                <a:gridCol w="2393122"/>
                <a:gridCol w="1808909"/>
                <a:gridCol w="2646923"/>
              </a:tblGrid>
              <a:tr h="378377">
                <a:tc>
                  <a:txBody>
                    <a:bodyPr/>
                    <a:lstStyle/>
                    <a:p>
                      <a:pPr algn="ctr">
                        <a:lnSpc>
                          <a:spcPct val="150000"/>
                        </a:lnSpc>
                        <a:spcAft>
                          <a:spcPts val="0"/>
                        </a:spcAft>
                      </a:pPr>
                      <a:r>
                        <a:rPr lang="zh-CN" sz="1800" kern="100" dirty="0">
                          <a:effectLst/>
                        </a:rPr>
                        <a:t>干系人姓名</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角色</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内部</a:t>
                      </a:r>
                      <a:r>
                        <a:rPr lang="en-US" sz="1800" kern="100" dirty="0">
                          <a:effectLst/>
                        </a:rPr>
                        <a:t>/</a:t>
                      </a:r>
                      <a:r>
                        <a:rPr lang="zh-CN" sz="18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联系方式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所在地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干系人描述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78377">
                <a:tc>
                  <a:txBody>
                    <a:bodyPr/>
                    <a:lstStyle/>
                    <a:p>
                      <a:pPr marL="0" algn="just" defTabSz="914400" rtl="0" eaLnBrk="1" latinLnBrk="0" hangingPunct="1">
                        <a:lnSpc>
                          <a:spcPct val="150000"/>
                        </a:lnSpc>
                        <a:spcAft>
                          <a:spcPts val="0"/>
                        </a:spcAft>
                      </a:pPr>
                      <a:r>
                        <a:rPr lang="zh-CN" sz="1600" kern="100" dirty="0">
                          <a:solidFill>
                            <a:schemeClr val="bg1"/>
                          </a:solidFill>
                          <a:effectLst/>
                          <a:latin typeface="+mn-lt"/>
                          <a:ea typeface="+mn-ea"/>
                          <a:cs typeface="+mn-cs"/>
                        </a:rPr>
                        <a:t>杨枨</a:t>
                      </a: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客户</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用户</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教师用户群代表</a:t>
                      </a: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外部</a:t>
                      </a:r>
                    </a:p>
                  </a:txBody>
                  <a:tcPr marL="68580" marR="68580" marT="0" marB="0" anchor="ctr"/>
                </a:tc>
                <a:tc>
                  <a:txBody>
                    <a:bodyPr/>
                    <a:lstStyle/>
                    <a:p>
                      <a:pPr marL="0" algn="just" defTabSz="914400" rtl="0" eaLnBrk="1" latinLnBrk="0" hangingPunct="1">
                        <a:lnSpc>
                          <a:spcPct val="150000"/>
                        </a:lnSpc>
                        <a:spcAft>
                          <a:spcPts val="0"/>
                        </a:spcAft>
                      </a:pPr>
                      <a:r>
                        <a:rPr lang="en-US" sz="1600" kern="100" dirty="0">
                          <a:solidFill>
                            <a:schemeClr val="dk1"/>
                          </a:solidFill>
                          <a:effectLst/>
                          <a:latin typeface="+mn-lt"/>
                          <a:ea typeface="+mn-ea"/>
                          <a:cs typeface="+mn-cs"/>
                        </a:rPr>
                        <a:t>yangc@zucc.edu.cn</a:t>
                      </a:r>
                      <a:endParaRPr lang="zh-CN" sz="1600" kern="100" dirty="0">
                        <a:solidFill>
                          <a:schemeClr val="dk1"/>
                        </a:solidFill>
                        <a:effectLst/>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理四 </a:t>
                      </a:r>
                      <a:r>
                        <a:rPr lang="en-US" sz="1600" kern="100" dirty="0">
                          <a:solidFill>
                            <a:schemeClr val="dk1"/>
                          </a:solidFill>
                          <a:effectLst/>
                          <a:latin typeface="+mn-lt"/>
                          <a:ea typeface="+mn-ea"/>
                          <a:cs typeface="+mn-cs"/>
                        </a:rPr>
                        <a:t>504</a:t>
                      </a:r>
                      <a:endParaRPr lang="zh-CN" sz="1600" kern="100" dirty="0">
                        <a:solidFill>
                          <a:schemeClr val="dk1"/>
                        </a:solidFill>
                        <a:effectLst/>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本项目产品交付人之一</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以教师身份使用该系统</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代表教师群体提出功能需求</a:t>
                      </a:r>
                    </a:p>
                  </a:txBody>
                  <a:tcPr marL="68580" marR="68580" marT="0" marB="0" anchor="ctr"/>
                </a:tc>
              </a:tr>
              <a:tr h="496620">
                <a:tc>
                  <a:txBody>
                    <a:bodyPr/>
                    <a:lstStyle/>
                    <a:p>
                      <a:pPr algn="just">
                        <a:lnSpc>
                          <a:spcPct val="150000"/>
                        </a:lnSpc>
                        <a:spcAft>
                          <a:spcPts val="0"/>
                        </a:spcAft>
                      </a:pPr>
                      <a:r>
                        <a:rPr lang="zh-CN" sz="1600" kern="100" dirty="0">
                          <a:effectLst/>
                        </a:rPr>
                        <a:t>侯宏仑</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客户</a:t>
                      </a:r>
                      <a:r>
                        <a:rPr lang="en-US" sz="1600" kern="100" dirty="0">
                          <a:effectLst/>
                        </a:rPr>
                        <a:t>/</a:t>
                      </a:r>
                      <a:r>
                        <a:rPr lang="zh-CN" sz="1600" kern="100" dirty="0">
                          <a:effectLst/>
                        </a:rPr>
                        <a:t>用户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houhl@zucc.edu.cn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理四 </a:t>
                      </a:r>
                      <a:r>
                        <a:rPr lang="en-US" sz="1600" kern="100" dirty="0">
                          <a:effectLst/>
                        </a:rPr>
                        <a:t>501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本项目产品交付人之一</a:t>
                      </a:r>
                      <a:r>
                        <a:rPr lang="en-US" sz="1600" kern="100" dirty="0">
                          <a:effectLst/>
                        </a:rPr>
                        <a:t>/</a:t>
                      </a:r>
                      <a:r>
                        <a:rPr lang="zh-CN" sz="1600" kern="100" dirty="0">
                          <a:effectLst/>
                        </a:rPr>
                        <a:t>以教师身份使用该系统</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王飞刚</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用户</a:t>
                      </a:r>
                      <a:r>
                        <a:rPr lang="en-US" sz="1600" kern="100">
                          <a:effectLst/>
                        </a:rPr>
                        <a:t>/</a:t>
                      </a:r>
                      <a:r>
                        <a:rPr lang="zh-CN" sz="1600" kern="100">
                          <a:effectLst/>
                        </a:rPr>
                        <a:t>学生用户群代表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15988139345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B1-615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以学生身份使用该系统</a:t>
                      </a:r>
                      <a:r>
                        <a:rPr lang="en-US" sz="1600" kern="100" dirty="0">
                          <a:effectLst/>
                        </a:rPr>
                        <a:t>/</a:t>
                      </a:r>
                      <a:r>
                        <a:rPr lang="zh-CN" sz="1600" kern="100" dirty="0">
                          <a:effectLst/>
                        </a:rPr>
                        <a:t>代表学生群体提出功能需求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冯炫霖</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用户</a:t>
                      </a:r>
                      <a:r>
                        <a:rPr lang="en-US" sz="1600" kern="100">
                          <a:effectLst/>
                        </a:rPr>
                        <a:t>/</a:t>
                      </a:r>
                      <a:r>
                        <a:rPr lang="zh-CN" sz="1600" kern="100">
                          <a:effectLst/>
                        </a:rPr>
                        <a:t>游客用户群代表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外部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13588898527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致远</a:t>
                      </a:r>
                      <a:r>
                        <a:rPr lang="en-US" sz="1600" kern="100">
                          <a:effectLst/>
                        </a:rPr>
                        <a:t>B2-522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以游客身份使用该系统</a:t>
                      </a:r>
                      <a:r>
                        <a:rPr lang="en-US" sz="1600" kern="100" dirty="0">
                          <a:effectLst/>
                        </a:rPr>
                        <a:t>/</a:t>
                      </a:r>
                      <a:r>
                        <a:rPr lang="zh-CN" sz="1600" kern="100" dirty="0">
                          <a:effectLst/>
                        </a:rPr>
                        <a:t>代表游客群体提出功能需求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bl>
          </a:graphicData>
        </a:graphic>
      </p:graphicFrame>
    </p:spTree>
    <p:extLst>
      <p:ext uri="{BB962C8B-B14F-4D97-AF65-F5344CB8AC3E}">
        <p14:creationId xmlns:p14="http://schemas.microsoft.com/office/powerpoint/2010/main" val="385659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1</a:t>
            </a:r>
            <a:endParaRPr lang="zh-CN" altLang="en-US" sz="19900" b="1" dirty="0">
              <a:solidFill>
                <a:schemeClr val="bg1"/>
              </a:solidFill>
            </a:endParaRPr>
          </a:p>
        </p:txBody>
      </p:sp>
      <p:sp>
        <p:nvSpPr>
          <p:cNvPr id="16" name="文本框 15"/>
          <p:cNvSpPr txBox="1"/>
          <p:nvPr/>
        </p:nvSpPr>
        <p:spPr>
          <a:xfrm>
            <a:off x="5743111" y="2828835"/>
            <a:ext cx="4095833" cy="1200329"/>
          </a:xfrm>
          <a:prstGeom prst="rect">
            <a:avLst/>
          </a:prstGeom>
          <a:noFill/>
        </p:spPr>
        <p:txBody>
          <a:bodyPr wrap="square" rtlCol="0">
            <a:spAutoFit/>
          </a:bodyPr>
          <a:lstStyle/>
          <a:p>
            <a:pPr algn="dist"/>
            <a:r>
              <a:rPr lang="zh-CN" altLang="en-US" sz="7200" b="1" dirty="0" smtClean="0">
                <a:solidFill>
                  <a:schemeClr val="accent2"/>
                </a:solidFill>
              </a:rPr>
              <a:t>项目章程</a:t>
            </a:r>
            <a:endParaRPr lang="zh-CN" altLang="en-US" sz="7200" b="1" dirty="0">
              <a:solidFill>
                <a:schemeClr val="accent2"/>
              </a:solidFill>
            </a:endParaRPr>
          </a:p>
        </p:txBody>
      </p:sp>
    </p:spTree>
    <p:extLst>
      <p:ext uri="{BB962C8B-B14F-4D97-AF65-F5344CB8AC3E}">
        <p14:creationId xmlns:p14="http://schemas.microsoft.com/office/powerpoint/2010/main" val="254563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3</a:t>
            </a:r>
            <a:endParaRPr lang="zh-CN" altLang="en-US" sz="19900" b="1" dirty="0">
              <a:solidFill>
                <a:schemeClr val="bg1"/>
              </a:solidFill>
            </a:endParaRPr>
          </a:p>
        </p:txBody>
      </p:sp>
      <p:sp>
        <p:nvSpPr>
          <p:cNvPr id="16" name="文本框 15"/>
          <p:cNvSpPr txBox="1"/>
          <p:nvPr/>
        </p:nvSpPr>
        <p:spPr>
          <a:xfrm>
            <a:off x="4517136" y="2828835"/>
            <a:ext cx="6958583" cy="1200329"/>
          </a:xfrm>
          <a:prstGeom prst="rect">
            <a:avLst/>
          </a:prstGeom>
          <a:noFill/>
        </p:spPr>
        <p:txBody>
          <a:bodyPr wrap="square" rtlCol="0">
            <a:spAutoFit/>
          </a:bodyPr>
          <a:lstStyle/>
          <a:p>
            <a:pPr algn="dist"/>
            <a:r>
              <a:rPr lang="zh-CN" altLang="en-US" sz="7200" b="1" dirty="0" smtClean="0">
                <a:solidFill>
                  <a:schemeClr val="accent2"/>
                </a:solidFill>
              </a:rPr>
              <a:t>子任务计划</a:t>
            </a:r>
            <a:endParaRPr lang="zh-CN" altLang="en-US" sz="7200" b="1" dirty="0">
              <a:solidFill>
                <a:schemeClr val="accent2"/>
              </a:solidFill>
            </a:endParaRPr>
          </a:p>
        </p:txBody>
      </p:sp>
    </p:spTree>
    <p:extLst>
      <p:ext uri="{BB962C8B-B14F-4D97-AF65-F5344CB8AC3E}">
        <p14:creationId xmlns:p14="http://schemas.microsoft.com/office/powerpoint/2010/main" val="2900178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292697" y="173102"/>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1488073"/>
            </a:xfrm>
            <a:prstGeom prst="rect">
              <a:avLst/>
            </a:prstGeom>
            <a:noFill/>
          </p:spPr>
          <p:txBody>
            <a:bodyPr wrap="square" rtlCol="0">
              <a:spAutoFit/>
            </a:bodyPr>
            <a:lstStyle/>
            <a:p>
              <a:pPr algn="ctr"/>
              <a:r>
                <a:rPr lang="zh-CN" altLang="en-US" sz="5400" b="1" dirty="0">
                  <a:solidFill>
                    <a:schemeClr val="bg1"/>
                  </a:solidFill>
                </a:rPr>
                <a:t>历史</a:t>
              </a:r>
              <a:endParaRPr lang="en-US" altLang="zh-CN" sz="5400" b="1" dirty="0">
                <a:solidFill>
                  <a:schemeClr val="bg1"/>
                </a:solidFill>
              </a:endParaRPr>
            </a:p>
            <a:p>
              <a:pPr algn="ctr"/>
              <a:r>
                <a:rPr lang="zh-CN" altLang="en-US" sz="5400" b="1" dirty="0">
                  <a:solidFill>
                    <a:schemeClr val="bg1"/>
                  </a:solidFill>
                </a:rPr>
                <a:t>版本</a:t>
              </a:r>
            </a:p>
          </p:txBody>
        </p:sp>
      </p:grpSp>
      <p:sp>
        <p:nvSpPr>
          <p:cNvPr id="30" name="文本框 29"/>
          <p:cNvSpPr txBox="1"/>
          <p:nvPr/>
        </p:nvSpPr>
        <p:spPr>
          <a:xfrm>
            <a:off x="691695" y="3344656"/>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0.1.0 </a:t>
            </a:r>
          </a:p>
          <a:p>
            <a:pPr algn="ctr"/>
            <a:r>
              <a:rPr lang="en-US" altLang="zh-CN" sz="2800" dirty="0">
                <a:solidFill>
                  <a:schemeClr val="bg1"/>
                </a:solidFill>
              </a:rPr>
              <a:t>2018/9/28-2018/9/28</a:t>
            </a:r>
          </a:p>
          <a:p>
            <a:pPr algn="ctr"/>
            <a:r>
              <a:rPr lang="zh-CN" altLang="en-US" sz="2800" dirty="0">
                <a:solidFill>
                  <a:schemeClr val="bg1"/>
                </a:solidFill>
              </a:rPr>
              <a:t>起草</a:t>
            </a:r>
          </a:p>
        </p:txBody>
      </p:sp>
      <p:sp>
        <p:nvSpPr>
          <p:cNvPr id="31" name="文本框 30"/>
          <p:cNvSpPr txBox="1"/>
          <p:nvPr/>
        </p:nvSpPr>
        <p:spPr>
          <a:xfrm>
            <a:off x="691695" y="4884400"/>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0.1.2</a:t>
            </a:r>
          </a:p>
          <a:p>
            <a:pPr algn="ctr"/>
            <a:r>
              <a:rPr lang="en-US" altLang="zh-CN" sz="2800" dirty="0">
                <a:solidFill>
                  <a:schemeClr val="bg1"/>
                </a:solidFill>
              </a:rPr>
              <a:t>2018/10/17-2018/10/21</a:t>
            </a:r>
          </a:p>
          <a:p>
            <a:pPr algn="ctr"/>
            <a:r>
              <a:rPr lang="zh-CN" altLang="en-US" sz="2800" dirty="0">
                <a:solidFill>
                  <a:schemeClr val="bg1"/>
                </a:solidFill>
              </a:rPr>
              <a:t>内容修改</a:t>
            </a:r>
          </a:p>
        </p:txBody>
      </p:sp>
      <p:sp>
        <p:nvSpPr>
          <p:cNvPr id="32" name="文本框 31"/>
          <p:cNvSpPr txBox="1"/>
          <p:nvPr/>
        </p:nvSpPr>
        <p:spPr>
          <a:xfrm>
            <a:off x="6072613" y="3345699"/>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0.1.1</a:t>
            </a:r>
          </a:p>
          <a:p>
            <a:pPr algn="ctr"/>
            <a:r>
              <a:rPr lang="en-US" altLang="zh-CN" sz="2800" dirty="0">
                <a:solidFill>
                  <a:schemeClr val="bg1"/>
                </a:solidFill>
              </a:rPr>
              <a:t>2018/9/28-2018/9/30</a:t>
            </a:r>
          </a:p>
          <a:p>
            <a:pPr algn="ctr"/>
            <a:r>
              <a:rPr lang="zh-CN" altLang="en-US" sz="2800" dirty="0">
                <a:solidFill>
                  <a:schemeClr val="bg1"/>
                </a:solidFill>
              </a:rPr>
              <a:t>内容整合、格式排版</a:t>
            </a:r>
          </a:p>
        </p:txBody>
      </p:sp>
      <p:sp>
        <p:nvSpPr>
          <p:cNvPr id="33" name="文本框 32"/>
          <p:cNvSpPr txBox="1"/>
          <p:nvPr/>
        </p:nvSpPr>
        <p:spPr>
          <a:xfrm>
            <a:off x="5958182" y="4884400"/>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0.1.3</a:t>
            </a:r>
          </a:p>
          <a:p>
            <a:pPr algn="ctr"/>
            <a:r>
              <a:rPr lang="en-US" altLang="zh-CN" sz="2800" dirty="0">
                <a:solidFill>
                  <a:schemeClr val="bg1"/>
                </a:solidFill>
              </a:rPr>
              <a:t>2018/10/26-2018/10/28</a:t>
            </a:r>
          </a:p>
          <a:p>
            <a:pPr algn="ctr"/>
            <a:r>
              <a:rPr lang="zh-CN" altLang="en-US" sz="2800" dirty="0">
                <a:solidFill>
                  <a:schemeClr val="bg1"/>
                </a:solidFill>
              </a:rPr>
              <a:t>版本修正、工作调整、资料修正</a:t>
            </a:r>
          </a:p>
        </p:txBody>
      </p:sp>
    </p:spTree>
    <p:extLst>
      <p:ext uri="{BB962C8B-B14F-4D97-AF65-F5344CB8AC3E}">
        <p14:creationId xmlns:p14="http://schemas.microsoft.com/office/powerpoint/2010/main" val="4258470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1</a:t>
            </a:r>
            <a:endParaRPr lang="zh-CN" altLang="en-US" sz="19900" b="1" dirty="0">
              <a:solidFill>
                <a:schemeClr val="bg1"/>
              </a:solidFill>
            </a:endParaRPr>
          </a:p>
        </p:txBody>
      </p:sp>
      <p:sp>
        <p:nvSpPr>
          <p:cNvPr id="16" name="文本框 15"/>
          <p:cNvSpPr txBox="1"/>
          <p:nvPr/>
        </p:nvSpPr>
        <p:spPr>
          <a:xfrm>
            <a:off x="5743111" y="2828835"/>
            <a:ext cx="3197297" cy="1200329"/>
          </a:xfrm>
          <a:prstGeom prst="rect">
            <a:avLst/>
          </a:prstGeom>
          <a:noFill/>
        </p:spPr>
        <p:txBody>
          <a:bodyPr wrap="square" rtlCol="0">
            <a:spAutoFit/>
          </a:bodyPr>
          <a:lstStyle/>
          <a:p>
            <a:pPr algn="dist"/>
            <a:r>
              <a:rPr lang="zh-CN" altLang="en-US" sz="7200" b="1" dirty="0">
                <a:solidFill>
                  <a:schemeClr val="accent2"/>
                </a:solidFill>
              </a:rPr>
              <a:t>引言</a:t>
            </a:r>
          </a:p>
        </p:txBody>
      </p:sp>
    </p:spTree>
    <p:extLst>
      <p:ext uri="{BB962C8B-B14F-4D97-AF65-F5344CB8AC3E}">
        <p14:creationId xmlns:p14="http://schemas.microsoft.com/office/powerpoint/2010/main" val="413984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2418101" cy="707886"/>
          </a:xfrm>
          <a:prstGeom prst="rect">
            <a:avLst/>
          </a:prstGeom>
          <a:noFill/>
        </p:spPr>
        <p:txBody>
          <a:bodyPr wrap="square" rtlCol="0">
            <a:spAutoFit/>
          </a:bodyPr>
          <a:lstStyle/>
          <a:p>
            <a:r>
              <a:rPr lang="zh-CN" altLang="en-US" sz="4000" b="1" dirty="0">
                <a:solidFill>
                  <a:schemeClr val="accent2"/>
                </a:solidFill>
              </a:rPr>
              <a:t>编写目的</a:t>
            </a:r>
          </a:p>
        </p:txBody>
      </p:sp>
      <p:sp>
        <p:nvSpPr>
          <p:cNvPr id="38" name="文本框 37">
            <a:extLst>
              <a:ext uri="{FF2B5EF4-FFF2-40B4-BE49-F238E27FC236}">
                <a16:creationId xmlns:a16="http://schemas.microsoft.com/office/drawing/2014/main" xmlns="" id="{83BB87DB-0DA0-4A6D-BDE1-5A543816FC97}"/>
              </a:ext>
            </a:extLst>
          </p:cNvPr>
          <p:cNvSpPr txBox="1"/>
          <p:nvPr/>
        </p:nvSpPr>
        <p:spPr>
          <a:xfrm>
            <a:off x="2103668" y="1928897"/>
            <a:ext cx="8569329" cy="2677656"/>
          </a:xfrm>
          <a:prstGeom prst="rect">
            <a:avLst/>
          </a:prstGeom>
          <a:noFill/>
        </p:spPr>
        <p:txBody>
          <a:bodyPr wrap="square" rtlCol="0">
            <a:spAutoFit/>
          </a:bodyPr>
          <a:lstStyle/>
          <a:p>
            <a:r>
              <a:rPr lang="zh-CN" altLang="en-US" sz="2400" dirty="0">
                <a:solidFill>
                  <a:schemeClr val="bg1"/>
                </a:solidFill>
              </a:rPr>
              <a:t>	该计划编写的目的是为了高效地开发出真正满足用户需求的软件产品。在软件生命周期的软件定义时期，甚至整个生命周期中，需求分析都是极为重要的。因此，在这一阶段，我们需要明确我们的业务需求、业务目标、人员的分配以及资金的管理等等，为之后的开发做尽可能详尽的准备，以确保后续的开发可以高效、稳定的推进。</a:t>
            </a:r>
          </a:p>
          <a:p>
            <a:endParaRPr lang="zh-CN" altLang="en-US" sz="2400" dirty="0">
              <a:solidFill>
                <a:schemeClr val="bg1"/>
              </a:solidFill>
            </a:endParaRPr>
          </a:p>
        </p:txBody>
      </p:sp>
    </p:spTree>
    <p:extLst>
      <p:ext uri="{BB962C8B-B14F-4D97-AF65-F5344CB8AC3E}">
        <p14:creationId xmlns:p14="http://schemas.microsoft.com/office/powerpoint/2010/main" val="979799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2418101" cy="707886"/>
          </a:xfrm>
          <a:prstGeom prst="rect">
            <a:avLst/>
          </a:prstGeom>
          <a:noFill/>
        </p:spPr>
        <p:txBody>
          <a:bodyPr wrap="square" rtlCol="0">
            <a:spAutoFit/>
          </a:bodyPr>
          <a:lstStyle/>
          <a:p>
            <a:r>
              <a:rPr lang="zh-CN" altLang="en-US" sz="4000" b="1" dirty="0">
                <a:solidFill>
                  <a:schemeClr val="accent2"/>
                </a:solidFill>
              </a:rPr>
              <a:t>业务需求</a:t>
            </a:r>
          </a:p>
        </p:txBody>
      </p:sp>
      <p:sp>
        <p:nvSpPr>
          <p:cNvPr id="38" name="文本框 37">
            <a:extLst>
              <a:ext uri="{FF2B5EF4-FFF2-40B4-BE49-F238E27FC236}">
                <a16:creationId xmlns:a16="http://schemas.microsoft.com/office/drawing/2014/main" xmlns="" id="{83BB87DB-0DA0-4A6D-BDE1-5A543816FC97}"/>
              </a:ext>
            </a:extLst>
          </p:cNvPr>
          <p:cNvSpPr txBox="1"/>
          <p:nvPr/>
        </p:nvSpPr>
        <p:spPr>
          <a:xfrm>
            <a:off x="2103668" y="1824595"/>
            <a:ext cx="8569329" cy="3785652"/>
          </a:xfrm>
          <a:prstGeom prst="rect">
            <a:avLst/>
          </a:prstGeom>
          <a:noFill/>
        </p:spPr>
        <p:txBody>
          <a:bodyPr wrap="square" rtlCol="0">
            <a:spAutoFit/>
          </a:bodyPr>
          <a:lstStyle/>
          <a:p>
            <a:r>
              <a:rPr lang="zh-CN" altLang="en-US" sz="2400" dirty="0">
                <a:solidFill>
                  <a:schemeClr val="bg1"/>
                </a:solidFill>
              </a:rPr>
              <a:t>	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p>
        </p:txBody>
      </p:sp>
    </p:spTree>
    <p:extLst>
      <p:ext uri="{BB962C8B-B14F-4D97-AF65-F5344CB8AC3E}">
        <p14:creationId xmlns:p14="http://schemas.microsoft.com/office/powerpoint/2010/main" val="1809115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xmlns="" id="{0A941B5A-21F2-4CDE-9E65-A3A744255990}"/>
              </a:ext>
            </a:extLst>
          </p:cNvPr>
          <p:cNvGraphicFramePr>
            <a:graphicFrameLocks noGrp="1"/>
          </p:cNvGraphicFramePr>
          <p:nvPr>
            <p:extLst/>
          </p:nvPr>
        </p:nvGraphicFramePr>
        <p:xfrm>
          <a:off x="2103668" y="2118360"/>
          <a:ext cx="8339743" cy="1889760"/>
        </p:xfrm>
        <a:graphic>
          <a:graphicData uri="http://schemas.openxmlformats.org/drawingml/2006/table">
            <a:tbl>
              <a:tblPr firstRow="1" bandRow="1">
                <a:tableStyleId>{F5AB1C69-6EDB-4FF4-983F-18BD219EF322}</a:tableStyleId>
              </a:tblPr>
              <a:tblGrid>
                <a:gridCol w="1179178">
                  <a:extLst>
                    <a:ext uri="{9D8B030D-6E8A-4147-A177-3AD203B41FA5}">
                      <a16:colId xmlns:a16="http://schemas.microsoft.com/office/drawing/2014/main" xmlns="" val="2729597670"/>
                    </a:ext>
                  </a:extLst>
                </a:gridCol>
                <a:gridCol w="2458387">
                  <a:extLst>
                    <a:ext uri="{9D8B030D-6E8A-4147-A177-3AD203B41FA5}">
                      <a16:colId xmlns:a16="http://schemas.microsoft.com/office/drawing/2014/main" xmlns="" val="1299888505"/>
                    </a:ext>
                  </a:extLst>
                </a:gridCol>
                <a:gridCol w="3252865">
                  <a:extLst>
                    <a:ext uri="{9D8B030D-6E8A-4147-A177-3AD203B41FA5}">
                      <a16:colId xmlns:a16="http://schemas.microsoft.com/office/drawing/2014/main" xmlns="" val="605643117"/>
                    </a:ext>
                  </a:extLst>
                </a:gridCol>
                <a:gridCol w="1449313">
                  <a:extLst>
                    <a:ext uri="{9D8B030D-6E8A-4147-A177-3AD203B41FA5}">
                      <a16:colId xmlns:a16="http://schemas.microsoft.com/office/drawing/2014/main" xmlns="" val="3791382230"/>
                    </a:ext>
                  </a:extLst>
                </a:gridCol>
              </a:tblGrid>
              <a:tr h="370840">
                <a:tc gridSpan="4">
                  <a:txBody>
                    <a:bodyPr/>
                    <a:lstStyle/>
                    <a:p>
                      <a:pPr algn="ctr"/>
                      <a:r>
                        <a:rPr lang="zh-CN" altLang="en-US" sz="2800" dirty="0"/>
                        <a:t>项目客户</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31250154"/>
                  </a:ext>
                </a:extLst>
              </a:tr>
              <a:tr h="370840">
                <a:tc>
                  <a:txBody>
                    <a:bodyPr/>
                    <a:lstStyle/>
                    <a:p>
                      <a:pPr algn="ctr"/>
                      <a:r>
                        <a:rPr lang="zh-CN" altLang="en-US" sz="2400" dirty="0"/>
                        <a:t>姓名</a:t>
                      </a:r>
                    </a:p>
                  </a:txBody>
                  <a:tcPr/>
                </a:tc>
                <a:tc>
                  <a:txBody>
                    <a:bodyPr/>
                    <a:lstStyle/>
                    <a:p>
                      <a:pPr algn="ctr"/>
                      <a:r>
                        <a:rPr lang="zh-CN" altLang="en-US" sz="2400" dirty="0"/>
                        <a:t>手机号</a:t>
                      </a:r>
                    </a:p>
                  </a:txBody>
                  <a:tcPr/>
                </a:tc>
                <a:tc>
                  <a:txBody>
                    <a:bodyPr/>
                    <a:lstStyle/>
                    <a:p>
                      <a:pPr algn="ctr"/>
                      <a:r>
                        <a:rPr lang="zh-CN" altLang="en-US" sz="2400" dirty="0"/>
                        <a:t>邮箱</a:t>
                      </a:r>
                    </a:p>
                  </a:txBody>
                  <a:tcPr/>
                </a:tc>
                <a:tc>
                  <a:txBody>
                    <a:bodyPr/>
                    <a:lstStyle/>
                    <a:p>
                      <a:pPr algn="ctr"/>
                      <a:r>
                        <a:rPr lang="zh-CN" altLang="en-US" sz="2400" dirty="0"/>
                        <a:t>办公地址</a:t>
                      </a:r>
                    </a:p>
                  </a:txBody>
                  <a:tcPr/>
                </a:tc>
                <a:extLst>
                  <a:ext uri="{0D108BD9-81ED-4DB2-BD59-A6C34878D82A}">
                    <a16:rowId xmlns:a16="http://schemas.microsoft.com/office/drawing/2014/main" xmlns="" val="1647435423"/>
                  </a:ext>
                </a:extLst>
              </a:tr>
              <a:tr h="370840">
                <a:tc>
                  <a:txBody>
                    <a:bodyPr/>
                    <a:lstStyle/>
                    <a:p>
                      <a:r>
                        <a:rPr lang="zh-CN" altLang="en-US" sz="2400" dirty="0"/>
                        <a:t>杨枨</a:t>
                      </a:r>
                    </a:p>
                  </a:txBody>
                  <a:tcPr/>
                </a:tc>
                <a:tc>
                  <a:txBody>
                    <a:bodyPr/>
                    <a:lstStyle/>
                    <a:p>
                      <a:r>
                        <a:rPr lang="en-US" altLang="zh-CN" sz="2400" kern="1200" dirty="0">
                          <a:solidFill>
                            <a:schemeClr val="dk1"/>
                          </a:solidFill>
                          <a:effectLst/>
                          <a:latin typeface="+mn-lt"/>
                          <a:ea typeface="+mn-ea"/>
                          <a:cs typeface="+mn-cs"/>
                        </a:rPr>
                        <a:t>13357102333</a:t>
                      </a:r>
                      <a:endParaRPr lang="zh-CN" altLang="en-US" sz="2400" dirty="0"/>
                    </a:p>
                  </a:txBody>
                  <a:tcPr/>
                </a:tc>
                <a:tc>
                  <a:txBody>
                    <a:bodyPr/>
                    <a:lstStyle/>
                    <a:p>
                      <a:r>
                        <a:rPr lang="en-US" altLang="zh-CN" sz="2400" dirty="0"/>
                        <a:t>yangc@zucc.edu.cn</a:t>
                      </a:r>
                      <a:endParaRPr lang="zh-CN" altLang="en-US" sz="2400" dirty="0"/>
                    </a:p>
                  </a:txBody>
                  <a:tcPr/>
                </a:tc>
                <a:tc>
                  <a:txBody>
                    <a:bodyPr/>
                    <a:lstStyle/>
                    <a:p>
                      <a:r>
                        <a:rPr lang="zh-CN" altLang="en-US" sz="2400" dirty="0"/>
                        <a:t>理四</a:t>
                      </a:r>
                      <a:r>
                        <a:rPr lang="en-US" altLang="zh-CN" sz="2400" dirty="0"/>
                        <a:t>504</a:t>
                      </a:r>
                      <a:endParaRPr lang="zh-CN" altLang="en-US" sz="2400" dirty="0"/>
                    </a:p>
                  </a:txBody>
                  <a:tcPr/>
                </a:tc>
                <a:extLst>
                  <a:ext uri="{0D108BD9-81ED-4DB2-BD59-A6C34878D82A}">
                    <a16:rowId xmlns:a16="http://schemas.microsoft.com/office/drawing/2014/main" xmlns="" val="1394141134"/>
                  </a:ext>
                </a:extLst>
              </a:tr>
              <a:tr h="370840">
                <a:tc>
                  <a:txBody>
                    <a:bodyPr/>
                    <a:lstStyle/>
                    <a:p>
                      <a:r>
                        <a:rPr lang="zh-CN" altLang="en-US" sz="2400" dirty="0"/>
                        <a:t>侯宏伦</a:t>
                      </a:r>
                    </a:p>
                  </a:txBody>
                  <a:tcPr/>
                </a:tc>
                <a:tc>
                  <a:txBody>
                    <a:bodyPr/>
                    <a:lstStyle/>
                    <a:p>
                      <a:r>
                        <a:rPr lang="en-US" altLang="zh-CN" sz="2400" dirty="0"/>
                        <a:t>13071858629</a:t>
                      </a:r>
                      <a:endParaRPr lang="zh-CN" altLang="en-US" sz="2400" dirty="0"/>
                    </a:p>
                  </a:txBody>
                  <a:tcPr/>
                </a:tc>
                <a:tc>
                  <a:txBody>
                    <a:bodyPr/>
                    <a:lstStyle/>
                    <a:p>
                      <a:r>
                        <a:rPr lang="en-US" altLang="zh-CN" sz="2400" dirty="0"/>
                        <a:t>houhl@zucc.edu.cn</a:t>
                      </a:r>
                      <a:endParaRPr lang="zh-CN" altLang="en-US" sz="2400" dirty="0"/>
                    </a:p>
                  </a:txBody>
                  <a:tcPr/>
                </a:tc>
                <a:tc>
                  <a:txBody>
                    <a:bodyPr/>
                    <a:lstStyle/>
                    <a:p>
                      <a:r>
                        <a:rPr lang="zh-CN" altLang="en-US" sz="2400" dirty="0"/>
                        <a:t>理四</a:t>
                      </a:r>
                      <a:r>
                        <a:rPr lang="en-US" altLang="zh-CN" sz="2400" dirty="0"/>
                        <a:t>504</a:t>
                      </a:r>
                      <a:endParaRPr lang="zh-CN" altLang="en-US" sz="2400" dirty="0"/>
                    </a:p>
                  </a:txBody>
                  <a:tcPr/>
                </a:tc>
                <a:extLst>
                  <a:ext uri="{0D108BD9-81ED-4DB2-BD59-A6C34878D82A}">
                    <a16:rowId xmlns:a16="http://schemas.microsoft.com/office/drawing/2014/main" xmlns="" val="1821696458"/>
                  </a:ext>
                </a:extLst>
              </a:tr>
            </a:tbl>
          </a:graphicData>
        </a:graphic>
      </p:graphicFrame>
    </p:spTree>
    <p:extLst>
      <p:ext uri="{BB962C8B-B14F-4D97-AF65-F5344CB8AC3E}">
        <p14:creationId xmlns:p14="http://schemas.microsoft.com/office/powerpoint/2010/main" val="3713443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xmlns="" id="{0A941B5A-21F2-4CDE-9E65-A3A744255990}"/>
              </a:ext>
            </a:extLst>
          </p:cNvPr>
          <p:cNvGraphicFramePr>
            <a:graphicFrameLocks noGrp="1"/>
          </p:cNvGraphicFramePr>
          <p:nvPr>
            <p:extLst/>
          </p:nvPr>
        </p:nvGraphicFramePr>
        <p:xfrm>
          <a:off x="1200734" y="1949144"/>
          <a:ext cx="10334679" cy="3169920"/>
        </p:xfrm>
        <a:graphic>
          <a:graphicData uri="http://schemas.openxmlformats.org/drawingml/2006/table">
            <a:tbl>
              <a:tblPr firstRow="1" bandRow="1">
                <a:tableStyleId>{F5AB1C69-6EDB-4FF4-983F-18BD219EF322}</a:tableStyleId>
              </a:tblPr>
              <a:tblGrid>
                <a:gridCol w="1144775">
                  <a:extLst>
                    <a:ext uri="{9D8B030D-6E8A-4147-A177-3AD203B41FA5}">
                      <a16:colId xmlns:a16="http://schemas.microsoft.com/office/drawing/2014/main" xmlns="" val="2729597670"/>
                    </a:ext>
                  </a:extLst>
                </a:gridCol>
                <a:gridCol w="929933">
                  <a:extLst>
                    <a:ext uri="{9D8B030D-6E8A-4147-A177-3AD203B41FA5}">
                      <a16:colId xmlns:a16="http://schemas.microsoft.com/office/drawing/2014/main" xmlns="" val="3426844255"/>
                    </a:ext>
                  </a:extLst>
                </a:gridCol>
                <a:gridCol w="2233292">
                  <a:extLst>
                    <a:ext uri="{9D8B030D-6E8A-4147-A177-3AD203B41FA5}">
                      <a16:colId xmlns:a16="http://schemas.microsoft.com/office/drawing/2014/main" xmlns="" val="1299888505"/>
                    </a:ext>
                  </a:extLst>
                </a:gridCol>
                <a:gridCol w="4258355">
                  <a:extLst>
                    <a:ext uri="{9D8B030D-6E8A-4147-A177-3AD203B41FA5}">
                      <a16:colId xmlns:a16="http://schemas.microsoft.com/office/drawing/2014/main" xmlns="" val="605643117"/>
                    </a:ext>
                  </a:extLst>
                </a:gridCol>
                <a:gridCol w="1768324">
                  <a:extLst>
                    <a:ext uri="{9D8B030D-6E8A-4147-A177-3AD203B41FA5}">
                      <a16:colId xmlns:a16="http://schemas.microsoft.com/office/drawing/2014/main" xmlns="" val="3791382230"/>
                    </a:ext>
                  </a:extLst>
                </a:gridCol>
              </a:tblGrid>
              <a:tr h="425705">
                <a:tc gridSpan="5">
                  <a:txBody>
                    <a:bodyPr/>
                    <a:lstStyle/>
                    <a:p>
                      <a:pPr algn="ctr"/>
                      <a:r>
                        <a:rPr lang="zh-CN" altLang="en-US" sz="2800" dirty="0"/>
                        <a:t>开发团队</a:t>
                      </a:r>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31250154"/>
                  </a:ext>
                </a:extLst>
              </a:tr>
              <a:tr h="363101">
                <a:tc>
                  <a:txBody>
                    <a:bodyPr/>
                    <a:lstStyle/>
                    <a:p>
                      <a:pPr algn="ctr"/>
                      <a:r>
                        <a:rPr lang="zh-CN" altLang="en-US" sz="2300" dirty="0"/>
                        <a:t>姓名</a:t>
                      </a:r>
                    </a:p>
                  </a:txBody>
                  <a:tcPr/>
                </a:tc>
                <a:tc>
                  <a:txBody>
                    <a:bodyPr/>
                    <a:lstStyle/>
                    <a:p>
                      <a:pPr algn="ctr"/>
                      <a:r>
                        <a:rPr lang="zh-CN" altLang="en-US" sz="2300" dirty="0"/>
                        <a:t>角色</a:t>
                      </a:r>
                    </a:p>
                  </a:txBody>
                  <a:tcPr/>
                </a:tc>
                <a:tc>
                  <a:txBody>
                    <a:bodyPr/>
                    <a:lstStyle/>
                    <a:p>
                      <a:pPr algn="ctr"/>
                      <a:r>
                        <a:rPr lang="zh-CN" altLang="en-US" sz="2300" dirty="0"/>
                        <a:t>手机号</a:t>
                      </a:r>
                    </a:p>
                  </a:txBody>
                  <a:tcPr/>
                </a:tc>
                <a:tc>
                  <a:txBody>
                    <a:bodyPr/>
                    <a:lstStyle/>
                    <a:p>
                      <a:pPr algn="ctr"/>
                      <a:r>
                        <a:rPr lang="zh-CN" altLang="en-US" sz="2300" dirty="0"/>
                        <a:t>邮箱</a:t>
                      </a:r>
                    </a:p>
                  </a:txBody>
                  <a:tcPr/>
                </a:tc>
                <a:tc>
                  <a:txBody>
                    <a:bodyPr/>
                    <a:lstStyle/>
                    <a:p>
                      <a:pPr algn="ctr"/>
                      <a:r>
                        <a:rPr lang="zh-CN" altLang="en-US" sz="2300" dirty="0"/>
                        <a:t>办公地址</a:t>
                      </a:r>
                    </a:p>
                  </a:txBody>
                  <a:tcPr/>
                </a:tc>
                <a:extLst>
                  <a:ext uri="{0D108BD9-81ED-4DB2-BD59-A6C34878D82A}">
                    <a16:rowId xmlns:a16="http://schemas.microsoft.com/office/drawing/2014/main" xmlns="" val="1647435423"/>
                  </a:ext>
                </a:extLst>
              </a:tr>
              <a:tr h="363101">
                <a:tc>
                  <a:txBody>
                    <a:bodyPr/>
                    <a:lstStyle/>
                    <a:p>
                      <a:r>
                        <a:rPr lang="zh-CN" altLang="en-US" sz="2300" dirty="0"/>
                        <a:t>沈启航</a:t>
                      </a:r>
                    </a:p>
                  </a:txBody>
                  <a:tcPr/>
                </a:tc>
                <a:tc>
                  <a:txBody>
                    <a:bodyPr/>
                    <a:lstStyle/>
                    <a:p>
                      <a:r>
                        <a:rPr lang="zh-CN" altLang="en-US" sz="2300" dirty="0"/>
                        <a:t>组长</a:t>
                      </a:r>
                    </a:p>
                  </a:txBody>
                  <a:tcPr/>
                </a:tc>
                <a:tc>
                  <a:txBody>
                    <a:bodyPr/>
                    <a:lstStyle/>
                    <a:p>
                      <a:r>
                        <a:rPr lang="en-US" altLang="zh-CN" sz="2300" kern="1200" dirty="0">
                          <a:solidFill>
                            <a:schemeClr val="dk1"/>
                          </a:solidFill>
                          <a:effectLst/>
                          <a:latin typeface="+mn-lt"/>
                          <a:ea typeface="+mn-ea"/>
                          <a:cs typeface="+mn-cs"/>
                        </a:rPr>
                        <a:t>15988122401</a:t>
                      </a:r>
                      <a:endParaRPr lang="zh-CN" altLang="en-US" sz="2300" dirty="0"/>
                    </a:p>
                  </a:txBody>
                  <a:tcPr/>
                </a:tc>
                <a:tc>
                  <a:txBody>
                    <a:bodyPr/>
                    <a:lstStyle/>
                    <a:p>
                      <a:r>
                        <a:rPr lang="en-US" altLang="zh-CN" sz="2300" kern="1200" dirty="0">
                          <a:solidFill>
                            <a:schemeClr val="dk1"/>
                          </a:solidFill>
                          <a:latin typeface="+mn-lt"/>
                          <a:ea typeface="+mn-ea"/>
                          <a:cs typeface="+mn-cs"/>
                        </a:rPr>
                        <a:t>31601404</a:t>
                      </a:r>
                      <a:r>
                        <a:rPr lang="en-US" altLang="zh-CN" sz="2300" dirty="0"/>
                        <a:t>@stu.</a:t>
                      </a:r>
                      <a:r>
                        <a:rPr lang="en-US" altLang="zh-CN" sz="2300" kern="1200" dirty="0">
                          <a:solidFill>
                            <a:schemeClr val="dk1"/>
                          </a:solidFill>
                          <a:latin typeface="+mn-lt"/>
                          <a:ea typeface="+mn-ea"/>
                          <a:cs typeface="+mn-cs"/>
                        </a:rPr>
                        <a:t>zucc</a:t>
                      </a:r>
                      <a:r>
                        <a:rPr lang="en-US" altLang="zh-CN" sz="2300" dirty="0"/>
                        <a:t>.edu.cn</a:t>
                      </a:r>
                      <a:endParaRPr lang="zh-CN" altLang="en-US" sz="2300" dirty="0"/>
                    </a:p>
                  </a:txBody>
                  <a:tcPr/>
                </a:tc>
                <a:tc>
                  <a:txBody>
                    <a:bodyPr/>
                    <a:lstStyle/>
                    <a:p>
                      <a:r>
                        <a:rPr lang="zh-CN" altLang="en-US" sz="2300" dirty="0"/>
                        <a:t>弘毅</a:t>
                      </a:r>
                      <a:r>
                        <a:rPr lang="en-US" altLang="zh-CN" sz="2300" dirty="0"/>
                        <a:t>B1-614</a:t>
                      </a:r>
                      <a:endParaRPr lang="zh-CN" altLang="en-US" sz="2300" dirty="0"/>
                    </a:p>
                  </a:txBody>
                  <a:tcPr/>
                </a:tc>
                <a:extLst>
                  <a:ext uri="{0D108BD9-81ED-4DB2-BD59-A6C34878D82A}">
                    <a16:rowId xmlns:a16="http://schemas.microsoft.com/office/drawing/2014/main" xmlns="" val="1394141134"/>
                  </a:ext>
                </a:extLst>
              </a:tr>
              <a:tr h="363101">
                <a:tc>
                  <a:txBody>
                    <a:bodyPr/>
                    <a:lstStyle/>
                    <a:p>
                      <a:r>
                        <a:rPr lang="zh-CN" altLang="en-US" sz="2300" dirty="0"/>
                        <a:t>叶柏成</a:t>
                      </a:r>
                    </a:p>
                  </a:txBody>
                  <a:tcPr/>
                </a:tc>
                <a:tc>
                  <a:txBody>
                    <a:bodyPr/>
                    <a:lstStyle/>
                    <a:p>
                      <a:r>
                        <a:rPr lang="zh-CN" altLang="en-US" sz="2300" dirty="0"/>
                        <a:t>组员</a:t>
                      </a:r>
                    </a:p>
                  </a:txBody>
                  <a:tcPr/>
                </a:tc>
                <a:tc>
                  <a:txBody>
                    <a:bodyPr/>
                    <a:lstStyle/>
                    <a:p>
                      <a:r>
                        <a:rPr lang="en-US" altLang="zh-CN" sz="2300" dirty="0"/>
                        <a:t>13588025779</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31601411@stu.zucc.edu.cn</a:t>
                      </a:r>
                      <a:endParaRPr lang="zh-CN" altLang="en-US" sz="2300" dirty="0"/>
                    </a:p>
                  </a:txBody>
                  <a:tcPr/>
                </a:tc>
                <a:tc>
                  <a:txBody>
                    <a:bodyPr/>
                    <a:lstStyle/>
                    <a:p>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xmlns="" val="1821696458"/>
                  </a:ext>
                </a:extLst>
              </a:tr>
              <a:tr h="243978">
                <a:tc>
                  <a:txBody>
                    <a:bodyPr/>
                    <a:lstStyle/>
                    <a:p>
                      <a:r>
                        <a:rPr lang="zh-CN" altLang="en-US" sz="2300" dirty="0"/>
                        <a:t>徐哲远</a:t>
                      </a:r>
                    </a:p>
                  </a:txBody>
                  <a:tcPr/>
                </a:tc>
                <a:tc>
                  <a:txBody>
                    <a:bodyPr/>
                    <a:lstStyle/>
                    <a:p>
                      <a:r>
                        <a:rPr lang="zh-CN" altLang="en-US" sz="2300" dirty="0"/>
                        <a:t>组员</a:t>
                      </a:r>
                    </a:p>
                  </a:txBody>
                  <a:tcPr/>
                </a:tc>
                <a:tc>
                  <a:txBody>
                    <a:bodyPr/>
                    <a:lstStyle/>
                    <a:p>
                      <a:r>
                        <a:rPr lang="en-US" altLang="zh-CN" sz="2300" dirty="0"/>
                        <a:t>15968805302</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31601409@stu.zucc.edu.cn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xmlns="" val="1338190748"/>
                  </a:ext>
                </a:extLst>
              </a:tr>
              <a:tr h="233339">
                <a:tc>
                  <a:txBody>
                    <a:bodyPr/>
                    <a:lstStyle/>
                    <a:p>
                      <a:r>
                        <a:rPr lang="zh-CN" altLang="en-US" sz="2300" dirty="0"/>
                        <a:t>杨以恒</a:t>
                      </a:r>
                    </a:p>
                  </a:txBody>
                  <a:tcPr/>
                </a:tc>
                <a:tc>
                  <a:txBody>
                    <a:bodyPr/>
                    <a:lstStyle/>
                    <a:p>
                      <a:r>
                        <a:rPr lang="zh-CN" altLang="en-US" sz="2300" dirty="0"/>
                        <a:t>组员</a:t>
                      </a:r>
                    </a:p>
                  </a:txBody>
                  <a:tcPr/>
                </a:tc>
                <a:tc>
                  <a:txBody>
                    <a:bodyPr/>
                    <a:lstStyle/>
                    <a:p>
                      <a:r>
                        <a:rPr lang="en-US" altLang="zh-CN" sz="2300" dirty="0"/>
                        <a:t>18989678901</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31601410@stu.zucc.edu.cn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xmlns="" val="914044858"/>
                  </a:ext>
                </a:extLst>
              </a:tr>
              <a:tr h="429734">
                <a:tc>
                  <a:txBody>
                    <a:bodyPr/>
                    <a:lstStyle/>
                    <a:p>
                      <a:r>
                        <a:rPr lang="zh-CN" altLang="en-US" sz="2300" dirty="0"/>
                        <a:t>骆佳俊</a:t>
                      </a:r>
                    </a:p>
                  </a:txBody>
                  <a:tcPr/>
                </a:tc>
                <a:tc>
                  <a:txBody>
                    <a:bodyPr/>
                    <a:lstStyle/>
                    <a:p>
                      <a:r>
                        <a:rPr lang="zh-CN" altLang="en-US" sz="2300" dirty="0"/>
                        <a:t>组员</a:t>
                      </a:r>
                    </a:p>
                  </a:txBody>
                  <a:tcPr/>
                </a:tc>
                <a:tc>
                  <a:txBody>
                    <a:bodyPr/>
                    <a:lstStyle/>
                    <a:p>
                      <a:r>
                        <a:rPr lang="en-US" altLang="zh-CN" sz="2300" dirty="0"/>
                        <a:t>18058735546</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31601215@stu.zucc.edu.cn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B2-206</a:t>
                      </a:r>
                      <a:endParaRPr lang="zh-CN" altLang="en-US" sz="2300" dirty="0"/>
                    </a:p>
                  </a:txBody>
                  <a:tcPr/>
                </a:tc>
                <a:extLst>
                  <a:ext uri="{0D108BD9-81ED-4DB2-BD59-A6C34878D82A}">
                    <a16:rowId xmlns:a16="http://schemas.microsoft.com/office/drawing/2014/main" xmlns="" val="541408255"/>
                  </a:ext>
                </a:extLst>
              </a:tr>
            </a:tbl>
          </a:graphicData>
        </a:graphic>
      </p:graphicFrame>
    </p:spTree>
    <p:extLst>
      <p:ext uri="{BB962C8B-B14F-4D97-AF65-F5344CB8AC3E}">
        <p14:creationId xmlns:p14="http://schemas.microsoft.com/office/powerpoint/2010/main" val="1562038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xmlns="" id="{0A941B5A-21F2-4CDE-9E65-A3A744255990}"/>
              </a:ext>
            </a:extLst>
          </p:cNvPr>
          <p:cNvGraphicFramePr>
            <a:graphicFrameLocks noGrp="1"/>
          </p:cNvGraphicFramePr>
          <p:nvPr>
            <p:extLst/>
          </p:nvPr>
        </p:nvGraphicFramePr>
        <p:xfrm>
          <a:off x="2103668" y="2118360"/>
          <a:ext cx="8339743" cy="2056154"/>
        </p:xfrm>
        <a:graphic>
          <a:graphicData uri="http://schemas.openxmlformats.org/drawingml/2006/table">
            <a:tbl>
              <a:tblPr firstRow="1" bandRow="1">
                <a:tableStyleId>{F5AB1C69-6EDB-4FF4-983F-18BD219EF322}</a:tableStyleId>
              </a:tblPr>
              <a:tblGrid>
                <a:gridCol w="1571185">
                  <a:extLst>
                    <a:ext uri="{9D8B030D-6E8A-4147-A177-3AD203B41FA5}">
                      <a16:colId xmlns:a16="http://schemas.microsoft.com/office/drawing/2014/main" xmlns="" val="2729597670"/>
                    </a:ext>
                  </a:extLst>
                </a:gridCol>
                <a:gridCol w="6768558">
                  <a:extLst>
                    <a:ext uri="{9D8B030D-6E8A-4147-A177-3AD203B41FA5}">
                      <a16:colId xmlns:a16="http://schemas.microsoft.com/office/drawing/2014/main" xmlns="" val="1299888505"/>
                    </a:ext>
                  </a:extLst>
                </a:gridCol>
              </a:tblGrid>
              <a:tr h="684554">
                <a:tc gridSpan="2">
                  <a:txBody>
                    <a:bodyPr/>
                    <a:lstStyle/>
                    <a:p>
                      <a:pPr algn="ctr"/>
                      <a:r>
                        <a:rPr lang="zh-CN" altLang="en-US" sz="2800" dirty="0"/>
                        <a:t>项目用户群</a:t>
                      </a:r>
                    </a:p>
                  </a:txBody>
                  <a:tcPr/>
                </a:tc>
                <a:tc hMerge="1">
                  <a:txBody>
                    <a:bodyPr/>
                    <a:lstStyle/>
                    <a:p>
                      <a:endParaRPr lang="zh-CN" altLang="en-US" dirty="0"/>
                    </a:p>
                  </a:txBody>
                  <a:tcPr/>
                </a:tc>
                <a:extLst>
                  <a:ext uri="{0D108BD9-81ED-4DB2-BD59-A6C34878D82A}">
                    <a16:rowId xmlns:a16="http://schemas.microsoft.com/office/drawing/2014/main" xmlns="" val="3131250154"/>
                  </a:ext>
                </a:extLst>
              </a:tr>
              <a:tr h="370840">
                <a:tc>
                  <a:txBody>
                    <a:bodyPr/>
                    <a:lstStyle/>
                    <a:p>
                      <a:pPr algn="ctr"/>
                      <a:r>
                        <a:rPr lang="zh-CN" altLang="en-US" sz="2400" b="1" dirty="0"/>
                        <a:t>用户划分</a:t>
                      </a:r>
                    </a:p>
                  </a:txBody>
                  <a:tcPr/>
                </a:tc>
                <a:tc>
                  <a:txBody>
                    <a:bodyPr/>
                    <a:lstStyle/>
                    <a:p>
                      <a:pPr algn="ctr"/>
                      <a:r>
                        <a:rPr lang="zh-CN" altLang="en-US" sz="2400" b="1" dirty="0"/>
                        <a:t>用户特征</a:t>
                      </a:r>
                    </a:p>
                  </a:txBody>
                  <a:tcPr/>
                </a:tc>
                <a:extLst>
                  <a:ext uri="{0D108BD9-81ED-4DB2-BD59-A6C34878D82A}">
                    <a16:rowId xmlns:a16="http://schemas.microsoft.com/office/drawing/2014/main" xmlns="" val="1647435423"/>
                  </a:ext>
                </a:extLst>
              </a:tr>
              <a:tr h="370840">
                <a:tc>
                  <a:txBody>
                    <a:bodyPr/>
                    <a:lstStyle/>
                    <a:p>
                      <a:r>
                        <a:rPr lang="zh-CN" altLang="en-US" sz="2400" dirty="0"/>
                        <a:t>核心用户</a:t>
                      </a:r>
                    </a:p>
                  </a:txBody>
                  <a:tcPr/>
                </a:tc>
                <a:tc>
                  <a:txBody>
                    <a:bodyPr/>
                    <a:lstStyle/>
                    <a:p>
                      <a:endParaRPr lang="zh-CN" altLang="en-US" sz="2400" dirty="0"/>
                    </a:p>
                  </a:txBody>
                  <a:tcPr/>
                </a:tc>
                <a:extLst>
                  <a:ext uri="{0D108BD9-81ED-4DB2-BD59-A6C34878D82A}">
                    <a16:rowId xmlns:a16="http://schemas.microsoft.com/office/drawing/2014/main" xmlns="" val="1394141134"/>
                  </a:ext>
                </a:extLst>
              </a:tr>
              <a:tr h="370840">
                <a:tc>
                  <a:txBody>
                    <a:bodyPr/>
                    <a:lstStyle/>
                    <a:p>
                      <a:r>
                        <a:rPr lang="zh-CN" altLang="en-US" sz="2400" dirty="0"/>
                        <a:t>潜在用户</a:t>
                      </a:r>
                    </a:p>
                  </a:txBody>
                  <a:tcPr/>
                </a:tc>
                <a:tc>
                  <a:txBody>
                    <a:bodyPr/>
                    <a:lstStyle/>
                    <a:p>
                      <a:endParaRPr lang="zh-CN" altLang="en-US" sz="2400" dirty="0"/>
                    </a:p>
                  </a:txBody>
                  <a:tcPr/>
                </a:tc>
                <a:extLst>
                  <a:ext uri="{0D108BD9-81ED-4DB2-BD59-A6C34878D82A}">
                    <a16:rowId xmlns:a16="http://schemas.microsoft.com/office/drawing/2014/main" xmlns="" val="1821696458"/>
                  </a:ext>
                </a:extLst>
              </a:tr>
            </a:tbl>
          </a:graphicData>
        </a:graphic>
      </p:graphicFrame>
    </p:spTree>
    <p:extLst>
      <p:ext uri="{BB962C8B-B14F-4D97-AF65-F5344CB8AC3E}">
        <p14:creationId xmlns:p14="http://schemas.microsoft.com/office/powerpoint/2010/main" val="2559485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参考资料</a:t>
            </a:r>
          </a:p>
        </p:txBody>
      </p:sp>
      <p:sp>
        <p:nvSpPr>
          <p:cNvPr id="7" name="Title 1"/>
          <p:cNvSpPr txBox="1">
            <a:spLocks/>
          </p:cNvSpPr>
          <p:nvPr/>
        </p:nvSpPr>
        <p:spPr>
          <a:xfrm>
            <a:off x="2103668" y="1949144"/>
            <a:ext cx="8387623" cy="364955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 GB/T 8567-2006《</a:t>
            </a:r>
            <a:r>
              <a:rPr lang="zh-CN" altLang="en-US" sz="2800" b="1" dirty="0">
                <a:solidFill>
                  <a:schemeClr val="bg1">
                    <a:lumMod val="75000"/>
                  </a:schemeClr>
                </a:solidFill>
                <a:latin typeface="+mn-lt"/>
              </a:rPr>
              <a:t>计算机软件文档编制规范</a:t>
            </a:r>
            <a:r>
              <a:rPr lang="en-US" altLang="zh-CN" sz="2800" b="1" dirty="0">
                <a:solidFill>
                  <a:schemeClr val="bg1">
                    <a:lumMod val="75000"/>
                  </a:schemeClr>
                </a:solidFill>
                <a:latin typeface="+mn-lt"/>
              </a:rPr>
              <a:t>GB-T8567-2006》</a:t>
            </a:r>
          </a:p>
          <a:p>
            <a:r>
              <a:rPr lang="en-US" altLang="zh-CN" sz="2800" b="1" dirty="0">
                <a:solidFill>
                  <a:schemeClr val="bg1">
                    <a:lumMod val="75000"/>
                  </a:schemeClr>
                </a:solidFill>
                <a:latin typeface="+mn-lt"/>
              </a:rPr>
              <a:t>[2] ISO9000-3.ISO9001</a:t>
            </a:r>
            <a:r>
              <a:rPr lang="zh-CN" altLang="en-US" sz="2800" b="1" dirty="0">
                <a:solidFill>
                  <a:schemeClr val="bg1">
                    <a:lumMod val="75000"/>
                  </a:schemeClr>
                </a:solidFill>
                <a:latin typeface="+mn-lt"/>
              </a:rPr>
              <a:t>标准在计算机软件开发、支持、安装和维护上的应用</a:t>
            </a:r>
            <a:r>
              <a:rPr lang="en-US" altLang="zh-CN" sz="2800" b="1" dirty="0">
                <a:solidFill>
                  <a:schemeClr val="bg1">
                    <a:lumMod val="75000"/>
                  </a:schemeClr>
                </a:solidFill>
                <a:latin typeface="+mn-lt"/>
              </a:rPr>
              <a:t>. </a:t>
            </a:r>
          </a:p>
          <a:p>
            <a:r>
              <a:rPr lang="en-US" altLang="zh-CN" sz="2800" b="1" dirty="0">
                <a:solidFill>
                  <a:schemeClr val="bg1">
                    <a:lumMod val="75000"/>
                  </a:schemeClr>
                </a:solidFill>
                <a:latin typeface="+mn-lt"/>
              </a:rPr>
              <a:t>[3] ISO9001</a:t>
            </a:r>
            <a:r>
              <a:rPr lang="zh-CN" altLang="en-US" sz="2800" b="1" dirty="0">
                <a:solidFill>
                  <a:schemeClr val="bg1">
                    <a:lumMod val="75000"/>
                  </a:schemeClr>
                </a:solidFill>
                <a:latin typeface="+mn-lt"/>
              </a:rPr>
              <a:t>标准文档模板</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需求分析</a:t>
            </a:r>
            <a:r>
              <a:rPr lang="en-US" altLang="zh-CN" sz="2800" b="1" dirty="0">
                <a:solidFill>
                  <a:schemeClr val="bg1">
                    <a:lumMod val="75000"/>
                  </a:schemeClr>
                </a:solidFill>
                <a:latin typeface="+mn-lt"/>
              </a:rPr>
              <a:t>》</a:t>
            </a:r>
          </a:p>
          <a:p>
            <a:r>
              <a:rPr lang="en-US" altLang="zh-CN" sz="2800" b="1" dirty="0">
                <a:solidFill>
                  <a:schemeClr val="bg1">
                    <a:lumMod val="75000"/>
                  </a:schemeClr>
                </a:solidFill>
                <a:latin typeface="+mn-lt"/>
              </a:rPr>
              <a:t>[4] C2-PRD-</a:t>
            </a:r>
            <a:r>
              <a:rPr lang="zh-CN" altLang="en-US" sz="2800" b="1" dirty="0">
                <a:solidFill>
                  <a:schemeClr val="bg1">
                    <a:lumMod val="75000"/>
                  </a:schemeClr>
                </a:solidFill>
                <a:latin typeface="+mn-lt"/>
              </a:rPr>
              <a:t>项目描述</a:t>
            </a:r>
            <a:r>
              <a:rPr lang="en-US" altLang="zh-CN" sz="2800" b="1" dirty="0">
                <a:solidFill>
                  <a:schemeClr val="bg1">
                    <a:lumMod val="75000"/>
                  </a:schemeClr>
                </a:solidFill>
                <a:latin typeface="+mn-lt"/>
              </a:rPr>
              <a:t>-2018</a:t>
            </a:r>
          </a:p>
          <a:p>
            <a:r>
              <a:rPr lang="en-US" altLang="zh-CN" sz="2800" b="1" dirty="0">
                <a:solidFill>
                  <a:schemeClr val="bg1">
                    <a:lumMod val="75000"/>
                  </a:schemeClr>
                </a:solidFill>
                <a:latin typeface="+mn-lt"/>
              </a:rPr>
              <a:t>[5] </a:t>
            </a:r>
            <a:r>
              <a:rPr lang="zh-CN" altLang="en-US" sz="2800" b="1" dirty="0">
                <a:solidFill>
                  <a:schemeClr val="bg1">
                    <a:lumMod val="75000"/>
                  </a:schemeClr>
                </a:solidFill>
                <a:latin typeface="+mn-lt"/>
              </a:rPr>
              <a:t>张海藩</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牟永敏</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软件工程导论（第六版）</a:t>
            </a:r>
          </a:p>
          <a:p>
            <a:r>
              <a:rPr lang="zh-CN" altLang="en-US" sz="2800" b="1" dirty="0">
                <a:solidFill>
                  <a:schemeClr val="bg1">
                    <a:lumMod val="75000"/>
                  </a:schemeClr>
                </a:solidFill>
                <a:latin typeface="+mn-lt"/>
              </a:rPr>
              <a:t>注：本文档主要参考</a:t>
            </a:r>
            <a:r>
              <a:rPr lang="en-US" altLang="zh-CN" sz="2800" b="1" dirty="0">
                <a:solidFill>
                  <a:schemeClr val="bg1">
                    <a:lumMod val="75000"/>
                  </a:schemeClr>
                </a:solidFill>
                <a:latin typeface="+mn-lt"/>
              </a:rPr>
              <a:t>ISO9001</a:t>
            </a:r>
            <a:r>
              <a:rPr lang="zh-CN" altLang="en-US" sz="2800" b="1" dirty="0">
                <a:solidFill>
                  <a:schemeClr val="bg1">
                    <a:lumMod val="75000"/>
                  </a:schemeClr>
                </a:solidFill>
                <a:latin typeface="+mn-lt"/>
              </a:rPr>
              <a:t>标准</a:t>
            </a:r>
          </a:p>
        </p:txBody>
      </p:sp>
    </p:spTree>
    <p:extLst>
      <p:ext uri="{BB962C8B-B14F-4D97-AF65-F5344CB8AC3E}">
        <p14:creationId xmlns:p14="http://schemas.microsoft.com/office/powerpoint/2010/main" val="1686429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2</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a:solidFill>
                  <a:schemeClr val="accent2"/>
                </a:solidFill>
              </a:rPr>
              <a:t>项目概述</a:t>
            </a:r>
          </a:p>
        </p:txBody>
      </p:sp>
    </p:spTree>
    <p:extLst>
      <p:ext uri="{BB962C8B-B14F-4D97-AF65-F5344CB8AC3E}">
        <p14:creationId xmlns:p14="http://schemas.microsoft.com/office/powerpoint/2010/main" val="119398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98388" y="445113"/>
            <a:ext cx="3722452" cy="707886"/>
          </a:xfrm>
          <a:prstGeom prst="rect">
            <a:avLst/>
          </a:prstGeom>
          <a:noFill/>
        </p:spPr>
        <p:txBody>
          <a:bodyPr wrap="square" rtlCol="0">
            <a:spAutoFit/>
          </a:bodyPr>
          <a:lstStyle/>
          <a:p>
            <a:r>
              <a:rPr lang="zh-CN" altLang="en-US" sz="4000" b="1" dirty="0" smtClean="0">
                <a:solidFill>
                  <a:schemeClr val="accent2"/>
                </a:solidFill>
              </a:rPr>
              <a:t>项目章程概述</a:t>
            </a:r>
            <a:endParaRPr lang="zh-CN" altLang="en-US" sz="4000" b="1" dirty="0">
              <a:solidFill>
                <a:schemeClr val="accent2"/>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981" y="1296090"/>
            <a:ext cx="9549258" cy="4430412"/>
          </a:xfrm>
          <a:prstGeom prst="rect">
            <a:avLst/>
          </a:prstGeom>
        </p:spPr>
      </p:pic>
    </p:spTree>
    <p:extLst>
      <p:ext uri="{BB962C8B-B14F-4D97-AF65-F5344CB8AC3E}">
        <p14:creationId xmlns:p14="http://schemas.microsoft.com/office/powerpoint/2010/main" val="3358943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项目基本说明</a:t>
            </a:r>
          </a:p>
        </p:txBody>
      </p:sp>
      <p:sp>
        <p:nvSpPr>
          <p:cNvPr id="7" name="Title 1"/>
          <p:cNvSpPr txBox="1">
            <a:spLocks/>
          </p:cNvSpPr>
          <p:nvPr/>
        </p:nvSpPr>
        <p:spPr>
          <a:xfrm>
            <a:off x="2103668" y="1949144"/>
            <a:ext cx="8387623" cy="352447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软件工程系列课程教学辅助网站是为了使这门课上的出色，使学生能够获得最多的资料，使学生及时的了解世界需求工程的最新动态，以及学生和教师的有效地沟通的一个与教师及同学之间相互交流，及获取资料的平台。同时为了一些没有选这几门课，但是也想了解项目管理，需求工程，统一建模的相关知识同学提供服务，以备到时决定该选不选这门课程。</a:t>
            </a:r>
          </a:p>
        </p:txBody>
      </p:sp>
    </p:spTree>
    <p:extLst>
      <p:ext uri="{BB962C8B-B14F-4D97-AF65-F5344CB8AC3E}">
        <p14:creationId xmlns:p14="http://schemas.microsoft.com/office/powerpoint/2010/main" val="1889910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9299" y="603549"/>
            <a:ext cx="5202004" cy="707886"/>
          </a:xfrm>
          <a:prstGeom prst="rect">
            <a:avLst/>
          </a:prstGeom>
          <a:noFill/>
        </p:spPr>
        <p:txBody>
          <a:bodyPr wrap="square" rtlCol="0">
            <a:spAutoFit/>
          </a:bodyPr>
          <a:lstStyle/>
          <a:p>
            <a:r>
              <a:rPr lang="zh-CN" altLang="en-US" sz="4000" b="1" dirty="0">
                <a:solidFill>
                  <a:schemeClr val="accent2"/>
                </a:solidFill>
              </a:rPr>
              <a:t>工作内容</a:t>
            </a:r>
          </a:p>
        </p:txBody>
      </p:sp>
      <p:graphicFrame>
        <p:nvGraphicFramePr>
          <p:cNvPr id="6" name="表格 5">
            <a:extLst>
              <a:ext uri="{FF2B5EF4-FFF2-40B4-BE49-F238E27FC236}">
                <a16:creationId xmlns:a16="http://schemas.microsoft.com/office/drawing/2014/main" xmlns="" id="{99FFC163-807C-486C-9BA5-2A0DEFDF3EC3}"/>
              </a:ext>
            </a:extLst>
          </p:cNvPr>
          <p:cNvGraphicFramePr>
            <a:graphicFrameLocks noGrp="1"/>
          </p:cNvGraphicFramePr>
          <p:nvPr>
            <p:extLst/>
          </p:nvPr>
        </p:nvGraphicFramePr>
        <p:xfrm>
          <a:off x="1771324" y="1469871"/>
          <a:ext cx="8652525" cy="5196840"/>
        </p:xfrm>
        <a:graphic>
          <a:graphicData uri="http://schemas.openxmlformats.org/drawingml/2006/table">
            <a:tbl>
              <a:tblPr firstRow="1" firstCol="1" bandRow="1">
                <a:tableStyleId>{F5AB1C69-6EDB-4FF4-983F-18BD219EF322}</a:tableStyleId>
              </a:tblPr>
              <a:tblGrid>
                <a:gridCol w="1096693">
                  <a:extLst>
                    <a:ext uri="{9D8B030D-6E8A-4147-A177-3AD203B41FA5}">
                      <a16:colId xmlns:a16="http://schemas.microsoft.com/office/drawing/2014/main" xmlns="" val="1090766028"/>
                    </a:ext>
                  </a:extLst>
                </a:gridCol>
                <a:gridCol w="6094791">
                  <a:extLst>
                    <a:ext uri="{9D8B030D-6E8A-4147-A177-3AD203B41FA5}">
                      <a16:colId xmlns:a16="http://schemas.microsoft.com/office/drawing/2014/main" xmlns="" val="3334063268"/>
                    </a:ext>
                  </a:extLst>
                </a:gridCol>
                <a:gridCol w="1461041">
                  <a:extLst>
                    <a:ext uri="{9D8B030D-6E8A-4147-A177-3AD203B41FA5}">
                      <a16:colId xmlns:a16="http://schemas.microsoft.com/office/drawing/2014/main" xmlns="" val="2678944072"/>
                    </a:ext>
                  </a:extLst>
                </a:gridCol>
              </a:tblGrid>
              <a:tr h="402622">
                <a:tc>
                  <a:txBody>
                    <a:bodyPr/>
                    <a:lstStyle/>
                    <a:p>
                      <a:pPr algn="ctr">
                        <a:lnSpc>
                          <a:spcPct val="150000"/>
                        </a:lnSpc>
                        <a:spcAft>
                          <a:spcPts val="0"/>
                        </a:spcAft>
                      </a:pPr>
                      <a:r>
                        <a:rPr lang="zh-CN" sz="2200" kern="100" dirty="0">
                          <a:effectLst/>
                        </a:rPr>
                        <a:t>里程碑</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dirty="0">
                          <a:effectLst/>
                        </a:rPr>
                        <a:t>需提交文件</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负责人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58708108"/>
                  </a:ext>
                </a:extLst>
              </a:tr>
              <a:tr h="289848">
                <a:tc>
                  <a:txBody>
                    <a:bodyPr/>
                    <a:lstStyle/>
                    <a:p>
                      <a:pPr algn="just">
                        <a:spcAft>
                          <a:spcPts val="0"/>
                        </a:spcAft>
                      </a:pPr>
                      <a:r>
                        <a:rPr lang="en-US" sz="2200" kern="100">
                          <a:effectLst/>
                        </a:rPr>
                        <a:t>M0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项目可行性报告</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48667210"/>
                  </a:ext>
                </a:extLst>
              </a:tr>
              <a:tr h="289848">
                <a:tc>
                  <a:txBody>
                    <a:bodyPr/>
                    <a:lstStyle/>
                    <a:p>
                      <a:pPr algn="just">
                        <a:spcAft>
                          <a:spcPts val="0"/>
                        </a:spcAft>
                      </a:pPr>
                      <a:r>
                        <a:rPr lang="en-US" sz="2200" kern="100">
                          <a:effectLst/>
                        </a:rPr>
                        <a:t>M1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项目章程、项目总体计划、需求工程计划</a:t>
                      </a:r>
                      <a:r>
                        <a:rPr lang="en-US" sz="2200" kern="100" dirty="0">
                          <a:effectLst/>
                        </a:rPr>
                        <a:t>-</a:t>
                      </a:r>
                      <a:r>
                        <a:rPr lang="zh-CN" sz="2200" kern="100" dirty="0">
                          <a:effectLst/>
                        </a:rPr>
                        <a:t>初步</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00464086"/>
                  </a:ext>
                </a:extLst>
              </a:tr>
              <a:tr h="289848">
                <a:tc>
                  <a:txBody>
                    <a:bodyPr/>
                    <a:lstStyle/>
                    <a:p>
                      <a:pPr algn="just">
                        <a:spcAft>
                          <a:spcPts val="0"/>
                        </a:spcAft>
                      </a:pPr>
                      <a:r>
                        <a:rPr lang="en-US" sz="2200" kern="100">
                          <a:effectLst/>
                        </a:rPr>
                        <a:t>M2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rPr>
                        <a:t>QA</a:t>
                      </a:r>
                      <a:r>
                        <a:rPr lang="zh-CN" sz="2200" kern="100" dirty="0">
                          <a:effectLst/>
                        </a:rPr>
                        <a:t>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32206555"/>
                  </a:ext>
                </a:extLst>
              </a:tr>
              <a:tr h="289848">
                <a:tc>
                  <a:txBody>
                    <a:bodyPr/>
                    <a:lstStyle/>
                    <a:p>
                      <a:pPr algn="just">
                        <a:spcAft>
                          <a:spcPts val="0"/>
                        </a:spcAft>
                      </a:pPr>
                      <a:r>
                        <a:rPr lang="en-US" sz="2200" kern="100">
                          <a:effectLst/>
                        </a:rPr>
                        <a:t>M3</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需求工程计划修改及评审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19083802"/>
                  </a:ext>
                </a:extLst>
              </a:tr>
              <a:tr h="289848">
                <a:tc>
                  <a:txBody>
                    <a:bodyPr/>
                    <a:lstStyle/>
                    <a:p>
                      <a:pPr algn="just">
                        <a:spcAft>
                          <a:spcPts val="0"/>
                        </a:spcAft>
                      </a:pPr>
                      <a:r>
                        <a:rPr lang="en-US" sz="2200" kern="100">
                          <a:effectLst/>
                        </a:rPr>
                        <a:t>M4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71422159"/>
                  </a:ext>
                </a:extLst>
              </a:tr>
              <a:tr h="289848">
                <a:tc>
                  <a:txBody>
                    <a:bodyPr/>
                    <a:lstStyle/>
                    <a:p>
                      <a:pPr algn="just">
                        <a:spcAft>
                          <a:spcPts val="0"/>
                        </a:spcAft>
                      </a:pPr>
                      <a:r>
                        <a:rPr lang="en-US" sz="2200" kern="100">
                          <a:effectLst/>
                        </a:rPr>
                        <a:t>M5</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22983429"/>
                  </a:ext>
                </a:extLst>
              </a:tr>
              <a:tr h="289848">
                <a:tc>
                  <a:txBody>
                    <a:bodyPr/>
                    <a:lstStyle/>
                    <a:p>
                      <a:pPr algn="just">
                        <a:spcAft>
                          <a:spcPts val="0"/>
                        </a:spcAft>
                      </a:pPr>
                      <a:r>
                        <a:rPr lang="en-US" sz="2200" kern="100">
                          <a:effectLst/>
                        </a:rPr>
                        <a:t>M6</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91838452"/>
                  </a:ext>
                </a:extLst>
              </a:tr>
              <a:tr h="289848">
                <a:tc>
                  <a:txBody>
                    <a:bodyPr/>
                    <a:lstStyle/>
                    <a:p>
                      <a:pPr algn="just">
                        <a:spcAft>
                          <a:spcPts val="0"/>
                        </a:spcAft>
                      </a:pPr>
                      <a:r>
                        <a:rPr lang="en-US" sz="2200" kern="100">
                          <a:effectLst/>
                        </a:rPr>
                        <a:t>M7</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08646324"/>
                  </a:ext>
                </a:extLst>
              </a:tr>
              <a:tr h="289848">
                <a:tc>
                  <a:txBody>
                    <a:bodyPr/>
                    <a:lstStyle/>
                    <a:p>
                      <a:pPr algn="just">
                        <a:spcAft>
                          <a:spcPts val="0"/>
                        </a:spcAft>
                      </a:pPr>
                      <a:r>
                        <a:rPr lang="en-US" sz="2200" kern="100">
                          <a:effectLst/>
                        </a:rPr>
                        <a:t>M8</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系统设计与实现计划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97305904"/>
                  </a:ext>
                </a:extLst>
              </a:tr>
              <a:tr h="289848">
                <a:tc>
                  <a:txBody>
                    <a:bodyPr/>
                    <a:lstStyle/>
                    <a:p>
                      <a:pPr algn="just">
                        <a:spcAft>
                          <a:spcPts val="0"/>
                        </a:spcAft>
                      </a:pPr>
                      <a:r>
                        <a:rPr lang="en-US" sz="2200" kern="100">
                          <a:effectLst/>
                        </a:rPr>
                        <a:t>M9</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软件概要设计说明</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84920727"/>
                  </a:ext>
                </a:extLst>
              </a:tr>
              <a:tr h="579697">
                <a:tc>
                  <a:txBody>
                    <a:bodyPr/>
                    <a:lstStyle/>
                    <a:p>
                      <a:pPr algn="just">
                        <a:spcAft>
                          <a:spcPts val="0"/>
                        </a:spcAft>
                      </a:pPr>
                      <a:r>
                        <a:rPr lang="en-US" sz="2200" kern="100">
                          <a:effectLst/>
                        </a:rPr>
                        <a:t>M10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测试计划、安装部署计划、培训计划、系统维护计划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29361021"/>
                  </a:ext>
                </a:extLst>
              </a:tr>
              <a:tr h="289848">
                <a:tc>
                  <a:txBody>
                    <a:bodyPr/>
                    <a:lstStyle/>
                    <a:p>
                      <a:pPr algn="just">
                        <a:spcAft>
                          <a:spcPts val="0"/>
                        </a:spcAft>
                      </a:pPr>
                      <a:r>
                        <a:rPr lang="en-US" sz="2200" kern="100">
                          <a:effectLst/>
                        </a:rPr>
                        <a:t>M11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项目总结报告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59777989"/>
                  </a:ext>
                </a:extLst>
              </a:tr>
              <a:tr h="109634">
                <a:tc>
                  <a:txBody>
                    <a:bodyPr/>
                    <a:lstStyle/>
                    <a:p>
                      <a:pPr algn="just">
                        <a:spcAft>
                          <a:spcPts val="0"/>
                        </a:spcAft>
                      </a:pPr>
                      <a:r>
                        <a:rPr lang="en-US" sz="2200" kern="100">
                          <a:effectLst/>
                        </a:rPr>
                        <a:t>M12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经验总结</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97590438"/>
                  </a:ext>
                </a:extLst>
              </a:tr>
            </a:tbl>
          </a:graphicData>
        </a:graphic>
      </p:graphicFrame>
    </p:spTree>
    <p:extLst>
      <p:ext uri="{BB962C8B-B14F-4D97-AF65-F5344CB8AC3E}">
        <p14:creationId xmlns:p14="http://schemas.microsoft.com/office/powerpoint/2010/main" val="514633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开发人员</a:t>
            </a:r>
          </a:p>
        </p:txBody>
      </p:sp>
      <p:graphicFrame>
        <p:nvGraphicFramePr>
          <p:cNvPr id="6" name="表格 5">
            <a:extLst>
              <a:ext uri="{FF2B5EF4-FFF2-40B4-BE49-F238E27FC236}">
                <a16:creationId xmlns:a16="http://schemas.microsoft.com/office/drawing/2014/main" xmlns="" id="{CF2E923A-E23A-41C6-8232-20C384B24D52}"/>
              </a:ext>
            </a:extLst>
          </p:cNvPr>
          <p:cNvGraphicFramePr>
            <a:graphicFrameLocks noGrp="1"/>
          </p:cNvGraphicFramePr>
          <p:nvPr>
            <p:extLst/>
          </p:nvPr>
        </p:nvGraphicFramePr>
        <p:xfrm>
          <a:off x="1310981" y="2079264"/>
          <a:ext cx="9608026" cy="2743200"/>
        </p:xfrm>
        <a:graphic>
          <a:graphicData uri="http://schemas.openxmlformats.org/drawingml/2006/table">
            <a:tbl>
              <a:tblPr firstRow="1" firstCol="1" bandRow="1">
                <a:tableStyleId>{F5AB1C69-6EDB-4FF4-983F-18BD219EF322}</a:tableStyleId>
              </a:tblPr>
              <a:tblGrid>
                <a:gridCol w="1085051">
                  <a:extLst>
                    <a:ext uri="{9D8B030D-6E8A-4147-A177-3AD203B41FA5}">
                      <a16:colId xmlns:a16="http://schemas.microsoft.com/office/drawing/2014/main" xmlns="" val="1186726084"/>
                    </a:ext>
                  </a:extLst>
                </a:gridCol>
                <a:gridCol w="1456847">
                  <a:extLst>
                    <a:ext uri="{9D8B030D-6E8A-4147-A177-3AD203B41FA5}">
                      <a16:colId xmlns:a16="http://schemas.microsoft.com/office/drawing/2014/main" xmlns="" val="1368633652"/>
                    </a:ext>
                  </a:extLst>
                </a:gridCol>
                <a:gridCol w="1862786">
                  <a:extLst>
                    <a:ext uri="{9D8B030D-6E8A-4147-A177-3AD203B41FA5}">
                      <a16:colId xmlns:a16="http://schemas.microsoft.com/office/drawing/2014/main" xmlns="" val="1536426068"/>
                    </a:ext>
                  </a:extLst>
                </a:gridCol>
                <a:gridCol w="3547389">
                  <a:extLst>
                    <a:ext uri="{9D8B030D-6E8A-4147-A177-3AD203B41FA5}">
                      <a16:colId xmlns:a16="http://schemas.microsoft.com/office/drawing/2014/main" xmlns="" val="1147629777"/>
                    </a:ext>
                  </a:extLst>
                </a:gridCol>
                <a:gridCol w="1655953">
                  <a:extLst>
                    <a:ext uri="{9D8B030D-6E8A-4147-A177-3AD203B41FA5}">
                      <a16:colId xmlns:a16="http://schemas.microsoft.com/office/drawing/2014/main" xmlns="" val="3146192022"/>
                    </a:ext>
                  </a:extLst>
                </a:gridCol>
              </a:tblGrid>
              <a:tr h="452224">
                <a:tc>
                  <a:txBody>
                    <a:bodyPr/>
                    <a:lstStyle/>
                    <a:p>
                      <a:pPr algn="ctr">
                        <a:lnSpc>
                          <a:spcPct val="150000"/>
                        </a:lnSpc>
                        <a:spcAft>
                          <a:spcPts val="0"/>
                        </a:spcAft>
                      </a:pPr>
                      <a:r>
                        <a:rPr lang="zh-CN" sz="2000" kern="100" dirty="0">
                          <a:effectLst/>
                        </a:rPr>
                        <a:t>姓名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岗位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10903728"/>
                  </a:ext>
                </a:extLst>
              </a:tr>
              <a:tr h="420259">
                <a:tc>
                  <a:txBody>
                    <a:bodyPr/>
                    <a:lstStyle/>
                    <a:p>
                      <a:pPr algn="just">
                        <a:lnSpc>
                          <a:spcPct val="150000"/>
                        </a:lnSpc>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15988122404</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31601404@stu.zucc.edu.cn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B1-614</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576036183"/>
                  </a:ext>
                </a:extLst>
              </a:tr>
              <a:tr h="433137">
                <a:tc>
                  <a:txBody>
                    <a:bodyPr/>
                    <a:lstStyle/>
                    <a:p>
                      <a:pPr algn="just">
                        <a:lnSpc>
                          <a:spcPct val="150000"/>
                        </a:lnSpc>
                        <a:spcAft>
                          <a:spcPts val="0"/>
                        </a:spcAft>
                      </a:pPr>
                      <a:r>
                        <a:rPr lang="zh-CN" sz="2000" kern="100">
                          <a:effectLst/>
                        </a:rPr>
                        <a:t>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质量保证员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18989678901</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31601410@stu.zucc.edu.cn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707347687"/>
                  </a:ext>
                </a:extLst>
              </a:tr>
              <a:tr h="336884">
                <a:tc>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配置管理员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13588025779</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31601411@stu.zucc.edu.cn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733147460"/>
                  </a:ext>
                </a:extLst>
              </a:tr>
              <a:tr h="425630">
                <a:tc>
                  <a:txBody>
                    <a:bodyPr/>
                    <a:lstStyle/>
                    <a:p>
                      <a:pPr algn="just">
                        <a:lnSpc>
                          <a:spcPct val="150000"/>
                        </a:lnSpc>
                        <a:spcAft>
                          <a:spcPts val="0"/>
                        </a:spcAft>
                      </a:pPr>
                      <a:r>
                        <a:rPr lang="zh-CN" sz="2000" kern="100">
                          <a:effectLst/>
                        </a:rPr>
                        <a:t>徐哲远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15968805302</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31601409@stu.zucc.edu.cn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264464995"/>
                  </a:ext>
                </a:extLst>
              </a:tr>
              <a:tr h="444309">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骆佳俊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归档整理员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2000" kern="100" dirty="0">
                          <a:solidFill>
                            <a:schemeClr val="dk1"/>
                          </a:solidFill>
                          <a:effectLst/>
                          <a:latin typeface="+mn-lt"/>
                          <a:ea typeface="+mn-ea"/>
                          <a:cs typeface="+mn-cs"/>
                        </a:rPr>
                        <a:t>18058735546</a:t>
                      </a:r>
                      <a:endParaRPr lang="zh-CN" altLang="en-US" sz="2000" kern="100" dirty="0">
                        <a:solidFill>
                          <a:schemeClr val="dk1"/>
                        </a:solidFill>
                        <a:effectLst/>
                        <a:latin typeface="+mn-lt"/>
                        <a:ea typeface="+mn-ea"/>
                        <a:cs typeface="+mn-cs"/>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kern="100" dirty="0">
                          <a:solidFill>
                            <a:schemeClr val="dk1"/>
                          </a:solidFill>
                          <a:effectLst/>
                          <a:latin typeface="+mn-lt"/>
                          <a:ea typeface="+mn-ea"/>
                          <a:cs typeface="+mn-cs"/>
                        </a:rPr>
                        <a:t>31601215@stu.zucc.edu.cn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altLang="zh-CN" sz="2000" kern="100" dirty="0">
                          <a:solidFill>
                            <a:schemeClr val="dk1"/>
                          </a:solidFill>
                          <a:effectLst/>
                          <a:latin typeface="+mn-lt"/>
                          <a:ea typeface="+mn-ea"/>
                          <a:cs typeface="+mn-cs"/>
                        </a:rPr>
                        <a:t>B2-206</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1700515657"/>
                  </a:ext>
                </a:extLst>
              </a:tr>
            </a:tbl>
          </a:graphicData>
        </a:graphic>
      </p:graphicFrame>
    </p:spTree>
    <p:extLst>
      <p:ext uri="{BB962C8B-B14F-4D97-AF65-F5344CB8AC3E}">
        <p14:creationId xmlns:p14="http://schemas.microsoft.com/office/powerpoint/2010/main" val="3269814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用户</a:t>
            </a:r>
          </a:p>
        </p:txBody>
      </p:sp>
      <p:sp>
        <p:nvSpPr>
          <p:cNvPr id="7" name="Title 1"/>
          <p:cNvSpPr txBox="1">
            <a:spLocks/>
          </p:cNvSpPr>
          <p:nvPr/>
        </p:nvSpPr>
        <p:spPr>
          <a:xfrm>
            <a:off x="2983468" y="22539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a:t>
            </a:r>
            <a:r>
              <a:rPr lang="zh-CN" altLang="en-US" sz="2800" b="1" dirty="0">
                <a:solidFill>
                  <a:schemeClr val="bg1">
                    <a:lumMod val="75000"/>
                  </a:schemeClr>
                </a:solidFill>
                <a:latin typeface="+mn-lt"/>
              </a:rPr>
              <a:t>教师</a:t>
            </a:r>
          </a:p>
          <a:p>
            <a:r>
              <a:rPr lang="en-US" altLang="zh-CN" sz="2800" b="1" dirty="0">
                <a:solidFill>
                  <a:schemeClr val="bg1">
                    <a:lumMod val="75000"/>
                  </a:schemeClr>
                </a:solidFill>
                <a:latin typeface="+mn-lt"/>
              </a:rPr>
              <a:t>2.</a:t>
            </a:r>
            <a:r>
              <a:rPr lang="zh-CN" altLang="en-US" sz="2800" b="1" dirty="0">
                <a:solidFill>
                  <a:schemeClr val="bg1">
                    <a:lumMod val="75000"/>
                  </a:schemeClr>
                </a:solidFill>
                <a:latin typeface="+mn-lt"/>
              </a:rPr>
              <a:t>学生</a:t>
            </a:r>
          </a:p>
          <a:p>
            <a:r>
              <a:rPr lang="en-US" altLang="zh-CN" sz="2800" b="1" dirty="0">
                <a:solidFill>
                  <a:schemeClr val="bg1">
                    <a:lumMod val="75000"/>
                  </a:schemeClr>
                </a:solidFill>
                <a:latin typeface="+mn-lt"/>
              </a:rPr>
              <a:t>3.</a:t>
            </a:r>
            <a:r>
              <a:rPr lang="zh-CN" altLang="en-US" sz="2800" b="1" dirty="0">
                <a:solidFill>
                  <a:schemeClr val="bg1">
                    <a:lumMod val="75000"/>
                  </a:schemeClr>
                </a:solidFill>
                <a:latin typeface="+mn-lt"/>
              </a:rPr>
              <a:t>游客：没选这些课，但是感兴趣的学生</a:t>
            </a:r>
          </a:p>
          <a:p>
            <a:r>
              <a:rPr lang="en-US" altLang="zh-CN" sz="2800" b="1" dirty="0">
                <a:solidFill>
                  <a:schemeClr val="bg1">
                    <a:lumMod val="75000"/>
                  </a:schemeClr>
                </a:solidFill>
                <a:latin typeface="+mn-lt"/>
              </a:rPr>
              <a:t>4.</a:t>
            </a:r>
            <a:r>
              <a:rPr lang="zh-CN" altLang="en-US" sz="2800" b="1" dirty="0">
                <a:solidFill>
                  <a:schemeClr val="bg1">
                    <a:lumMod val="75000"/>
                  </a:schemeClr>
                </a:solidFill>
                <a:latin typeface="+mn-lt"/>
              </a:rPr>
              <a:t>网站管理员</a:t>
            </a:r>
          </a:p>
        </p:txBody>
      </p:sp>
    </p:spTree>
    <p:extLst>
      <p:ext uri="{BB962C8B-B14F-4D97-AF65-F5344CB8AC3E}">
        <p14:creationId xmlns:p14="http://schemas.microsoft.com/office/powerpoint/2010/main" val="2527179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产品</a:t>
            </a:r>
          </a:p>
        </p:txBody>
      </p:sp>
      <p:sp>
        <p:nvSpPr>
          <p:cNvPr id="6" name="文本框 5">
            <a:extLst>
              <a:ext uri="{FF2B5EF4-FFF2-40B4-BE49-F238E27FC236}">
                <a16:creationId xmlns:a16="http://schemas.microsoft.com/office/drawing/2014/main" xmlns="" id="{FB69C8D5-3B93-4C93-BF4F-86DD283494E1}"/>
              </a:ext>
            </a:extLst>
          </p:cNvPr>
          <p:cNvSpPr txBox="1"/>
          <p:nvPr/>
        </p:nvSpPr>
        <p:spPr>
          <a:xfrm>
            <a:off x="2384568" y="1469090"/>
            <a:ext cx="7426037" cy="523220"/>
          </a:xfrm>
          <a:prstGeom prst="rect">
            <a:avLst/>
          </a:prstGeom>
          <a:noFill/>
        </p:spPr>
        <p:txBody>
          <a:bodyPr wrap="square" rtlCol="0">
            <a:spAutoFit/>
          </a:bodyPr>
          <a:lstStyle/>
          <a:p>
            <a:pPr algn="ctr"/>
            <a:r>
              <a:rPr lang="zh-CN" altLang="en-US" sz="2800" b="1" dirty="0">
                <a:solidFill>
                  <a:schemeClr val="bg1">
                    <a:lumMod val="75000"/>
                  </a:schemeClr>
                </a:solidFill>
              </a:rPr>
              <a:t>项目的必要性文件</a:t>
            </a:r>
            <a:endParaRPr lang="en-US" altLang="zh-CN" sz="2800" b="1" dirty="0">
              <a:solidFill>
                <a:schemeClr val="bg1">
                  <a:lumMod val="75000"/>
                </a:schemeClr>
              </a:solidFill>
            </a:endParaRPr>
          </a:p>
        </p:txBody>
      </p:sp>
      <p:sp>
        <p:nvSpPr>
          <p:cNvPr id="8" name="文本框 7">
            <a:extLst>
              <a:ext uri="{FF2B5EF4-FFF2-40B4-BE49-F238E27FC236}">
                <a16:creationId xmlns:a16="http://schemas.microsoft.com/office/drawing/2014/main" xmlns="" id="{3A3E7697-B217-4110-A4F9-54E220068E16}"/>
              </a:ext>
            </a:extLst>
          </p:cNvPr>
          <p:cNvSpPr txBox="1"/>
          <p:nvPr/>
        </p:nvSpPr>
        <p:spPr>
          <a:xfrm>
            <a:off x="2698183" y="2310064"/>
            <a:ext cx="3206269" cy="3539430"/>
          </a:xfrm>
          <a:prstGeom prst="rect">
            <a:avLst/>
          </a:prstGeom>
          <a:noFill/>
        </p:spPr>
        <p:txBody>
          <a:bodyPr wrap="square" rtlCol="0">
            <a:spAutoFit/>
          </a:bodyPr>
          <a:lstStyle/>
          <a:p>
            <a:r>
              <a:rPr lang="zh-CN" altLang="en-US" sz="2800" dirty="0">
                <a:solidFill>
                  <a:schemeClr val="bg1">
                    <a:lumMod val="75000"/>
                  </a:schemeClr>
                </a:solidFill>
              </a:rPr>
              <a:t>可行性分析报告</a:t>
            </a:r>
            <a:endParaRPr lang="en-US" altLang="zh-CN" sz="2800" dirty="0">
              <a:solidFill>
                <a:schemeClr val="bg1">
                  <a:lumMod val="75000"/>
                </a:schemeClr>
              </a:solidFill>
            </a:endParaRPr>
          </a:p>
          <a:p>
            <a:r>
              <a:rPr lang="zh-CN" altLang="en-US" sz="2800" dirty="0">
                <a:solidFill>
                  <a:schemeClr val="bg1">
                    <a:lumMod val="75000"/>
                  </a:schemeClr>
                </a:solidFill>
              </a:rPr>
              <a:t>项目章程</a:t>
            </a:r>
            <a:endParaRPr lang="en-US" altLang="zh-CN" sz="2800" dirty="0">
              <a:solidFill>
                <a:schemeClr val="bg1">
                  <a:lumMod val="75000"/>
                </a:schemeClr>
              </a:solidFill>
            </a:endParaRPr>
          </a:p>
          <a:p>
            <a:r>
              <a:rPr lang="zh-CN" altLang="en-US" sz="2800" dirty="0">
                <a:solidFill>
                  <a:schemeClr val="bg1">
                    <a:lumMod val="75000"/>
                  </a:schemeClr>
                </a:solidFill>
              </a:rPr>
              <a:t>总体项目计划</a:t>
            </a:r>
            <a:endParaRPr lang="en-US" altLang="zh-CN" sz="2800" dirty="0">
              <a:solidFill>
                <a:schemeClr val="bg1">
                  <a:lumMod val="75000"/>
                </a:schemeClr>
              </a:solidFill>
            </a:endParaRPr>
          </a:p>
          <a:p>
            <a:r>
              <a:rPr lang="zh-CN" altLang="en-US" sz="2800" dirty="0">
                <a:solidFill>
                  <a:schemeClr val="bg1">
                    <a:lumMod val="75000"/>
                  </a:schemeClr>
                </a:solidFill>
              </a:rPr>
              <a:t>需求开发计划</a:t>
            </a:r>
            <a:endParaRPr lang="en-US" altLang="zh-CN" sz="2800" dirty="0">
              <a:solidFill>
                <a:schemeClr val="bg1">
                  <a:lumMod val="75000"/>
                </a:schemeClr>
              </a:solidFill>
            </a:endParaRPr>
          </a:p>
          <a:p>
            <a:r>
              <a:rPr lang="zh-CN" altLang="en-US" sz="2800" dirty="0">
                <a:solidFill>
                  <a:schemeClr val="bg1">
                    <a:lumMod val="75000"/>
                  </a:schemeClr>
                </a:solidFill>
              </a:rPr>
              <a:t>需求变更控制文档</a:t>
            </a:r>
            <a:endParaRPr lang="en-US" altLang="zh-CN" sz="2800" dirty="0">
              <a:solidFill>
                <a:schemeClr val="bg1">
                  <a:lumMod val="75000"/>
                </a:schemeClr>
              </a:solidFill>
            </a:endParaRPr>
          </a:p>
          <a:p>
            <a:r>
              <a:rPr lang="zh-CN" altLang="en-US" sz="2800" dirty="0">
                <a:solidFill>
                  <a:schemeClr val="bg1">
                    <a:lumMod val="75000"/>
                  </a:schemeClr>
                </a:solidFill>
              </a:rPr>
              <a:t>需求规格说明书</a:t>
            </a:r>
            <a:endParaRPr lang="en-US" altLang="zh-CN" sz="2800" dirty="0">
              <a:solidFill>
                <a:schemeClr val="bg1">
                  <a:lumMod val="75000"/>
                </a:schemeClr>
              </a:solidFill>
            </a:endParaRPr>
          </a:p>
          <a:p>
            <a:r>
              <a:rPr lang="zh-CN" altLang="en-US" sz="2800" dirty="0">
                <a:solidFill>
                  <a:schemeClr val="bg1">
                    <a:lumMod val="75000"/>
                  </a:schemeClr>
                </a:solidFill>
              </a:rPr>
              <a:t>系统设计计划</a:t>
            </a:r>
            <a:endParaRPr lang="en-US" altLang="zh-CN" sz="2800" dirty="0">
              <a:solidFill>
                <a:schemeClr val="bg1">
                  <a:lumMod val="75000"/>
                </a:schemeClr>
              </a:solidFill>
            </a:endParaRPr>
          </a:p>
          <a:p>
            <a:r>
              <a:rPr lang="zh-CN" altLang="en-US" sz="2800" dirty="0">
                <a:solidFill>
                  <a:schemeClr val="bg1">
                    <a:lumMod val="75000"/>
                  </a:schemeClr>
                </a:solidFill>
              </a:rPr>
              <a:t>概要设计说明</a:t>
            </a:r>
            <a:endParaRPr lang="en-US" altLang="zh-CN" sz="2800" dirty="0">
              <a:solidFill>
                <a:schemeClr val="bg1">
                  <a:lumMod val="75000"/>
                </a:schemeClr>
              </a:solidFill>
            </a:endParaRPr>
          </a:p>
        </p:txBody>
      </p:sp>
      <p:sp>
        <p:nvSpPr>
          <p:cNvPr id="9" name="文本框 8">
            <a:extLst>
              <a:ext uri="{FF2B5EF4-FFF2-40B4-BE49-F238E27FC236}">
                <a16:creationId xmlns:a16="http://schemas.microsoft.com/office/drawing/2014/main" xmlns="" id="{C82339A0-7466-4176-9D9B-525B146F0095}"/>
              </a:ext>
            </a:extLst>
          </p:cNvPr>
          <p:cNvSpPr txBox="1"/>
          <p:nvPr/>
        </p:nvSpPr>
        <p:spPr>
          <a:xfrm>
            <a:off x="6604336" y="2310064"/>
            <a:ext cx="3206269" cy="3539430"/>
          </a:xfrm>
          <a:prstGeom prst="rect">
            <a:avLst/>
          </a:prstGeom>
          <a:noFill/>
        </p:spPr>
        <p:txBody>
          <a:bodyPr wrap="square" rtlCol="0">
            <a:spAutoFit/>
          </a:bodyPr>
          <a:lstStyle/>
          <a:p>
            <a:r>
              <a:rPr lang="zh-CN" altLang="en-US" sz="2800" dirty="0">
                <a:solidFill>
                  <a:schemeClr val="bg1">
                    <a:lumMod val="75000"/>
                  </a:schemeClr>
                </a:solidFill>
              </a:rPr>
              <a:t>质量保证计划</a:t>
            </a:r>
            <a:endParaRPr lang="en-US" altLang="zh-CN" sz="2800" dirty="0">
              <a:solidFill>
                <a:schemeClr val="bg1">
                  <a:lumMod val="75000"/>
                </a:schemeClr>
              </a:solidFill>
            </a:endParaRPr>
          </a:p>
          <a:p>
            <a:r>
              <a:rPr lang="zh-CN" altLang="en-US" sz="2800" dirty="0">
                <a:solidFill>
                  <a:schemeClr val="bg1">
                    <a:lumMod val="75000"/>
                  </a:schemeClr>
                </a:solidFill>
              </a:rPr>
              <a:t>编码与系统实现计划</a:t>
            </a:r>
            <a:endParaRPr lang="en-US" altLang="zh-CN" sz="2800" dirty="0">
              <a:solidFill>
                <a:schemeClr val="bg1">
                  <a:lumMod val="75000"/>
                </a:schemeClr>
              </a:solidFill>
            </a:endParaRPr>
          </a:p>
          <a:p>
            <a:r>
              <a:rPr lang="zh-CN" altLang="en-US" sz="2800" dirty="0">
                <a:solidFill>
                  <a:schemeClr val="bg1">
                    <a:lumMod val="75000"/>
                  </a:schemeClr>
                </a:solidFill>
              </a:rPr>
              <a:t>测试计划</a:t>
            </a:r>
            <a:endParaRPr lang="en-US" altLang="zh-CN" sz="2800" dirty="0">
              <a:solidFill>
                <a:schemeClr val="bg1">
                  <a:lumMod val="75000"/>
                </a:schemeClr>
              </a:solidFill>
            </a:endParaRPr>
          </a:p>
          <a:p>
            <a:r>
              <a:rPr lang="zh-CN" altLang="en-US" sz="2800" dirty="0">
                <a:solidFill>
                  <a:schemeClr val="bg1">
                    <a:lumMod val="75000"/>
                  </a:schemeClr>
                </a:solidFill>
              </a:rPr>
              <a:t>工程部署计划</a:t>
            </a:r>
            <a:endParaRPr lang="en-US" altLang="zh-CN" sz="2800" dirty="0">
              <a:solidFill>
                <a:schemeClr val="bg1">
                  <a:lumMod val="75000"/>
                </a:schemeClr>
              </a:solidFill>
            </a:endParaRPr>
          </a:p>
          <a:p>
            <a:r>
              <a:rPr lang="zh-CN" altLang="en-US" sz="2800" dirty="0">
                <a:solidFill>
                  <a:schemeClr val="bg1">
                    <a:lumMod val="75000"/>
                  </a:schemeClr>
                </a:solidFill>
              </a:rPr>
              <a:t>培训计划</a:t>
            </a:r>
            <a:endParaRPr lang="en-US" altLang="zh-CN" sz="2800" dirty="0">
              <a:solidFill>
                <a:schemeClr val="bg1">
                  <a:lumMod val="75000"/>
                </a:schemeClr>
              </a:solidFill>
            </a:endParaRPr>
          </a:p>
          <a:p>
            <a:r>
              <a:rPr lang="zh-CN" altLang="en-US" sz="2800" dirty="0">
                <a:solidFill>
                  <a:schemeClr val="bg1">
                    <a:lumMod val="75000"/>
                  </a:schemeClr>
                </a:solidFill>
              </a:rPr>
              <a:t>系统维护计划</a:t>
            </a:r>
            <a:endParaRPr lang="en-US" altLang="zh-CN" sz="2800" dirty="0">
              <a:solidFill>
                <a:schemeClr val="bg1">
                  <a:lumMod val="75000"/>
                </a:schemeClr>
              </a:solidFill>
            </a:endParaRPr>
          </a:p>
          <a:p>
            <a:r>
              <a:rPr lang="zh-CN" altLang="en-US" sz="2800" dirty="0">
                <a:solidFill>
                  <a:schemeClr val="bg1">
                    <a:lumMod val="75000"/>
                  </a:schemeClr>
                </a:solidFill>
              </a:rPr>
              <a:t>总目总结报告</a:t>
            </a:r>
          </a:p>
        </p:txBody>
      </p:sp>
    </p:spTree>
    <p:extLst>
      <p:ext uri="{BB962C8B-B14F-4D97-AF65-F5344CB8AC3E}">
        <p14:creationId xmlns:p14="http://schemas.microsoft.com/office/powerpoint/2010/main" val="2239326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服务</a:t>
            </a:r>
          </a:p>
        </p:txBody>
      </p:sp>
      <p:graphicFrame>
        <p:nvGraphicFramePr>
          <p:cNvPr id="7" name="表格 6">
            <a:extLst>
              <a:ext uri="{FF2B5EF4-FFF2-40B4-BE49-F238E27FC236}">
                <a16:creationId xmlns:a16="http://schemas.microsoft.com/office/drawing/2014/main" xmlns="" id="{5FB465B8-A6BF-47E3-B8C7-CEE698AB2E80}"/>
              </a:ext>
            </a:extLst>
          </p:cNvPr>
          <p:cNvGraphicFramePr>
            <a:graphicFrameLocks noGrp="1"/>
          </p:cNvGraphicFramePr>
          <p:nvPr>
            <p:extLst/>
          </p:nvPr>
        </p:nvGraphicFramePr>
        <p:xfrm>
          <a:off x="1918619" y="2065434"/>
          <a:ext cx="8357936" cy="2829311"/>
        </p:xfrm>
        <a:graphic>
          <a:graphicData uri="http://schemas.openxmlformats.org/drawingml/2006/table">
            <a:tbl>
              <a:tblPr firstRow="1" firstCol="1" bandRow="1">
                <a:tableStyleId>{F5AB1C69-6EDB-4FF4-983F-18BD219EF322}</a:tableStyleId>
              </a:tblPr>
              <a:tblGrid>
                <a:gridCol w="2089484">
                  <a:extLst>
                    <a:ext uri="{9D8B030D-6E8A-4147-A177-3AD203B41FA5}">
                      <a16:colId xmlns:a16="http://schemas.microsoft.com/office/drawing/2014/main" xmlns="" val="1683631699"/>
                    </a:ext>
                  </a:extLst>
                </a:gridCol>
                <a:gridCol w="2089484">
                  <a:extLst>
                    <a:ext uri="{9D8B030D-6E8A-4147-A177-3AD203B41FA5}">
                      <a16:colId xmlns:a16="http://schemas.microsoft.com/office/drawing/2014/main" xmlns="" val="624521268"/>
                    </a:ext>
                  </a:extLst>
                </a:gridCol>
                <a:gridCol w="2089484">
                  <a:extLst>
                    <a:ext uri="{9D8B030D-6E8A-4147-A177-3AD203B41FA5}">
                      <a16:colId xmlns:a16="http://schemas.microsoft.com/office/drawing/2014/main" xmlns="" val="2082411802"/>
                    </a:ext>
                  </a:extLst>
                </a:gridCol>
                <a:gridCol w="2089484">
                  <a:extLst>
                    <a:ext uri="{9D8B030D-6E8A-4147-A177-3AD203B41FA5}">
                      <a16:colId xmlns:a16="http://schemas.microsoft.com/office/drawing/2014/main" xmlns="" val="2046921625"/>
                    </a:ext>
                  </a:extLst>
                </a:gridCol>
              </a:tblGrid>
              <a:tr h="634751">
                <a:tc>
                  <a:txBody>
                    <a:bodyPr/>
                    <a:lstStyle/>
                    <a:p>
                      <a:pPr algn="ctr">
                        <a:lnSpc>
                          <a:spcPct val="150000"/>
                        </a:lnSpc>
                        <a:spcAft>
                          <a:spcPts val="0"/>
                        </a:spcAft>
                      </a:pPr>
                      <a:r>
                        <a:rPr lang="zh-CN" sz="2400" kern="100" dirty="0">
                          <a:effectLst/>
                        </a:rPr>
                        <a:t>服务名称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开始时间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最短服务期限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0335029"/>
                  </a:ext>
                </a:extLst>
              </a:tr>
              <a:tr h="523095">
                <a:tc>
                  <a:txBody>
                    <a:bodyPr/>
                    <a:lstStyle/>
                    <a:p>
                      <a:pPr algn="just">
                        <a:lnSpc>
                          <a:spcPct val="150000"/>
                        </a:lnSpc>
                        <a:spcAft>
                          <a:spcPts val="0"/>
                        </a:spcAft>
                      </a:pPr>
                      <a:r>
                        <a:rPr lang="zh-CN" sz="2400" kern="100" dirty="0">
                          <a:effectLst/>
                        </a:rPr>
                        <a:t>相关人员培训</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2018/11/1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5</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25525520"/>
                  </a:ext>
                </a:extLst>
              </a:tr>
              <a:tr h="523095">
                <a:tc>
                  <a:txBody>
                    <a:bodyPr/>
                    <a:lstStyle/>
                    <a:p>
                      <a:pPr algn="just">
                        <a:lnSpc>
                          <a:spcPct val="150000"/>
                        </a:lnSpc>
                        <a:spcAft>
                          <a:spcPts val="0"/>
                        </a:spcAft>
                      </a:pPr>
                      <a:r>
                        <a:rPr lang="zh-CN" sz="2400" kern="100">
                          <a:effectLst/>
                        </a:rPr>
                        <a:t>设备安装部署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2018/12/1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21247799"/>
                  </a:ext>
                </a:extLst>
              </a:tr>
              <a:tr h="523095">
                <a:tc>
                  <a:txBody>
                    <a:bodyPr/>
                    <a:lstStyle/>
                    <a:p>
                      <a:pPr algn="just">
                        <a:lnSpc>
                          <a:spcPct val="150000"/>
                        </a:lnSpc>
                        <a:spcAft>
                          <a:spcPts val="0"/>
                        </a:spcAft>
                      </a:pPr>
                      <a:r>
                        <a:rPr lang="zh-CN" sz="2400" kern="100">
                          <a:effectLst/>
                        </a:rPr>
                        <a:t>运维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2019/1/1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5</a:t>
                      </a:r>
                      <a:r>
                        <a:rPr lang="zh-CN" sz="2400" kern="100" dirty="0">
                          <a:effectLst/>
                        </a:rPr>
                        <a:t>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98879657"/>
                  </a:ext>
                </a:extLst>
              </a:tr>
              <a:tr h="523095">
                <a:tc>
                  <a:txBody>
                    <a:bodyPr/>
                    <a:lstStyle/>
                    <a:p>
                      <a:pPr algn="just">
                        <a:lnSpc>
                          <a:spcPct val="150000"/>
                        </a:lnSpc>
                        <a:spcAft>
                          <a:spcPts val="0"/>
                        </a:spcAft>
                      </a:pPr>
                      <a:r>
                        <a:rPr lang="zh-CN" sz="2400" kern="100">
                          <a:effectLst/>
                        </a:rPr>
                        <a:t>反馈调研</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2019/3/1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1</a:t>
                      </a:r>
                      <a:r>
                        <a:rPr lang="zh-CN" sz="2400" kern="100" dirty="0">
                          <a:effectLst/>
                        </a:rPr>
                        <a:t>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44767772"/>
                  </a:ext>
                </a:extLst>
              </a:tr>
            </a:tbl>
          </a:graphicData>
        </a:graphic>
      </p:graphicFrame>
    </p:spTree>
    <p:extLst>
      <p:ext uri="{BB962C8B-B14F-4D97-AF65-F5344CB8AC3E}">
        <p14:creationId xmlns:p14="http://schemas.microsoft.com/office/powerpoint/2010/main" val="1193003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603549"/>
            <a:ext cx="5202004" cy="707886"/>
          </a:xfrm>
          <a:prstGeom prst="rect">
            <a:avLst/>
          </a:prstGeom>
          <a:noFill/>
        </p:spPr>
        <p:txBody>
          <a:bodyPr wrap="square" rtlCol="0">
            <a:spAutoFit/>
          </a:bodyPr>
          <a:lstStyle/>
          <a:p>
            <a:r>
              <a:rPr lang="zh-CN" altLang="en-US" sz="4000" b="1" dirty="0">
                <a:solidFill>
                  <a:schemeClr val="accent2"/>
                </a:solidFill>
              </a:rPr>
              <a:t>验收标准</a:t>
            </a:r>
          </a:p>
        </p:txBody>
      </p:sp>
      <p:sp>
        <p:nvSpPr>
          <p:cNvPr id="8" name="Title 1">
            <a:extLst>
              <a:ext uri="{FF2B5EF4-FFF2-40B4-BE49-F238E27FC236}">
                <a16:creationId xmlns:a16="http://schemas.microsoft.com/office/drawing/2014/main" xmlns="" id="{2534FB0C-E71D-494E-A027-FA9C8E8043B3}"/>
              </a:ext>
            </a:extLst>
          </p:cNvPr>
          <p:cNvSpPr txBox="1">
            <a:spLocks/>
          </p:cNvSpPr>
          <p:nvPr/>
        </p:nvSpPr>
        <p:spPr>
          <a:xfrm>
            <a:off x="2522003" y="19491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合理安排好所有工作人员的任务，听从指导老师的安排，吸收各方的意见和建议，完成项目所有必要性文档的编写。</a:t>
            </a:r>
          </a:p>
        </p:txBody>
      </p:sp>
    </p:spTree>
    <p:extLst>
      <p:ext uri="{BB962C8B-B14F-4D97-AF65-F5344CB8AC3E}">
        <p14:creationId xmlns:p14="http://schemas.microsoft.com/office/powerpoint/2010/main" val="3146984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3</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a:solidFill>
                  <a:schemeClr val="accent2"/>
                </a:solidFill>
              </a:rPr>
              <a:t>实施计划</a:t>
            </a:r>
          </a:p>
        </p:txBody>
      </p:sp>
    </p:spTree>
    <p:extLst>
      <p:ext uri="{BB962C8B-B14F-4D97-AF65-F5344CB8AC3E}">
        <p14:creationId xmlns:p14="http://schemas.microsoft.com/office/powerpoint/2010/main" val="744447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30" name="表格 29">
            <a:extLst>
              <a:ext uri="{FF2B5EF4-FFF2-40B4-BE49-F238E27FC236}">
                <a16:creationId xmlns:a16="http://schemas.microsoft.com/office/drawing/2014/main" xmlns="" id="{EC35093B-A9B5-430F-BA90-67C0228897D7}"/>
              </a:ext>
            </a:extLst>
          </p:cNvPr>
          <p:cNvGraphicFramePr>
            <a:graphicFrameLocks noGrp="1"/>
          </p:cNvGraphicFramePr>
          <p:nvPr>
            <p:extLst/>
          </p:nvPr>
        </p:nvGraphicFramePr>
        <p:xfrm>
          <a:off x="1646507" y="1571101"/>
          <a:ext cx="9262124" cy="5063328"/>
        </p:xfrm>
        <a:graphic>
          <a:graphicData uri="http://schemas.openxmlformats.org/drawingml/2006/table">
            <a:tbl>
              <a:tblPr firstRow="1" firstCol="1" bandRow="1">
                <a:tableStyleId>{F5AB1C69-6EDB-4FF4-983F-18BD219EF322}</a:tableStyleId>
              </a:tblPr>
              <a:tblGrid>
                <a:gridCol w="3735134">
                  <a:extLst>
                    <a:ext uri="{9D8B030D-6E8A-4147-A177-3AD203B41FA5}">
                      <a16:colId xmlns:a16="http://schemas.microsoft.com/office/drawing/2014/main" xmlns="" val="3221847649"/>
                    </a:ext>
                  </a:extLst>
                </a:gridCol>
                <a:gridCol w="1944426">
                  <a:extLst>
                    <a:ext uri="{9D8B030D-6E8A-4147-A177-3AD203B41FA5}">
                      <a16:colId xmlns:a16="http://schemas.microsoft.com/office/drawing/2014/main" xmlns="" val="833892928"/>
                    </a:ext>
                  </a:extLst>
                </a:gridCol>
                <a:gridCol w="3582564">
                  <a:extLst>
                    <a:ext uri="{9D8B030D-6E8A-4147-A177-3AD203B41FA5}">
                      <a16:colId xmlns:a16="http://schemas.microsoft.com/office/drawing/2014/main" xmlns="" val="1928838940"/>
                    </a:ext>
                  </a:extLst>
                </a:gridCol>
              </a:tblGrid>
              <a:tr h="491328">
                <a:tc>
                  <a:txBody>
                    <a:bodyPr/>
                    <a:lstStyle/>
                    <a:p>
                      <a:pPr algn="ctr">
                        <a:lnSpc>
                          <a:spcPct val="150000"/>
                        </a:lnSpc>
                        <a:spcAft>
                          <a:spcPts val="0"/>
                        </a:spcAft>
                      </a:pPr>
                      <a:r>
                        <a:rPr lang="zh-CN" sz="2000" kern="100" dirty="0">
                          <a:effectLst/>
                        </a:rPr>
                        <a:t>任务名称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负责人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参与人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81076601"/>
                  </a:ext>
                </a:extLst>
              </a:tr>
              <a:tr h="429849">
                <a:tc>
                  <a:txBody>
                    <a:bodyPr/>
                    <a:lstStyle/>
                    <a:p>
                      <a:pPr algn="just">
                        <a:lnSpc>
                          <a:spcPct val="150000"/>
                        </a:lnSpc>
                        <a:spcAft>
                          <a:spcPts val="0"/>
                        </a:spcAft>
                      </a:pPr>
                      <a:r>
                        <a:rPr lang="zh-CN" sz="2000" kern="100" dirty="0">
                          <a:effectLst/>
                        </a:rPr>
                        <a:t>获取需求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dirty="0">
                          <a:effectLst/>
                        </a:rPr>
                        <a:t>沈启航</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a:effectLst/>
                        </a:rPr>
                        <a:t>沈启航、骆佳俊、叶柏成、徐哲远、杨以恒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25533070"/>
                  </a:ext>
                </a:extLst>
              </a:tr>
              <a:tr h="429849">
                <a:tc>
                  <a:txBody>
                    <a:bodyPr/>
                    <a:lstStyle/>
                    <a:p>
                      <a:pPr algn="just">
                        <a:lnSpc>
                          <a:spcPct val="150000"/>
                        </a:lnSpc>
                        <a:spcAft>
                          <a:spcPts val="0"/>
                        </a:spcAft>
                      </a:pPr>
                      <a:r>
                        <a:rPr lang="zh-CN" sz="2000" kern="0" dirty="0">
                          <a:effectLst/>
                        </a:rPr>
                        <a:t>定义产品愿景和项目范围</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77394820"/>
                  </a:ext>
                </a:extLst>
              </a:tr>
              <a:tr h="429849">
                <a:tc>
                  <a:txBody>
                    <a:bodyPr/>
                    <a:lstStyle/>
                    <a:p>
                      <a:pPr algn="just">
                        <a:lnSpc>
                          <a:spcPct val="150000"/>
                        </a:lnSpc>
                        <a:spcAft>
                          <a:spcPts val="0"/>
                        </a:spcAft>
                      </a:pPr>
                      <a:r>
                        <a:rPr lang="zh-CN" sz="2000" kern="0" dirty="0">
                          <a:effectLst/>
                        </a:rPr>
                        <a:t>识别用户类型及其特征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694675085"/>
                  </a:ext>
                </a:extLst>
              </a:tr>
              <a:tr h="429849">
                <a:tc>
                  <a:txBody>
                    <a:bodyPr/>
                    <a:lstStyle/>
                    <a:p>
                      <a:pPr algn="just">
                        <a:lnSpc>
                          <a:spcPct val="150000"/>
                        </a:lnSpc>
                        <a:spcAft>
                          <a:spcPts val="0"/>
                        </a:spcAft>
                      </a:pPr>
                      <a:r>
                        <a:rPr lang="zh-CN" sz="2000" kern="0" dirty="0">
                          <a:effectLst/>
                        </a:rPr>
                        <a:t>为每类用户选出用户代表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231152509"/>
                  </a:ext>
                </a:extLst>
              </a:tr>
              <a:tr h="429849">
                <a:tc>
                  <a:txBody>
                    <a:bodyPr/>
                    <a:lstStyle/>
                    <a:p>
                      <a:pPr algn="just">
                        <a:lnSpc>
                          <a:spcPct val="150000"/>
                        </a:lnSpc>
                        <a:spcAft>
                          <a:spcPts val="0"/>
                        </a:spcAft>
                      </a:pPr>
                      <a:r>
                        <a:rPr lang="zh-CN" sz="2000" kern="0" dirty="0">
                          <a:effectLst/>
                        </a:rPr>
                        <a:t>与用户代表协同发现用户需求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183673392"/>
                  </a:ext>
                </a:extLst>
              </a:tr>
              <a:tr h="429849">
                <a:tc>
                  <a:txBody>
                    <a:bodyPr/>
                    <a:lstStyle/>
                    <a:p>
                      <a:pPr algn="just">
                        <a:lnSpc>
                          <a:spcPct val="150000"/>
                        </a:lnSpc>
                        <a:spcAft>
                          <a:spcPts val="0"/>
                        </a:spcAft>
                      </a:pPr>
                      <a:r>
                        <a:rPr lang="zh-CN" sz="2000" kern="0" dirty="0">
                          <a:effectLst/>
                        </a:rPr>
                        <a:t>识别系统事件和反应</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927819907"/>
                  </a:ext>
                </a:extLst>
              </a:tr>
              <a:tr h="429849">
                <a:tc>
                  <a:txBody>
                    <a:bodyPr/>
                    <a:lstStyle/>
                    <a:p>
                      <a:pPr algn="just">
                        <a:lnSpc>
                          <a:spcPct val="150000"/>
                        </a:lnSpc>
                        <a:spcAft>
                          <a:spcPts val="0"/>
                        </a:spcAft>
                      </a:pPr>
                      <a:r>
                        <a:rPr lang="zh-CN" sz="2000" kern="0" dirty="0">
                          <a:effectLst/>
                        </a:rPr>
                        <a:t>举办需求访谈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410583591"/>
                  </a:ext>
                </a:extLst>
              </a:tr>
              <a:tr h="429849">
                <a:tc>
                  <a:txBody>
                    <a:bodyPr/>
                    <a:lstStyle/>
                    <a:p>
                      <a:pPr algn="just">
                        <a:lnSpc>
                          <a:spcPct val="150000"/>
                        </a:lnSpc>
                        <a:spcAft>
                          <a:spcPts val="0"/>
                        </a:spcAft>
                      </a:pPr>
                      <a:r>
                        <a:rPr lang="zh-CN" sz="2000" kern="0" dirty="0">
                          <a:effectLst/>
                        </a:rPr>
                        <a:t>观察用户如何工作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342832694"/>
                  </a:ext>
                </a:extLst>
              </a:tr>
              <a:tr h="429849">
                <a:tc>
                  <a:txBody>
                    <a:bodyPr/>
                    <a:lstStyle/>
                    <a:p>
                      <a:pPr algn="just">
                        <a:lnSpc>
                          <a:spcPct val="150000"/>
                        </a:lnSpc>
                        <a:spcAft>
                          <a:spcPts val="0"/>
                        </a:spcAft>
                      </a:pPr>
                      <a:r>
                        <a:rPr lang="zh-CN" sz="2000" kern="0" dirty="0">
                          <a:effectLst/>
                        </a:rPr>
                        <a:t>检查现有系统在需求方面的报告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143789067"/>
                  </a:ext>
                </a:extLst>
              </a:tr>
              <a:tr h="429849">
                <a:tc>
                  <a:txBody>
                    <a:bodyPr/>
                    <a:lstStyle/>
                    <a:p>
                      <a:pPr algn="just">
                        <a:lnSpc>
                          <a:spcPct val="150000"/>
                        </a:lnSpc>
                        <a:spcAft>
                          <a:spcPts val="0"/>
                        </a:spcAft>
                      </a:pPr>
                      <a:r>
                        <a:rPr lang="zh-CN" sz="2000" kern="0" dirty="0">
                          <a:effectLst/>
                        </a:rPr>
                        <a:t>重用现有需求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280579671"/>
                  </a:ext>
                </a:extLst>
              </a:tr>
            </a:tbl>
          </a:graphicData>
        </a:graphic>
      </p:graphicFrame>
    </p:spTree>
    <p:extLst>
      <p:ext uri="{BB962C8B-B14F-4D97-AF65-F5344CB8AC3E}">
        <p14:creationId xmlns:p14="http://schemas.microsoft.com/office/powerpoint/2010/main" val="1779882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A1BA0917-D9A0-4AFF-AEBA-56885BAAB674}"/>
              </a:ext>
            </a:extLst>
          </p:cNvPr>
          <p:cNvGraphicFramePr>
            <a:graphicFrameLocks noGrp="1"/>
          </p:cNvGraphicFramePr>
          <p:nvPr>
            <p:extLst/>
          </p:nvPr>
        </p:nvGraphicFramePr>
        <p:xfrm>
          <a:off x="1995914" y="1594943"/>
          <a:ext cx="8203346" cy="4410600"/>
        </p:xfrm>
        <a:graphic>
          <a:graphicData uri="http://schemas.openxmlformats.org/drawingml/2006/table">
            <a:tbl>
              <a:tblPr firstRow="1" firstCol="1" bandRow="1">
                <a:tableStyleId>{F5AB1C69-6EDB-4FF4-983F-18BD219EF322}</a:tableStyleId>
              </a:tblPr>
              <a:tblGrid>
                <a:gridCol w="3308161">
                  <a:extLst>
                    <a:ext uri="{9D8B030D-6E8A-4147-A177-3AD203B41FA5}">
                      <a16:colId xmlns:a16="http://schemas.microsoft.com/office/drawing/2014/main" xmlns="" val="804035574"/>
                    </a:ext>
                  </a:extLst>
                </a:gridCol>
                <a:gridCol w="1722154">
                  <a:extLst>
                    <a:ext uri="{9D8B030D-6E8A-4147-A177-3AD203B41FA5}">
                      <a16:colId xmlns:a16="http://schemas.microsoft.com/office/drawing/2014/main" xmlns="" val="2779228228"/>
                    </a:ext>
                  </a:extLst>
                </a:gridCol>
                <a:gridCol w="3173031">
                  <a:extLst>
                    <a:ext uri="{9D8B030D-6E8A-4147-A177-3AD203B41FA5}">
                      <a16:colId xmlns:a16="http://schemas.microsoft.com/office/drawing/2014/main" xmlns="" val="4071415521"/>
                    </a:ext>
                  </a:extLst>
                </a:gridCol>
              </a:tblGrid>
              <a:tr h="582700">
                <a:tc>
                  <a:txBody>
                    <a:bodyPr/>
                    <a:lstStyle/>
                    <a:p>
                      <a:pPr algn="just">
                        <a:lnSpc>
                          <a:spcPct val="150000"/>
                        </a:lnSpc>
                        <a:spcAft>
                          <a:spcPts val="0"/>
                        </a:spcAft>
                      </a:pPr>
                      <a:r>
                        <a:rPr lang="zh-CN" sz="2000" kern="100" dirty="0">
                          <a:effectLst/>
                        </a:rPr>
                        <a:t>需求分析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骆佳俊，叶柏成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12640332"/>
                  </a:ext>
                </a:extLst>
              </a:tr>
              <a:tr h="582700">
                <a:tc>
                  <a:txBody>
                    <a:bodyPr/>
                    <a:lstStyle/>
                    <a:p>
                      <a:pPr algn="just">
                        <a:lnSpc>
                          <a:spcPct val="150000"/>
                        </a:lnSpc>
                        <a:spcAft>
                          <a:spcPts val="0"/>
                        </a:spcAft>
                      </a:pPr>
                      <a:r>
                        <a:rPr lang="zh-CN" sz="2000" kern="0">
                          <a:effectLst/>
                        </a:rPr>
                        <a:t>创建用户界面以及技术原型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625763141"/>
                  </a:ext>
                </a:extLst>
              </a:tr>
              <a:tr h="582700">
                <a:tc>
                  <a:txBody>
                    <a:bodyPr/>
                    <a:lstStyle/>
                    <a:p>
                      <a:pPr algn="just">
                        <a:lnSpc>
                          <a:spcPct val="150000"/>
                        </a:lnSpc>
                        <a:spcAft>
                          <a:spcPts val="0"/>
                        </a:spcAft>
                      </a:pPr>
                      <a:r>
                        <a:rPr lang="zh-CN" sz="2000" kern="0">
                          <a:effectLst/>
                        </a:rPr>
                        <a:t>分析需求可实现性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235712735"/>
                  </a:ext>
                </a:extLst>
              </a:tr>
              <a:tr h="582700">
                <a:tc>
                  <a:txBody>
                    <a:bodyPr/>
                    <a:lstStyle/>
                    <a:p>
                      <a:pPr algn="just">
                        <a:lnSpc>
                          <a:spcPct val="150000"/>
                        </a:lnSpc>
                        <a:spcAft>
                          <a:spcPts val="0"/>
                        </a:spcAft>
                      </a:pPr>
                      <a:r>
                        <a:rPr lang="zh-CN" sz="2000" kern="0">
                          <a:effectLst/>
                        </a:rPr>
                        <a:t>需求按优先级排序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63465731"/>
                  </a:ext>
                </a:extLst>
              </a:tr>
              <a:tr h="582700">
                <a:tc>
                  <a:txBody>
                    <a:bodyPr/>
                    <a:lstStyle/>
                    <a:p>
                      <a:pPr algn="just">
                        <a:lnSpc>
                          <a:spcPct val="150000"/>
                        </a:lnSpc>
                        <a:spcAft>
                          <a:spcPts val="0"/>
                        </a:spcAft>
                      </a:pPr>
                      <a:r>
                        <a:rPr lang="zh-CN" sz="2000" kern="0">
                          <a:effectLst/>
                        </a:rPr>
                        <a:t>建立数据字典</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875083077"/>
                  </a:ext>
                </a:extLst>
              </a:tr>
              <a:tr h="582700">
                <a:tc>
                  <a:txBody>
                    <a:bodyPr/>
                    <a:lstStyle/>
                    <a:p>
                      <a:pPr algn="just">
                        <a:lnSpc>
                          <a:spcPct val="150000"/>
                        </a:lnSpc>
                        <a:spcAft>
                          <a:spcPts val="0"/>
                        </a:spcAft>
                      </a:pPr>
                      <a:r>
                        <a:rPr lang="zh-CN" sz="2000" kern="0">
                          <a:effectLst/>
                        </a:rPr>
                        <a:t>为需求建模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791373494"/>
                  </a:ext>
                </a:extLst>
              </a:tr>
              <a:tr h="582700">
                <a:tc>
                  <a:txBody>
                    <a:bodyPr/>
                    <a:lstStyle/>
                    <a:p>
                      <a:pPr algn="just">
                        <a:lnSpc>
                          <a:spcPct val="150000"/>
                        </a:lnSpc>
                        <a:spcAft>
                          <a:spcPts val="0"/>
                        </a:spcAft>
                      </a:pPr>
                      <a:r>
                        <a:rPr lang="zh-CN" sz="2000" kern="0" dirty="0">
                          <a:effectLst/>
                        </a:rPr>
                        <a:t>分析系统与外部世界之间的联系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021767511"/>
                  </a:ext>
                </a:extLst>
              </a:tr>
            </a:tbl>
          </a:graphicData>
        </a:graphic>
      </p:graphicFrame>
    </p:spTree>
    <p:extLst>
      <p:ext uri="{BB962C8B-B14F-4D97-AF65-F5344CB8AC3E}">
        <p14:creationId xmlns:p14="http://schemas.microsoft.com/office/powerpoint/2010/main" val="44338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98388" y="445113"/>
            <a:ext cx="4362532" cy="707886"/>
          </a:xfrm>
          <a:prstGeom prst="rect">
            <a:avLst/>
          </a:prstGeom>
          <a:noFill/>
        </p:spPr>
        <p:txBody>
          <a:bodyPr wrap="square" rtlCol="0">
            <a:spAutoFit/>
          </a:bodyPr>
          <a:lstStyle/>
          <a:p>
            <a:r>
              <a:rPr lang="zh-CN" altLang="en-US" sz="4000" b="1" dirty="0" smtClean="0">
                <a:solidFill>
                  <a:schemeClr val="accent2"/>
                </a:solidFill>
              </a:rPr>
              <a:t>项目目标及里程碑</a:t>
            </a:r>
            <a:endParaRPr lang="zh-CN" altLang="en-US" sz="4000" b="1" dirty="0">
              <a:solidFill>
                <a:schemeClr val="accent2"/>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24" y="1469871"/>
            <a:ext cx="6839159" cy="4990514"/>
          </a:xfrm>
          <a:prstGeom prst="rect">
            <a:avLst/>
          </a:prstGeom>
        </p:spPr>
      </p:pic>
    </p:spTree>
    <p:extLst>
      <p:ext uri="{BB962C8B-B14F-4D97-AF65-F5344CB8AC3E}">
        <p14:creationId xmlns:p14="http://schemas.microsoft.com/office/powerpoint/2010/main" val="3235092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3B1483E4-125C-4CC0-8AF7-8611A73FDC61}"/>
              </a:ext>
            </a:extLst>
          </p:cNvPr>
          <p:cNvGraphicFramePr>
            <a:graphicFrameLocks noGrp="1"/>
          </p:cNvGraphicFramePr>
          <p:nvPr>
            <p:extLst/>
          </p:nvPr>
        </p:nvGraphicFramePr>
        <p:xfrm>
          <a:off x="2052062" y="1824595"/>
          <a:ext cx="8091050" cy="3890180"/>
        </p:xfrm>
        <a:graphic>
          <a:graphicData uri="http://schemas.openxmlformats.org/drawingml/2006/table">
            <a:tbl>
              <a:tblPr firstRow="1" firstCol="1" bandRow="1">
                <a:tableStyleId>{F5AB1C69-6EDB-4FF4-983F-18BD219EF322}</a:tableStyleId>
              </a:tblPr>
              <a:tblGrid>
                <a:gridCol w="3262875">
                  <a:extLst>
                    <a:ext uri="{9D8B030D-6E8A-4147-A177-3AD203B41FA5}">
                      <a16:colId xmlns:a16="http://schemas.microsoft.com/office/drawing/2014/main" xmlns="" val="950057676"/>
                    </a:ext>
                  </a:extLst>
                </a:gridCol>
                <a:gridCol w="1698579">
                  <a:extLst>
                    <a:ext uri="{9D8B030D-6E8A-4147-A177-3AD203B41FA5}">
                      <a16:colId xmlns:a16="http://schemas.microsoft.com/office/drawing/2014/main" xmlns="" val="3301038237"/>
                    </a:ext>
                  </a:extLst>
                </a:gridCol>
                <a:gridCol w="3129596">
                  <a:extLst>
                    <a:ext uri="{9D8B030D-6E8A-4147-A177-3AD203B41FA5}">
                      <a16:colId xmlns:a16="http://schemas.microsoft.com/office/drawing/2014/main" xmlns="" val="2497036188"/>
                    </a:ext>
                  </a:extLst>
                </a:gridCol>
              </a:tblGrid>
              <a:tr h="778036">
                <a:tc>
                  <a:txBody>
                    <a:bodyPr/>
                    <a:lstStyle/>
                    <a:p>
                      <a:pPr algn="just">
                        <a:lnSpc>
                          <a:spcPct val="150000"/>
                        </a:lnSpc>
                        <a:spcAft>
                          <a:spcPts val="0"/>
                        </a:spcAft>
                      </a:pPr>
                      <a:r>
                        <a:rPr lang="zh-CN" sz="2400" kern="100">
                          <a:effectLst/>
                        </a:rPr>
                        <a:t>需求规格说明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67159459"/>
                  </a:ext>
                </a:extLst>
              </a:tr>
              <a:tr h="778036">
                <a:tc>
                  <a:txBody>
                    <a:bodyPr/>
                    <a:lstStyle/>
                    <a:p>
                      <a:pPr algn="just">
                        <a:lnSpc>
                          <a:spcPct val="150000"/>
                        </a:lnSpc>
                        <a:spcAft>
                          <a:spcPts val="0"/>
                        </a:spcAft>
                      </a:pPr>
                      <a:r>
                        <a:rPr lang="zh-CN" sz="2400" kern="0">
                          <a:effectLst/>
                        </a:rPr>
                        <a:t>使用需求文档模板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461822133"/>
                  </a:ext>
                </a:extLst>
              </a:tr>
              <a:tr h="778036">
                <a:tc>
                  <a:txBody>
                    <a:bodyPr/>
                    <a:lstStyle/>
                    <a:p>
                      <a:pPr algn="just">
                        <a:lnSpc>
                          <a:spcPct val="150000"/>
                        </a:lnSpc>
                        <a:spcAft>
                          <a:spcPts val="0"/>
                        </a:spcAft>
                      </a:pPr>
                      <a:r>
                        <a:rPr lang="zh-CN" sz="2400" kern="0">
                          <a:effectLst/>
                        </a:rPr>
                        <a:t>明确需求来源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402469602"/>
                  </a:ext>
                </a:extLst>
              </a:tr>
              <a:tr h="778036">
                <a:tc>
                  <a:txBody>
                    <a:bodyPr/>
                    <a:lstStyle/>
                    <a:p>
                      <a:pPr algn="just">
                        <a:lnSpc>
                          <a:spcPct val="150000"/>
                        </a:lnSpc>
                        <a:spcAft>
                          <a:spcPts val="0"/>
                        </a:spcAft>
                      </a:pPr>
                      <a:r>
                        <a:rPr lang="zh-CN" sz="2400" kern="0">
                          <a:effectLst/>
                        </a:rPr>
                        <a:t>记录业务规则</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361842248"/>
                  </a:ext>
                </a:extLst>
              </a:tr>
              <a:tr h="778036">
                <a:tc>
                  <a:txBody>
                    <a:bodyPr/>
                    <a:lstStyle/>
                    <a:p>
                      <a:pPr algn="just">
                        <a:lnSpc>
                          <a:spcPct val="150000"/>
                        </a:lnSpc>
                        <a:spcAft>
                          <a:spcPts val="0"/>
                        </a:spcAft>
                      </a:pPr>
                      <a:r>
                        <a:rPr lang="zh-CN" sz="2400" kern="0" dirty="0">
                          <a:effectLst/>
                        </a:rPr>
                        <a:t>记录非功能需求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271134144"/>
                  </a:ext>
                </a:extLst>
              </a:tr>
            </a:tbl>
          </a:graphicData>
        </a:graphic>
      </p:graphicFrame>
    </p:spTree>
    <p:extLst>
      <p:ext uri="{BB962C8B-B14F-4D97-AF65-F5344CB8AC3E}">
        <p14:creationId xmlns:p14="http://schemas.microsoft.com/office/powerpoint/2010/main" val="303288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179733FD-D8E4-4403-8BF7-F2EB6F9A7682}"/>
              </a:ext>
            </a:extLst>
          </p:cNvPr>
          <p:cNvGraphicFramePr>
            <a:graphicFrameLocks noGrp="1"/>
          </p:cNvGraphicFramePr>
          <p:nvPr>
            <p:extLst/>
          </p:nvPr>
        </p:nvGraphicFramePr>
        <p:xfrm>
          <a:off x="2497689" y="1949144"/>
          <a:ext cx="7199796" cy="3633508"/>
        </p:xfrm>
        <a:graphic>
          <a:graphicData uri="http://schemas.openxmlformats.org/drawingml/2006/table">
            <a:tbl>
              <a:tblPr firstRow="1" firstCol="1" bandRow="1">
                <a:tableStyleId>{F5AB1C69-6EDB-4FF4-983F-18BD219EF322}</a:tableStyleId>
              </a:tblPr>
              <a:tblGrid>
                <a:gridCol w="2903460">
                  <a:extLst>
                    <a:ext uri="{9D8B030D-6E8A-4147-A177-3AD203B41FA5}">
                      <a16:colId xmlns:a16="http://schemas.microsoft.com/office/drawing/2014/main" xmlns="" val="3347083027"/>
                    </a:ext>
                  </a:extLst>
                </a:gridCol>
                <a:gridCol w="1511476">
                  <a:extLst>
                    <a:ext uri="{9D8B030D-6E8A-4147-A177-3AD203B41FA5}">
                      <a16:colId xmlns:a16="http://schemas.microsoft.com/office/drawing/2014/main" xmlns="" val="1798221778"/>
                    </a:ext>
                  </a:extLst>
                </a:gridCol>
                <a:gridCol w="2784860">
                  <a:extLst>
                    <a:ext uri="{9D8B030D-6E8A-4147-A177-3AD203B41FA5}">
                      <a16:colId xmlns:a16="http://schemas.microsoft.com/office/drawing/2014/main" xmlns="" val="1222415758"/>
                    </a:ext>
                  </a:extLst>
                </a:gridCol>
              </a:tblGrid>
              <a:tr h="908377">
                <a:tc>
                  <a:txBody>
                    <a:bodyPr/>
                    <a:lstStyle/>
                    <a:p>
                      <a:pPr algn="just">
                        <a:lnSpc>
                          <a:spcPct val="150000"/>
                        </a:lnSpc>
                        <a:spcAft>
                          <a:spcPts val="0"/>
                        </a:spcAft>
                      </a:pPr>
                      <a:r>
                        <a:rPr lang="zh-CN" sz="2400" kern="100" dirty="0">
                          <a:effectLst/>
                        </a:rPr>
                        <a:t>需求验证</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徐哲远</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17733923"/>
                  </a:ext>
                </a:extLst>
              </a:tr>
              <a:tr h="908377">
                <a:tc>
                  <a:txBody>
                    <a:bodyPr/>
                    <a:lstStyle/>
                    <a:p>
                      <a:pPr algn="just">
                        <a:lnSpc>
                          <a:spcPct val="150000"/>
                        </a:lnSpc>
                        <a:spcAft>
                          <a:spcPts val="0"/>
                        </a:spcAft>
                      </a:pPr>
                      <a:r>
                        <a:rPr lang="zh-CN" sz="2400" kern="0" dirty="0">
                          <a:effectLst/>
                        </a:rPr>
                        <a:t>需求评审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532754929"/>
                  </a:ext>
                </a:extLst>
              </a:tr>
              <a:tr h="908377">
                <a:tc>
                  <a:txBody>
                    <a:bodyPr/>
                    <a:lstStyle/>
                    <a:p>
                      <a:pPr algn="just">
                        <a:lnSpc>
                          <a:spcPct val="150000"/>
                        </a:lnSpc>
                        <a:spcAft>
                          <a:spcPts val="0"/>
                        </a:spcAft>
                      </a:pPr>
                      <a:r>
                        <a:rPr lang="zh-CN" sz="2400" kern="0">
                          <a:effectLst/>
                        </a:rPr>
                        <a:t>测试需求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720706368"/>
                  </a:ext>
                </a:extLst>
              </a:tr>
              <a:tr h="908377">
                <a:tc>
                  <a:txBody>
                    <a:bodyPr/>
                    <a:lstStyle/>
                    <a:p>
                      <a:pPr algn="just">
                        <a:lnSpc>
                          <a:spcPct val="150000"/>
                        </a:lnSpc>
                        <a:spcAft>
                          <a:spcPts val="0"/>
                        </a:spcAft>
                      </a:pPr>
                      <a:r>
                        <a:rPr lang="zh-CN" sz="2400" kern="0" dirty="0">
                          <a:effectLst/>
                        </a:rPr>
                        <a:t>定义验收标准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120420714"/>
                  </a:ext>
                </a:extLst>
              </a:tr>
            </a:tbl>
          </a:graphicData>
        </a:graphic>
      </p:graphicFrame>
    </p:spTree>
    <p:extLst>
      <p:ext uri="{BB962C8B-B14F-4D97-AF65-F5344CB8AC3E}">
        <p14:creationId xmlns:p14="http://schemas.microsoft.com/office/powerpoint/2010/main" val="1559863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CDB78673-B1EF-41E3-BF0D-ECB580C34513}"/>
              </a:ext>
            </a:extLst>
          </p:cNvPr>
          <p:cNvGraphicFramePr>
            <a:graphicFrameLocks noGrp="1"/>
          </p:cNvGraphicFramePr>
          <p:nvPr>
            <p:extLst/>
          </p:nvPr>
        </p:nvGraphicFramePr>
        <p:xfrm>
          <a:off x="1783337" y="1824595"/>
          <a:ext cx="8628500" cy="4021784"/>
        </p:xfrm>
        <a:graphic>
          <a:graphicData uri="http://schemas.openxmlformats.org/drawingml/2006/table">
            <a:tbl>
              <a:tblPr firstRow="1" firstCol="1" bandRow="1">
                <a:tableStyleId>{F5AB1C69-6EDB-4FF4-983F-18BD219EF322}</a:tableStyleId>
              </a:tblPr>
              <a:tblGrid>
                <a:gridCol w="3479612">
                  <a:extLst>
                    <a:ext uri="{9D8B030D-6E8A-4147-A177-3AD203B41FA5}">
                      <a16:colId xmlns:a16="http://schemas.microsoft.com/office/drawing/2014/main" xmlns="" val="2364148722"/>
                    </a:ext>
                  </a:extLst>
                </a:gridCol>
                <a:gridCol w="1811408">
                  <a:extLst>
                    <a:ext uri="{9D8B030D-6E8A-4147-A177-3AD203B41FA5}">
                      <a16:colId xmlns:a16="http://schemas.microsoft.com/office/drawing/2014/main" xmlns="" val="4267577252"/>
                    </a:ext>
                  </a:extLst>
                </a:gridCol>
                <a:gridCol w="3337480">
                  <a:extLst>
                    <a:ext uri="{9D8B030D-6E8A-4147-A177-3AD203B41FA5}">
                      <a16:colId xmlns:a16="http://schemas.microsoft.com/office/drawing/2014/main" xmlns="" val="3331854983"/>
                    </a:ext>
                  </a:extLst>
                </a:gridCol>
              </a:tblGrid>
              <a:tr h="502723">
                <a:tc>
                  <a:txBody>
                    <a:bodyPr/>
                    <a:lstStyle/>
                    <a:p>
                      <a:pPr algn="just">
                        <a:lnSpc>
                          <a:spcPct val="150000"/>
                        </a:lnSpc>
                        <a:spcAft>
                          <a:spcPts val="0"/>
                        </a:spcAft>
                      </a:pPr>
                      <a:r>
                        <a:rPr lang="zh-CN" sz="2000" kern="0" dirty="0">
                          <a:effectLst/>
                        </a:rPr>
                        <a:t>需求管理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76233295"/>
                  </a:ext>
                </a:extLst>
              </a:tr>
              <a:tr h="502723">
                <a:tc>
                  <a:txBody>
                    <a:bodyPr/>
                    <a:lstStyle/>
                    <a:p>
                      <a:pPr algn="just">
                        <a:lnSpc>
                          <a:spcPct val="150000"/>
                        </a:lnSpc>
                        <a:spcAft>
                          <a:spcPts val="0"/>
                        </a:spcAft>
                      </a:pPr>
                      <a:r>
                        <a:rPr lang="zh-CN" sz="2000" kern="0">
                          <a:effectLst/>
                        </a:rPr>
                        <a:t>建立一个需求变更控制流程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85530785"/>
                  </a:ext>
                </a:extLst>
              </a:tr>
              <a:tr h="502723">
                <a:tc>
                  <a:txBody>
                    <a:bodyPr/>
                    <a:lstStyle/>
                    <a:p>
                      <a:pPr algn="just">
                        <a:lnSpc>
                          <a:spcPct val="150000"/>
                        </a:lnSpc>
                        <a:spcAft>
                          <a:spcPts val="0"/>
                        </a:spcAft>
                      </a:pPr>
                      <a:r>
                        <a:rPr lang="zh-CN" sz="2000" kern="0">
                          <a:effectLst/>
                        </a:rPr>
                        <a:t>对需求变更进行影响分析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606221545"/>
                  </a:ext>
                </a:extLst>
              </a:tr>
              <a:tr h="502723">
                <a:tc>
                  <a:txBody>
                    <a:bodyPr/>
                    <a:lstStyle/>
                    <a:p>
                      <a:pPr algn="just">
                        <a:lnSpc>
                          <a:spcPct val="150000"/>
                        </a:lnSpc>
                        <a:spcAft>
                          <a:spcPts val="0"/>
                        </a:spcAft>
                      </a:pPr>
                      <a:r>
                        <a:rPr lang="zh-CN" sz="2000" kern="0">
                          <a:effectLst/>
                        </a:rPr>
                        <a:t>建立基线并控制需求集合版本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160354354"/>
                  </a:ext>
                </a:extLst>
              </a:tr>
              <a:tr h="502723">
                <a:tc>
                  <a:txBody>
                    <a:bodyPr/>
                    <a:lstStyle/>
                    <a:p>
                      <a:pPr algn="just">
                        <a:lnSpc>
                          <a:spcPct val="150000"/>
                        </a:lnSpc>
                        <a:spcAft>
                          <a:spcPts val="0"/>
                        </a:spcAft>
                      </a:pPr>
                      <a:r>
                        <a:rPr lang="zh-CN" sz="2000" kern="0">
                          <a:effectLst/>
                        </a:rPr>
                        <a:t>维护需求变更的历史记录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31592258"/>
                  </a:ext>
                </a:extLst>
              </a:tr>
              <a:tr h="502723">
                <a:tc>
                  <a:txBody>
                    <a:bodyPr/>
                    <a:lstStyle/>
                    <a:p>
                      <a:pPr algn="just">
                        <a:lnSpc>
                          <a:spcPct val="150000"/>
                        </a:lnSpc>
                        <a:spcAft>
                          <a:spcPts val="0"/>
                        </a:spcAft>
                      </a:pPr>
                      <a:r>
                        <a:rPr lang="zh-CN" sz="2000" kern="0">
                          <a:effectLst/>
                        </a:rPr>
                        <a:t>跟踪每个需求的状态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918604613"/>
                  </a:ext>
                </a:extLst>
              </a:tr>
              <a:tr h="502723">
                <a:tc>
                  <a:txBody>
                    <a:bodyPr/>
                    <a:lstStyle/>
                    <a:p>
                      <a:pPr algn="just">
                        <a:lnSpc>
                          <a:spcPct val="150000"/>
                        </a:lnSpc>
                        <a:spcAft>
                          <a:spcPts val="0"/>
                        </a:spcAft>
                      </a:pPr>
                      <a:r>
                        <a:rPr lang="zh-CN" sz="2000" kern="0">
                          <a:effectLst/>
                        </a:rPr>
                        <a:t>维护一个需求可跟踪矩阵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807072415"/>
                  </a:ext>
                </a:extLst>
              </a:tr>
              <a:tr h="502723">
                <a:tc>
                  <a:txBody>
                    <a:bodyPr/>
                    <a:lstStyle/>
                    <a:p>
                      <a:pPr algn="just">
                        <a:lnSpc>
                          <a:spcPct val="150000"/>
                        </a:lnSpc>
                        <a:spcAft>
                          <a:spcPts val="0"/>
                        </a:spcAft>
                      </a:pPr>
                      <a:r>
                        <a:rPr lang="zh-CN" sz="2000" kern="0" dirty="0">
                          <a:effectLst/>
                        </a:rPr>
                        <a:t>使用需求管理工具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985129621"/>
                  </a:ext>
                </a:extLst>
              </a:tr>
            </a:tbl>
          </a:graphicData>
        </a:graphic>
      </p:graphicFrame>
    </p:spTree>
    <p:extLst>
      <p:ext uri="{BB962C8B-B14F-4D97-AF65-F5344CB8AC3E}">
        <p14:creationId xmlns:p14="http://schemas.microsoft.com/office/powerpoint/2010/main" val="2457203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2128" y="603549"/>
            <a:ext cx="6125830" cy="707886"/>
          </a:xfrm>
          <a:prstGeom prst="rect">
            <a:avLst/>
          </a:prstGeom>
          <a:noFill/>
        </p:spPr>
        <p:txBody>
          <a:bodyPr wrap="square" rtlCol="0">
            <a:spAutoFit/>
          </a:bodyPr>
          <a:lstStyle/>
          <a:p>
            <a:r>
              <a:rPr lang="zh-CN" altLang="en-US" sz="4000" b="1" dirty="0">
                <a:solidFill>
                  <a:schemeClr val="accent2"/>
                </a:solidFill>
              </a:rPr>
              <a:t>工作任务分解结构（</a:t>
            </a:r>
            <a:r>
              <a:rPr lang="en-US" altLang="zh-CN" sz="4000" b="1" dirty="0">
                <a:solidFill>
                  <a:schemeClr val="accent2"/>
                </a:solidFill>
              </a:rPr>
              <a:t>WBS</a:t>
            </a:r>
            <a:r>
              <a:rPr lang="zh-CN" altLang="en-US" sz="4000" b="1" dirty="0">
                <a:solidFill>
                  <a:schemeClr val="accent2"/>
                </a:solidFill>
              </a:rPr>
              <a:t>）</a:t>
            </a:r>
          </a:p>
        </p:txBody>
      </p:sp>
      <p:pic>
        <p:nvPicPr>
          <p:cNvPr id="8" name="图片 7" descr="D:\我的文档\Documents\GitHub\PRD2018-G03-SoftwareEngineeringProject\非受控文档\1_沈启航\需求工程WB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236" y="1594944"/>
            <a:ext cx="9870692" cy="4979592"/>
          </a:xfrm>
          <a:prstGeom prst="rect">
            <a:avLst/>
          </a:prstGeom>
          <a:noFill/>
          <a:ln>
            <a:noFill/>
          </a:ln>
        </p:spPr>
      </p:pic>
    </p:spTree>
    <p:extLst>
      <p:ext uri="{BB962C8B-B14F-4D97-AF65-F5344CB8AC3E}">
        <p14:creationId xmlns:p14="http://schemas.microsoft.com/office/powerpoint/2010/main" val="1184143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接口人员</a:t>
            </a:r>
          </a:p>
        </p:txBody>
      </p:sp>
      <p:graphicFrame>
        <p:nvGraphicFramePr>
          <p:cNvPr id="7" name="表格 6">
            <a:extLst>
              <a:ext uri="{FF2B5EF4-FFF2-40B4-BE49-F238E27FC236}">
                <a16:creationId xmlns:a16="http://schemas.microsoft.com/office/drawing/2014/main" xmlns="" id="{2A6A83C1-5F4B-4F41-BBF9-E5E31B96F40A}"/>
              </a:ext>
            </a:extLst>
          </p:cNvPr>
          <p:cNvGraphicFramePr>
            <a:graphicFrameLocks noGrp="1"/>
          </p:cNvGraphicFramePr>
          <p:nvPr>
            <p:extLst/>
          </p:nvPr>
        </p:nvGraphicFramePr>
        <p:xfrm>
          <a:off x="1550247" y="1824595"/>
          <a:ext cx="9094679" cy="3433010"/>
        </p:xfrm>
        <a:graphic>
          <a:graphicData uri="http://schemas.openxmlformats.org/drawingml/2006/table">
            <a:tbl>
              <a:tblPr firstRow="1" firstCol="1" bandRow="1">
                <a:tableStyleId>{F5AB1C69-6EDB-4FF4-983F-18BD219EF322}</a:tableStyleId>
              </a:tblPr>
              <a:tblGrid>
                <a:gridCol w="1321845">
                  <a:extLst>
                    <a:ext uri="{9D8B030D-6E8A-4147-A177-3AD203B41FA5}">
                      <a16:colId xmlns:a16="http://schemas.microsoft.com/office/drawing/2014/main" xmlns="" val="1269173009"/>
                    </a:ext>
                  </a:extLst>
                </a:gridCol>
                <a:gridCol w="1976724">
                  <a:extLst>
                    <a:ext uri="{9D8B030D-6E8A-4147-A177-3AD203B41FA5}">
                      <a16:colId xmlns:a16="http://schemas.microsoft.com/office/drawing/2014/main" xmlns="" val="746390756"/>
                    </a:ext>
                  </a:extLst>
                </a:gridCol>
                <a:gridCol w="2817221">
                  <a:extLst>
                    <a:ext uri="{9D8B030D-6E8A-4147-A177-3AD203B41FA5}">
                      <a16:colId xmlns:a16="http://schemas.microsoft.com/office/drawing/2014/main" xmlns="" val="1138626251"/>
                    </a:ext>
                  </a:extLst>
                </a:gridCol>
                <a:gridCol w="1310510">
                  <a:extLst>
                    <a:ext uri="{9D8B030D-6E8A-4147-A177-3AD203B41FA5}">
                      <a16:colId xmlns:a16="http://schemas.microsoft.com/office/drawing/2014/main" xmlns="" val="585081664"/>
                    </a:ext>
                  </a:extLst>
                </a:gridCol>
                <a:gridCol w="1668379">
                  <a:extLst>
                    <a:ext uri="{9D8B030D-6E8A-4147-A177-3AD203B41FA5}">
                      <a16:colId xmlns:a16="http://schemas.microsoft.com/office/drawing/2014/main" xmlns="" val="3285723915"/>
                    </a:ext>
                  </a:extLst>
                </a:gridCol>
              </a:tblGrid>
              <a:tr h="601407">
                <a:tc rowSpan="2">
                  <a:txBody>
                    <a:bodyPr/>
                    <a:lstStyle/>
                    <a:p>
                      <a:pPr marL="0" algn="ctr"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姓名</a:t>
                      </a:r>
                    </a:p>
                  </a:txBody>
                  <a:tcPr marL="68580" marR="68580" marT="0" marB="0"/>
                </a:tc>
                <a:tc gridSpan="3">
                  <a:txBody>
                    <a:bodyPr/>
                    <a:lstStyle/>
                    <a:p>
                      <a:pPr algn="ctr">
                        <a:lnSpc>
                          <a:spcPct val="150000"/>
                        </a:lnSpc>
                        <a:spcAft>
                          <a:spcPts val="0"/>
                        </a:spcAft>
                      </a:pPr>
                      <a:r>
                        <a:rPr lang="zh-CN" sz="2200" kern="100">
                          <a:effectLst/>
                        </a:rPr>
                        <a:t>联系方式</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algn="just">
                        <a:lnSpc>
                          <a:spcPct val="150000"/>
                        </a:lnSpc>
                        <a:spcAft>
                          <a:spcPts val="0"/>
                        </a:spcAft>
                      </a:pPr>
                      <a:r>
                        <a:rPr lang="zh-CN" sz="2200" kern="100">
                          <a:effectLst/>
                        </a:rPr>
                        <a:t>接口联系人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450615"/>
                  </a:ext>
                </a:extLst>
              </a:tr>
              <a:tr h="601407">
                <a:tc vMerge="1">
                  <a:txBody>
                    <a:bodyPr/>
                    <a:lstStyle/>
                    <a:p>
                      <a:endParaRPr lang="zh-CN" altLang="en-US"/>
                    </a:p>
                  </a:txBody>
                  <a:tcPr/>
                </a:tc>
                <a:tc>
                  <a:txBody>
                    <a:bodyPr/>
                    <a:lstStyle/>
                    <a:p>
                      <a:pPr algn="ctr">
                        <a:lnSpc>
                          <a:spcPct val="150000"/>
                        </a:lnSpc>
                        <a:spcAft>
                          <a:spcPts val="0"/>
                        </a:spcAft>
                      </a:pPr>
                      <a:r>
                        <a:rPr lang="zh-CN" sz="2200" kern="100">
                          <a:effectLst/>
                        </a:rPr>
                        <a:t>联系电话</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ctr">
                        <a:lnSpc>
                          <a:spcPct val="150000"/>
                        </a:lnSpc>
                        <a:spcAft>
                          <a:spcPts val="0"/>
                        </a:spcAft>
                      </a:pPr>
                      <a:r>
                        <a:rPr lang="zh-CN" sz="2200" kern="100">
                          <a:effectLst/>
                        </a:rPr>
                        <a:t>邮箱</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地址</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395116342"/>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杨枨</a:t>
                      </a:r>
                    </a:p>
                  </a:txBody>
                  <a:tcPr marL="68580" marR="68580" marT="0" marB="0"/>
                </a:tc>
                <a:tc>
                  <a:txBody>
                    <a:bodyPr/>
                    <a:lstStyle/>
                    <a:p>
                      <a:pPr algn="just">
                        <a:lnSpc>
                          <a:spcPct val="150000"/>
                        </a:lnSpc>
                        <a:spcAft>
                          <a:spcPts val="0"/>
                        </a:spcAft>
                      </a:pPr>
                      <a:r>
                        <a:rPr lang="en-US" sz="2200" kern="100" dirty="0">
                          <a:effectLst/>
                        </a:rPr>
                        <a:t>13357102333</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2">
                            <a:extLst>
                              <a:ext uri="{A12FA001-AC4F-418D-AE19-62706E023703}">
                                <ahyp:hlinkClr xmlns:ahyp="http://schemas.microsoft.com/office/drawing/2018/hyperlinkcolor" xmlns="" val="tx"/>
                              </a:ext>
                            </a:extLst>
                          </a:hlinkClick>
                        </a:rPr>
                        <a:t>yangc@zucc.edu.cn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a:effectLst/>
                        </a:rPr>
                        <a:t>理四</a:t>
                      </a:r>
                      <a:r>
                        <a:rPr lang="en-US" sz="2200" kern="100">
                          <a:effectLst/>
                        </a:rPr>
                        <a:t>504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75511837"/>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侯宏仑</a:t>
                      </a:r>
                    </a:p>
                  </a:txBody>
                  <a:tcPr marL="68580" marR="68580" marT="0" marB="0"/>
                </a:tc>
                <a:tc>
                  <a:txBody>
                    <a:bodyPr/>
                    <a:lstStyle/>
                    <a:p>
                      <a:pPr algn="just">
                        <a:lnSpc>
                          <a:spcPct val="150000"/>
                        </a:lnSpc>
                        <a:spcAft>
                          <a:spcPts val="0"/>
                        </a:spcAft>
                      </a:pPr>
                      <a:r>
                        <a:rPr lang="en-US" sz="2200" kern="100" dirty="0">
                          <a:effectLst/>
                        </a:rPr>
                        <a:t>13071858629</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3">
                            <a:extLst>
                              <a:ext uri="{A12FA001-AC4F-418D-AE19-62706E023703}">
                                <ahyp:hlinkClr xmlns:ahyp="http://schemas.microsoft.com/office/drawing/2018/hyperlinkcolor" xmlns="" val="tx"/>
                              </a:ext>
                            </a:extLst>
                          </a:hlinkClick>
                        </a:rPr>
                        <a:t>houhl@zucc.edu.cn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dirty="0">
                          <a:effectLst/>
                        </a:rPr>
                        <a:t>理四</a:t>
                      </a:r>
                      <a:r>
                        <a:rPr lang="en-US" sz="2200" kern="100" dirty="0">
                          <a:effectLst/>
                        </a:rPr>
                        <a:t>501</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叶柏成</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45381348"/>
                  </a:ext>
                </a:extLst>
              </a:tr>
            </a:tbl>
          </a:graphicData>
        </a:graphic>
      </p:graphicFrame>
    </p:spTree>
    <p:extLst>
      <p:ext uri="{BB962C8B-B14F-4D97-AF65-F5344CB8AC3E}">
        <p14:creationId xmlns:p14="http://schemas.microsoft.com/office/powerpoint/2010/main" val="42845703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320041"/>
            <a:ext cx="5202004" cy="707886"/>
          </a:xfrm>
          <a:prstGeom prst="rect">
            <a:avLst/>
          </a:prstGeom>
          <a:noFill/>
        </p:spPr>
        <p:txBody>
          <a:bodyPr wrap="square" rtlCol="0">
            <a:spAutoFit/>
          </a:bodyPr>
          <a:lstStyle/>
          <a:p>
            <a:r>
              <a:rPr lang="zh-CN" altLang="en-US" sz="4000" b="1" dirty="0">
                <a:solidFill>
                  <a:schemeClr val="accent2"/>
                </a:solidFill>
              </a:rPr>
              <a:t>进度</a:t>
            </a:r>
          </a:p>
        </p:txBody>
      </p:sp>
      <p:pic>
        <p:nvPicPr>
          <p:cNvPr id="7" name="图片 6"/>
          <p:cNvPicPr/>
          <p:nvPr/>
        </p:nvPicPr>
        <p:blipFill>
          <a:blip r:embed="rId2"/>
          <a:stretch>
            <a:fillRect/>
          </a:stretch>
        </p:blipFill>
        <p:spPr>
          <a:xfrm>
            <a:off x="1316736" y="1007552"/>
            <a:ext cx="9543414" cy="5301808"/>
          </a:xfrm>
          <a:prstGeom prst="rect">
            <a:avLst/>
          </a:prstGeom>
        </p:spPr>
      </p:pic>
    </p:spTree>
    <p:extLst>
      <p:ext uri="{BB962C8B-B14F-4D97-AF65-F5344CB8AC3E}">
        <p14:creationId xmlns:p14="http://schemas.microsoft.com/office/powerpoint/2010/main" val="1791136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a:stretch>
            <a:fillRect/>
          </a:stretch>
        </p:blipFill>
        <p:spPr>
          <a:xfrm>
            <a:off x="877824" y="649223"/>
            <a:ext cx="10439526" cy="5559554"/>
          </a:xfrm>
          <a:prstGeom prst="rect">
            <a:avLst/>
          </a:prstGeom>
        </p:spPr>
      </p:pic>
    </p:spTree>
    <p:extLst>
      <p:ext uri="{BB962C8B-B14F-4D97-AF65-F5344CB8AC3E}">
        <p14:creationId xmlns:p14="http://schemas.microsoft.com/office/powerpoint/2010/main" val="3878853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316736" y="1042415"/>
            <a:ext cx="9561702" cy="4773170"/>
          </a:xfrm>
          <a:prstGeom prst="rect">
            <a:avLst/>
          </a:prstGeom>
        </p:spPr>
      </p:pic>
    </p:spTree>
    <p:extLst>
      <p:ext uri="{BB962C8B-B14F-4D97-AF65-F5344CB8AC3E}">
        <p14:creationId xmlns:p14="http://schemas.microsoft.com/office/powerpoint/2010/main" val="1313341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预算</a:t>
            </a:r>
          </a:p>
        </p:txBody>
      </p:sp>
      <p:sp>
        <p:nvSpPr>
          <p:cNvPr id="6" name="文本框 5">
            <a:extLst>
              <a:ext uri="{FF2B5EF4-FFF2-40B4-BE49-F238E27FC236}">
                <a16:creationId xmlns:a16="http://schemas.microsoft.com/office/drawing/2014/main" xmlns="" id="{026119CA-62E5-446D-A277-0E7153C856D4}"/>
              </a:ext>
            </a:extLst>
          </p:cNvPr>
          <p:cNvSpPr txBox="1"/>
          <p:nvPr/>
        </p:nvSpPr>
        <p:spPr>
          <a:xfrm>
            <a:off x="4908884" y="1174804"/>
            <a:ext cx="2422357" cy="584775"/>
          </a:xfrm>
          <a:prstGeom prst="rect">
            <a:avLst/>
          </a:prstGeom>
          <a:noFill/>
        </p:spPr>
        <p:txBody>
          <a:bodyPr wrap="square" rtlCol="0">
            <a:spAutoFit/>
          </a:bodyPr>
          <a:lstStyle/>
          <a:p>
            <a:pPr algn="dist"/>
            <a:r>
              <a:rPr lang="zh-CN" altLang="en-US" sz="3200" b="1" dirty="0">
                <a:solidFill>
                  <a:schemeClr val="bg1">
                    <a:lumMod val="75000"/>
                  </a:schemeClr>
                </a:solidFill>
              </a:rPr>
              <a:t>准备阶段</a:t>
            </a:r>
          </a:p>
        </p:txBody>
      </p:sp>
      <p:graphicFrame>
        <p:nvGraphicFramePr>
          <p:cNvPr id="10" name="表格 9">
            <a:extLst>
              <a:ext uri="{FF2B5EF4-FFF2-40B4-BE49-F238E27FC236}">
                <a16:creationId xmlns:a16="http://schemas.microsoft.com/office/drawing/2014/main" xmlns="" id="{E63F47F7-E0FC-4177-8E86-5E29A9100B60}"/>
              </a:ext>
            </a:extLst>
          </p:cNvPr>
          <p:cNvGraphicFramePr>
            <a:graphicFrameLocks noGrp="1"/>
          </p:cNvGraphicFramePr>
          <p:nvPr>
            <p:extLst/>
          </p:nvPr>
        </p:nvGraphicFramePr>
        <p:xfrm>
          <a:off x="996197" y="1824595"/>
          <a:ext cx="10202780" cy="4572000"/>
        </p:xfrm>
        <a:graphic>
          <a:graphicData uri="http://schemas.openxmlformats.org/drawingml/2006/table">
            <a:tbl>
              <a:tblPr firstRow="1" firstCol="1" bandRow="1">
                <a:tableStyleId>{F5AB1C69-6EDB-4FF4-983F-18BD219EF322}</a:tableStyleId>
              </a:tblPr>
              <a:tblGrid>
                <a:gridCol w="2550695">
                  <a:extLst>
                    <a:ext uri="{9D8B030D-6E8A-4147-A177-3AD203B41FA5}">
                      <a16:colId xmlns:a16="http://schemas.microsoft.com/office/drawing/2014/main" xmlns="" val="1828925580"/>
                    </a:ext>
                  </a:extLst>
                </a:gridCol>
                <a:gridCol w="2550695">
                  <a:extLst>
                    <a:ext uri="{9D8B030D-6E8A-4147-A177-3AD203B41FA5}">
                      <a16:colId xmlns:a16="http://schemas.microsoft.com/office/drawing/2014/main" xmlns="" val="1789858565"/>
                    </a:ext>
                  </a:extLst>
                </a:gridCol>
                <a:gridCol w="2550695">
                  <a:extLst>
                    <a:ext uri="{9D8B030D-6E8A-4147-A177-3AD203B41FA5}">
                      <a16:colId xmlns:a16="http://schemas.microsoft.com/office/drawing/2014/main" xmlns="" val="1400413751"/>
                    </a:ext>
                  </a:extLst>
                </a:gridCol>
                <a:gridCol w="2550695">
                  <a:extLst>
                    <a:ext uri="{9D8B030D-6E8A-4147-A177-3AD203B41FA5}">
                      <a16:colId xmlns:a16="http://schemas.microsoft.com/office/drawing/2014/main" xmlns="" val="408575637"/>
                    </a:ext>
                  </a:extLst>
                </a:gridCol>
              </a:tblGrid>
              <a:tr h="428751">
                <a:tc>
                  <a:txBody>
                    <a:bodyPr/>
                    <a:lstStyle/>
                    <a:p>
                      <a:pPr algn="just">
                        <a:lnSpc>
                          <a:spcPct val="150000"/>
                        </a:lnSpc>
                        <a:spcAft>
                          <a:spcPts val="0"/>
                        </a:spcAft>
                      </a:pPr>
                      <a:r>
                        <a:rPr lang="en-US" sz="2000" kern="100">
                          <a:effectLst/>
                        </a:rPr>
                        <a:t>Project</a:t>
                      </a:r>
                      <a:r>
                        <a:rPr lang="zh-CN" sz="2000" kern="100">
                          <a:effectLst/>
                        </a:rPr>
                        <a:t>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21299054"/>
                  </a:ext>
                </a:extLst>
              </a:tr>
              <a:tr h="908665">
                <a:tc>
                  <a:txBody>
                    <a:bodyPr/>
                    <a:lstStyle/>
                    <a:p>
                      <a:pPr algn="just">
                        <a:lnSpc>
                          <a:spcPct val="150000"/>
                        </a:lnSpc>
                        <a:spcAft>
                          <a:spcPts val="0"/>
                        </a:spcAft>
                      </a:pPr>
                      <a:r>
                        <a:rPr lang="en-US" sz="2000" kern="100">
                          <a:effectLst/>
                        </a:rPr>
                        <a:t>VMWARE</a:t>
                      </a:r>
                      <a:r>
                        <a:rPr lang="zh-CN" sz="2000" kern="100">
                          <a:effectLst/>
                        </a:rPr>
                        <a:t>虚拟机工具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00833930"/>
                  </a:ext>
                </a:extLst>
              </a:tr>
              <a:tr h="428751">
                <a:tc>
                  <a:txBody>
                    <a:bodyPr/>
                    <a:lstStyle/>
                    <a:p>
                      <a:pPr algn="just">
                        <a:lnSpc>
                          <a:spcPct val="150000"/>
                        </a:lnSpc>
                        <a:spcAft>
                          <a:spcPts val="0"/>
                        </a:spcAft>
                      </a:pPr>
                      <a:r>
                        <a:rPr lang="en-US" sz="2000" kern="100">
                          <a:effectLst/>
                        </a:rPr>
                        <a:t>AxureRP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86302245"/>
                  </a:ext>
                </a:extLst>
              </a:tr>
              <a:tr h="428751">
                <a:tc>
                  <a:txBody>
                    <a:bodyPr/>
                    <a:lstStyle/>
                    <a:p>
                      <a:pPr algn="just">
                        <a:lnSpc>
                          <a:spcPct val="150000"/>
                        </a:lnSpc>
                        <a:spcAft>
                          <a:spcPts val="0"/>
                        </a:spcAft>
                      </a:pPr>
                      <a:r>
                        <a:rPr lang="en-US" sz="2000" kern="100">
                          <a:effectLst/>
                        </a:rPr>
                        <a:t>UML</a:t>
                      </a:r>
                      <a:r>
                        <a:rPr lang="zh-CN" sz="2000" kern="100">
                          <a:effectLst/>
                        </a:rPr>
                        <a:t>相关工具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5520273"/>
                  </a:ext>
                </a:extLst>
              </a:tr>
              <a:tr h="428751">
                <a:tc>
                  <a:txBody>
                    <a:bodyPr/>
                    <a:lstStyle/>
                    <a:p>
                      <a:pPr algn="just">
                        <a:lnSpc>
                          <a:spcPct val="150000"/>
                        </a:lnSpc>
                        <a:spcAft>
                          <a:spcPts val="0"/>
                        </a:spcAft>
                      </a:pPr>
                      <a:r>
                        <a:rPr lang="zh-CN" sz="2000" kern="100">
                          <a:effectLst/>
                        </a:rPr>
                        <a:t>个人电脑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组员自备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845649458"/>
                  </a:ext>
                </a:extLst>
              </a:tr>
              <a:tr h="428751">
                <a:tc>
                  <a:txBody>
                    <a:bodyPr/>
                    <a:lstStyle/>
                    <a:p>
                      <a:pPr algn="just">
                        <a:lnSpc>
                          <a:spcPct val="150000"/>
                        </a:lnSpc>
                        <a:spcAft>
                          <a:spcPts val="0"/>
                        </a:spcAft>
                      </a:pPr>
                      <a:r>
                        <a:rPr lang="zh-CN" sz="2000" kern="100">
                          <a:effectLst/>
                        </a:rPr>
                        <a:t>电费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50799690"/>
                  </a:ext>
                </a:extLst>
              </a:tr>
              <a:tr h="428751">
                <a:tc>
                  <a:txBody>
                    <a:bodyPr/>
                    <a:lstStyle/>
                    <a:p>
                      <a:pPr algn="just">
                        <a:lnSpc>
                          <a:spcPct val="150000"/>
                        </a:lnSpc>
                        <a:spcAft>
                          <a:spcPts val="0"/>
                        </a:spcAft>
                      </a:pPr>
                      <a:r>
                        <a:rPr lang="zh-CN" sz="2000" kern="100">
                          <a:effectLst/>
                        </a:rPr>
                        <a:t>宽带费用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29379412"/>
                  </a:ext>
                </a:extLst>
              </a:tr>
              <a:tr h="428751">
                <a:tc>
                  <a:txBody>
                    <a:bodyPr/>
                    <a:lstStyle/>
                    <a:p>
                      <a:pPr algn="just">
                        <a:lnSpc>
                          <a:spcPct val="150000"/>
                        </a:lnSpc>
                        <a:spcAft>
                          <a:spcPts val="0"/>
                        </a:spcAft>
                      </a:pPr>
                      <a:r>
                        <a:rPr lang="zh-CN" sz="2000" kern="100">
                          <a:effectLst/>
                        </a:rPr>
                        <a:t>人力支出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76082060"/>
                  </a:ext>
                </a:extLst>
              </a:tr>
              <a:tr h="428751">
                <a:tc>
                  <a:txBody>
                    <a:bodyPr/>
                    <a:lstStyle/>
                    <a:p>
                      <a:pPr algn="just">
                        <a:lnSpc>
                          <a:spcPct val="150000"/>
                        </a:lnSpc>
                        <a:spcAft>
                          <a:spcPts val="0"/>
                        </a:spcAft>
                      </a:pPr>
                      <a:r>
                        <a:rPr lang="zh-CN" sz="2000" kern="100">
                          <a:effectLst/>
                        </a:rPr>
                        <a:t>总计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661266785"/>
                  </a:ext>
                </a:extLst>
              </a:tr>
            </a:tbl>
          </a:graphicData>
        </a:graphic>
      </p:graphicFrame>
    </p:spTree>
    <p:extLst>
      <p:ext uri="{BB962C8B-B14F-4D97-AF65-F5344CB8AC3E}">
        <p14:creationId xmlns:p14="http://schemas.microsoft.com/office/powerpoint/2010/main" val="3263001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预算</a:t>
            </a:r>
          </a:p>
        </p:txBody>
      </p:sp>
      <p:sp>
        <p:nvSpPr>
          <p:cNvPr id="6" name="文本框 5">
            <a:extLst>
              <a:ext uri="{FF2B5EF4-FFF2-40B4-BE49-F238E27FC236}">
                <a16:creationId xmlns:a16="http://schemas.microsoft.com/office/drawing/2014/main" xmlns="" id="{026119CA-62E5-446D-A277-0E7153C856D4}"/>
              </a:ext>
            </a:extLst>
          </p:cNvPr>
          <p:cNvSpPr txBox="1"/>
          <p:nvPr/>
        </p:nvSpPr>
        <p:spPr>
          <a:xfrm>
            <a:off x="4908884" y="1174804"/>
            <a:ext cx="2422357" cy="584775"/>
          </a:xfrm>
          <a:prstGeom prst="rect">
            <a:avLst/>
          </a:prstGeom>
          <a:noFill/>
        </p:spPr>
        <p:txBody>
          <a:bodyPr wrap="square" rtlCol="0">
            <a:spAutoFit/>
          </a:bodyPr>
          <a:lstStyle/>
          <a:p>
            <a:pPr algn="dist"/>
            <a:r>
              <a:rPr lang="zh-CN" altLang="en-US" sz="3200" b="1" dirty="0">
                <a:solidFill>
                  <a:schemeClr val="bg1">
                    <a:lumMod val="75000"/>
                  </a:schemeClr>
                </a:solidFill>
              </a:rPr>
              <a:t>实现阶段</a:t>
            </a:r>
          </a:p>
        </p:txBody>
      </p:sp>
      <p:graphicFrame>
        <p:nvGraphicFramePr>
          <p:cNvPr id="7" name="表格 6">
            <a:extLst>
              <a:ext uri="{FF2B5EF4-FFF2-40B4-BE49-F238E27FC236}">
                <a16:creationId xmlns:a16="http://schemas.microsoft.com/office/drawing/2014/main" xmlns="" id="{B30D4658-3064-43B3-97D2-4A973C5163B3}"/>
              </a:ext>
            </a:extLst>
          </p:cNvPr>
          <p:cNvGraphicFramePr>
            <a:graphicFrameLocks noGrp="1"/>
          </p:cNvGraphicFramePr>
          <p:nvPr>
            <p:extLst/>
          </p:nvPr>
        </p:nvGraphicFramePr>
        <p:xfrm>
          <a:off x="2207377" y="1949144"/>
          <a:ext cx="7780420" cy="3734535"/>
        </p:xfrm>
        <a:graphic>
          <a:graphicData uri="http://schemas.openxmlformats.org/drawingml/2006/table">
            <a:tbl>
              <a:tblPr firstRow="1" firstCol="1" bandRow="1">
                <a:tableStyleId>{F5AB1C69-6EDB-4FF4-983F-18BD219EF322}</a:tableStyleId>
              </a:tblPr>
              <a:tblGrid>
                <a:gridCol w="1945105">
                  <a:extLst>
                    <a:ext uri="{9D8B030D-6E8A-4147-A177-3AD203B41FA5}">
                      <a16:colId xmlns:a16="http://schemas.microsoft.com/office/drawing/2014/main" xmlns="" val="519645817"/>
                    </a:ext>
                  </a:extLst>
                </a:gridCol>
                <a:gridCol w="1945105">
                  <a:extLst>
                    <a:ext uri="{9D8B030D-6E8A-4147-A177-3AD203B41FA5}">
                      <a16:colId xmlns:a16="http://schemas.microsoft.com/office/drawing/2014/main" xmlns="" val="3697709250"/>
                    </a:ext>
                  </a:extLst>
                </a:gridCol>
                <a:gridCol w="1945105">
                  <a:extLst>
                    <a:ext uri="{9D8B030D-6E8A-4147-A177-3AD203B41FA5}">
                      <a16:colId xmlns:a16="http://schemas.microsoft.com/office/drawing/2014/main" xmlns="" val="3123131112"/>
                    </a:ext>
                  </a:extLst>
                </a:gridCol>
                <a:gridCol w="1945105">
                  <a:extLst>
                    <a:ext uri="{9D8B030D-6E8A-4147-A177-3AD203B41FA5}">
                      <a16:colId xmlns:a16="http://schemas.microsoft.com/office/drawing/2014/main" xmlns="" val="1359619671"/>
                    </a:ext>
                  </a:extLst>
                </a:gridCol>
              </a:tblGrid>
              <a:tr h="1004815">
                <a:tc>
                  <a:txBody>
                    <a:bodyPr/>
                    <a:lstStyle/>
                    <a:p>
                      <a:pPr algn="ctr">
                        <a:lnSpc>
                          <a:spcPct val="150000"/>
                        </a:lnSpc>
                        <a:spcAft>
                          <a:spcPts val="0"/>
                        </a:spcAft>
                      </a:pPr>
                      <a:r>
                        <a:rPr lang="zh-CN" sz="2400" kern="100">
                          <a:effectLst/>
                        </a:rPr>
                        <a:t>采购项目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平均月投入资金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项目总投入资金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232534411"/>
                  </a:ext>
                </a:extLst>
              </a:tr>
              <a:tr h="879085">
                <a:tc>
                  <a:txBody>
                    <a:bodyPr/>
                    <a:lstStyle/>
                    <a:p>
                      <a:pPr algn="ctr">
                        <a:lnSpc>
                          <a:spcPct val="150000"/>
                        </a:lnSpc>
                        <a:spcAft>
                          <a:spcPts val="0"/>
                        </a:spcAft>
                      </a:pPr>
                      <a:r>
                        <a:rPr lang="zh-CN" sz="2400" kern="100">
                          <a:effectLst/>
                        </a:rPr>
                        <a:t>域名</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74901306"/>
                  </a:ext>
                </a:extLst>
              </a:tr>
              <a:tr h="879085">
                <a:tc>
                  <a:txBody>
                    <a:bodyPr/>
                    <a:lstStyle/>
                    <a:p>
                      <a:pPr algn="ctr">
                        <a:lnSpc>
                          <a:spcPct val="150000"/>
                        </a:lnSpc>
                        <a:spcAft>
                          <a:spcPts val="0"/>
                        </a:spcAft>
                      </a:pPr>
                      <a:r>
                        <a:rPr lang="zh-CN" sz="2400" kern="100" dirty="0">
                          <a:effectLst/>
                        </a:rPr>
                        <a:t>服务器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058151566"/>
                  </a:ext>
                </a:extLst>
              </a:tr>
              <a:tr h="879085">
                <a:tc>
                  <a:txBody>
                    <a:bodyPr/>
                    <a:lstStyle/>
                    <a:p>
                      <a:pPr algn="ctr">
                        <a:lnSpc>
                          <a:spcPct val="150000"/>
                        </a:lnSpc>
                        <a:spcAft>
                          <a:spcPts val="0"/>
                        </a:spcAft>
                      </a:pPr>
                      <a:r>
                        <a:rPr lang="zh-CN" sz="2400" kern="100" dirty="0">
                          <a:effectLst/>
                        </a:rPr>
                        <a:t>总计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13552667"/>
                  </a:ext>
                </a:extLst>
              </a:tr>
            </a:tbl>
          </a:graphicData>
        </a:graphic>
      </p:graphicFrame>
    </p:spTree>
    <p:extLst>
      <p:ext uri="{BB962C8B-B14F-4D97-AF65-F5344CB8AC3E}">
        <p14:creationId xmlns:p14="http://schemas.microsoft.com/office/powerpoint/2010/main" val="85744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1260" y="2619701"/>
            <a:ext cx="4362532" cy="707886"/>
          </a:xfrm>
          <a:prstGeom prst="rect">
            <a:avLst/>
          </a:prstGeom>
          <a:noFill/>
        </p:spPr>
        <p:txBody>
          <a:bodyPr wrap="square" rtlCol="0">
            <a:spAutoFit/>
          </a:bodyPr>
          <a:lstStyle/>
          <a:p>
            <a:r>
              <a:rPr lang="zh-CN" altLang="en-US" sz="4000" b="1" dirty="0" smtClean="0">
                <a:solidFill>
                  <a:schemeClr val="accent2"/>
                </a:solidFill>
              </a:rPr>
              <a:t>项目</a:t>
            </a:r>
            <a:r>
              <a:rPr lang="zh-CN" altLang="en-US" sz="4000" b="1" dirty="0" smtClean="0">
                <a:solidFill>
                  <a:schemeClr val="accent2"/>
                </a:solidFill>
              </a:rPr>
              <a:t>授权及签名</a:t>
            </a:r>
            <a:endParaRPr lang="zh-CN" altLang="en-US" sz="4000" b="1" dirty="0">
              <a:solidFill>
                <a:schemeClr val="accent2"/>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176" y="320041"/>
            <a:ext cx="6081287" cy="6279424"/>
          </a:xfrm>
          <a:prstGeom prst="rect">
            <a:avLst/>
          </a:prstGeom>
        </p:spPr>
      </p:pic>
    </p:spTree>
    <p:extLst>
      <p:ext uri="{BB962C8B-B14F-4D97-AF65-F5344CB8AC3E}">
        <p14:creationId xmlns:p14="http://schemas.microsoft.com/office/powerpoint/2010/main" val="27536119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4</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smtClean="0">
                <a:solidFill>
                  <a:schemeClr val="accent2"/>
                </a:solidFill>
              </a:rPr>
              <a:t>支持条件</a:t>
            </a:r>
            <a:endParaRPr lang="zh-CN" altLang="en-US" sz="7200" b="1" dirty="0">
              <a:solidFill>
                <a:schemeClr val="accent2"/>
              </a:solidFill>
            </a:endParaRPr>
          </a:p>
        </p:txBody>
      </p:sp>
    </p:spTree>
    <p:extLst>
      <p:ext uri="{BB962C8B-B14F-4D97-AF65-F5344CB8AC3E}">
        <p14:creationId xmlns:p14="http://schemas.microsoft.com/office/powerpoint/2010/main" val="5824737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4.1 计算机系统支持</a:t>
            </a:r>
          </a:p>
        </p:txBody>
      </p:sp>
      <p:sp>
        <p:nvSpPr>
          <p:cNvPr id="8" name="TextBox 26"/>
          <p:cNvSpPr txBox="1"/>
          <p:nvPr/>
        </p:nvSpPr>
        <p:spPr>
          <a:xfrm>
            <a:off x="2256155" y="1949450"/>
            <a:ext cx="8211820" cy="3388995"/>
          </a:xfrm>
          <a:prstGeom prst="rect">
            <a:avLst/>
          </a:prstGeom>
          <a:noFill/>
        </p:spPr>
        <p:txBody>
          <a:bodyPr wrap="square" rIns="144000" bIns="36000" numCol="3" spcCol="360000" rtlCol="0">
            <a:noAutofit/>
          </a:bodyPr>
          <a:lstStyle/>
          <a:p>
            <a:pPr algn="just"/>
            <a:r>
              <a:rPr lang="en-US" sz="2800" dirty="0">
                <a:solidFill>
                  <a:schemeClr val="bg1"/>
                </a:solidFill>
              </a:rPr>
              <a:t>WIN7/10操作系统电脑（已配置）</a:t>
            </a:r>
          </a:p>
          <a:p>
            <a:pPr algn="just"/>
            <a:r>
              <a:rPr lang="en-US" sz="2800" dirty="0">
                <a:solidFill>
                  <a:schemeClr val="bg1"/>
                </a:solidFill>
              </a:rPr>
              <a:t>Eclipse开发环境（已配置）</a:t>
            </a:r>
          </a:p>
          <a:p>
            <a:pPr algn="just"/>
            <a:r>
              <a:rPr lang="en-US" sz="2800" dirty="0">
                <a:solidFill>
                  <a:schemeClr val="bg1"/>
                </a:solidFill>
              </a:rPr>
              <a:t>Axure RP8（已配置）</a:t>
            </a:r>
          </a:p>
          <a:p>
            <a:pPr algn="just"/>
            <a:r>
              <a:rPr lang="en-US" sz="2800" dirty="0">
                <a:solidFill>
                  <a:schemeClr val="bg1"/>
                </a:solidFill>
              </a:rPr>
              <a:t>Git Bash 配置管理工具（已配置）</a:t>
            </a:r>
          </a:p>
          <a:p>
            <a:pPr algn="just"/>
            <a:r>
              <a:rPr lang="en-US" sz="2800" dirty="0">
                <a:solidFill>
                  <a:schemeClr val="bg1"/>
                </a:solidFill>
              </a:rPr>
              <a:t>Microsoft office 文档编写工具（已配置）</a:t>
            </a:r>
          </a:p>
          <a:p>
            <a:pPr algn="just"/>
            <a:r>
              <a:rPr lang="en-US" sz="2800" dirty="0">
                <a:solidFill>
                  <a:schemeClr val="bg1"/>
                </a:solidFill>
              </a:rPr>
              <a:t>Microsoft Project项目管理工具（部分人员已配置）</a:t>
            </a:r>
          </a:p>
          <a:p>
            <a:pPr algn="just"/>
            <a:r>
              <a:rPr lang="en-US" sz="2800" dirty="0">
                <a:solidFill>
                  <a:schemeClr val="bg1"/>
                </a:solidFill>
              </a:rPr>
              <a:t>StarUML分析与建模工具（已配置）</a:t>
            </a:r>
          </a:p>
          <a:p>
            <a:pPr algn="just"/>
            <a:r>
              <a:rPr lang="en-US" sz="2800" dirty="0">
                <a:solidFill>
                  <a:schemeClr val="bg1"/>
                </a:solidFill>
              </a:rPr>
              <a:t>IBM Rational RequisitePro 软件需求管理工具（未配置，正在寻找替换工具）</a:t>
            </a:r>
            <a:endParaRPr lang="en-US" sz="2800" b="1" dirty="0">
              <a:solidFill>
                <a:schemeClr val="bg1"/>
              </a:solidFill>
              <a:latin typeface="Signika Negative" pitchFamily="2" charset="0"/>
            </a:endParaRPr>
          </a:p>
        </p:txBody>
      </p:sp>
    </p:spTree>
    <p:extLst>
      <p:ext uri="{BB962C8B-B14F-4D97-AF65-F5344CB8AC3E}">
        <p14:creationId xmlns:p14="http://schemas.microsoft.com/office/powerpoint/2010/main" val="2311316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6041390" cy="706755"/>
          </a:xfrm>
          <a:prstGeom prst="rect">
            <a:avLst/>
          </a:prstGeom>
          <a:noFill/>
        </p:spPr>
        <p:txBody>
          <a:bodyPr wrap="square" rtlCol="0">
            <a:spAutoFit/>
          </a:bodyPr>
          <a:lstStyle/>
          <a:p>
            <a:r>
              <a:rPr lang="en-US" altLang="zh-CN" sz="4000" b="1" dirty="0" smtClean="0">
                <a:solidFill>
                  <a:schemeClr val="accent2"/>
                </a:solidFill>
              </a:rPr>
              <a:t>4.2 需由用户承担的工作</a:t>
            </a:r>
          </a:p>
        </p:txBody>
      </p:sp>
      <p:sp>
        <p:nvSpPr>
          <p:cNvPr id="6" name="文本框 5"/>
          <p:cNvSpPr txBox="1"/>
          <p:nvPr/>
        </p:nvSpPr>
        <p:spPr>
          <a:xfrm>
            <a:off x="2698115" y="1470025"/>
            <a:ext cx="8957945" cy="18148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rPr>
              <a:t>用户需要与开发人员进行多次的需求访谈（进行中）</a:t>
            </a:r>
          </a:p>
          <a:p>
            <a:r>
              <a:rPr lang="en-US" altLang="zh-CN" sz="2800" dirty="0">
                <a:solidFill>
                  <a:schemeClr val="bg1"/>
                </a:solidFill>
              </a:rPr>
              <a:t>用户需要提供软件开发所需要经费（暂由小组内部承担）</a:t>
            </a:r>
          </a:p>
          <a:p>
            <a:r>
              <a:rPr lang="en-US" altLang="zh-CN" sz="2800" dirty="0">
                <a:solidFill>
                  <a:schemeClr val="bg1"/>
                </a:solidFill>
              </a:rPr>
              <a:t>用户需积极配合开发人员的工作，保持联系</a:t>
            </a:r>
          </a:p>
          <a:p>
            <a:r>
              <a:rPr lang="en-US" altLang="zh-CN" sz="2800" dirty="0">
                <a:solidFill>
                  <a:schemeClr val="bg1"/>
                </a:solidFill>
              </a:rPr>
              <a:t>当用户需求发生变更应及时通知开发人员</a:t>
            </a:r>
          </a:p>
        </p:txBody>
      </p:sp>
      <p:sp>
        <p:nvSpPr>
          <p:cNvPr id="7" name="Title 1"/>
          <p:cNvSpPr txBox="1"/>
          <p:nvPr/>
        </p:nvSpPr>
        <p:spPr>
          <a:xfrm>
            <a:off x="3050331" y="3792121"/>
            <a:ext cx="11090204" cy="48980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000" b="1" dirty="0" smtClean="0">
                <a:solidFill>
                  <a:schemeClr val="accent2"/>
                </a:solidFill>
                <a:latin typeface="+mn-lt"/>
              </a:rPr>
              <a:t>4.3 外界提供条件</a:t>
            </a:r>
          </a:p>
        </p:txBody>
      </p:sp>
      <p:sp>
        <p:nvSpPr>
          <p:cNvPr id="8" name="TextBox 26"/>
          <p:cNvSpPr txBox="1"/>
          <p:nvPr/>
        </p:nvSpPr>
        <p:spPr>
          <a:xfrm>
            <a:off x="2698115" y="4789170"/>
            <a:ext cx="8654415" cy="1647190"/>
          </a:xfrm>
          <a:prstGeom prst="rect">
            <a:avLst/>
          </a:prstGeom>
          <a:noFill/>
        </p:spPr>
        <p:txBody>
          <a:bodyPr wrap="square" rIns="144000" bIns="36000" numCol="3" spcCol="360000" rtlCol="0">
            <a:normAutofit/>
          </a:bodyPr>
          <a:lstStyle/>
          <a:p>
            <a:pPr algn="just"/>
            <a:r>
              <a:rPr lang="en-US" sz="2800" dirty="0" smtClean="0">
                <a:solidFill>
                  <a:schemeClr val="bg1"/>
                </a:solidFill>
              </a:rPr>
              <a:t>运行环境：在校园内网环境内运行的服务器*1 计算机*4；百兆光纤宽带</a:t>
            </a:r>
          </a:p>
        </p:txBody>
      </p:sp>
    </p:spTree>
    <p:extLst>
      <p:ext uri="{BB962C8B-B14F-4D97-AF65-F5344CB8AC3E}">
        <p14:creationId xmlns:p14="http://schemas.microsoft.com/office/powerpoint/2010/main" val="2223239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5</a:t>
            </a:r>
            <a:endParaRPr lang="zh-CN" altLang="en-US" sz="19900" b="1" dirty="0">
              <a:solidFill>
                <a:schemeClr val="bg1"/>
              </a:solidFill>
            </a:endParaRPr>
          </a:p>
        </p:txBody>
      </p:sp>
      <p:sp>
        <p:nvSpPr>
          <p:cNvPr id="16" name="文本框 15"/>
          <p:cNvSpPr txBox="1"/>
          <p:nvPr/>
        </p:nvSpPr>
        <p:spPr>
          <a:xfrm>
            <a:off x="4828516" y="2289339"/>
            <a:ext cx="5888253" cy="2308324"/>
          </a:xfrm>
          <a:prstGeom prst="rect">
            <a:avLst/>
          </a:prstGeom>
          <a:noFill/>
        </p:spPr>
        <p:txBody>
          <a:bodyPr wrap="square" rtlCol="0">
            <a:spAutoFit/>
          </a:bodyPr>
          <a:lstStyle/>
          <a:p>
            <a:pPr algn="ctr"/>
            <a:r>
              <a:rPr lang="zh-CN" altLang="en-US" sz="7200" b="1" dirty="0" smtClean="0">
                <a:solidFill>
                  <a:schemeClr val="accent2"/>
                </a:solidFill>
              </a:rPr>
              <a:t>人力资源管理</a:t>
            </a:r>
            <a:endParaRPr lang="en-US" altLang="zh-CN" sz="7200" b="1" dirty="0" smtClean="0">
              <a:solidFill>
                <a:schemeClr val="accent2"/>
              </a:solidFill>
            </a:endParaRPr>
          </a:p>
          <a:p>
            <a:pPr algn="ctr"/>
            <a:r>
              <a:rPr lang="zh-CN" altLang="en-US" sz="7200" b="1" dirty="0" smtClean="0">
                <a:solidFill>
                  <a:schemeClr val="accent2"/>
                </a:solidFill>
              </a:rPr>
              <a:t>计划</a:t>
            </a:r>
            <a:endParaRPr lang="zh-CN" altLang="en-US" sz="7200" b="1" dirty="0">
              <a:solidFill>
                <a:schemeClr val="accent2"/>
              </a:solidFill>
            </a:endParaRPr>
          </a:p>
        </p:txBody>
      </p:sp>
    </p:spTree>
    <p:extLst>
      <p:ext uri="{BB962C8B-B14F-4D97-AF65-F5344CB8AC3E}">
        <p14:creationId xmlns:p14="http://schemas.microsoft.com/office/powerpoint/2010/main" val="1656562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体项目规划，分配任务，统合组内各成员分工，协调各成员之间的关系，指定成员工作目标及时间规划。对项目资源进行管理及分配，对项目情况进行宏观把控，规避风险，保证项目在客户要求下完成，符号客户要求，完成项目目标。有权召开例会并指定例会时间，有权在规范内调整成员工作以应对突发状况（成员请假、临时退出小组、顾客提出要求，等等），有权对不符合规范的操作或成员行为进行批评惩罚。项目出现整体问题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项目经理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lgn="l">
                        <a:buNone/>
                      </a:pPr>
                      <a:r>
                        <a:rPr lang="en-US" sz="2000" b="0">
                          <a:solidFill>
                            <a:schemeClr val="accent1">
                              <a:lumMod val="50000"/>
                            </a:schemeClr>
                          </a:solidFill>
                          <a:ea typeface="+mn-lt"/>
                          <a:cs typeface="宋体" panose="02010600030101010101" pitchFamily="2" charset="-122"/>
                        </a:rPr>
                        <a:t>项目经理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lgn="l">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51741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审核各阶段任务完成情况，形成每日汇总并评价个人工作完成情况。有权对不符合规范的操作或成员行为进行批评惩罚。没有及时提醒项目人员工作进度，没有按时统计个人工作完成情况，或项目人员伙同审核员欺瞒项目经理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任务审核员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任务审核员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18989678901</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31601410@stu.zucc.edu.cn</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49309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负责文档模板查找及正文编写。没有按时完成自己所负责的版块，或完成状态较差时承担主要责任。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a:t>
                      </a:r>
                      <a:r>
                        <a:rPr lang="en-US" sz="2000" b="0">
                          <a:solidFill>
                            <a:schemeClr val="accent1">
                              <a:lumMod val="50000"/>
                            </a:schemeClr>
                          </a:solidFill>
                          <a:ea typeface="+mn-lt"/>
                          <a:cs typeface="Calibri" panose="020F0502020204030204" charset="0"/>
                        </a:rPr>
                        <a:t>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3284100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负责整合文档并与各版块负责人核实，与任务审核员和项目经理审核，上传至Git工作目录。没有与模块负责人沟通，或及时整合文档上传至GIt时承担主要责任。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5078632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负责PPT模板查找及正文编写。没有按时完成自己所负责的版块，或完成状态较差时承担主要责任。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4095829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负责整合PPT并与各版块负责人核实，与任务审核员和项目经理审核，上传至Git工作目录。没有与模块负责人沟通，或及时整合文档上传至GIt时承担主要责任。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32426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2</a:t>
            </a:r>
            <a:endParaRPr lang="zh-CN" altLang="en-US" sz="19900" b="1" dirty="0">
              <a:solidFill>
                <a:schemeClr val="bg1"/>
              </a:solidFill>
            </a:endParaRPr>
          </a:p>
        </p:txBody>
      </p:sp>
      <p:sp>
        <p:nvSpPr>
          <p:cNvPr id="16" name="文本框 15"/>
          <p:cNvSpPr txBox="1"/>
          <p:nvPr/>
        </p:nvSpPr>
        <p:spPr>
          <a:xfrm>
            <a:off x="4517136" y="2828835"/>
            <a:ext cx="6958583" cy="1200329"/>
          </a:xfrm>
          <a:prstGeom prst="rect">
            <a:avLst/>
          </a:prstGeom>
          <a:noFill/>
        </p:spPr>
        <p:txBody>
          <a:bodyPr wrap="square" rtlCol="0">
            <a:spAutoFit/>
          </a:bodyPr>
          <a:lstStyle/>
          <a:p>
            <a:pPr algn="dist"/>
            <a:r>
              <a:rPr lang="zh-CN" altLang="en-US" sz="7200" b="1" dirty="0" smtClean="0">
                <a:solidFill>
                  <a:schemeClr val="accent2"/>
                </a:solidFill>
              </a:rPr>
              <a:t>可行性分析报告</a:t>
            </a:r>
            <a:endParaRPr lang="zh-CN" altLang="en-US" sz="7200" b="1" dirty="0">
              <a:solidFill>
                <a:schemeClr val="accent2"/>
              </a:solidFill>
            </a:endParaRPr>
          </a:p>
        </p:txBody>
      </p:sp>
    </p:spTree>
    <p:extLst>
      <p:ext uri="{BB962C8B-B14F-4D97-AF65-F5344CB8AC3E}">
        <p14:creationId xmlns:p14="http://schemas.microsoft.com/office/powerpoint/2010/main" val="36539780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负责记录会议情况，包括开会时间、地点、参会人员、会议主要探讨内容、会议完成情况，并录音。会议记录不完善，没有录音时承担主要责任。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会议记录员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764280"/>
          <a:ext cx="10623550" cy="168465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735965">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948690">
                <a:tc>
                  <a:txBody>
                    <a:bodyPr/>
                    <a:lstStyle/>
                    <a:p>
                      <a:pPr indent="0">
                        <a:buNone/>
                      </a:pPr>
                      <a:r>
                        <a:rPr lang="en-US" sz="2000" b="0">
                          <a:solidFill>
                            <a:schemeClr val="accent1">
                              <a:lumMod val="50000"/>
                            </a:schemeClr>
                          </a:solidFill>
                          <a:ea typeface="+mn-lt"/>
                          <a:cs typeface="宋体" panose="02010600030101010101" pitchFamily="2" charset="-122"/>
                        </a:rPr>
                        <a:t>会议记录员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18921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该软件项目所需设备工具配置，配置相关虚拟机软件设置，建立基线，进行版本及配置变更控制，使组员能够快速有效的使用各种工具。有权要求统一组内软件使用情况，有权强制规定组员对软件的使用规范，有权要求项目经理对需要设备进行筹款。配置或版本控制不当，提交错误版本，配置不够完善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设备及配置管理员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设备及</a:t>
                      </a:r>
                      <a:r>
                        <a:rPr lang="en-US" sz="2000" b="0">
                          <a:solidFill>
                            <a:schemeClr val="accent1">
                              <a:lumMod val="50000"/>
                            </a:schemeClr>
                          </a:solidFill>
                          <a:ea typeface="+mn-lt"/>
                          <a:cs typeface="Calibri" panose="020F0502020204030204" charset="0"/>
                        </a:rPr>
                        <a:t>配置管理员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274743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0696" y="1335016"/>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负责网站原型设计，要求与组员和客户进行充分沟通。有权拒绝除项目经理以外的组员提出的要求。网站功能设计不够，样式丑陋，用户友好度低时负主要责任。</a:t>
            </a:r>
          </a:p>
        </p:txBody>
      </p:sp>
      <p:sp>
        <p:nvSpPr>
          <p:cNvPr id="21" name="Subtitle 2"/>
          <p:cNvSpPr txBox="1"/>
          <p:nvPr/>
        </p:nvSpPr>
        <p:spPr>
          <a:xfrm>
            <a:off x="7633329" y="68244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原型设计员</a:t>
            </a:r>
          </a:p>
        </p:txBody>
      </p:sp>
      <p:sp>
        <p:nvSpPr>
          <p:cNvPr id="22" name="Oval 79"/>
          <p:cNvSpPr/>
          <p:nvPr/>
        </p:nvSpPr>
        <p:spPr>
          <a:xfrm>
            <a:off x="7024097" y="68244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extLst>
              <p:ext uri="{D42A27DB-BD31-4B8C-83A1-F6EECF244321}">
                <p14:modId xmlns:p14="http://schemas.microsoft.com/office/powerpoint/2010/main" val="2698528064"/>
              </p:ext>
            </p:extLst>
          </p:nvPr>
        </p:nvGraphicFramePr>
        <p:xfrm>
          <a:off x="880112" y="2484846"/>
          <a:ext cx="10623550" cy="385191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88620">
                <a:tc>
                  <a:txBody>
                    <a:bodyPr/>
                    <a:lstStyle/>
                    <a:p>
                      <a:pPr indent="0" algn="l">
                        <a:buNone/>
                      </a:pPr>
                      <a:r>
                        <a:rPr lang="en-US" sz="1800" b="1" dirty="0" err="1">
                          <a:solidFill>
                            <a:schemeClr val="accent1">
                              <a:lumMod val="50000"/>
                            </a:schemeClr>
                          </a:solidFill>
                          <a:ea typeface="+mn-lt"/>
                          <a:cs typeface="宋体" panose="02010600030101010101" pitchFamily="2" charset="-122"/>
                        </a:rPr>
                        <a:t>职务</a:t>
                      </a:r>
                      <a:endParaRPr lang="en-US" altLang="en-US" sz="18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负责人</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班级</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学号</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联系电话</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邮箱</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寝室号</a:t>
                      </a:r>
                      <a:endParaRPr lang="en-US" altLang="en-US" sz="1800" b="1">
                        <a:solidFill>
                          <a:schemeClr val="accent1">
                            <a:lumMod val="50000"/>
                          </a:schemeClr>
                        </a:solidFill>
                        <a:ea typeface="+mn-lt"/>
                        <a:cs typeface="宋体" panose="02010600030101010101" pitchFamily="2" charset="-122"/>
                      </a:endParaRPr>
                    </a:p>
                  </a:txBody>
                  <a:tcPr marL="68580" marR="68580" marT="0" marB="0"/>
                </a:tc>
              </a:tr>
              <a:tr h="603504">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err="1">
                          <a:solidFill>
                            <a:schemeClr val="accent1">
                              <a:lumMod val="50000"/>
                            </a:schemeClr>
                          </a:solidFill>
                          <a:ea typeface="+mn-lt"/>
                          <a:cs typeface="宋体" panose="02010600030101010101" pitchFamily="2" charset="-122"/>
                        </a:rPr>
                        <a:t>杨以恒</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p>
                      <a:pPr indent="0">
                        <a:buNone/>
                      </a:pPr>
                      <a:endParaRPr lang="en-US" altLang="en-US" sz="1800" b="0" dirty="0">
                        <a:solidFill>
                          <a:schemeClr val="accent1">
                            <a:lumMod val="50000"/>
                          </a:schemeClr>
                        </a:solidFill>
                        <a:ea typeface="+mn-lt"/>
                        <a:cs typeface="+mn-lt"/>
                      </a:endParaRPr>
                    </a:p>
                  </a:txBody>
                  <a:tcPr marL="68580" marR="68580" marT="0" marB="0"/>
                </a:tc>
              </a:tr>
              <a:tr h="59436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沈启航</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31601404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15988122404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B1-614</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叶柏成</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徐哲远</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94869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骆佳俊</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a:t>
                      </a:r>
                      <a:r>
                        <a:rPr lang="en-US" sz="1800" b="0" dirty="0" smtClean="0">
                          <a:solidFill>
                            <a:schemeClr val="accent1">
                              <a:lumMod val="50000"/>
                            </a:schemeClr>
                          </a:solidFill>
                          <a:ea typeface="+mn-lt"/>
                          <a:cs typeface="+mn-lt"/>
                        </a:rPr>
                        <a:t>1601</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bl>
          </a:graphicData>
        </a:graphic>
      </p:graphicFrame>
    </p:spTree>
    <p:extLst>
      <p:ext uri="{BB962C8B-B14F-4D97-AF65-F5344CB8AC3E}">
        <p14:creationId xmlns:p14="http://schemas.microsoft.com/office/powerpoint/2010/main" val="3727896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负责从顾客获取需求，分析顾客需求并反馈成具体需要实现的功能。对顾客要求分析不清，记录需求不清晰时，导致生成功能错误时负主要责任。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用户访谈员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80389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工作计划管理员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4289914354"/>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工作计划管理员</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骆佳俊</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a:solidFill>
                            <a:schemeClr val="accent1">
                              <a:lumMod val="50000"/>
                            </a:schemeClr>
                          </a:solidFill>
                          <a:ea typeface="+mn-lt"/>
                          <a:cs typeface="+mn-lt"/>
                        </a:rPr>
                        <a:t>软件工程</a:t>
                      </a:r>
                      <a:r>
                        <a:rPr lang="en-US" sz="2000" b="0" dirty="0" smtClean="0">
                          <a:solidFill>
                            <a:schemeClr val="accent1">
                              <a:lumMod val="50000"/>
                            </a:schemeClr>
                          </a:solidFill>
                          <a:ea typeface="+mn-lt"/>
                          <a:cs typeface="+mn-lt"/>
                        </a:rPr>
                        <a:t>1601</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31601215</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18058735546</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sz="2000" b="0" dirty="0" smtClean="0">
                          <a:solidFill>
                            <a:schemeClr val="accent1">
                              <a:lumMod val="50000"/>
                            </a:schemeClr>
                          </a:solidFill>
                          <a:ea typeface="+mn-lt"/>
                          <a:cs typeface="+mn-lt"/>
                        </a:rPr>
                        <a:t>B2-206</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645562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后勤辅助人员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3142789008"/>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后勤辅助</a:t>
                      </a:r>
                    </a:p>
                    <a:p>
                      <a:pPr indent="0">
                        <a:buNone/>
                      </a:pPr>
                      <a:r>
                        <a:rPr lang="zh-CN" altLang="en-US" sz="2000" b="0" dirty="0" smtClean="0">
                          <a:solidFill>
                            <a:schemeClr val="accent1">
                              <a:lumMod val="50000"/>
                            </a:schemeClr>
                          </a:solidFill>
                          <a:ea typeface="+mn-lt"/>
                          <a:cs typeface="宋体" panose="02010600030101010101" pitchFamily="2" charset="-122"/>
                        </a:rPr>
                        <a:t>人员</a:t>
                      </a: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徐哲远</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smtClean="0">
                          <a:solidFill>
                            <a:schemeClr val="accent1">
                              <a:lumMod val="50000"/>
                            </a:schemeClr>
                          </a:solidFill>
                          <a:ea typeface="+mn-lt"/>
                          <a:cs typeface="+mn-lt"/>
                        </a:rPr>
                        <a:t>软件工程1602</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31601409</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15968805302</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altLang="zh-CN" sz="2000" b="0" dirty="0" smtClean="0">
                          <a:solidFill>
                            <a:schemeClr val="accent1">
                              <a:lumMod val="50000"/>
                            </a:schemeClr>
                          </a:solidFill>
                          <a:ea typeface="+mn-lt"/>
                          <a:cs typeface="+mn-lt"/>
                        </a:rPr>
                        <a:t>B1-615</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28691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6"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115" y="1358900"/>
            <a:ext cx="7919085" cy="5081905"/>
          </a:xfrm>
          <a:prstGeom prst="rect">
            <a:avLst/>
          </a:prstGeom>
        </p:spPr>
      </p:pic>
    </p:spTree>
    <p:extLst>
      <p:ext uri="{BB962C8B-B14F-4D97-AF65-F5344CB8AC3E}">
        <p14:creationId xmlns:p14="http://schemas.microsoft.com/office/powerpoint/2010/main" val="5802589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189029" y="1711167"/>
            <a:ext cx="9817116" cy="4078224"/>
          </a:xfrm>
          <a:prstGeom prst="rect">
            <a:avLst/>
          </a:prstGeom>
        </p:spPr>
      </p:pic>
    </p:spTree>
    <p:extLst>
      <p:ext uri="{BB962C8B-B14F-4D97-AF65-F5344CB8AC3E}">
        <p14:creationId xmlns:p14="http://schemas.microsoft.com/office/powerpoint/2010/main" val="1070991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800" dirty="0" smtClean="0">
                <a:solidFill>
                  <a:schemeClr val="bg1"/>
                </a:solidFill>
              </a:rPr>
              <a:t>      沈启航、叶柏成、杨以恒这3人在上学期的软工基础课上为一组，相对要有团队经验，徐哲远与叶柏成和杨以恒较熟，便于交流。骆佳俊有很强的文档编写能力且人缘好，可以从前辈那吸取经验，与沈启航有一定的相识。这5人中没有性格特别突出或能力特别突出的，相互之间能力均匀，可以做到能力互补。因此招募以上5人完成该软件项目。</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人员招募</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41271945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资源日历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830070" y="1948815"/>
          <a:ext cx="9819640" cy="4679950"/>
        </p:xfrm>
        <a:graphic>
          <a:graphicData uri="http://schemas.openxmlformats.org/drawingml/2006/table">
            <a:tbl>
              <a:tblPr firstRow="1" bandRow="1">
                <a:tableStyleId>{5C22544A-7EE6-4342-B048-85BDC9FD1C3A}</a:tableStyleId>
              </a:tblPr>
              <a:tblGrid>
                <a:gridCol w="1227455"/>
                <a:gridCol w="1227455"/>
                <a:gridCol w="1227455"/>
                <a:gridCol w="1227455"/>
                <a:gridCol w="1227455"/>
                <a:gridCol w="1227455"/>
                <a:gridCol w="1227455"/>
                <a:gridCol w="1227455"/>
              </a:tblGrid>
              <a:tr h="383540">
                <a:tc gridSpan="8">
                  <a:txBody>
                    <a:bodyPr/>
                    <a:lstStyle/>
                    <a:p>
                      <a:pPr indent="0" algn="ctr">
                        <a:buNone/>
                      </a:pPr>
                      <a:r>
                        <a:rPr lang="en-US" sz="2000" b="1">
                          <a:solidFill>
                            <a:schemeClr val="accent1">
                              <a:lumMod val="50000"/>
                            </a:schemeClr>
                          </a:solidFill>
                          <a:ea typeface="+mn-lt"/>
                          <a:cs typeface="宋体" panose="02010600030101010101" pitchFamily="2" charset="-122"/>
                        </a:rPr>
                        <a:t>人力资源</a:t>
                      </a:r>
                      <a:endParaRPr lang="en-US" altLang="en-US" sz="2000" b="1">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周日</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周二</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周三</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周四</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周五</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周六</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920750">
                <a:tc>
                  <a:txBody>
                    <a:bodyPr/>
                    <a:lstStyle/>
                    <a:p>
                      <a:pPr indent="0">
                        <a:buNone/>
                      </a:pPr>
                      <a:r>
                        <a:rPr lang="en-US" sz="2000" b="0">
                          <a:solidFill>
                            <a:schemeClr val="accent1">
                              <a:lumMod val="50000"/>
                            </a:schemeClr>
                          </a:solidFill>
                          <a:ea typeface="+mn-lt"/>
                          <a:cs typeface="+mn-lt"/>
                        </a:rPr>
                        <a:t>上午1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a:txBody>
                    <a:bodyPr/>
                    <a:lstStyle/>
                    <a:p>
                      <a:pPr indent="0">
                        <a:buNone/>
                      </a:pPr>
                      <a:r>
                        <a:rPr lang="en-US" sz="2000" b="0">
                          <a:solidFill>
                            <a:schemeClr val="accent1">
                              <a:lumMod val="50000"/>
                            </a:schemeClr>
                          </a:solidFill>
                          <a:ea typeface="+mn-lt"/>
                          <a:cs typeface="+mn-lt"/>
                        </a:rPr>
                        <a:t>上午2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mn-lt"/>
                        </a:rPr>
                        <a:t>下午1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3410">
                <a:tc>
                  <a:txBody>
                    <a:bodyPr/>
                    <a:lstStyle/>
                    <a:p>
                      <a:pPr indent="0">
                        <a:buNone/>
                      </a:pPr>
                      <a:r>
                        <a:rPr lang="en-US" sz="2000" b="0">
                          <a:solidFill>
                            <a:schemeClr val="accent1">
                              <a:lumMod val="50000"/>
                            </a:schemeClr>
                          </a:solidFill>
                          <a:ea typeface="+mn-lt"/>
                          <a:cs typeface="+mn-lt"/>
                        </a:rPr>
                        <a:t>下午2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宋体" panose="02010600030101010101" pitchFamily="2" charset="-122"/>
                        </a:rPr>
                        <a:t>晚上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gridSpan="8">
                  <a:txBody>
                    <a:bodyPr/>
                    <a:lstStyle/>
                    <a:p>
                      <a:pPr indent="0">
                        <a:buNone/>
                      </a:pPr>
                      <a:r>
                        <a:rPr lang="en-US" sz="2000" b="0">
                          <a:solidFill>
                            <a:schemeClr val="accent1">
                              <a:lumMod val="50000"/>
                            </a:schemeClr>
                          </a:solidFill>
                          <a:ea typeface="+mn-lt"/>
                          <a:cs typeface="宋体" panose="02010600030101010101" pitchFamily="2" charset="-122"/>
                        </a:rPr>
                        <a:t>场地资源</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gridSpan="4">
                  <a:txBody>
                    <a:bodyPr/>
                    <a:lstStyle/>
                    <a:p>
                      <a:pPr indent="0">
                        <a:buNone/>
                      </a:pPr>
                      <a:r>
                        <a:rPr lang="en-US" sz="2000" b="0">
                          <a:solidFill>
                            <a:schemeClr val="accent1">
                              <a:lumMod val="50000"/>
                            </a:schemeClr>
                          </a:solidFill>
                          <a:ea typeface="+mn-lt"/>
                          <a:cs typeface="宋体" panose="02010600030101010101" pitchFamily="2" charset="-122"/>
                        </a:rPr>
                        <a:t>会议室</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buNone/>
                      </a:pPr>
                      <a:r>
                        <a:rPr lang="en-US" sz="2000" b="0">
                          <a:solidFill>
                            <a:schemeClr val="accent1">
                              <a:lumMod val="50000"/>
                            </a:schemeClr>
                          </a:solidFill>
                          <a:ea typeface="+mn-lt"/>
                          <a:cs typeface="宋体" panose="02010600030101010101" pitchFamily="2" charset="-122"/>
                        </a:rPr>
                        <a:t>周二</a:t>
                      </a:r>
                      <a:r>
                        <a:rPr lang="en-US" sz="2000" b="0">
                          <a:solidFill>
                            <a:schemeClr val="accent1">
                              <a:lumMod val="50000"/>
                            </a:schemeClr>
                          </a:solidFill>
                          <a:ea typeface="+mn-lt"/>
                          <a:cs typeface="Calibri" panose="020F0502020204030204" charset="0"/>
                        </a:rPr>
                        <a:t>晚，周五晚</a:t>
                      </a:r>
                      <a:endParaRPr lang="en-US" altLang="en-US" sz="2000" b="0">
                        <a:solidFill>
                          <a:schemeClr val="accent1">
                            <a:lumMod val="50000"/>
                          </a:schemeClr>
                        </a:solidFill>
                        <a:ea typeface="+mn-lt"/>
                        <a:cs typeface="Calibri" panose="020F0502020204030204" charset="0"/>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Tree>
    <p:extLst>
      <p:ext uri="{BB962C8B-B14F-4D97-AF65-F5344CB8AC3E}">
        <p14:creationId xmlns:p14="http://schemas.microsoft.com/office/powerpoint/2010/main" val="295256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62396" y="603549"/>
            <a:ext cx="4362532" cy="707886"/>
          </a:xfrm>
          <a:prstGeom prst="rect">
            <a:avLst/>
          </a:prstGeom>
          <a:noFill/>
        </p:spPr>
        <p:txBody>
          <a:bodyPr wrap="square" rtlCol="0">
            <a:spAutoFit/>
          </a:bodyPr>
          <a:lstStyle/>
          <a:p>
            <a:r>
              <a:rPr lang="zh-CN" altLang="en-US" sz="4000" b="1" dirty="0" smtClean="0">
                <a:solidFill>
                  <a:schemeClr val="accent2"/>
                </a:solidFill>
              </a:rPr>
              <a:t>项目提出者</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75561269"/>
              </p:ext>
            </p:extLst>
          </p:nvPr>
        </p:nvGraphicFramePr>
        <p:xfrm>
          <a:off x="1509153" y="2444528"/>
          <a:ext cx="9326880" cy="2133600"/>
        </p:xfrm>
        <a:graphic>
          <a:graphicData uri="http://schemas.openxmlformats.org/drawingml/2006/table">
            <a:tbl>
              <a:tblPr firstRow="1" firstCol="1" bandRow="1">
                <a:tableStyleId>{5C22544A-7EE6-4342-B048-85BDC9FD1C3A}</a:tableStyleId>
              </a:tblPr>
              <a:tblGrid>
                <a:gridCol w="2331720"/>
                <a:gridCol w="2331720"/>
                <a:gridCol w="2331720"/>
                <a:gridCol w="2331720"/>
              </a:tblGrid>
              <a:tr h="0">
                <a:tc>
                  <a:txBody>
                    <a:bodyPr/>
                    <a:lstStyle/>
                    <a:p>
                      <a:pPr algn="ctr">
                        <a:spcAft>
                          <a:spcPts val="0"/>
                        </a:spcAft>
                      </a:pPr>
                      <a:r>
                        <a:rPr lang="zh-CN" sz="2800" kern="100" dirty="0">
                          <a:effectLst/>
                        </a:rPr>
                        <a:t>姓名</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手机号码</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邮箱</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地址</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2800" kern="100" dirty="0">
                          <a:effectLst/>
                        </a:rPr>
                        <a:t>杨枨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13357102333</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yangc@zucc.edu.cn</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理四</a:t>
                      </a:r>
                      <a:r>
                        <a:rPr lang="en-US" sz="2800" kern="100">
                          <a:effectLst/>
                        </a:rPr>
                        <a:t>504</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2800" kern="100">
                          <a:effectLst/>
                        </a:rPr>
                        <a:t>侯宏仑</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13071858629</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houhl@zucc.edu.cn</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a:effectLst/>
                        </a:rPr>
                        <a:t>理四</a:t>
                      </a:r>
                      <a:r>
                        <a:rPr lang="en-US" sz="2800" kern="100" dirty="0">
                          <a:effectLst/>
                        </a:rPr>
                        <a:t>501</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110553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人员技能</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829435" y="2110105"/>
          <a:ext cx="9897110" cy="4088130"/>
        </p:xfrm>
        <a:graphic>
          <a:graphicData uri="http://schemas.openxmlformats.org/drawingml/2006/table">
            <a:tbl>
              <a:tblPr firstRow="1" bandRow="1">
                <a:tableStyleId>{5C22544A-7EE6-4342-B048-85BDC9FD1C3A}</a:tableStyleId>
              </a:tblPr>
              <a:tblGrid>
                <a:gridCol w="1551305"/>
                <a:gridCol w="8345805"/>
              </a:tblGrid>
              <a:tr h="486410">
                <a:tc>
                  <a:txBody>
                    <a:bodyPr/>
                    <a:lstStyle/>
                    <a:p>
                      <a:pPr indent="0" algn="ctr">
                        <a:buNone/>
                      </a:pPr>
                      <a:r>
                        <a:rPr lang="en-US" sz="2000" b="1">
                          <a:solidFill>
                            <a:schemeClr val="accent1">
                              <a:lumMod val="50000"/>
                            </a:schemeClr>
                          </a:solidFill>
                          <a:ea typeface="+mn-lt"/>
                          <a:cs typeface="宋体" panose="02010600030101010101" pitchFamily="2" charset="-122"/>
                        </a:rPr>
                        <a:t>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掌握</a:t>
                      </a:r>
                      <a:r>
                        <a:rPr lang="en-US" sz="2000" b="1">
                          <a:solidFill>
                            <a:schemeClr val="accent1">
                              <a:lumMod val="50000"/>
                            </a:schemeClr>
                          </a:solidFill>
                          <a:ea typeface="+mn-lt"/>
                          <a:cs typeface="Calibri" panose="020F0502020204030204" charset="0"/>
                        </a:rPr>
                        <a:t>技能</a:t>
                      </a:r>
                      <a:endParaRPr lang="en-US" altLang="en-US" sz="2000" b="1">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具有良好的沟通能力与组织能力；了解GIt 版本控制工具的使用方法，了解项目开发结构；了解瀑布模型的开发过程；</a:t>
                      </a:r>
                      <a:endParaRPr lang="en-US" altLang="en-US" sz="2000" b="0">
                        <a:solidFill>
                          <a:schemeClr val="accent1">
                            <a:lumMod val="50000"/>
                          </a:schemeClr>
                        </a:solidFill>
                        <a:ea typeface="+mn-lt"/>
                        <a:cs typeface="+mn-lt"/>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有一定的开发经验；了解Git版本控制工具使用，了解文档工具使用，有一定软件开发能力；了解瀑布模型的开发过程；</a:t>
                      </a:r>
                      <a:endParaRPr lang="en-US" altLang="en-US" sz="2000" b="0">
                        <a:solidFill>
                          <a:schemeClr val="accent1">
                            <a:lumMod val="50000"/>
                          </a:schemeClr>
                        </a:solidFill>
                        <a:ea typeface="+mn-lt"/>
                        <a:cs typeface="+mn-lt"/>
                      </a:endParaRPr>
                    </a:p>
                  </a:txBody>
                  <a:tcPr marL="68580" marR="68580" marT="0" marB="0"/>
                </a:tc>
              </a:tr>
              <a:tr h="777875">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有一定的开发经验；有一定的美工设计经验，熟悉Photoshop及类似工具使用；了解瀑布模型的开发过程；</a:t>
                      </a:r>
                      <a:endParaRPr lang="en-US" altLang="en-US" sz="2000" b="0">
                        <a:solidFill>
                          <a:schemeClr val="accent1">
                            <a:lumMod val="50000"/>
                          </a:schemeClr>
                        </a:solidFill>
                        <a:ea typeface="+mn-lt"/>
                        <a:cs typeface="+mn-lt"/>
                      </a:endParaRPr>
                    </a:p>
                  </a:txBody>
                  <a:tcPr marL="68580" marR="68580" marT="0" marB="0"/>
                </a:tc>
              </a:tr>
              <a:tr h="486410">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有一定</a:t>
                      </a:r>
                      <a:r>
                        <a:rPr lang="en-US" sz="2000" b="0">
                          <a:solidFill>
                            <a:schemeClr val="accent1">
                              <a:lumMod val="50000"/>
                            </a:schemeClr>
                          </a:solidFill>
                          <a:ea typeface="+mn-lt"/>
                          <a:cs typeface="Calibri" panose="020F0502020204030204" charset="0"/>
                        </a:rPr>
                        <a:t>的开发经验；</a:t>
                      </a:r>
                      <a:r>
                        <a:rPr lang="en-US" sz="2000" b="0">
                          <a:solidFill>
                            <a:schemeClr val="accent1">
                              <a:lumMod val="50000"/>
                            </a:schemeClr>
                          </a:solidFill>
                          <a:ea typeface="+mn-lt"/>
                          <a:cs typeface="宋体" panose="02010600030101010101" pitchFamily="2" charset="-122"/>
                        </a:rPr>
                        <a:t>了解</a:t>
                      </a:r>
                      <a:r>
                        <a:rPr lang="en-US" sz="2000" b="0">
                          <a:solidFill>
                            <a:schemeClr val="accent1">
                              <a:lumMod val="50000"/>
                            </a:schemeClr>
                          </a:solidFill>
                          <a:ea typeface="+mn-lt"/>
                          <a:cs typeface="Calibri" panose="020F0502020204030204" charset="0"/>
                        </a:rPr>
                        <a:t>瀑布模型</a:t>
                      </a:r>
                      <a:r>
                        <a:rPr lang="en-US" sz="2000" b="0">
                          <a:solidFill>
                            <a:schemeClr val="accent1">
                              <a:lumMod val="50000"/>
                            </a:schemeClr>
                          </a:solidFill>
                          <a:ea typeface="+mn-lt"/>
                          <a:cs typeface="宋体" panose="02010600030101010101" pitchFamily="2" charset="-122"/>
                        </a:rPr>
                        <a:t>的</a:t>
                      </a:r>
                      <a:r>
                        <a:rPr lang="en-US" sz="2000" b="0">
                          <a:solidFill>
                            <a:schemeClr val="accent1">
                              <a:lumMod val="50000"/>
                            </a:schemeClr>
                          </a:solidFill>
                          <a:ea typeface="+mn-lt"/>
                          <a:cs typeface="Calibri" panose="020F0502020204030204" charset="0"/>
                        </a:rPr>
                        <a:t>开发过程；</a:t>
                      </a:r>
                      <a:endParaRPr lang="en-US" altLang="en-US" sz="2000" b="0">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有一定的开发经验；了解Project使用方法，了解相关项目文档组织结构；了解瀑布模型的开发过程；</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945294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培训需要</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693160"/>
        </p:xfrm>
        <a:graphic>
          <a:graphicData uri="http://schemas.openxmlformats.org/drawingml/2006/table">
            <a:tbl>
              <a:tblPr firstRow="1" bandRow="1">
                <a:tableStyleId>{5C22544A-7EE6-4342-B048-85BDC9FD1C3A}</a:tableStyleId>
              </a:tblPr>
              <a:tblGrid>
                <a:gridCol w="2649220"/>
                <a:gridCol w="1612265"/>
                <a:gridCol w="5287010"/>
              </a:tblGrid>
              <a:tr h="351790">
                <a:tc>
                  <a:txBody>
                    <a:bodyPr/>
                    <a:lstStyle/>
                    <a:p>
                      <a:pPr indent="0">
                        <a:buNone/>
                      </a:pPr>
                      <a:r>
                        <a:rPr lang="en-US" sz="2000" b="1">
                          <a:solidFill>
                            <a:schemeClr val="accent1">
                              <a:lumMod val="50000"/>
                            </a:schemeClr>
                          </a:solidFill>
                          <a:ea typeface="+mn-lt"/>
                          <a:cs typeface="宋体" panose="02010600030101010101" pitchFamily="2" charset="-122"/>
                        </a:rPr>
                        <a:t>培训内容</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培训时间</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参加人员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Github的使用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第二周会议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Project的使用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3580">
                <a:tc>
                  <a:txBody>
                    <a:bodyPr/>
                    <a:lstStyle/>
                    <a:p>
                      <a:pPr indent="0">
                        <a:buNone/>
                      </a:pPr>
                      <a:r>
                        <a:rPr lang="en-US" sz="2000" b="0">
                          <a:solidFill>
                            <a:schemeClr val="accent1">
                              <a:lumMod val="50000"/>
                            </a:schemeClr>
                          </a:solidFill>
                          <a:ea typeface="+mn-lt"/>
                          <a:cs typeface="+mn-lt"/>
                        </a:rPr>
                        <a:t>IBM RSA的使用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2945">
                <a:tc>
                  <a:txBody>
                    <a:bodyPr/>
                    <a:lstStyle/>
                    <a:p>
                      <a:pPr indent="0">
                        <a:buNone/>
                      </a:pPr>
                      <a:r>
                        <a:rPr lang="en-US" sz="2000" b="0">
                          <a:solidFill>
                            <a:schemeClr val="accent1">
                              <a:lumMod val="50000"/>
                            </a:schemeClr>
                          </a:solidFill>
                          <a:ea typeface="+mn-lt"/>
                          <a:cs typeface="+mn-lt"/>
                        </a:rPr>
                        <a:t>Axure RP的使用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需求管理工具的使用</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4538472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认可与奖励</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856990"/>
        </p:xfrm>
        <a:graphic>
          <a:graphicData uri="http://schemas.openxmlformats.org/drawingml/2006/table">
            <a:tbl>
              <a:tblPr firstRow="1" bandRow="1">
                <a:tableStyleId>{5C22544A-7EE6-4342-B048-85BDC9FD1C3A}</a:tableStyleId>
              </a:tblPr>
              <a:tblGrid>
                <a:gridCol w="1604010"/>
                <a:gridCol w="5461000"/>
                <a:gridCol w="2483485"/>
              </a:tblGrid>
              <a:tr h="351790">
                <a:tc>
                  <a:txBody>
                    <a:bodyPr/>
                    <a:lstStyle/>
                    <a:p>
                      <a:pPr indent="0" algn="ctr">
                        <a:buNone/>
                      </a:pPr>
                      <a:r>
                        <a:rPr lang="en-US" sz="2000" b="1">
                          <a:solidFill>
                            <a:schemeClr val="accent1">
                              <a:lumMod val="50000"/>
                            </a:schemeClr>
                          </a:solidFill>
                          <a:ea typeface="+mn-lt"/>
                          <a:cs typeface="宋体" panose="02010600030101010101" pitchFamily="2" charset="-122"/>
                        </a:rPr>
                        <a:t>等级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描述</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操作</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优秀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工作</a:t>
                      </a:r>
                      <a:r>
                        <a:rPr lang="en-US" sz="2000" b="0">
                          <a:solidFill>
                            <a:schemeClr val="accent1">
                              <a:lumMod val="50000"/>
                            </a:schemeClr>
                          </a:solidFill>
                          <a:ea typeface="+mn-lt"/>
                          <a:cs typeface="Calibri" panose="020F0502020204030204" charset="0"/>
                        </a:rPr>
                        <a:t>完成顾客需求，顾客对工作成果表示</a:t>
                      </a:r>
                      <a:r>
                        <a:rPr lang="en-US" sz="2000" b="0">
                          <a:solidFill>
                            <a:schemeClr val="accent1">
                              <a:lumMod val="50000"/>
                            </a:schemeClr>
                          </a:solidFill>
                          <a:ea typeface="+mn-lt"/>
                          <a:cs typeface="宋体" panose="02010600030101010101" pitchFamily="2" charset="-122"/>
                        </a:rPr>
                        <a:t>表扬；</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项目</a:t>
                      </a:r>
                      <a:r>
                        <a:rPr lang="en-US" sz="2000" b="0">
                          <a:solidFill>
                            <a:schemeClr val="accent1">
                              <a:lumMod val="50000"/>
                            </a:schemeClr>
                          </a:solidFill>
                          <a:ea typeface="+mn-lt"/>
                          <a:cs typeface="Calibri" panose="020F0502020204030204" charset="0"/>
                        </a:rPr>
                        <a:t>经理请全组吃饭</a:t>
                      </a:r>
                      <a:endParaRPr lang="en-US" altLang="en-US" sz="2000" b="0">
                        <a:solidFill>
                          <a:schemeClr val="accent1">
                            <a:lumMod val="50000"/>
                          </a:schemeClr>
                        </a:solidFill>
                        <a:ea typeface="+mn-lt"/>
                        <a:cs typeface="Calibri" panose="020F0502020204030204" charset="0"/>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良好</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对工作成果表示认同，没有对某项</a:t>
                      </a:r>
                      <a:r>
                        <a:rPr lang="en-US" sz="2000" b="0">
                          <a:solidFill>
                            <a:schemeClr val="accent1">
                              <a:lumMod val="50000"/>
                            </a:schemeClr>
                          </a:solidFill>
                          <a:ea typeface="+mn-lt"/>
                          <a:cs typeface="宋体" panose="02010600030101010101" pitchFamily="2" charset="-122"/>
                        </a:rPr>
                        <a:t>工作进行</a:t>
                      </a:r>
                      <a:r>
                        <a:rPr lang="en-US" sz="2000" b="0">
                          <a:solidFill>
                            <a:schemeClr val="accent1">
                              <a:lumMod val="50000"/>
                            </a:schemeClr>
                          </a:solidFill>
                          <a:ea typeface="+mn-lt"/>
                          <a:cs typeface="Calibri" panose="020F0502020204030204" charset="0"/>
                        </a:rPr>
                        <a:t>批评</a:t>
                      </a:r>
                      <a:r>
                        <a:rPr lang="en-US" sz="2000" b="0">
                          <a:solidFill>
                            <a:schemeClr val="accent1">
                              <a:lumMod val="50000"/>
                            </a:schemeClr>
                          </a:solidFill>
                          <a:ea typeface="+mn-lt"/>
                          <a:cs typeface="宋体" panose="02010600030101010101" pitchFamily="2" charset="-122"/>
                        </a:rPr>
                        <a:t>；</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无</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703580">
                <a:tc>
                  <a:txBody>
                    <a:bodyPr/>
                    <a:lstStyle/>
                    <a:p>
                      <a:pPr indent="0">
                        <a:buNone/>
                      </a:pPr>
                      <a:r>
                        <a:rPr lang="en-US" sz="2000" b="0">
                          <a:solidFill>
                            <a:schemeClr val="accent1">
                              <a:lumMod val="50000"/>
                            </a:schemeClr>
                          </a:solidFill>
                          <a:ea typeface="+mn-lt"/>
                          <a:cs typeface="宋体" panose="02010600030101010101" pitchFamily="2" charset="-122"/>
                        </a:rPr>
                        <a:t>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对整体项目表示认同，受批评的点较少；</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个人部分完成优秀，符号项目经理期望；</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通报表扬</a:t>
                      </a:r>
                      <a:endParaRPr lang="en-US" altLang="en-US" sz="2000" b="0">
                        <a:solidFill>
                          <a:schemeClr val="accent1">
                            <a:lumMod val="50000"/>
                          </a:schemeClr>
                        </a:solidFill>
                        <a:ea typeface="+mn-lt"/>
                        <a:cs typeface="Calibri" panose="020F0502020204030204" charset="0"/>
                      </a:endParaRPr>
                    </a:p>
                  </a:txBody>
                  <a:tcPr marL="68580" marR="68580" marT="0" marB="0"/>
                </a:tc>
              </a:tr>
              <a:tr h="702945">
                <a:tc>
                  <a:txBody>
                    <a:bodyPr/>
                    <a:lstStyle/>
                    <a:p>
                      <a:pPr indent="0">
                        <a:buNone/>
                      </a:pPr>
                      <a:r>
                        <a:rPr lang="en-US" sz="2000" b="0">
                          <a:solidFill>
                            <a:schemeClr val="accent1">
                              <a:lumMod val="50000"/>
                            </a:schemeClr>
                          </a:solidFill>
                          <a:ea typeface="+mn-lt"/>
                          <a:cs typeface="宋体" panose="02010600030101010101" pitchFamily="2" charset="-122"/>
                        </a:rPr>
                        <a:t>不合格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对该部分表示明显不满；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个人部分完成度不高，敷衍了事</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通报批评</a:t>
                      </a:r>
                      <a:endParaRPr lang="en-US" altLang="en-US" sz="2000" b="0">
                        <a:solidFill>
                          <a:schemeClr val="accent1">
                            <a:lumMod val="50000"/>
                          </a:schemeClr>
                        </a:solidFill>
                        <a:ea typeface="+mn-lt"/>
                        <a:cs typeface="Calibri" panose="020F0502020204030204" charset="0"/>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极差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对该部分极度不满；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个人部分没有按时完成；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请</a:t>
                      </a:r>
                      <a:r>
                        <a:rPr lang="en-US" sz="2000" b="0">
                          <a:solidFill>
                            <a:schemeClr val="accent1">
                              <a:lumMod val="50000"/>
                            </a:schemeClr>
                          </a:solidFill>
                          <a:ea typeface="+mn-lt"/>
                          <a:cs typeface="Calibri" panose="020F0502020204030204" charset="0"/>
                        </a:rPr>
                        <a:t>全组吃饭</a:t>
                      </a:r>
                      <a:endParaRPr lang="en-US" altLang="en-US" sz="2000" b="0">
                        <a:solidFill>
                          <a:schemeClr val="accent1">
                            <a:lumMod val="50000"/>
                          </a:schemeClr>
                        </a:solidFill>
                        <a:ea typeface="+mn-lt"/>
                        <a:cs typeface="Calibri" panose="020F0502020204030204" charset="0"/>
                      </a:endParaRPr>
                    </a:p>
                  </a:txBody>
                  <a:tcPr marL="68580" marR="68580" marT="0" marB="0"/>
                </a:tc>
              </a:tr>
            </a:tbl>
          </a:graphicData>
        </a:graphic>
      </p:graphicFrame>
    </p:spTree>
    <p:extLst>
      <p:ext uri="{BB962C8B-B14F-4D97-AF65-F5344CB8AC3E}">
        <p14:creationId xmlns:p14="http://schemas.microsoft.com/office/powerpoint/2010/main" val="7209642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solidFill>
                  <a:schemeClr val="bg1"/>
                </a:solidFill>
              </a:rPr>
              <a:t>1.不得违反校纪校规，不得以项目为借口进行不正当行为。</a:t>
            </a:r>
          </a:p>
          <a:p>
            <a:pPr marL="0" indent="0" algn="just">
              <a:buFont typeface="Arial" panose="020B0604020202020204" pitchFamily="34" charset="0"/>
              <a:buNone/>
            </a:pPr>
            <a:r>
              <a:rPr lang="en-US" sz="2400" dirty="0" smtClean="0">
                <a:solidFill>
                  <a:schemeClr val="bg1"/>
                </a:solidFill>
              </a:rPr>
              <a:t>2.不得随意打探别组的项目计划及具体文档，不得将组内文档随意透露给别组。</a:t>
            </a:r>
          </a:p>
          <a:p>
            <a:pPr marL="0" indent="0" algn="just">
              <a:buFont typeface="Arial" panose="020B0604020202020204" pitchFamily="34" charset="0"/>
              <a:buNone/>
            </a:pPr>
            <a:r>
              <a:rPr lang="en-US" sz="2400" dirty="0" smtClean="0">
                <a:solidFill>
                  <a:schemeClr val="bg1"/>
                </a:solidFill>
              </a:rPr>
              <a:t>3.只能以学习为目的使用下载的软件及配置，不得侵犯软件原作者权益、网络相关文档原作者权益。</a:t>
            </a:r>
          </a:p>
          <a:p>
            <a:pPr marL="0" indent="0" algn="just">
              <a:buFont typeface="Arial" panose="020B0604020202020204" pitchFamily="34" charset="0"/>
              <a:buNone/>
            </a:pPr>
            <a:r>
              <a:rPr lang="en-US" sz="2400" dirty="0" smtClean="0">
                <a:solidFill>
                  <a:schemeClr val="bg1"/>
                </a:solidFill>
              </a:rPr>
              <a:t>4.不得损害小组权益，不得分裂小组，不得侮辱组内其他成员，不得滥用权力。</a:t>
            </a:r>
          </a:p>
          <a:p>
            <a:pPr marL="0" indent="0" algn="just">
              <a:buFont typeface="Arial" panose="020B0604020202020204" pitchFamily="34" charset="0"/>
              <a:buNone/>
            </a:pPr>
            <a:r>
              <a:rPr lang="en-US" sz="2400" dirty="0" smtClean="0">
                <a:solidFill>
                  <a:schemeClr val="bg1"/>
                </a:solidFill>
              </a:rPr>
              <a:t>5.适当的提出工作需求，不得提出不合理的请求。</a:t>
            </a:r>
          </a:p>
          <a:p>
            <a:pPr marL="0" indent="0" algn="just">
              <a:buFont typeface="Arial" panose="020B0604020202020204" pitchFamily="34" charset="0"/>
              <a:buNone/>
            </a:pPr>
            <a:r>
              <a:rPr lang="en-US" sz="2400" dirty="0" smtClean="0">
                <a:solidFill>
                  <a:schemeClr val="bg1"/>
                </a:solidFill>
              </a:rPr>
              <a:t>6.组内建设场所必须合规。</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合规性</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36048630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536190" y="274002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3200" dirty="0" smtClean="0">
                <a:solidFill>
                  <a:schemeClr val="bg1"/>
                </a:solidFill>
              </a:rPr>
              <a:t>1.在宿舍门禁之前完成一切室外活动。</a:t>
            </a:r>
          </a:p>
          <a:p>
            <a:pPr marL="0" indent="0" algn="just">
              <a:buFont typeface="Arial" panose="020B0604020202020204" pitchFamily="34" charset="0"/>
              <a:buNone/>
            </a:pPr>
            <a:r>
              <a:rPr lang="en-US" sz="3200" dirty="0" smtClean="0">
                <a:solidFill>
                  <a:schemeClr val="bg1"/>
                </a:solidFill>
              </a:rPr>
              <a:t>2.不得在自然灾害天气下进行小组室外活动。</a:t>
            </a:r>
          </a:p>
          <a:p>
            <a:pPr marL="0" indent="0" algn="just">
              <a:buFont typeface="Arial" panose="020B0604020202020204" pitchFamily="34" charset="0"/>
              <a:buNone/>
            </a:pPr>
            <a:r>
              <a:rPr lang="en-US" sz="3200" dirty="0" smtClean="0">
                <a:solidFill>
                  <a:schemeClr val="bg1"/>
                </a:solidFill>
              </a:rPr>
              <a:t>3.组内建设场所必须符合安全规定。</a:t>
            </a:r>
          </a:p>
          <a:p>
            <a:pPr marL="0" indent="0" algn="just">
              <a:buFont typeface="Arial" panose="020B0604020202020204" pitchFamily="34" charset="0"/>
              <a:buNone/>
            </a:pPr>
            <a:r>
              <a:rPr lang="en-US" sz="3200" dirty="0" smtClean="0">
                <a:solidFill>
                  <a:schemeClr val="bg1"/>
                </a:solidFill>
              </a:rPr>
              <a:t>4.组内矛盾出现时不得动用武力。</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安全</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741162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6</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沟通管理手册</a:t>
            </a:r>
            <a:endParaRPr lang="en-US" altLang="zh-CN" sz="6600" b="1" dirty="0">
              <a:solidFill>
                <a:schemeClr val="accent2"/>
              </a:solidFill>
            </a:endParaRPr>
          </a:p>
        </p:txBody>
      </p:sp>
      <p:sp>
        <p:nvSpPr>
          <p:cNvPr id="18" name="矩形 17">
            <a:extLst>
              <a:ext uri="{FF2B5EF4-FFF2-40B4-BE49-F238E27FC236}">
                <a16:creationId xmlns:a16="http://schemas.microsoft.com/office/drawing/2014/main" xmlns="" id="{666E92B1-E29C-4361-B397-BA1B4BB6813A}"/>
              </a:ext>
            </a:extLst>
          </p:cNvPr>
          <p:cNvSpPr/>
          <p:nvPr/>
        </p:nvSpPr>
        <p:spPr>
          <a:xfrm>
            <a:off x="5653665" y="3233803"/>
            <a:ext cx="2746758" cy="1200329"/>
          </a:xfrm>
          <a:prstGeom prst="rect">
            <a:avLst/>
          </a:prstGeom>
        </p:spPr>
        <p:txBody>
          <a:bodyPr wrap="square">
            <a:spAutoFit/>
          </a:bodyPr>
          <a:lstStyle/>
          <a:p>
            <a:r>
              <a:rPr lang="en-US" altLang="zh-CN" sz="2400" b="1" dirty="0">
                <a:solidFill>
                  <a:schemeClr val="accent2"/>
                </a:solidFill>
              </a:rPr>
              <a:t>6.1</a:t>
            </a:r>
            <a:r>
              <a:rPr lang="zh-CN" altLang="en-US" sz="2400" b="1" dirty="0">
                <a:solidFill>
                  <a:schemeClr val="accent2"/>
                </a:solidFill>
              </a:rPr>
              <a:t>干系人手册</a:t>
            </a:r>
            <a:endParaRPr lang="en-US" altLang="zh-CN" sz="2400" b="1" dirty="0">
              <a:solidFill>
                <a:schemeClr val="accent2"/>
              </a:solidFill>
            </a:endParaRPr>
          </a:p>
          <a:p>
            <a:r>
              <a:rPr lang="en-US" altLang="zh-CN" sz="2400" b="1" dirty="0">
                <a:solidFill>
                  <a:schemeClr val="accent2"/>
                </a:solidFill>
              </a:rPr>
              <a:t>6.2</a:t>
            </a:r>
            <a:r>
              <a:rPr lang="zh-CN" altLang="en-US" sz="2400" b="1" dirty="0">
                <a:solidFill>
                  <a:schemeClr val="accent2"/>
                </a:solidFill>
              </a:rPr>
              <a:t>对外沟通形式</a:t>
            </a:r>
            <a:endParaRPr lang="en-US" altLang="zh-CN" sz="2400" b="1" dirty="0">
              <a:solidFill>
                <a:schemeClr val="accent2"/>
              </a:solidFill>
            </a:endParaRPr>
          </a:p>
          <a:p>
            <a:r>
              <a:rPr lang="en-US" altLang="zh-CN" sz="2400" b="1" dirty="0">
                <a:solidFill>
                  <a:schemeClr val="accent2"/>
                </a:solidFill>
              </a:rPr>
              <a:t>6.3</a:t>
            </a:r>
            <a:r>
              <a:rPr lang="zh-CN" altLang="en-US" sz="2400" b="1" dirty="0">
                <a:solidFill>
                  <a:schemeClr val="accent2"/>
                </a:solidFill>
              </a:rPr>
              <a:t>限制沟通因素</a:t>
            </a:r>
          </a:p>
        </p:txBody>
      </p:sp>
    </p:spTree>
    <p:extLst>
      <p:ext uri="{BB962C8B-B14F-4D97-AF65-F5344CB8AC3E}">
        <p14:creationId xmlns:p14="http://schemas.microsoft.com/office/powerpoint/2010/main" val="19455844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6.1</a:t>
            </a:r>
            <a:r>
              <a:rPr lang="zh-CN" altLang="en-US" sz="4000" b="1" dirty="0">
                <a:solidFill>
                  <a:schemeClr val="accent2"/>
                </a:solidFill>
              </a:rPr>
              <a:t>干系人手册</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12" name="表格 11">
            <a:extLst>
              <a:ext uri="{FF2B5EF4-FFF2-40B4-BE49-F238E27FC236}">
                <a16:creationId xmlns:a16="http://schemas.microsoft.com/office/drawing/2014/main" xmlns="" id="{803557F8-51F7-44C5-999D-C3230F494207}"/>
              </a:ext>
            </a:extLst>
          </p:cNvPr>
          <p:cNvGraphicFramePr>
            <a:graphicFrameLocks noGrp="1"/>
          </p:cNvGraphicFramePr>
          <p:nvPr>
            <p:extLst/>
          </p:nvPr>
        </p:nvGraphicFramePr>
        <p:xfrm>
          <a:off x="888814" y="2334767"/>
          <a:ext cx="10725060" cy="3703320"/>
        </p:xfrm>
        <a:graphic>
          <a:graphicData uri="http://schemas.openxmlformats.org/drawingml/2006/table">
            <a:tbl>
              <a:tblPr firstRow="1" firstCol="1" bandRow="1">
                <a:tableStyleId>{F5AB1C69-6EDB-4FF4-983F-18BD219EF322}</a:tableStyleId>
              </a:tblPr>
              <a:tblGrid>
                <a:gridCol w="1277285">
                  <a:extLst>
                    <a:ext uri="{9D8B030D-6E8A-4147-A177-3AD203B41FA5}">
                      <a16:colId xmlns:a16="http://schemas.microsoft.com/office/drawing/2014/main" xmlns="" val="409042704"/>
                    </a:ext>
                  </a:extLst>
                </a:gridCol>
                <a:gridCol w="1282457">
                  <a:extLst>
                    <a:ext uri="{9D8B030D-6E8A-4147-A177-3AD203B41FA5}">
                      <a16:colId xmlns:a16="http://schemas.microsoft.com/office/drawing/2014/main" xmlns="" val="276931239"/>
                    </a:ext>
                  </a:extLst>
                </a:gridCol>
                <a:gridCol w="1649611">
                  <a:extLst>
                    <a:ext uri="{9D8B030D-6E8A-4147-A177-3AD203B41FA5}">
                      <a16:colId xmlns:a16="http://schemas.microsoft.com/office/drawing/2014/main" xmlns="" val="1365088785"/>
                    </a:ext>
                  </a:extLst>
                </a:gridCol>
                <a:gridCol w="1648319">
                  <a:extLst>
                    <a:ext uri="{9D8B030D-6E8A-4147-A177-3AD203B41FA5}">
                      <a16:colId xmlns:a16="http://schemas.microsoft.com/office/drawing/2014/main" xmlns="" val="109171975"/>
                    </a:ext>
                  </a:extLst>
                </a:gridCol>
                <a:gridCol w="4867388">
                  <a:extLst>
                    <a:ext uri="{9D8B030D-6E8A-4147-A177-3AD203B41FA5}">
                      <a16:colId xmlns:a16="http://schemas.microsoft.com/office/drawing/2014/main" xmlns="" val="2308364206"/>
                    </a:ext>
                  </a:extLst>
                </a:gridCol>
              </a:tblGrid>
              <a:tr h="0">
                <a:tc>
                  <a:txBody>
                    <a:bodyPr/>
                    <a:lstStyle/>
                    <a:p>
                      <a:pPr algn="ctr">
                        <a:lnSpc>
                          <a:spcPct val="150000"/>
                        </a:lnSpc>
                        <a:spcAft>
                          <a:spcPts val="0"/>
                        </a:spcAft>
                      </a:pPr>
                      <a:r>
                        <a:rPr lang="zh-CN" sz="1800" kern="100" dirty="0">
                          <a:effectLst/>
                        </a:rPr>
                        <a:t>干系人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rPr>
                        <a:t>提出者</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联系方式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rPr>
                        <a:t>地址</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干系人对该项目是否提过有价值的意见或帮助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08040197"/>
                  </a:ext>
                </a:extLst>
              </a:tr>
              <a:tr h="0">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15988122404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96538570"/>
                  </a:ext>
                </a:extLst>
              </a:tr>
              <a:tr h="0">
                <a:tc>
                  <a:txBody>
                    <a:bodyPr/>
                    <a:lstStyle/>
                    <a:p>
                      <a:pPr algn="just">
                        <a:lnSpc>
                          <a:spcPct val="150000"/>
                        </a:lnSpc>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13588025779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84093265"/>
                  </a:ext>
                </a:extLst>
              </a:tr>
              <a:tr h="0">
                <a:tc>
                  <a:txBody>
                    <a:bodyPr/>
                    <a:lstStyle/>
                    <a:p>
                      <a:pPr algn="just">
                        <a:lnSpc>
                          <a:spcPct val="150000"/>
                        </a:lnSpc>
                        <a:spcAft>
                          <a:spcPts val="0"/>
                        </a:spcAft>
                      </a:pPr>
                      <a:r>
                        <a:rPr lang="zh-CN" sz="1800" kern="100">
                          <a:effectLst/>
                        </a:rPr>
                        <a:t>徐哲远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15968805302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60514451"/>
                  </a:ext>
                </a:extLst>
              </a:tr>
              <a:tr h="0">
                <a:tc>
                  <a:txBody>
                    <a:bodyPr/>
                    <a:lstStyle/>
                    <a:p>
                      <a:pPr algn="just">
                        <a:lnSpc>
                          <a:spcPct val="150000"/>
                        </a:lnSpc>
                        <a:spcAft>
                          <a:spcPts val="0"/>
                        </a:spcAft>
                      </a:pPr>
                      <a:r>
                        <a:rPr lang="zh-CN" sz="1800" kern="100">
                          <a:effectLst/>
                        </a:rPr>
                        <a:t>杨以恒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18989178901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377559937"/>
                  </a:ext>
                </a:extLst>
              </a:tr>
              <a:tr h="0">
                <a:tc>
                  <a:txBody>
                    <a:bodyPr/>
                    <a:lstStyle/>
                    <a:p>
                      <a:pPr algn="just">
                        <a:lnSpc>
                          <a:spcPct val="150000"/>
                        </a:lnSpc>
                        <a:spcAft>
                          <a:spcPts val="0"/>
                        </a:spcAft>
                      </a:pPr>
                      <a:r>
                        <a:rPr lang="zh-CN" sz="1800" kern="100">
                          <a:effectLst/>
                        </a:rPr>
                        <a:t>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18058735546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B2-206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193124045"/>
                  </a:ext>
                </a:extLst>
              </a:tr>
              <a:tr h="0">
                <a:tc>
                  <a:txBody>
                    <a:bodyPr/>
                    <a:lstStyle/>
                    <a:p>
                      <a:pPr algn="just">
                        <a:lnSpc>
                          <a:spcPct val="150000"/>
                        </a:lnSpc>
                        <a:spcAft>
                          <a:spcPts val="0"/>
                        </a:spcAft>
                      </a:pPr>
                      <a:r>
                        <a:rPr lang="zh-CN" sz="1800" kern="100">
                          <a:effectLst/>
                        </a:rPr>
                        <a:t>杨枨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理四</a:t>
                      </a:r>
                      <a:r>
                        <a:rPr lang="en-US" sz="1800" kern="100">
                          <a:effectLst/>
                        </a:rPr>
                        <a:t>504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91937319"/>
                  </a:ext>
                </a:extLst>
              </a:tr>
              <a:tr h="0">
                <a:tc>
                  <a:txBody>
                    <a:bodyPr/>
                    <a:lstStyle/>
                    <a:p>
                      <a:pPr algn="just">
                        <a:lnSpc>
                          <a:spcPct val="150000"/>
                        </a:lnSpc>
                        <a:spcAft>
                          <a:spcPts val="0"/>
                        </a:spcAft>
                      </a:pPr>
                      <a:r>
                        <a:rPr lang="zh-CN" sz="1800" kern="10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理四</a:t>
                      </a:r>
                      <a:r>
                        <a:rPr lang="en-US" sz="1800" kern="100" dirty="0">
                          <a:effectLst/>
                        </a:rPr>
                        <a:t>501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855206506"/>
                  </a:ext>
                </a:extLst>
              </a:tr>
              <a:tr h="77211">
                <a:tc>
                  <a:txBody>
                    <a:bodyPr/>
                    <a:lstStyle/>
                    <a:p>
                      <a:pPr algn="just">
                        <a:lnSpc>
                          <a:spcPct val="150000"/>
                        </a:lnSpc>
                        <a:spcAft>
                          <a:spcPts val="0"/>
                        </a:spcAft>
                      </a:pPr>
                      <a:r>
                        <a:rPr lang="zh-CN" sz="1400" kern="100" dirty="0">
                          <a:effectLst/>
                        </a:rPr>
                        <a:t>王飞钢（用户）</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徐哲远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15988139345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185569626"/>
                  </a:ext>
                </a:extLst>
              </a:tr>
            </a:tbl>
          </a:graphicData>
        </a:graphic>
      </p:graphicFrame>
    </p:spTree>
    <p:extLst>
      <p:ext uri="{BB962C8B-B14F-4D97-AF65-F5344CB8AC3E}">
        <p14:creationId xmlns:p14="http://schemas.microsoft.com/office/powerpoint/2010/main" val="31298884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1323439"/>
          </a:xfrm>
          <a:prstGeom prst="rect">
            <a:avLst/>
          </a:prstGeom>
          <a:noFill/>
        </p:spPr>
        <p:txBody>
          <a:bodyPr wrap="square" rtlCol="0">
            <a:spAutoFit/>
          </a:bodyPr>
          <a:lstStyle/>
          <a:p>
            <a:r>
              <a:rPr lang="en-US" altLang="zh-CN" sz="4000" b="1" dirty="0">
                <a:solidFill>
                  <a:schemeClr val="accent2"/>
                </a:solidFill>
              </a:rPr>
              <a:t>6.2</a:t>
            </a:r>
            <a:r>
              <a:rPr lang="zh-CN" altLang="en-US" sz="4000" b="1" dirty="0">
                <a:solidFill>
                  <a:schemeClr val="accent2"/>
                </a:solidFill>
              </a:rPr>
              <a:t>对外沟通形式</a:t>
            </a:r>
            <a:endParaRPr lang="en-US" altLang="zh-CN" sz="4000" b="1" dirty="0">
              <a:solidFill>
                <a:schemeClr val="accent2"/>
              </a:solidFill>
            </a:endParaRPr>
          </a:p>
          <a:p>
            <a:r>
              <a:rPr lang="en-US" altLang="zh-CN" sz="4000" b="1" dirty="0">
                <a:solidFill>
                  <a:schemeClr val="accent2"/>
                </a:solidFill>
              </a:rPr>
              <a:t>		</a:t>
            </a:r>
            <a:r>
              <a:rPr lang="en-US" altLang="zh-CN" sz="2000" b="1" dirty="0">
                <a:solidFill>
                  <a:schemeClr val="accent2"/>
                </a:solidFill>
              </a:rPr>
              <a:t>6.2.1 </a:t>
            </a:r>
            <a:r>
              <a:rPr lang="zh-CN" altLang="en-US" sz="2000" b="1" dirty="0">
                <a:solidFill>
                  <a:schemeClr val="accent2"/>
                </a:solidFill>
              </a:rPr>
              <a:t>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a16="http://schemas.microsoft.com/office/drawing/2014/main" xmlns="" id="{B57D43C3-FE5D-4D7B-8B84-5B0383A9A651}"/>
              </a:ext>
            </a:extLst>
          </p:cNvPr>
          <p:cNvGraphicFramePr>
            <a:graphicFrameLocks noGrp="1"/>
          </p:cNvGraphicFramePr>
          <p:nvPr>
            <p:extLst/>
          </p:nvPr>
        </p:nvGraphicFramePr>
        <p:xfrm>
          <a:off x="1310981" y="2180144"/>
          <a:ext cx="9562428" cy="3878803"/>
        </p:xfrm>
        <a:graphic>
          <a:graphicData uri="http://schemas.openxmlformats.org/drawingml/2006/table">
            <a:tbl>
              <a:tblPr firstRow="1" firstCol="1" bandRow="1">
                <a:tableStyleId>{93296810-A885-4BE3-A3E7-6D5BEEA58F35}</a:tableStyleId>
              </a:tblPr>
              <a:tblGrid>
                <a:gridCol w="1592970">
                  <a:extLst>
                    <a:ext uri="{9D8B030D-6E8A-4147-A177-3AD203B41FA5}">
                      <a16:colId xmlns:a16="http://schemas.microsoft.com/office/drawing/2014/main" xmlns="" val="4026393522"/>
                    </a:ext>
                  </a:extLst>
                </a:gridCol>
                <a:gridCol w="1592970">
                  <a:extLst>
                    <a:ext uri="{9D8B030D-6E8A-4147-A177-3AD203B41FA5}">
                      <a16:colId xmlns:a16="http://schemas.microsoft.com/office/drawing/2014/main" xmlns="" val="3303475012"/>
                    </a:ext>
                  </a:extLst>
                </a:gridCol>
                <a:gridCol w="1594122">
                  <a:extLst>
                    <a:ext uri="{9D8B030D-6E8A-4147-A177-3AD203B41FA5}">
                      <a16:colId xmlns:a16="http://schemas.microsoft.com/office/drawing/2014/main" xmlns="" val="2499691369"/>
                    </a:ext>
                  </a:extLst>
                </a:gridCol>
                <a:gridCol w="1594122">
                  <a:extLst>
                    <a:ext uri="{9D8B030D-6E8A-4147-A177-3AD203B41FA5}">
                      <a16:colId xmlns:a16="http://schemas.microsoft.com/office/drawing/2014/main" xmlns="" val="3464308396"/>
                    </a:ext>
                  </a:extLst>
                </a:gridCol>
                <a:gridCol w="1594122">
                  <a:extLst>
                    <a:ext uri="{9D8B030D-6E8A-4147-A177-3AD203B41FA5}">
                      <a16:colId xmlns:a16="http://schemas.microsoft.com/office/drawing/2014/main" xmlns="" val="4147516570"/>
                    </a:ext>
                  </a:extLst>
                </a:gridCol>
                <a:gridCol w="1594122">
                  <a:extLst>
                    <a:ext uri="{9D8B030D-6E8A-4147-A177-3AD203B41FA5}">
                      <a16:colId xmlns:a16="http://schemas.microsoft.com/office/drawing/2014/main" xmlns="" val="3557127947"/>
                    </a:ext>
                  </a:extLst>
                </a:gridCol>
              </a:tblGrid>
              <a:tr h="521392">
                <a:tc>
                  <a:txBody>
                    <a:bodyPr/>
                    <a:lstStyle/>
                    <a:p>
                      <a:pPr algn="ctr">
                        <a:lnSpc>
                          <a:spcPct val="150000"/>
                        </a:lnSpc>
                        <a:spcAft>
                          <a:spcPts val="0"/>
                        </a:spcAft>
                      </a:pPr>
                      <a:r>
                        <a:rPr lang="zh-CN" sz="1800" kern="100">
                          <a:effectLst/>
                        </a:rPr>
                        <a:t>沟通计划</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沟通地点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参与人员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产出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5902559"/>
                  </a:ext>
                </a:extLst>
              </a:tr>
              <a:tr h="966737">
                <a:tc>
                  <a:txBody>
                    <a:bodyPr/>
                    <a:lstStyle/>
                    <a:p>
                      <a:pPr algn="just">
                        <a:lnSpc>
                          <a:spcPct val="150000"/>
                        </a:lnSpc>
                        <a:spcAft>
                          <a:spcPts val="0"/>
                        </a:spcAft>
                      </a:pPr>
                      <a:r>
                        <a:rPr lang="zh-CN" sz="2000" kern="100">
                          <a:effectLst/>
                        </a:rPr>
                        <a:t>每周例会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弘毅</a:t>
                      </a:r>
                      <a:r>
                        <a:rPr lang="en-US" sz="2000" kern="100">
                          <a:effectLst/>
                        </a:rPr>
                        <a:t>615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周二晚</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a:t>
                      </a:r>
                      <a:r>
                        <a:rPr lang="en-US" sz="2000" kern="100">
                          <a:effectLst/>
                        </a:rPr>
                        <a:t>/</a:t>
                      </a:r>
                      <a:r>
                        <a:rPr lang="zh-CN" sz="2000" kern="100">
                          <a:effectLst/>
                        </a:rPr>
                        <a:t>录音</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24132310"/>
                  </a:ext>
                </a:extLst>
              </a:tr>
              <a:tr h="966737">
                <a:tc>
                  <a:txBody>
                    <a:bodyPr/>
                    <a:lstStyle/>
                    <a:p>
                      <a:pPr algn="just">
                        <a:lnSpc>
                          <a:spcPct val="150000"/>
                        </a:lnSpc>
                        <a:spcAft>
                          <a:spcPts val="0"/>
                        </a:spcAft>
                      </a:pPr>
                      <a:r>
                        <a:rPr lang="zh-CN" sz="2000" kern="100">
                          <a:effectLst/>
                        </a:rPr>
                        <a:t>日常进度汇报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每晚</a:t>
                      </a:r>
                      <a:r>
                        <a:rPr lang="en-US" sz="2000" kern="100">
                          <a:effectLst/>
                        </a:rPr>
                        <a:t>21</a:t>
                      </a:r>
                      <a:r>
                        <a:rPr lang="zh-CN" sz="2000" kern="100">
                          <a:effectLst/>
                        </a:rPr>
                        <a:t>：</a:t>
                      </a:r>
                      <a:r>
                        <a:rPr lang="en-US" sz="2000" kern="100">
                          <a:effectLst/>
                        </a:rPr>
                        <a:t>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54302841"/>
                  </a:ext>
                </a:extLst>
              </a:tr>
              <a:tr h="456151">
                <a:tc>
                  <a:txBody>
                    <a:bodyPr/>
                    <a:lstStyle/>
                    <a:p>
                      <a:pPr algn="just">
                        <a:lnSpc>
                          <a:spcPct val="150000"/>
                        </a:lnSpc>
                        <a:spcAft>
                          <a:spcPts val="0"/>
                        </a:spcAft>
                      </a:pPr>
                      <a:r>
                        <a:rPr lang="zh-CN" sz="2000" kern="100">
                          <a:effectLst/>
                        </a:rPr>
                        <a:t>临时会议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全体人员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57902267"/>
                  </a:ext>
                </a:extLst>
              </a:tr>
              <a:tr h="966737">
                <a:tc>
                  <a:txBody>
                    <a:bodyPr/>
                    <a:lstStyle/>
                    <a:p>
                      <a:pPr algn="just">
                        <a:lnSpc>
                          <a:spcPct val="150000"/>
                        </a:lnSpc>
                        <a:spcAft>
                          <a:spcPts val="0"/>
                        </a:spcAft>
                      </a:pPr>
                      <a:r>
                        <a:rPr lang="zh-CN" sz="2000" kern="100">
                          <a:effectLst/>
                        </a:rPr>
                        <a:t>访谈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全体人员及用户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会议记录</a:t>
                      </a:r>
                      <a:r>
                        <a:rPr lang="en-US" sz="2000" kern="100" dirty="0">
                          <a:effectLst/>
                        </a:rPr>
                        <a:t>/</a:t>
                      </a:r>
                      <a:r>
                        <a:rPr lang="zh-CN" sz="2000" kern="100" dirty="0">
                          <a:effectLst/>
                        </a:rPr>
                        <a:t>录音</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1157344"/>
                  </a:ext>
                </a:extLst>
              </a:tr>
            </a:tbl>
          </a:graphicData>
        </a:graphic>
      </p:graphicFrame>
    </p:spTree>
    <p:extLst>
      <p:ext uri="{BB962C8B-B14F-4D97-AF65-F5344CB8AC3E}">
        <p14:creationId xmlns:p14="http://schemas.microsoft.com/office/powerpoint/2010/main" val="16417394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6.2.2</a:t>
            </a:r>
            <a:r>
              <a:rPr lang="zh-CN" altLang="en-US" sz="4000" b="1" dirty="0">
                <a:solidFill>
                  <a:schemeClr val="accent2"/>
                </a:solidFill>
              </a:rPr>
              <a:t>非正式沟通计划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0" name="矩形 9">
            <a:extLst>
              <a:ext uri="{FF2B5EF4-FFF2-40B4-BE49-F238E27FC236}">
                <a16:creationId xmlns:a16="http://schemas.microsoft.com/office/drawing/2014/main" xmlns="" id="{FD0D5F4B-031E-4E1B-A815-A010A129FC1C}"/>
              </a:ext>
            </a:extLst>
          </p:cNvPr>
          <p:cNvSpPr/>
          <p:nvPr/>
        </p:nvSpPr>
        <p:spPr>
          <a:xfrm>
            <a:off x="5053071" y="3198809"/>
            <a:ext cx="2089033" cy="460382"/>
          </a:xfrm>
          <a:prstGeom prst="rect">
            <a:avLst/>
          </a:prstGeom>
        </p:spPr>
        <p:txBody>
          <a:bodyPr wrap="none">
            <a:spAutoFit/>
          </a:bodyPr>
          <a:lstStyle/>
          <a:p>
            <a:pPr>
              <a:lnSpc>
                <a:spcPct val="150000"/>
              </a:lnSpc>
              <a:spcBef>
                <a:spcPts val="1300"/>
              </a:spcBef>
              <a:spcAft>
                <a:spcPts val="1300"/>
              </a:spcAft>
            </a:pPr>
            <a:r>
              <a:rPr lang="en-US" altLang="zh-CN" b="1" kern="100" dirty="0">
                <a:latin typeface="Calibri Light" panose="020F0302020204030204" pitchFamily="34" charset="0"/>
                <a:ea typeface="宋体" panose="02010600030101010101" pitchFamily="2" charset="-122"/>
                <a:cs typeface="Times New Roman" panose="02020603050405020304" pitchFamily="18" charset="0"/>
              </a:rPr>
              <a:t>6.2.1 </a:t>
            </a:r>
            <a:r>
              <a:rPr lang="zh-CN" altLang="zh-CN" b="1" kern="100" dirty="0">
                <a:latin typeface="Calibri Light" panose="020F0302020204030204" pitchFamily="34" charset="0"/>
                <a:ea typeface="宋体" panose="02010600030101010101" pitchFamily="2" charset="-122"/>
                <a:cs typeface="Times New Roman" panose="02020603050405020304" pitchFamily="18" charset="0"/>
              </a:rPr>
              <a:t>正式沟通计划</a:t>
            </a:r>
          </a:p>
        </p:txBody>
      </p:sp>
      <p:graphicFrame>
        <p:nvGraphicFramePr>
          <p:cNvPr id="11" name="表格 10">
            <a:extLst>
              <a:ext uri="{FF2B5EF4-FFF2-40B4-BE49-F238E27FC236}">
                <a16:creationId xmlns:a16="http://schemas.microsoft.com/office/drawing/2014/main" xmlns="" id="{E10AD7F9-5576-4BD5-8312-EB5254589538}"/>
              </a:ext>
            </a:extLst>
          </p:cNvPr>
          <p:cNvGraphicFramePr>
            <a:graphicFrameLocks noGrp="1"/>
          </p:cNvGraphicFramePr>
          <p:nvPr>
            <p:extLst/>
          </p:nvPr>
        </p:nvGraphicFramePr>
        <p:xfrm>
          <a:off x="1545535" y="2236304"/>
          <a:ext cx="9511748" cy="3826566"/>
        </p:xfrm>
        <a:graphic>
          <a:graphicData uri="http://schemas.openxmlformats.org/drawingml/2006/table">
            <a:tbl>
              <a:tblPr firstRow="1" firstCol="1" bandRow="1">
                <a:tableStyleId>{7DF18680-E054-41AD-8BC1-D1AEF772440D}</a:tableStyleId>
              </a:tblPr>
              <a:tblGrid>
                <a:gridCol w="1594846">
                  <a:extLst>
                    <a:ext uri="{9D8B030D-6E8A-4147-A177-3AD203B41FA5}">
                      <a16:colId xmlns:a16="http://schemas.microsoft.com/office/drawing/2014/main" xmlns="" val="701330901"/>
                    </a:ext>
                  </a:extLst>
                </a:gridCol>
                <a:gridCol w="1593699">
                  <a:extLst>
                    <a:ext uri="{9D8B030D-6E8A-4147-A177-3AD203B41FA5}">
                      <a16:colId xmlns:a16="http://schemas.microsoft.com/office/drawing/2014/main" xmlns="" val="66679645"/>
                    </a:ext>
                  </a:extLst>
                </a:gridCol>
                <a:gridCol w="1593699">
                  <a:extLst>
                    <a:ext uri="{9D8B030D-6E8A-4147-A177-3AD203B41FA5}">
                      <a16:colId xmlns:a16="http://schemas.microsoft.com/office/drawing/2014/main" xmlns="" val="3712094378"/>
                    </a:ext>
                  </a:extLst>
                </a:gridCol>
                <a:gridCol w="1593699">
                  <a:extLst>
                    <a:ext uri="{9D8B030D-6E8A-4147-A177-3AD203B41FA5}">
                      <a16:colId xmlns:a16="http://schemas.microsoft.com/office/drawing/2014/main" xmlns="" val="2453962458"/>
                    </a:ext>
                  </a:extLst>
                </a:gridCol>
                <a:gridCol w="1594846">
                  <a:extLst>
                    <a:ext uri="{9D8B030D-6E8A-4147-A177-3AD203B41FA5}">
                      <a16:colId xmlns:a16="http://schemas.microsoft.com/office/drawing/2014/main" xmlns="" val="1678523479"/>
                    </a:ext>
                  </a:extLst>
                </a:gridCol>
                <a:gridCol w="1540959">
                  <a:extLst>
                    <a:ext uri="{9D8B030D-6E8A-4147-A177-3AD203B41FA5}">
                      <a16:colId xmlns:a16="http://schemas.microsoft.com/office/drawing/2014/main" xmlns="" val="1463385157"/>
                    </a:ext>
                  </a:extLst>
                </a:gridCol>
              </a:tblGrid>
              <a:tr h="831159">
                <a:tc>
                  <a:txBody>
                    <a:bodyPr/>
                    <a:lstStyle/>
                    <a:p>
                      <a:pPr algn="ctr">
                        <a:lnSpc>
                          <a:spcPct val="150000"/>
                        </a:lnSpc>
                        <a:spcAft>
                          <a:spcPts val="0"/>
                        </a:spcAft>
                      </a:pPr>
                      <a:r>
                        <a:rPr lang="zh-CN" sz="2400" kern="100">
                          <a:effectLst/>
                        </a:rPr>
                        <a:t>沟通计划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参与人员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产出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99982136"/>
                  </a:ext>
                </a:extLst>
              </a:tr>
              <a:tr h="727158">
                <a:tc>
                  <a:txBody>
                    <a:bodyPr/>
                    <a:lstStyle/>
                    <a:p>
                      <a:pPr algn="just">
                        <a:lnSpc>
                          <a:spcPct val="150000"/>
                        </a:lnSpc>
                        <a:spcAft>
                          <a:spcPts val="0"/>
                        </a:spcAft>
                      </a:pPr>
                      <a:r>
                        <a:rPr lang="zh-CN" sz="1800" kern="100" dirty="0">
                          <a:effectLst/>
                        </a:rPr>
                        <a:t>日常沟通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面谈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2171778"/>
                  </a:ext>
                </a:extLst>
              </a:tr>
              <a:tr h="727158">
                <a:tc>
                  <a:txBody>
                    <a:bodyPr/>
                    <a:lstStyle/>
                    <a:p>
                      <a:pPr algn="just">
                        <a:lnSpc>
                          <a:spcPct val="150000"/>
                        </a:lnSpc>
                        <a:spcAft>
                          <a:spcPts val="0"/>
                        </a:spcAft>
                      </a:pPr>
                      <a:r>
                        <a:rPr lang="zh-CN" sz="1800" kern="100">
                          <a:effectLst/>
                        </a:rPr>
                        <a:t>日常沟通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网络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40981249"/>
                  </a:ext>
                </a:extLst>
              </a:tr>
              <a:tr h="1541091">
                <a:tc>
                  <a:txBody>
                    <a:bodyPr/>
                    <a:lstStyle/>
                    <a:p>
                      <a:pPr algn="just">
                        <a:lnSpc>
                          <a:spcPct val="150000"/>
                        </a:lnSpc>
                        <a:spcAft>
                          <a:spcPts val="0"/>
                        </a:spcAft>
                      </a:pPr>
                      <a:r>
                        <a:rPr lang="zh-CN" sz="1800" kern="100">
                          <a:effectLst/>
                        </a:rPr>
                        <a:t>紧急会议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座谈会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全体成员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会议记录</a:t>
                      </a:r>
                      <a:r>
                        <a:rPr lang="en-US" sz="1800" kern="100" dirty="0">
                          <a:effectLst/>
                        </a:rPr>
                        <a:t>/</a:t>
                      </a:r>
                      <a:r>
                        <a:rPr lang="zh-CN" sz="1800" kern="100" dirty="0">
                          <a:effectLst/>
                        </a:rPr>
                        <a:t>录音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99080833"/>
                  </a:ext>
                </a:extLst>
              </a:tr>
            </a:tbl>
          </a:graphicData>
        </a:graphic>
      </p:graphicFrame>
    </p:spTree>
    <p:extLst>
      <p:ext uri="{BB962C8B-B14F-4D97-AF65-F5344CB8AC3E}">
        <p14:creationId xmlns:p14="http://schemas.microsoft.com/office/powerpoint/2010/main" val="6715186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7</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风险管理计划</a:t>
            </a:r>
            <a:endParaRPr lang="en-US" altLang="zh-CN" sz="6600" b="1" dirty="0">
              <a:solidFill>
                <a:schemeClr val="accent2"/>
              </a:solidFill>
            </a:endParaRPr>
          </a:p>
        </p:txBody>
      </p:sp>
      <p:sp>
        <p:nvSpPr>
          <p:cNvPr id="18" name="矩形 17">
            <a:extLst>
              <a:ext uri="{FF2B5EF4-FFF2-40B4-BE49-F238E27FC236}">
                <a16:creationId xmlns:a16="http://schemas.microsoft.com/office/drawing/2014/main" xmlns="" id="{666E92B1-E29C-4361-B397-BA1B4BB6813A}"/>
              </a:ext>
            </a:extLst>
          </p:cNvPr>
          <p:cNvSpPr/>
          <p:nvPr/>
        </p:nvSpPr>
        <p:spPr>
          <a:xfrm>
            <a:off x="5653664" y="3233803"/>
            <a:ext cx="4801645" cy="1938992"/>
          </a:xfrm>
          <a:prstGeom prst="rect">
            <a:avLst/>
          </a:prstGeom>
        </p:spPr>
        <p:txBody>
          <a:bodyPr wrap="square">
            <a:spAutoFit/>
          </a:bodyPr>
          <a:lstStyle/>
          <a:p>
            <a:r>
              <a:rPr lang="en-US" altLang="zh-CN" sz="2400" b="1" dirty="0">
                <a:solidFill>
                  <a:schemeClr val="accent2"/>
                </a:solidFill>
              </a:rPr>
              <a:t>7.1</a:t>
            </a:r>
            <a:r>
              <a:rPr lang="zh-CN" altLang="en-US" sz="2400" b="1" dirty="0">
                <a:solidFill>
                  <a:schemeClr val="accent2"/>
                </a:solidFill>
              </a:rPr>
              <a:t>项目风险类别定义</a:t>
            </a:r>
            <a:endParaRPr lang="en-US" altLang="zh-CN" sz="2400" b="1" dirty="0">
              <a:solidFill>
                <a:schemeClr val="accent2"/>
              </a:solidFill>
            </a:endParaRPr>
          </a:p>
          <a:p>
            <a:r>
              <a:rPr lang="en-US" altLang="zh-CN" sz="2400" b="1" dirty="0">
                <a:solidFill>
                  <a:schemeClr val="accent2"/>
                </a:solidFill>
              </a:rPr>
              <a:t>7.2</a:t>
            </a:r>
            <a:r>
              <a:rPr lang="zh-CN" altLang="en-US" sz="2400" b="1" dirty="0">
                <a:solidFill>
                  <a:schemeClr val="accent2"/>
                </a:solidFill>
              </a:rPr>
              <a:t>项目风险概率和影响定义</a:t>
            </a:r>
            <a:endParaRPr lang="en-US" altLang="zh-CN" sz="2400" b="1" dirty="0">
              <a:solidFill>
                <a:schemeClr val="accent2"/>
              </a:solidFill>
            </a:endParaRPr>
          </a:p>
          <a:p>
            <a:r>
              <a:rPr lang="en-US" altLang="zh-CN" sz="2400" b="1" dirty="0">
                <a:solidFill>
                  <a:schemeClr val="accent2"/>
                </a:solidFill>
              </a:rPr>
              <a:t>7.3</a:t>
            </a:r>
            <a:r>
              <a:rPr lang="zh-CN" altLang="en-US" sz="2400" b="1" dirty="0">
                <a:solidFill>
                  <a:schemeClr val="accent2"/>
                </a:solidFill>
              </a:rPr>
              <a:t>项目风险状态定义</a:t>
            </a:r>
            <a:endParaRPr lang="en-US" altLang="zh-CN" sz="2400" b="1" dirty="0">
              <a:solidFill>
                <a:schemeClr val="accent2"/>
              </a:solidFill>
            </a:endParaRPr>
          </a:p>
          <a:p>
            <a:r>
              <a:rPr lang="en-US" altLang="zh-CN" sz="2400" b="1" dirty="0">
                <a:solidFill>
                  <a:schemeClr val="accent2"/>
                </a:solidFill>
              </a:rPr>
              <a:t>7.4</a:t>
            </a:r>
            <a:r>
              <a:rPr lang="zh-CN" altLang="en-US" sz="2400" b="1" dirty="0">
                <a:solidFill>
                  <a:schemeClr val="accent2"/>
                </a:solidFill>
              </a:rPr>
              <a:t>风险评估</a:t>
            </a:r>
            <a:endParaRPr lang="en-US" altLang="zh-CN" sz="2400" b="1" dirty="0">
              <a:solidFill>
                <a:schemeClr val="accent2"/>
              </a:solidFill>
            </a:endParaRPr>
          </a:p>
          <a:p>
            <a:r>
              <a:rPr lang="en-US" altLang="zh-CN" sz="2400" b="1" dirty="0">
                <a:solidFill>
                  <a:schemeClr val="accent2"/>
                </a:solidFill>
              </a:rPr>
              <a:t>7.5</a:t>
            </a:r>
            <a:r>
              <a:rPr lang="zh-CN" altLang="en-US" sz="2400" b="1" dirty="0">
                <a:solidFill>
                  <a:schemeClr val="accent2"/>
                </a:solidFill>
              </a:rPr>
              <a:t>风险控制</a:t>
            </a:r>
          </a:p>
        </p:txBody>
      </p:sp>
    </p:spTree>
    <p:extLst>
      <p:ext uri="{BB962C8B-B14F-4D97-AF65-F5344CB8AC3E}">
        <p14:creationId xmlns:p14="http://schemas.microsoft.com/office/powerpoint/2010/main" val="71649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项目要求</a:t>
            </a:r>
            <a:endParaRPr lang="zh-CN" altLang="en-US" sz="4000" b="1" dirty="0">
              <a:solidFill>
                <a:schemeClr val="accent2"/>
              </a:solidFill>
            </a:endParaRPr>
          </a:p>
        </p:txBody>
      </p:sp>
      <p:sp>
        <p:nvSpPr>
          <p:cNvPr id="8" name="文本框 7"/>
          <p:cNvSpPr txBox="1"/>
          <p:nvPr/>
        </p:nvSpPr>
        <p:spPr>
          <a:xfrm>
            <a:off x="983236" y="1115147"/>
            <a:ext cx="10401044" cy="5262979"/>
          </a:xfrm>
          <a:prstGeom prst="rect">
            <a:avLst/>
          </a:prstGeom>
          <a:noFill/>
        </p:spPr>
        <p:txBody>
          <a:bodyPr wrap="square" rtlCol="0">
            <a:spAutoFit/>
          </a:bodyPr>
          <a:lstStyle/>
          <a:p>
            <a:pPr>
              <a:lnSpc>
                <a:spcPct val="150000"/>
              </a:lnSpc>
            </a:pPr>
            <a:r>
              <a:rPr lang="zh-CN" altLang="en-US" sz="2800" dirty="0">
                <a:solidFill>
                  <a:schemeClr val="bg1"/>
                </a:solidFill>
              </a:rPr>
              <a:t>“软件工程系列课程教学辅助网站”是软件工程相关课程教学和学习的辅助工具，要求能够做到以下方面：方便为教师得到学生对上课效果的反馈并可以及时地调整，方便教师点评学生作业；方便学生得到教学资源，反馈对该课的意见，提出疑问并得到教师的答复；</a:t>
            </a:r>
            <a:r>
              <a:rPr lang="zh-CN" altLang="en-US" sz="2800" dirty="0">
                <a:solidFill>
                  <a:srgbClr val="FF0000"/>
                </a:solidFill>
              </a:rPr>
              <a:t>为学生提供交流的平台，互相讨论，互相学习，共同进步 </a:t>
            </a:r>
            <a:r>
              <a:rPr lang="zh-CN" altLang="en-US" sz="2800" dirty="0">
                <a:solidFill>
                  <a:schemeClr val="bg1"/>
                </a:solidFill>
              </a:rPr>
              <a:t>；能够使对该课程感兴趣的学生了解软件工程各个子领域的发展情况以及教师的情况。该网站能够推动项目管理</a:t>
            </a:r>
            <a:r>
              <a:rPr lang="en-US" altLang="zh-CN" sz="2800" dirty="0">
                <a:solidFill>
                  <a:schemeClr val="bg1"/>
                </a:solidFill>
              </a:rPr>
              <a:t>,</a:t>
            </a:r>
            <a:r>
              <a:rPr lang="zh-CN" altLang="en-US" sz="2800" dirty="0">
                <a:solidFill>
                  <a:schemeClr val="bg1"/>
                </a:solidFill>
              </a:rPr>
              <a:t>需求工程</a:t>
            </a:r>
            <a:r>
              <a:rPr lang="en-US" altLang="zh-CN" sz="2800" dirty="0">
                <a:solidFill>
                  <a:schemeClr val="bg1"/>
                </a:solidFill>
              </a:rPr>
              <a:t>,</a:t>
            </a:r>
            <a:r>
              <a:rPr lang="zh-CN" altLang="en-US" sz="2800" dirty="0">
                <a:solidFill>
                  <a:schemeClr val="bg1"/>
                </a:solidFill>
              </a:rPr>
              <a:t>对象建模等软件工程学科的发展。</a:t>
            </a:r>
            <a:endParaRPr lang="zh-CN" altLang="en-US" sz="2800" dirty="0">
              <a:solidFill>
                <a:schemeClr val="bg1"/>
              </a:solidFill>
            </a:endParaRPr>
          </a:p>
        </p:txBody>
      </p:sp>
    </p:spTree>
    <p:extLst>
      <p:ext uri="{BB962C8B-B14F-4D97-AF65-F5344CB8AC3E}">
        <p14:creationId xmlns:p14="http://schemas.microsoft.com/office/powerpoint/2010/main" val="13503261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7.1 </a:t>
            </a:r>
            <a:r>
              <a:rPr lang="zh-CN" altLang="en-US" sz="4000" b="1" dirty="0">
                <a:solidFill>
                  <a:schemeClr val="accent2"/>
                </a:solidFill>
              </a:rPr>
              <a:t>项目风险类别定义</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6" name="表格 5">
            <a:extLst>
              <a:ext uri="{FF2B5EF4-FFF2-40B4-BE49-F238E27FC236}">
                <a16:creationId xmlns:a16="http://schemas.microsoft.com/office/drawing/2014/main" xmlns="" id="{E5138B01-2E9F-41DE-B667-C593127C90AC}"/>
              </a:ext>
            </a:extLst>
          </p:cNvPr>
          <p:cNvGraphicFramePr>
            <a:graphicFrameLocks noGrp="1"/>
          </p:cNvGraphicFramePr>
          <p:nvPr>
            <p:extLst/>
          </p:nvPr>
        </p:nvGraphicFramePr>
        <p:xfrm>
          <a:off x="1509152" y="2094419"/>
          <a:ext cx="9399043" cy="4754880"/>
        </p:xfrm>
        <a:graphic>
          <a:graphicData uri="http://schemas.openxmlformats.org/drawingml/2006/table">
            <a:tbl>
              <a:tblPr firstRow="1" firstCol="1" bandRow="1">
                <a:tableStyleId>{7DF18680-E054-41AD-8BC1-D1AEF772440D}</a:tableStyleId>
              </a:tblPr>
              <a:tblGrid>
                <a:gridCol w="1900089">
                  <a:extLst>
                    <a:ext uri="{9D8B030D-6E8A-4147-A177-3AD203B41FA5}">
                      <a16:colId xmlns:a16="http://schemas.microsoft.com/office/drawing/2014/main" xmlns="" val="3706868290"/>
                    </a:ext>
                  </a:extLst>
                </a:gridCol>
                <a:gridCol w="7498954">
                  <a:extLst>
                    <a:ext uri="{9D8B030D-6E8A-4147-A177-3AD203B41FA5}">
                      <a16:colId xmlns:a16="http://schemas.microsoft.com/office/drawing/2014/main" xmlns="" val="1877844488"/>
                    </a:ext>
                  </a:extLst>
                </a:gridCol>
              </a:tblGrid>
              <a:tr h="0">
                <a:tc>
                  <a:txBody>
                    <a:bodyPr/>
                    <a:lstStyle/>
                    <a:p>
                      <a:pPr algn="ctr">
                        <a:lnSpc>
                          <a:spcPct val="150000"/>
                        </a:lnSpc>
                        <a:spcAft>
                          <a:spcPts val="0"/>
                        </a:spcAft>
                      </a:pPr>
                      <a:r>
                        <a:rPr lang="zh-CN" sz="2800" kern="100">
                          <a:effectLst/>
                        </a:rPr>
                        <a:t>风险类别</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41303616"/>
                  </a:ext>
                </a:extLst>
              </a:tr>
              <a:tr h="0">
                <a:tc>
                  <a:txBody>
                    <a:bodyPr/>
                    <a:lstStyle/>
                    <a:p>
                      <a:pPr algn="just">
                        <a:lnSpc>
                          <a:spcPct val="150000"/>
                        </a:lnSpc>
                        <a:spcAft>
                          <a:spcPts val="0"/>
                        </a:spcAft>
                      </a:pPr>
                      <a:r>
                        <a:rPr lang="zh-CN" sz="2000" kern="100">
                          <a:effectLst/>
                        </a:rPr>
                        <a:t>技术风险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通常包括软件开发阶段人员的技术无法达到开发的要求，以及开发过程中，用户对技术的要求无法达到。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95561703"/>
                  </a:ext>
                </a:extLst>
              </a:tr>
              <a:tr h="0">
                <a:tc>
                  <a:txBody>
                    <a:bodyPr/>
                    <a:lstStyle/>
                    <a:p>
                      <a:pPr algn="just">
                        <a:lnSpc>
                          <a:spcPct val="150000"/>
                        </a:lnSpc>
                        <a:spcAft>
                          <a:spcPts val="0"/>
                        </a:spcAft>
                      </a:pPr>
                      <a:r>
                        <a:rPr lang="zh-CN" sz="2000" kern="100">
                          <a:effectLst/>
                        </a:rPr>
                        <a:t>参与者风险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通常用户更改，开发人员的变更以及减少，开发人员请假生病以及课程繁忙等。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82124537"/>
                  </a:ext>
                </a:extLst>
              </a:tr>
              <a:tr h="0">
                <a:tc>
                  <a:txBody>
                    <a:bodyPr/>
                    <a:lstStyle/>
                    <a:p>
                      <a:pPr algn="just">
                        <a:lnSpc>
                          <a:spcPct val="150000"/>
                        </a:lnSpc>
                        <a:spcAft>
                          <a:spcPts val="0"/>
                        </a:spcAft>
                      </a:pPr>
                      <a:r>
                        <a:rPr lang="zh-CN" sz="2000" kern="100">
                          <a:effectLst/>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0027844"/>
                  </a:ext>
                </a:extLst>
              </a:tr>
              <a:tr h="0">
                <a:tc>
                  <a:txBody>
                    <a:bodyPr/>
                    <a:lstStyle/>
                    <a:p>
                      <a:pPr algn="just">
                        <a:lnSpc>
                          <a:spcPct val="150000"/>
                        </a:lnSpc>
                        <a:spcAft>
                          <a:spcPts val="0"/>
                        </a:spcAft>
                      </a:pPr>
                      <a:r>
                        <a:rPr lang="zh-CN" sz="2000" kern="100">
                          <a:effectLst/>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通常包括开发过程中的工具无法达到开发的要求，以及工具的变更和出错情况。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25144622"/>
                  </a:ext>
                </a:extLst>
              </a:tr>
              <a:tr h="0">
                <a:tc>
                  <a:txBody>
                    <a:bodyPr/>
                    <a:lstStyle/>
                    <a:p>
                      <a:pPr algn="just">
                        <a:lnSpc>
                          <a:spcPct val="150000"/>
                        </a:lnSpc>
                        <a:spcAft>
                          <a:spcPts val="0"/>
                        </a:spcAft>
                      </a:pPr>
                      <a:r>
                        <a:rPr lang="zh-CN" sz="2000" kern="100">
                          <a:effectLst/>
                        </a:rPr>
                        <a:t>任务风险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通常包括开发人员对任务分配的不平均，以及开发人员没有即使有效的完成自己的任务。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5725995"/>
                  </a:ext>
                </a:extLst>
              </a:tr>
            </a:tbl>
          </a:graphicData>
        </a:graphic>
      </p:graphicFrame>
    </p:spTree>
    <p:extLst>
      <p:ext uri="{BB962C8B-B14F-4D97-AF65-F5344CB8AC3E}">
        <p14:creationId xmlns:p14="http://schemas.microsoft.com/office/powerpoint/2010/main" val="30744980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1323439"/>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项目风险概率和影响定义</a:t>
            </a:r>
            <a:endParaRPr lang="en-US" altLang="zh-CN" sz="4000" b="1" dirty="0">
              <a:solidFill>
                <a:schemeClr val="accent2"/>
              </a:solidFill>
            </a:endParaRPr>
          </a:p>
        </p:txBody>
      </p:sp>
      <p:sp>
        <p:nvSpPr>
          <p:cNvPr id="22" name="Oval 79"/>
          <p:cNvSpPr/>
          <p:nvPr/>
        </p:nvSpPr>
        <p:spPr>
          <a:xfrm>
            <a:off x="2630651" y="98176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a16="http://schemas.microsoft.com/office/drawing/2014/main" xmlns="" id="{520682C9-511A-4E71-B9F9-2688A4664495}"/>
              </a:ext>
            </a:extLst>
          </p:cNvPr>
          <p:cNvGraphicFramePr>
            <a:graphicFrameLocks noGrp="1"/>
          </p:cNvGraphicFramePr>
          <p:nvPr>
            <p:extLst/>
          </p:nvPr>
        </p:nvGraphicFramePr>
        <p:xfrm>
          <a:off x="1605063" y="1594943"/>
          <a:ext cx="9144107" cy="5299659"/>
        </p:xfrm>
        <a:graphic>
          <a:graphicData uri="http://schemas.openxmlformats.org/drawingml/2006/table">
            <a:tbl>
              <a:tblPr firstRow="1" firstCol="1" bandRow="1">
                <a:tableStyleId>{7DF18680-E054-41AD-8BC1-D1AEF772440D}</a:tableStyleId>
              </a:tblPr>
              <a:tblGrid>
                <a:gridCol w="1361789">
                  <a:extLst>
                    <a:ext uri="{9D8B030D-6E8A-4147-A177-3AD203B41FA5}">
                      <a16:colId xmlns:a16="http://schemas.microsoft.com/office/drawing/2014/main" xmlns="" val="3943939110"/>
                    </a:ext>
                  </a:extLst>
                </a:gridCol>
                <a:gridCol w="1361789">
                  <a:extLst>
                    <a:ext uri="{9D8B030D-6E8A-4147-A177-3AD203B41FA5}">
                      <a16:colId xmlns:a16="http://schemas.microsoft.com/office/drawing/2014/main" xmlns="" val="659234353"/>
                    </a:ext>
                  </a:extLst>
                </a:gridCol>
                <a:gridCol w="1097713">
                  <a:extLst>
                    <a:ext uri="{9D8B030D-6E8A-4147-A177-3AD203B41FA5}">
                      <a16:colId xmlns:a16="http://schemas.microsoft.com/office/drawing/2014/main" xmlns="" val="2151193197"/>
                    </a:ext>
                  </a:extLst>
                </a:gridCol>
                <a:gridCol w="1811856">
                  <a:extLst>
                    <a:ext uri="{9D8B030D-6E8A-4147-A177-3AD203B41FA5}">
                      <a16:colId xmlns:a16="http://schemas.microsoft.com/office/drawing/2014/main" xmlns="" val="3425191263"/>
                    </a:ext>
                  </a:extLst>
                </a:gridCol>
                <a:gridCol w="1811856">
                  <a:extLst>
                    <a:ext uri="{9D8B030D-6E8A-4147-A177-3AD203B41FA5}">
                      <a16:colId xmlns:a16="http://schemas.microsoft.com/office/drawing/2014/main" xmlns="" val="2631168075"/>
                    </a:ext>
                  </a:extLst>
                </a:gridCol>
                <a:gridCol w="1699104">
                  <a:extLst>
                    <a:ext uri="{9D8B030D-6E8A-4147-A177-3AD203B41FA5}">
                      <a16:colId xmlns:a16="http://schemas.microsoft.com/office/drawing/2014/main" xmlns="" val="2202705050"/>
                    </a:ext>
                  </a:extLst>
                </a:gridCol>
              </a:tblGrid>
              <a:tr h="418732">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dirty="0">
                          <a:effectLst/>
                        </a:rPr>
                        <a:t>定性描述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进度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成本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质量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范围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1941868954"/>
                  </a:ext>
                </a:extLst>
              </a:tr>
              <a:tr h="376820">
                <a:tc rowSpan="3">
                  <a:txBody>
                    <a:bodyPr/>
                    <a:lstStyle/>
                    <a:p>
                      <a:pPr algn="ctr">
                        <a:lnSpc>
                          <a:spcPct val="150000"/>
                        </a:lnSpc>
                        <a:spcAft>
                          <a:spcPts val="0"/>
                        </a:spcAft>
                      </a:pPr>
                      <a:r>
                        <a:rPr lang="zh-CN" sz="1800" kern="100">
                          <a:effectLst/>
                        </a:rPr>
                        <a:t>概率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gridSpan="4">
                  <a:txBody>
                    <a:bodyPr/>
                    <a:lstStyle/>
                    <a:p>
                      <a:pPr algn="ctr">
                        <a:lnSpc>
                          <a:spcPct val="150000"/>
                        </a:lnSpc>
                        <a:spcAft>
                          <a:spcPts val="0"/>
                        </a:spcAft>
                      </a:pPr>
                      <a:r>
                        <a:rPr lang="zh-CN" sz="1800" kern="100" dirty="0">
                          <a:effectLst/>
                        </a:rPr>
                        <a:t>表示发生的可能性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2645606340"/>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434241927"/>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736759909"/>
                  </a:ext>
                </a:extLst>
              </a:tr>
              <a:tr h="1220270">
                <a:tc rowSpan="3">
                  <a:txBody>
                    <a:bodyPr/>
                    <a:lstStyle/>
                    <a:p>
                      <a:pPr algn="ctr">
                        <a:lnSpc>
                          <a:spcPct val="150000"/>
                        </a:lnSpc>
                        <a:spcAft>
                          <a:spcPts val="0"/>
                        </a:spcAft>
                      </a:pPr>
                      <a:r>
                        <a:rPr lang="zh-CN" sz="1800" kern="100" dirty="0">
                          <a:effectLst/>
                        </a:rPr>
                        <a:t>影响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进度延期半个月以上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项目最终结果实际无法使用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每月重大变更大于</a:t>
                      </a:r>
                      <a:r>
                        <a:rPr lang="en-US" sz="1800" kern="100" dirty="0">
                          <a:effectLst/>
                        </a:rPr>
                        <a:t>3</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3477714218"/>
                  </a:ext>
                </a:extLst>
              </a:tr>
              <a:tr h="1011933">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进度延期一周以上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10%</a:t>
                      </a:r>
                      <a:r>
                        <a:rPr lang="zh-CN" sz="1800" kern="100">
                          <a:effectLst/>
                        </a:rPr>
                        <a:t>～</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质量降低到顾客不能接受的程度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每月重大变更大于</a:t>
                      </a:r>
                      <a:r>
                        <a:rPr lang="en-US" sz="1800" kern="100">
                          <a:effectLst/>
                        </a:rPr>
                        <a:t>2</a:t>
                      </a:r>
                      <a:r>
                        <a:rPr lang="zh-CN" sz="1800" kern="100">
                          <a:effectLst/>
                        </a:rPr>
                        <a:t>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1156215474"/>
                  </a:ext>
                </a:extLst>
              </a:tr>
              <a:tr h="1361646">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进度延期三天以上一周以内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成本超支小于</a:t>
                      </a: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仅有要求极其严格的应用受到影响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每月变更大于</a:t>
                      </a:r>
                      <a:r>
                        <a:rPr lang="en-US" sz="1800" kern="100" dirty="0">
                          <a:effectLst/>
                        </a:rPr>
                        <a:t>5</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457685247"/>
                  </a:ext>
                </a:extLst>
              </a:tr>
            </a:tbl>
          </a:graphicData>
        </a:graphic>
      </p:graphicFrame>
    </p:spTree>
    <p:extLst>
      <p:ext uri="{BB962C8B-B14F-4D97-AF65-F5344CB8AC3E}">
        <p14:creationId xmlns:p14="http://schemas.microsoft.com/office/powerpoint/2010/main" val="12650290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6584" y="216725"/>
            <a:ext cx="5202004" cy="707886"/>
          </a:xfrm>
          <a:prstGeom prst="rect">
            <a:avLst/>
          </a:prstGeom>
          <a:noFill/>
        </p:spPr>
        <p:txBody>
          <a:bodyPr wrap="square" rtlCol="0">
            <a:spAutoFit/>
          </a:bodyPr>
          <a:lstStyle/>
          <a:p>
            <a:r>
              <a:rPr lang="en-US" altLang="zh-CN" sz="4000" b="1" dirty="0">
                <a:solidFill>
                  <a:schemeClr val="accent2"/>
                </a:solidFill>
              </a:rPr>
              <a:t> 7.4 </a:t>
            </a:r>
            <a:r>
              <a:rPr lang="zh-CN" altLang="en-US" sz="4000" b="1" dirty="0">
                <a:solidFill>
                  <a:schemeClr val="accent2"/>
                </a:solidFill>
              </a:rPr>
              <a:t>风险评估</a:t>
            </a:r>
            <a:endParaRPr lang="en-US" altLang="zh-CN" sz="4000" b="1" dirty="0">
              <a:solidFill>
                <a:schemeClr val="accent2"/>
              </a:solidFill>
            </a:endParaRPr>
          </a:p>
        </p:txBody>
      </p:sp>
      <p:graphicFrame>
        <p:nvGraphicFramePr>
          <p:cNvPr id="7" name="表格 6">
            <a:extLst>
              <a:ext uri="{FF2B5EF4-FFF2-40B4-BE49-F238E27FC236}">
                <a16:creationId xmlns:a16="http://schemas.microsoft.com/office/drawing/2014/main" xmlns="" id="{C498ED25-79EC-4B5F-A03A-844C6E8D29E5}"/>
              </a:ext>
            </a:extLst>
          </p:cNvPr>
          <p:cNvGraphicFramePr>
            <a:graphicFrameLocks noGrp="1"/>
          </p:cNvGraphicFramePr>
          <p:nvPr>
            <p:extLst/>
          </p:nvPr>
        </p:nvGraphicFramePr>
        <p:xfrm>
          <a:off x="99392" y="991147"/>
          <a:ext cx="11817625" cy="6292015"/>
        </p:xfrm>
        <a:graphic>
          <a:graphicData uri="http://schemas.openxmlformats.org/drawingml/2006/table">
            <a:tbl>
              <a:tblPr firstRow="1" firstCol="1" bandRow="1">
                <a:tableStyleId>{7DF18680-E054-41AD-8BC1-D1AEF772440D}</a:tableStyleId>
              </a:tblPr>
              <a:tblGrid>
                <a:gridCol w="5685166">
                  <a:extLst>
                    <a:ext uri="{9D8B030D-6E8A-4147-A177-3AD203B41FA5}">
                      <a16:colId xmlns:a16="http://schemas.microsoft.com/office/drawing/2014/main" xmlns="" val="1709131131"/>
                    </a:ext>
                  </a:extLst>
                </a:gridCol>
                <a:gridCol w="1964381">
                  <a:extLst>
                    <a:ext uri="{9D8B030D-6E8A-4147-A177-3AD203B41FA5}">
                      <a16:colId xmlns:a16="http://schemas.microsoft.com/office/drawing/2014/main" xmlns="" val="3415408976"/>
                    </a:ext>
                  </a:extLst>
                </a:gridCol>
                <a:gridCol w="2084039">
                  <a:extLst>
                    <a:ext uri="{9D8B030D-6E8A-4147-A177-3AD203B41FA5}">
                      <a16:colId xmlns:a16="http://schemas.microsoft.com/office/drawing/2014/main" xmlns="" val="423349364"/>
                    </a:ext>
                  </a:extLst>
                </a:gridCol>
                <a:gridCol w="2084039">
                  <a:extLst>
                    <a:ext uri="{9D8B030D-6E8A-4147-A177-3AD203B41FA5}">
                      <a16:colId xmlns:a16="http://schemas.microsoft.com/office/drawing/2014/main" xmlns="" val="2666607673"/>
                    </a:ext>
                  </a:extLst>
                </a:gridCol>
              </a:tblGrid>
              <a:tr h="0">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优先级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影响程度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可能性等级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4140842443"/>
                  </a:ext>
                </a:extLst>
              </a:tr>
              <a:tr h="372570">
                <a:tc>
                  <a:txBody>
                    <a:bodyPr/>
                    <a:lstStyle/>
                    <a:p>
                      <a:pPr algn="just">
                        <a:lnSpc>
                          <a:spcPct val="150000"/>
                        </a:lnSpc>
                        <a:spcAft>
                          <a:spcPts val="0"/>
                        </a:spcAft>
                      </a:pPr>
                      <a:r>
                        <a:rPr lang="zh-CN" sz="1800" kern="100">
                          <a:effectLst/>
                        </a:rPr>
                        <a:t>小组人员因事请假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4157256019"/>
                  </a:ext>
                </a:extLst>
              </a:tr>
              <a:tr h="372570">
                <a:tc>
                  <a:txBody>
                    <a:bodyPr/>
                    <a:lstStyle/>
                    <a:p>
                      <a:pPr algn="just">
                        <a:lnSpc>
                          <a:spcPct val="150000"/>
                        </a:lnSpc>
                        <a:spcAft>
                          <a:spcPts val="0"/>
                        </a:spcAft>
                      </a:pPr>
                      <a:r>
                        <a:rPr lang="zh-CN" sz="1800" kern="100">
                          <a:effectLst/>
                        </a:rPr>
                        <a:t>个别人员无法完成项目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14865656"/>
                  </a:ext>
                </a:extLst>
              </a:tr>
              <a:tr h="372570">
                <a:tc>
                  <a:txBody>
                    <a:bodyPr/>
                    <a:lstStyle/>
                    <a:p>
                      <a:pPr algn="just">
                        <a:lnSpc>
                          <a:spcPct val="150000"/>
                        </a:lnSpc>
                        <a:spcAft>
                          <a:spcPts val="0"/>
                        </a:spcAft>
                      </a:pPr>
                      <a:r>
                        <a:rPr lang="en-US" sz="1800" kern="100" dirty="0">
                          <a:effectLst/>
                        </a:rPr>
                        <a:t>git</a:t>
                      </a:r>
                      <a:r>
                        <a:rPr lang="zh-CN" sz="1800" kern="100" dirty="0">
                          <a:effectLst/>
                        </a:rPr>
                        <a:t>远端仓库崩溃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072065526"/>
                  </a:ext>
                </a:extLst>
              </a:tr>
              <a:tr h="485575">
                <a:tc>
                  <a:txBody>
                    <a:bodyPr/>
                    <a:lstStyle/>
                    <a:p>
                      <a:pPr algn="just">
                        <a:lnSpc>
                          <a:spcPct val="150000"/>
                        </a:lnSpc>
                        <a:spcAft>
                          <a:spcPts val="0"/>
                        </a:spcAft>
                      </a:pPr>
                      <a:r>
                        <a:rPr lang="zh-CN" sz="1800" kern="100" dirty="0">
                          <a:effectLst/>
                        </a:rPr>
                        <a:t>与干系人联系邮件发送内容或格式错误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524612749"/>
                  </a:ext>
                </a:extLst>
              </a:tr>
              <a:tr h="372570">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673002812"/>
                  </a:ext>
                </a:extLst>
              </a:tr>
              <a:tr h="372570">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2804049955"/>
                  </a:ext>
                </a:extLst>
              </a:tr>
              <a:tr h="372570">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3607185312"/>
                  </a:ext>
                </a:extLst>
              </a:tr>
              <a:tr h="372570">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3425083273"/>
                  </a:ext>
                </a:extLst>
              </a:tr>
              <a:tr h="372570">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957066991"/>
                  </a:ext>
                </a:extLst>
              </a:tr>
              <a:tr h="372570">
                <a:tc>
                  <a:txBody>
                    <a:bodyPr/>
                    <a:lstStyle/>
                    <a:p>
                      <a:pPr algn="just">
                        <a:lnSpc>
                          <a:spcPct val="150000"/>
                        </a:lnSpc>
                        <a:spcAft>
                          <a:spcPts val="0"/>
                        </a:spcAft>
                      </a:pPr>
                      <a:r>
                        <a:rPr lang="zh-CN" sz="1800" kern="100">
                          <a:effectLst/>
                        </a:rPr>
                        <a:t>客户认为界面原型不行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506783491"/>
                  </a:ext>
                </a:extLst>
              </a:tr>
              <a:tr h="372570">
                <a:tc>
                  <a:txBody>
                    <a:bodyPr/>
                    <a:lstStyle/>
                    <a:p>
                      <a:pPr algn="just">
                        <a:lnSpc>
                          <a:spcPct val="150000"/>
                        </a:lnSpc>
                        <a:spcAft>
                          <a:spcPts val="0"/>
                        </a:spcAft>
                      </a:pPr>
                      <a:r>
                        <a:rPr lang="zh-CN" sz="1800" kern="100">
                          <a:effectLst/>
                        </a:rPr>
                        <a:t>组员因事长期离开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2920921815"/>
                  </a:ext>
                </a:extLst>
              </a:tr>
              <a:tr h="372570">
                <a:tc>
                  <a:txBody>
                    <a:bodyPr/>
                    <a:lstStyle/>
                    <a:p>
                      <a:pPr algn="just">
                        <a:lnSpc>
                          <a:spcPct val="150000"/>
                        </a:lnSpc>
                        <a:spcAft>
                          <a:spcPts val="0"/>
                        </a:spcAft>
                      </a:pPr>
                      <a:r>
                        <a:rPr lang="zh-CN" sz="1800" kern="100">
                          <a:effectLst/>
                        </a:rPr>
                        <a:t>本地硬件故障导致文档丢失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678788955"/>
                  </a:ext>
                </a:extLst>
              </a:tr>
              <a:tr h="372570">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249159606"/>
                  </a:ext>
                </a:extLst>
              </a:tr>
              <a:tr h="372570">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374392335"/>
                  </a:ext>
                </a:extLst>
              </a:tr>
            </a:tbl>
          </a:graphicData>
        </a:graphic>
      </p:graphicFrame>
    </p:spTree>
    <p:extLst>
      <p:ext uri="{BB962C8B-B14F-4D97-AF65-F5344CB8AC3E}">
        <p14:creationId xmlns:p14="http://schemas.microsoft.com/office/powerpoint/2010/main" val="33156569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a16="http://schemas.microsoft.com/office/drawing/2014/main" xmlns="" id="{6529EA8D-5011-4C79-A67A-C2B19D09B9A0}"/>
              </a:ext>
            </a:extLst>
          </p:cNvPr>
          <p:cNvGraphicFramePr>
            <a:graphicFrameLocks noGrp="1"/>
          </p:cNvGraphicFramePr>
          <p:nvPr>
            <p:extLst/>
          </p:nvPr>
        </p:nvGraphicFramePr>
        <p:xfrm>
          <a:off x="765313" y="726022"/>
          <a:ext cx="10808803" cy="6710248"/>
        </p:xfrm>
        <a:graphic>
          <a:graphicData uri="http://schemas.openxmlformats.org/drawingml/2006/table">
            <a:tbl>
              <a:tblPr firstRow="1" firstCol="1" bandRow="1">
                <a:tableStyleId>{7DF18680-E054-41AD-8BC1-D1AEF772440D}</a:tableStyleId>
              </a:tblPr>
              <a:tblGrid>
                <a:gridCol w="5552932">
                  <a:extLst>
                    <a:ext uri="{9D8B030D-6E8A-4147-A177-3AD203B41FA5}">
                      <a16:colId xmlns:a16="http://schemas.microsoft.com/office/drawing/2014/main" xmlns="" val="4212982913"/>
                    </a:ext>
                  </a:extLst>
                </a:gridCol>
                <a:gridCol w="5255871">
                  <a:extLst>
                    <a:ext uri="{9D8B030D-6E8A-4147-A177-3AD203B41FA5}">
                      <a16:colId xmlns:a16="http://schemas.microsoft.com/office/drawing/2014/main" xmlns="" val="2113617404"/>
                    </a:ext>
                  </a:extLst>
                </a:gridCol>
              </a:tblGrid>
              <a:tr h="217086">
                <a:tc>
                  <a:txBody>
                    <a:bodyPr/>
                    <a:lstStyle/>
                    <a:p>
                      <a:pPr algn="ctr">
                        <a:lnSpc>
                          <a:spcPct val="150000"/>
                        </a:lnSpc>
                        <a:spcAft>
                          <a:spcPts val="0"/>
                        </a:spcAft>
                      </a:pPr>
                      <a:r>
                        <a:rPr lang="zh-CN" sz="2000" kern="100">
                          <a:effectLst/>
                        </a:rPr>
                        <a:t>风险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ctr">
                        <a:lnSpc>
                          <a:spcPct val="150000"/>
                        </a:lnSpc>
                        <a:spcAft>
                          <a:spcPts val="0"/>
                        </a:spcAft>
                      </a:pPr>
                      <a:r>
                        <a:rPr lang="zh-CN" sz="2000" kern="100">
                          <a:effectLst/>
                        </a:rPr>
                        <a:t>控制手段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676177619"/>
                  </a:ext>
                </a:extLst>
              </a:tr>
              <a:tr h="295304">
                <a:tc>
                  <a:txBody>
                    <a:bodyPr/>
                    <a:lstStyle/>
                    <a:p>
                      <a:pPr algn="just">
                        <a:lnSpc>
                          <a:spcPct val="150000"/>
                        </a:lnSpc>
                        <a:spcAft>
                          <a:spcPts val="0"/>
                        </a:spcAft>
                      </a:pPr>
                      <a:r>
                        <a:rPr lang="zh-CN" sz="1800" kern="100" dirty="0">
                          <a:effectLst/>
                        </a:rPr>
                        <a:t>小组人员因事请假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更改一下任务的分配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88911751"/>
                  </a:ext>
                </a:extLst>
              </a:tr>
              <a:tr h="295304">
                <a:tc>
                  <a:txBody>
                    <a:bodyPr/>
                    <a:lstStyle/>
                    <a:p>
                      <a:pPr algn="just">
                        <a:lnSpc>
                          <a:spcPct val="150000"/>
                        </a:lnSpc>
                        <a:spcAft>
                          <a:spcPts val="0"/>
                        </a:spcAft>
                      </a:pPr>
                      <a:r>
                        <a:rPr lang="zh-CN" sz="1800" kern="100" dirty="0">
                          <a:effectLst/>
                        </a:rPr>
                        <a:t>个别人员无法完成项目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对能力进行培训提升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221714923"/>
                  </a:ext>
                </a:extLst>
              </a:tr>
              <a:tr h="138703">
                <a:tc>
                  <a:txBody>
                    <a:bodyPr/>
                    <a:lstStyle/>
                    <a:p>
                      <a:pPr algn="just">
                        <a:lnSpc>
                          <a:spcPct val="150000"/>
                        </a:lnSpc>
                        <a:spcAft>
                          <a:spcPts val="0"/>
                        </a:spcAft>
                      </a:pPr>
                      <a:r>
                        <a:rPr lang="en-US" sz="1800" kern="100">
                          <a:effectLst/>
                        </a:rPr>
                        <a:t>git</a:t>
                      </a:r>
                      <a:r>
                        <a:rPr lang="zh-CN" sz="1800" kern="100">
                          <a:effectLst/>
                        </a:rPr>
                        <a:t>远端仓库崩溃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立即创建新的仓库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753227401"/>
                  </a:ext>
                </a:extLst>
              </a:tr>
              <a:tr h="295304">
                <a:tc>
                  <a:txBody>
                    <a:bodyPr/>
                    <a:lstStyle/>
                    <a:p>
                      <a:pPr algn="just">
                        <a:lnSpc>
                          <a:spcPct val="150000"/>
                        </a:lnSpc>
                        <a:spcAft>
                          <a:spcPts val="0"/>
                        </a:spcAft>
                      </a:pPr>
                      <a:r>
                        <a:rPr lang="zh-CN" sz="1800" kern="100">
                          <a:effectLst/>
                        </a:rPr>
                        <a:t>与干系人联系邮件发送内容或格式错误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提前发邮件，及时发现错误并修正</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1783591794"/>
                  </a:ext>
                </a:extLst>
              </a:tr>
              <a:tr h="295304">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配置管理员修改文件结构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4200470388"/>
                  </a:ext>
                </a:extLst>
              </a:tr>
              <a:tr h="451904">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找指导老师明确任务，给组员分配好未来一周的工作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1251129212"/>
                  </a:ext>
                </a:extLst>
              </a:tr>
              <a:tr h="295304">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多看看微信群了解最新动态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220725625"/>
                  </a:ext>
                </a:extLst>
              </a:tr>
              <a:tr h="138703">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去找标准样本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49228767"/>
                  </a:ext>
                </a:extLst>
              </a:tr>
              <a:tr h="451904">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开会时提前明确接下来一周的安排，有事需请假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462605694"/>
                  </a:ext>
                </a:extLst>
              </a:tr>
              <a:tr h="295304">
                <a:tc>
                  <a:txBody>
                    <a:bodyPr/>
                    <a:lstStyle/>
                    <a:p>
                      <a:pPr algn="just">
                        <a:lnSpc>
                          <a:spcPct val="150000"/>
                        </a:lnSpc>
                        <a:spcAft>
                          <a:spcPts val="0"/>
                        </a:spcAft>
                      </a:pPr>
                      <a:r>
                        <a:rPr lang="zh-CN" sz="1800" kern="100">
                          <a:effectLst/>
                        </a:rPr>
                        <a:t>客户认为界面原型不行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当场手画和客户确认是否可行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490363379"/>
                  </a:ext>
                </a:extLst>
              </a:tr>
              <a:tr h="138703">
                <a:tc>
                  <a:txBody>
                    <a:bodyPr/>
                    <a:lstStyle/>
                    <a:p>
                      <a:pPr algn="just">
                        <a:lnSpc>
                          <a:spcPct val="150000"/>
                        </a:lnSpc>
                        <a:spcAft>
                          <a:spcPts val="0"/>
                        </a:spcAft>
                      </a:pPr>
                      <a:r>
                        <a:rPr lang="zh-CN" sz="1800" kern="100">
                          <a:effectLst/>
                        </a:rPr>
                        <a:t>组员因事长期离开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找到替补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92662663"/>
                  </a:ext>
                </a:extLst>
              </a:tr>
              <a:tr h="295304">
                <a:tc>
                  <a:txBody>
                    <a:bodyPr/>
                    <a:lstStyle/>
                    <a:p>
                      <a:pPr algn="just">
                        <a:lnSpc>
                          <a:spcPct val="150000"/>
                        </a:lnSpc>
                        <a:spcAft>
                          <a:spcPts val="0"/>
                        </a:spcAft>
                      </a:pPr>
                      <a:r>
                        <a:rPr lang="zh-CN" sz="1800" kern="100">
                          <a:effectLst/>
                        </a:rPr>
                        <a:t>本地硬件故障导致文档丢失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在本地以及云端多处备份</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15811625"/>
                  </a:ext>
                </a:extLst>
              </a:tr>
              <a:tr h="295304">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以项目经理为中心共同完善考评制度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95629362"/>
                  </a:ext>
                </a:extLst>
              </a:tr>
              <a:tr h="451904">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保证和技术人员的同步沟通，确认工作量与可行性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430715707"/>
                  </a:ext>
                </a:extLst>
              </a:tr>
            </a:tbl>
          </a:graphicData>
        </a:graphic>
      </p:graphicFrame>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99947" y="45190"/>
            <a:ext cx="5202004" cy="707886"/>
          </a:xfrm>
          <a:prstGeom prst="rect">
            <a:avLst/>
          </a:prstGeom>
          <a:noFill/>
        </p:spPr>
        <p:txBody>
          <a:bodyPr wrap="square" rtlCol="0">
            <a:spAutoFit/>
          </a:bodyPr>
          <a:lstStyle/>
          <a:p>
            <a:r>
              <a:rPr lang="en-US" altLang="zh-CN" sz="4000" b="1" dirty="0">
                <a:solidFill>
                  <a:schemeClr val="accent2"/>
                </a:solidFill>
              </a:rPr>
              <a:t>7.5 </a:t>
            </a:r>
            <a:r>
              <a:rPr lang="zh-CN" altLang="en-US" sz="4000" b="1" dirty="0">
                <a:solidFill>
                  <a:schemeClr val="accent2"/>
                </a:solidFill>
              </a:rPr>
              <a:t>风险控制</a:t>
            </a:r>
            <a:endParaRPr lang="en-US" altLang="zh-CN" sz="4000" b="1" dirty="0">
              <a:solidFill>
                <a:schemeClr val="accent2"/>
              </a:solidFill>
            </a:endParaRPr>
          </a:p>
        </p:txBody>
      </p:sp>
    </p:spTree>
    <p:extLst>
      <p:ext uri="{BB962C8B-B14F-4D97-AF65-F5344CB8AC3E}">
        <p14:creationId xmlns:p14="http://schemas.microsoft.com/office/powerpoint/2010/main" val="8028960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8</a:t>
            </a:r>
            <a:endParaRPr lang="zh-CN" altLang="en-US" sz="199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配置系统管理</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8.1 </a:t>
            </a:r>
            <a:r>
              <a:rPr lang="zh-CN" altLang="en-US" sz="2400" dirty="0">
                <a:solidFill>
                  <a:schemeClr val="bg1"/>
                </a:solidFill>
              </a:rPr>
              <a:t>配置管理</a:t>
            </a:r>
            <a:endParaRPr lang="en-US" altLang="zh-CN" sz="2400" dirty="0">
              <a:solidFill>
                <a:schemeClr val="bg1"/>
              </a:solidFill>
            </a:endParaRPr>
          </a:p>
          <a:p>
            <a:r>
              <a:rPr lang="en-US" altLang="zh-CN" sz="2400" dirty="0">
                <a:solidFill>
                  <a:schemeClr val="bg1"/>
                </a:solidFill>
              </a:rPr>
              <a:t>8.2 </a:t>
            </a:r>
            <a:r>
              <a:rPr lang="zh-CN" altLang="en-US" sz="2400" dirty="0">
                <a:solidFill>
                  <a:schemeClr val="bg1"/>
                </a:solidFill>
              </a:rPr>
              <a:t>版本管理</a:t>
            </a:r>
            <a:endParaRPr lang="en-US" altLang="zh-CN" sz="2400" dirty="0">
              <a:solidFill>
                <a:schemeClr val="bg1"/>
              </a:solidFill>
            </a:endParaRPr>
          </a:p>
          <a:p>
            <a:r>
              <a:rPr lang="en-US" altLang="zh-CN" sz="2400" dirty="0">
                <a:solidFill>
                  <a:schemeClr val="bg1"/>
                </a:solidFill>
              </a:rPr>
              <a:t>8.3 Git</a:t>
            </a:r>
            <a:r>
              <a:rPr lang="zh-CN" altLang="en-US" sz="2400" dirty="0">
                <a:solidFill>
                  <a:schemeClr val="bg1"/>
                </a:solidFill>
              </a:rPr>
              <a:t>使用策略</a:t>
            </a:r>
          </a:p>
        </p:txBody>
      </p:sp>
    </p:spTree>
    <p:extLst>
      <p:ext uri="{BB962C8B-B14F-4D97-AF65-F5344CB8AC3E}">
        <p14:creationId xmlns:p14="http://schemas.microsoft.com/office/powerpoint/2010/main" val="8863600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8.1 </a:t>
            </a:r>
            <a:r>
              <a:rPr lang="zh-CN" altLang="en-US" sz="3600" b="1" dirty="0">
                <a:solidFill>
                  <a:schemeClr val="accent2"/>
                </a:solidFill>
              </a:rPr>
              <a:t>配置管理</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405183" y="2179229"/>
            <a:ext cx="3580944" cy="2954655"/>
          </a:xfrm>
          <a:prstGeom prst="rect">
            <a:avLst/>
          </a:prstGeom>
          <a:noFill/>
        </p:spPr>
        <p:txBody>
          <a:bodyPr wrap="square" rtlCol="0">
            <a:spAutoFit/>
          </a:bodyPr>
          <a:lstStyle/>
          <a:p>
            <a:r>
              <a:rPr lang="en-US" altLang="zh-CN" sz="2800" dirty="0">
                <a:solidFill>
                  <a:schemeClr val="bg1"/>
                </a:solidFill>
              </a:rPr>
              <a:t>8.1.1 </a:t>
            </a:r>
            <a:r>
              <a:rPr lang="zh-CN" altLang="en-US" sz="2800" dirty="0">
                <a:solidFill>
                  <a:schemeClr val="bg1"/>
                </a:solidFill>
              </a:rPr>
              <a:t>配置项</a:t>
            </a:r>
          </a:p>
          <a:p>
            <a:r>
              <a:rPr lang="en-US" altLang="zh-CN" sz="2000" dirty="0">
                <a:solidFill>
                  <a:schemeClr val="bg1"/>
                </a:solidFill>
              </a:rPr>
              <a:t>       </a:t>
            </a:r>
            <a:r>
              <a:rPr lang="zh-CN" altLang="en-US" sz="2000" dirty="0">
                <a:solidFill>
                  <a:schemeClr val="bg1"/>
                </a:solidFill>
              </a:rPr>
              <a:t>包括项目可行性报告、项目总体计划、需求工程计划、软件需求规格说明计划、软件需求变更计划、系统设计与实现计划、软件概要设计说明、测试与运维计划、会议纪要等输出文档与过程文档。</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4369409" y="2179229"/>
            <a:ext cx="3279794" cy="3385542"/>
          </a:xfrm>
          <a:prstGeom prst="rect">
            <a:avLst/>
          </a:prstGeom>
          <a:noFill/>
        </p:spPr>
        <p:txBody>
          <a:bodyPr wrap="square" rtlCol="0">
            <a:spAutoFit/>
          </a:bodyPr>
          <a:lstStyle/>
          <a:p>
            <a:r>
              <a:rPr lang="en-US" altLang="zh-CN" sz="2800" dirty="0">
                <a:solidFill>
                  <a:schemeClr val="bg1"/>
                </a:solidFill>
              </a:rPr>
              <a:t>8.1.2 </a:t>
            </a:r>
            <a:r>
              <a:rPr lang="zh-CN" altLang="en-US" sz="2800" dirty="0">
                <a:solidFill>
                  <a:schemeClr val="bg1"/>
                </a:solidFill>
              </a:rPr>
              <a:t>配置命名</a:t>
            </a:r>
          </a:p>
          <a:p>
            <a:r>
              <a:rPr lang="en-US" altLang="zh-CN" sz="2400" dirty="0">
                <a:solidFill>
                  <a:schemeClr val="bg1"/>
                </a:solidFill>
              </a:rPr>
              <a:t>       </a:t>
            </a:r>
            <a:r>
              <a:rPr lang="zh-CN" altLang="en-US" sz="2400" dirty="0">
                <a:solidFill>
                  <a:schemeClr val="bg1"/>
                </a:solidFill>
              </a:rPr>
              <a:t>组内文件命名规范为 </a:t>
            </a:r>
            <a:r>
              <a:rPr lang="en-US" altLang="zh-CN" sz="2400" dirty="0">
                <a:solidFill>
                  <a:schemeClr val="bg1"/>
                </a:solidFill>
              </a:rPr>
              <a:t>PRD2018-G03-</a:t>
            </a:r>
            <a:r>
              <a:rPr lang="zh-CN" altLang="en-US" sz="2400" dirty="0">
                <a:solidFill>
                  <a:schemeClr val="bg1"/>
                </a:solidFill>
              </a:rPr>
              <a:t>文件名</a:t>
            </a:r>
          </a:p>
          <a:p>
            <a:r>
              <a:rPr lang="zh-CN" altLang="en-US" sz="2400" dirty="0">
                <a:solidFill>
                  <a:schemeClr val="bg1"/>
                </a:solidFill>
              </a:rPr>
              <a:t>       如果是会议纪要，则需在文件名后加上日期，如 </a:t>
            </a:r>
            <a:r>
              <a:rPr lang="en-US" altLang="zh-CN" sz="2400" dirty="0">
                <a:solidFill>
                  <a:schemeClr val="bg1"/>
                </a:solidFill>
              </a:rPr>
              <a:t>PRD2018-G03-</a:t>
            </a:r>
            <a:r>
              <a:rPr lang="zh-CN" altLang="en-US" sz="2400" dirty="0">
                <a:solidFill>
                  <a:schemeClr val="bg1"/>
                </a:solidFill>
              </a:rPr>
              <a:t>会议纪要</a:t>
            </a:r>
            <a:r>
              <a:rPr lang="en-US" altLang="zh-CN" sz="2400" dirty="0">
                <a:solidFill>
                  <a:schemeClr val="bg1"/>
                </a:solidFill>
              </a:rPr>
              <a:t>-10.2</a:t>
            </a:r>
          </a:p>
          <a:p>
            <a:endParaRPr lang="zh-CN" altLang="en-US" dirty="0"/>
          </a:p>
        </p:txBody>
      </p:sp>
      <p:sp>
        <p:nvSpPr>
          <p:cNvPr id="11" name="文本框 10">
            <a:extLst>
              <a:ext uri="{FF2B5EF4-FFF2-40B4-BE49-F238E27FC236}">
                <a16:creationId xmlns:a16="http://schemas.microsoft.com/office/drawing/2014/main" xmlns="" id="{BE1B3BAE-13D9-498F-AA39-9ECEB2035ADF}"/>
              </a:ext>
            </a:extLst>
          </p:cNvPr>
          <p:cNvSpPr txBox="1"/>
          <p:nvPr/>
        </p:nvSpPr>
        <p:spPr>
          <a:xfrm>
            <a:off x="8032485" y="2179229"/>
            <a:ext cx="3534938" cy="3600986"/>
          </a:xfrm>
          <a:prstGeom prst="rect">
            <a:avLst/>
          </a:prstGeom>
          <a:noFill/>
        </p:spPr>
        <p:txBody>
          <a:bodyPr wrap="square" rtlCol="0">
            <a:spAutoFit/>
          </a:bodyPr>
          <a:lstStyle/>
          <a:p>
            <a:r>
              <a:rPr lang="en-US" altLang="zh-CN" sz="2800" dirty="0">
                <a:solidFill>
                  <a:schemeClr val="bg1"/>
                </a:solidFill>
              </a:rPr>
              <a:t>8.1.3 </a:t>
            </a:r>
            <a:r>
              <a:rPr lang="zh-CN" altLang="en-US" sz="2800" dirty="0">
                <a:solidFill>
                  <a:schemeClr val="bg1"/>
                </a:solidFill>
              </a:rPr>
              <a:t>标识代号</a:t>
            </a:r>
            <a:endParaRPr lang="en-US" altLang="zh-CN" sz="2800" dirty="0">
              <a:solidFill>
                <a:schemeClr val="bg1"/>
              </a:solidFill>
            </a:endParaRPr>
          </a:p>
          <a:p>
            <a:r>
              <a:rPr lang="zh-CN" altLang="en-US" sz="2000" dirty="0">
                <a:solidFill>
                  <a:schemeClr val="bg1"/>
                </a:solidFill>
              </a:rPr>
              <a:t>      文档的命名简写，组内每个配置的文件都应该有一个唯一的标识（除会议纪要），命名规则为</a:t>
            </a:r>
            <a:r>
              <a:rPr lang="en-US" altLang="zh-CN" sz="2000" dirty="0">
                <a:solidFill>
                  <a:schemeClr val="bg1"/>
                </a:solidFill>
              </a:rPr>
              <a:t>PRD2018-G03-</a:t>
            </a:r>
            <a:r>
              <a:rPr lang="zh-CN" altLang="en-US" sz="2000" dirty="0">
                <a:solidFill>
                  <a:schemeClr val="bg1"/>
                </a:solidFill>
              </a:rPr>
              <a:t>其英文名的开头简写的大写，如有重复，则加上数字。如可行性分析报告的英文名为“</a:t>
            </a:r>
            <a:r>
              <a:rPr lang="en-US" altLang="zh-CN" sz="2000" dirty="0">
                <a:solidFill>
                  <a:schemeClr val="bg1"/>
                </a:solidFill>
              </a:rPr>
              <a:t>Feasibility study report”</a:t>
            </a:r>
            <a:r>
              <a:rPr lang="zh-CN" altLang="en-US" sz="2000" dirty="0">
                <a:solidFill>
                  <a:schemeClr val="bg1"/>
                </a:solidFill>
              </a:rPr>
              <a:t>，其文件标识为：</a:t>
            </a:r>
            <a:r>
              <a:rPr lang="en-US" altLang="zh-CN" sz="2000" dirty="0">
                <a:solidFill>
                  <a:schemeClr val="bg1"/>
                </a:solidFill>
              </a:rPr>
              <a:t>PRD2018-G03-FSR</a:t>
            </a:r>
            <a:r>
              <a:rPr lang="zh-CN" altLang="en-US" sz="2000" dirty="0">
                <a:solidFill>
                  <a:schemeClr val="bg1"/>
                </a:solidFill>
              </a:rPr>
              <a:t>。</a:t>
            </a:r>
            <a:endParaRPr lang="zh-CN" altLang="en-US" sz="1400" dirty="0"/>
          </a:p>
        </p:txBody>
      </p:sp>
    </p:spTree>
    <p:extLst>
      <p:ext uri="{BB962C8B-B14F-4D97-AF65-F5344CB8AC3E}">
        <p14:creationId xmlns:p14="http://schemas.microsoft.com/office/powerpoint/2010/main" val="8231942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8.2 </a:t>
            </a:r>
            <a:r>
              <a:rPr lang="zh-CN" altLang="en-US" sz="3600" b="1" dirty="0">
                <a:solidFill>
                  <a:schemeClr val="accent2"/>
                </a:solidFill>
              </a:rPr>
              <a:t>版本管理</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1695779" y="2290983"/>
            <a:ext cx="3656251" cy="3077766"/>
          </a:xfrm>
          <a:prstGeom prst="rect">
            <a:avLst/>
          </a:prstGeom>
          <a:noFill/>
        </p:spPr>
        <p:txBody>
          <a:bodyPr wrap="square" rtlCol="0">
            <a:spAutoFit/>
          </a:bodyPr>
          <a:lstStyle/>
          <a:p>
            <a:r>
              <a:rPr lang="en-US" altLang="zh-CN" sz="2800" dirty="0">
                <a:solidFill>
                  <a:schemeClr val="bg1"/>
                </a:solidFill>
              </a:rPr>
              <a:t>8.2.1 </a:t>
            </a:r>
            <a:r>
              <a:rPr lang="zh-CN" altLang="en-US" sz="2800" dirty="0">
                <a:solidFill>
                  <a:schemeClr val="bg1"/>
                </a:solidFill>
              </a:rPr>
              <a:t>版本格式</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每一个文档的版本格式为</a:t>
            </a:r>
            <a:r>
              <a:rPr lang="en-US" altLang="zh-CN" sz="2400" dirty="0">
                <a:solidFill>
                  <a:schemeClr val="bg1"/>
                </a:solidFill>
              </a:rPr>
              <a:t>[</a:t>
            </a:r>
            <a:r>
              <a:rPr lang="zh-CN" altLang="en-US" sz="2400" dirty="0">
                <a:solidFill>
                  <a:schemeClr val="bg1"/>
                </a:solidFill>
              </a:rPr>
              <a:t>主版本号</a:t>
            </a:r>
            <a:r>
              <a:rPr lang="en-US" altLang="zh-CN" sz="2400" dirty="0">
                <a:solidFill>
                  <a:schemeClr val="bg1"/>
                </a:solidFill>
              </a:rPr>
              <a:t>.</a:t>
            </a:r>
            <a:r>
              <a:rPr lang="zh-CN" altLang="en-US" sz="2400" dirty="0">
                <a:solidFill>
                  <a:schemeClr val="bg1"/>
                </a:solidFill>
              </a:rPr>
              <a:t>子版本号</a:t>
            </a:r>
            <a:r>
              <a:rPr lang="en-US" altLang="zh-CN" sz="2400" dirty="0">
                <a:solidFill>
                  <a:schemeClr val="bg1"/>
                </a:solidFill>
              </a:rPr>
              <a:t>.</a:t>
            </a:r>
            <a:r>
              <a:rPr lang="zh-CN" altLang="en-US" sz="2400" dirty="0">
                <a:solidFill>
                  <a:schemeClr val="bg1"/>
                </a:solidFill>
              </a:rPr>
              <a:t>修正版本号</a:t>
            </a:r>
            <a:r>
              <a:rPr lang="en-US" altLang="zh-CN" sz="2400" dirty="0">
                <a:solidFill>
                  <a:schemeClr val="bg1"/>
                </a:solidFill>
              </a:rPr>
              <a:t>]</a:t>
            </a:r>
            <a:r>
              <a:rPr lang="zh-CN" altLang="en-US" sz="2400" dirty="0">
                <a:solidFill>
                  <a:schemeClr val="bg1"/>
                </a:solidFill>
              </a:rPr>
              <a:t>。</a:t>
            </a:r>
          </a:p>
          <a:p>
            <a:r>
              <a:rPr lang="zh-CN" altLang="en-US" sz="2400" dirty="0">
                <a:solidFill>
                  <a:schemeClr val="bg1"/>
                </a:solidFill>
              </a:rPr>
              <a:t>示例：</a:t>
            </a:r>
            <a:r>
              <a:rPr lang="en-US" altLang="zh-CN" sz="2400" dirty="0">
                <a:solidFill>
                  <a:schemeClr val="bg1"/>
                </a:solidFill>
              </a:rPr>
              <a:t>0.1.1</a:t>
            </a:r>
          </a:p>
          <a:p>
            <a:r>
              <a:rPr lang="zh-CN" altLang="en-US" sz="2400" dirty="0">
                <a:solidFill>
                  <a:schemeClr val="bg1"/>
                </a:solidFill>
              </a:rPr>
              <a:t>文档的初始版本为</a:t>
            </a:r>
            <a:r>
              <a:rPr lang="en-US" altLang="zh-CN" sz="2400" dirty="0">
                <a:solidFill>
                  <a:schemeClr val="bg1"/>
                </a:solidFill>
              </a:rPr>
              <a:t>0.1.0</a:t>
            </a:r>
            <a:r>
              <a:rPr lang="zh-CN" altLang="en-US" sz="2400" dirty="0">
                <a:solidFill>
                  <a:schemeClr val="bg1"/>
                </a:solidFill>
              </a:rPr>
              <a:t>。</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6097587" y="2290983"/>
            <a:ext cx="5338562" cy="3447098"/>
          </a:xfrm>
          <a:prstGeom prst="rect">
            <a:avLst/>
          </a:prstGeom>
          <a:noFill/>
        </p:spPr>
        <p:txBody>
          <a:bodyPr wrap="square" rtlCol="0">
            <a:spAutoFit/>
          </a:bodyPr>
          <a:lstStyle/>
          <a:p>
            <a:r>
              <a:rPr lang="en-US" altLang="zh-CN" sz="2800" dirty="0">
                <a:solidFill>
                  <a:schemeClr val="bg1"/>
                </a:solidFill>
              </a:rPr>
              <a:t>8.2.2 </a:t>
            </a:r>
            <a:r>
              <a:rPr lang="zh-CN" altLang="en-US" sz="2800" dirty="0">
                <a:solidFill>
                  <a:schemeClr val="bg1"/>
                </a:solidFill>
              </a:rPr>
              <a:t>版本更新</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当文件内容有了重大的变化或改进，主版本号加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当文档的内容有了模块的增加、补充等，子版本号加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当文档的内容有了小修改，如修正了纰漏等，修正版本号加</a:t>
            </a:r>
            <a:r>
              <a:rPr lang="en-US" altLang="zh-CN" sz="2400" dirty="0">
                <a:solidFill>
                  <a:schemeClr val="bg1"/>
                </a:solidFill>
              </a:rPr>
              <a:t>1</a:t>
            </a:r>
            <a:r>
              <a:rPr lang="zh-CN" altLang="en-US" sz="2400" dirty="0">
                <a:solidFill>
                  <a:schemeClr val="bg1"/>
                </a:solidFill>
              </a:rPr>
              <a:t>。</a:t>
            </a:r>
          </a:p>
          <a:p>
            <a:endParaRPr lang="zh-CN" altLang="en-US" dirty="0"/>
          </a:p>
        </p:txBody>
      </p:sp>
    </p:spTree>
    <p:extLst>
      <p:ext uri="{BB962C8B-B14F-4D97-AF65-F5344CB8AC3E}">
        <p14:creationId xmlns:p14="http://schemas.microsoft.com/office/powerpoint/2010/main" val="38730925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8.3 Git</a:t>
            </a:r>
            <a:r>
              <a:rPr lang="zh-CN" altLang="en-US" sz="2800" b="1" dirty="0">
                <a:solidFill>
                  <a:schemeClr val="accent2"/>
                </a:solidFill>
              </a:rPr>
              <a:t>使用策略</a:t>
            </a:r>
          </a:p>
        </p:txBody>
      </p:sp>
      <p:sp>
        <p:nvSpPr>
          <p:cNvPr id="7" name="Title 1"/>
          <p:cNvSpPr txBox="1">
            <a:spLocks/>
          </p:cNvSpPr>
          <p:nvPr/>
        </p:nvSpPr>
        <p:spPr>
          <a:xfrm>
            <a:off x="483661" y="2050951"/>
            <a:ext cx="11090204" cy="48980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400" b="1" dirty="0">
              <a:solidFill>
                <a:schemeClr val="accent2"/>
              </a:solidFill>
              <a:latin typeface="+mn-lt"/>
            </a:endParaRPr>
          </a:p>
        </p:txBody>
      </p:sp>
      <p:sp>
        <p:nvSpPr>
          <p:cNvPr id="8" name="TextBox 26"/>
          <p:cNvSpPr txBox="1"/>
          <p:nvPr/>
        </p:nvSpPr>
        <p:spPr>
          <a:xfrm>
            <a:off x="345147" y="2151851"/>
            <a:ext cx="11504881" cy="4144915"/>
          </a:xfrm>
          <a:prstGeom prst="rect">
            <a:avLst/>
          </a:prstGeom>
          <a:noFill/>
        </p:spPr>
        <p:txBody>
          <a:bodyPr wrap="square" rIns="144000" bIns="36000" numCol="3" spcCol="360000" rtlCol="0">
            <a:normAutofit fontScale="40000" lnSpcReduction="20000"/>
          </a:bodyPr>
          <a:lstStyle/>
          <a:p>
            <a:pPr algn="just"/>
            <a:r>
              <a:rPr lang="en-US" altLang="zh-CN" sz="5100" dirty="0">
                <a:solidFill>
                  <a:schemeClr val="bg1"/>
                </a:solidFill>
              </a:rPr>
              <a:t>       </a:t>
            </a:r>
            <a:r>
              <a:rPr lang="en-US" altLang="zh-CN" sz="5000" dirty="0">
                <a:solidFill>
                  <a:srgbClr val="FF0000"/>
                </a:solidFill>
              </a:rPr>
              <a:t>Fetch origin</a:t>
            </a:r>
            <a:r>
              <a:rPr lang="zh-CN" altLang="en-US" sz="5100" dirty="0">
                <a:solidFill>
                  <a:schemeClr val="bg1"/>
                </a:solidFill>
              </a:rPr>
              <a:t>（同步远程仓库）：所有组员在</a:t>
            </a:r>
            <a:r>
              <a:rPr lang="en-US" altLang="zh-CN" sz="5100" dirty="0">
                <a:solidFill>
                  <a:schemeClr val="bg1"/>
                </a:solidFill>
              </a:rPr>
              <a:t>Git</a:t>
            </a:r>
            <a:r>
              <a:rPr lang="zh-CN" altLang="en-US" sz="5100" dirty="0">
                <a:solidFill>
                  <a:schemeClr val="bg1"/>
                </a:solidFill>
              </a:rPr>
              <a:t>客户端工具上进行工作之前，必须先执行</a:t>
            </a:r>
            <a:r>
              <a:rPr lang="en-US" altLang="zh-CN" sz="5100" dirty="0">
                <a:solidFill>
                  <a:schemeClr val="bg1"/>
                </a:solidFill>
              </a:rPr>
              <a:t>Fetch origin</a:t>
            </a:r>
            <a:r>
              <a:rPr lang="zh-CN" altLang="en-US" sz="5100" dirty="0">
                <a:solidFill>
                  <a:schemeClr val="bg1"/>
                </a:solidFill>
              </a:rPr>
              <a:t>操作，保证本地仓库文件与远程仓库文件一致，以免出现覆盖他人工作或遗漏之前文件的错误。</a:t>
            </a:r>
          </a:p>
          <a:p>
            <a:pPr algn="just"/>
            <a:r>
              <a:rPr lang="zh-CN" altLang="en-US" sz="5100" dirty="0">
                <a:solidFill>
                  <a:schemeClr val="bg1"/>
                </a:solidFill>
              </a:rPr>
              <a:t>       </a:t>
            </a:r>
            <a:r>
              <a:rPr lang="en-US" altLang="zh-CN" sz="5100" dirty="0">
                <a:solidFill>
                  <a:srgbClr val="FF0000"/>
                </a:solidFill>
              </a:rPr>
              <a:t>Branch</a:t>
            </a:r>
            <a:r>
              <a:rPr lang="zh-CN" altLang="en-US" sz="5100" dirty="0">
                <a:solidFill>
                  <a:schemeClr val="bg1"/>
                </a:solidFill>
              </a:rPr>
              <a:t>（分支）：在执行整个项目的不同阶段上，会通过</a:t>
            </a:r>
            <a:r>
              <a:rPr lang="en-US" altLang="zh-CN" sz="5100" dirty="0">
                <a:solidFill>
                  <a:schemeClr val="bg1"/>
                </a:solidFill>
              </a:rPr>
              <a:t>branch</a:t>
            </a:r>
            <a:r>
              <a:rPr lang="zh-CN" altLang="en-US" sz="5100" dirty="0">
                <a:solidFill>
                  <a:schemeClr val="bg1"/>
                </a:solidFill>
              </a:rPr>
              <a:t>来进行版本控制。由配置管理员进行每个阶段的</a:t>
            </a:r>
            <a:r>
              <a:rPr lang="en-US" altLang="zh-CN" sz="5100" dirty="0">
                <a:solidFill>
                  <a:schemeClr val="bg1"/>
                </a:solidFill>
              </a:rPr>
              <a:t>branch</a:t>
            </a:r>
            <a:r>
              <a:rPr lang="zh-CN" altLang="en-US" sz="5100" dirty="0">
                <a:solidFill>
                  <a:schemeClr val="bg1"/>
                </a:solidFill>
              </a:rPr>
              <a:t>创建，命名为当前阶段任务英文缩写。</a:t>
            </a:r>
          </a:p>
          <a:p>
            <a:pPr algn="just"/>
            <a:r>
              <a:rPr lang="zh-CN" altLang="en-US" sz="5100" dirty="0">
                <a:solidFill>
                  <a:schemeClr val="bg1"/>
                </a:solidFill>
              </a:rPr>
              <a:t>       </a:t>
            </a:r>
            <a:r>
              <a:rPr lang="en-US" altLang="zh-CN" sz="5100" dirty="0">
                <a:solidFill>
                  <a:srgbClr val="FF0000"/>
                </a:solidFill>
              </a:rPr>
              <a:t>Branch-master</a:t>
            </a:r>
            <a:r>
              <a:rPr lang="zh-CN" altLang="en-US" sz="5100" dirty="0">
                <a:solidFill>
                  <a:schemeClr val="bg1"/>
                </a:solidFill>
              </a:rPr>
              <a:t>（主分支）：整个项目的主分支，最初建立的版本，后期会逐渐在此分支或新分支上进行项目编写。</a:t>
            </a:r>
          </a:p>
          <a:p>
            <a:pPr algn="just"/>
            <a:r>
              <a:rPr lang="zh-CN" altLang="en-US" sz="5100" dirty="0">
                <a:solidFill>
                  <a:schemeClr val="bg1"/>
                </a:solidFill>
              </a:rPr>
              <a:t>       </a:t>
            </a:r>
            <a:r>
              <a:rPr lang="en-US" altLang="zh-CN" sz="5100" dirty="0">
                <a:solidFill>
                  <a:srgbClr val="FF0000"/>
                </a:solidFill>
              </a:rPr>
              <a:t>Branch-XXX</a:t>
            </a:r>
            <a:r>
              <a:rPr lang="zh-CN" altLang="en-US" sz="5100" dirty="0">
                <a:solidFill>
                  <a:schemeClr val="bg1"/>
                </a:solidFill>
              </a:rPr>
              <a:t>（新版本分支）：整个项目每进行到一个新的阶段，都会创建一个与之对应的新分支，用于进行版本控制。</a:t>
            </a:r>
          </a:p>
          <a:p>
            <a:pPr algn="just"/>
            <a:r>
              <a:rPr lang="zh-CN" altLang="en-US" sz="5100" dirty="0">
                <a:solidFill>
                  <a:schemeClr val="bg1"/>
                </a:solidFill>
              </a:rPr>
              <a:t>       </a:t>
            </a:r>
            <a:r>
              <a:rPr lang="en-US" altLang="zh-CN" sz="5100" dirty="0">
                <a:solidFill>
                  <a:srgbClr val="FF0000"/>
                </a:solidFill>
              </a:rPr>
              <a:t>Commit</a:t>
            </a:r>
            <a:r>
              <a:rPr lang="zh-CN" altLang="en-US" sz="5100" dirty="0">
                <a:solidFill>
                  <a:schemeClr val="bg1"/>
                </a:solidFill>
              </a:rPr>
              <a:t>（提交）：每次对项目中的文档进行修改，完成后都需要进行提交，保证</a:t>
            </a:r>
            <a:r>
              <a:rPr lang="en-US" altLang="zh-CN" sz="5100" dirty="0">
                <a:solidFill>
                  <a:schemeClr val="bg1"/>
                </a:solidFill>
              </a:rPr>
              <a:t>summary</a:t>
            </a:r>
            <a:r>
              <a:rPr lang="zh-CN" altLang="en-US" sz="5100" dirty="0">
                <a:solidFill>
                  <a:schemeClr val="bg1"/>
                </a:solidFill>
              </a:rPr>
              <a:t>不为空，确定本地文档已修改。</a:t>
            </a:r>
          </a:p>
          <a:p>
            <a:pPr algn="just"/>
            <a:r>
              <a:rPr lang="zh-CN" altLang="en-US" sz="5100" dirty="0">
                <a:solidFill>
                  <a:schemeClr val="bg1"/>
                </a:solidFill>
              </a:rPr>
              <a:t>       </a:t>
            </a:r>
            <a:r>
              <a:rPr lang="en-US" altLang="zh-CN" sz="5100" dirty="0">
                <a:solidFill>
                  <a:srgbClr val="FF0000"/>
                </a:solidFill>
              </a:rPr>
              <a:t>Push</a:t>
            </a:r>
            <a:r>
              <a:rPr lang="zh-CN" altLang="en-US" sz="5100" dirty="0">
                <a:solidFill>
                  <a:schemeClr val="bg1"/>
                </a:solidFill>
              </a:rPr>
              <a:t>（上传远程仓库）：对文档修改完成且提交之后，需要执行</a:t>
            </a:r>
            <a:r>
              <a:rPr lang="en-US" altLang="zh-CN" sz="5100" dirty="0">
                <a:solidFill>
                  <a:schemeClr val="bg1"/>
                </a:solidFill>
              </a:rPr>
              <a:t>push</a:t>
            </a:r>
            <a:r>
              <a:rPr lang="zh-CN" altLang="en-US" sz="5100" dirty="0">
                <a:solidFill>
                  <a:schemeClr val="bg1"/>
                </a:solidFill>
              </a:rPr>
              <a:t>操作，保证远程仓库取得本地仓库文档的修改。</a:t>
            </a:r>
          </a:p>
          <a:p>
            <a:pPr algn="just"/>
            <a:r>
              <a:rPr lang="zh-CN" altLang="en-US" sz="5100" dirty="0">
                <a:solidFill>
                  <a:schemeClr val="bg1"/>
                </a:solidFill>
              </a:rPr>
              <a:t>       </a:t>
            </a:r>
            <a:r>
              <a:rPr lang="zh-CN" altLang="en-US" sz="5100" dirty="0">
                <a:solidFill>
                  <a:srgbClr val="FF0000"/>
                </a:solidFill>
              </a:rPr>
              <a:t>受控文档</a:t>
            </a:r>
            <a:r>
              <a:rPr lang="zh-CN" altLang="en-US" sz="5100" dirty="0">
                <a:solidFill>
                  <a:schemeClr val="bg1"/>
                </a:solidFill>
              </a:rPr>
              <a:t>：需要交付给顾客的产品项目，统一由文档整合员及项目经理修改。</a:t>
            </a:r>
          </a:p>
          <a:p>
            <a:pPr algn="just"/>
            <a:r>
              <a:rPr lang="zh-CN" altLang="en-US" sz="5100" dirty="0">
                <a:solidFill>
                  <a:schemeClr val="bg1"/>
                </a:solidFill>
              </a:rPr>
              <a:t>       </a:t>
            </a:r>
            <a:r>
              <a:rPr lang="zh-CN" altLang="en-US" sz="5100" dirty="0">
                <a:solidFill>
                  <a:srgbClr val="FF0000"/>
                </a:solidFill>
              </a:rPr>
              <a:t>非受控文档</a:t>
            </a:r>
            <a:r>
              <a:rPr lang="zh-CN" altLang="en-US" sz="5100" dirty="0">
                <a:solidFill>
                  <a:schemeClr val="bg1"/>
                </a:solidFill>
              </a:rPr>
              <a:t>：不需要交付给顾客的产品项目。其下分别建有各个组员自己的专属目录，组员完成的自己所属的部分文档及自己专门的文档都存在此目录下。由小组成员分工完成的文档最后由整合员统一，交于项目经理审批，完成后存入受控文档中对应的项目目录下。</a:t>
            </a:r>
          </a:p>
          <a:p>
            <a:pPr algn="just"/>
            <a:endParaRPr lang="en-US" sz="1400" dirty="0">
              <a:solidFill>
                <a:schemeClr val="bg1"/>
              </a:solidFill>
            </a:endParaRPr>
          </a:p>
          <a:p>
            <a:pPr algn="just"/>
            <a:endParaRPr lang="en-US" sz="1400" b="1" dirty="0">
              <a:solidFill>
                <a:schemeClr val="bg1"/>
              </a:solidFill>
              <a:latin typeface="Signika Negative" pitchFamily="2" charset="0"/>
            </a:endParaRPr>
          </a:p>
        </p:txBody>
      </p:sp>
    </p:spTree>
    <p:extLst>
      <p:ext uri="{BB962C8B-B14F-4D97-AF65-F5344CB8AC3E}">
        <p14:creationId xmlns:p14="http://schemas.microsoft.com/office/powerpoint/2010/main" val="11465681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9</a:t>
            </a:r>
            <a:endParaRPr lang="zh-CN" altLang="en-US" sz="199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成本管理计划</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9.1 </a:t>
            </a:r>
            <a:r>
              <a:rPr lang="zh-CN" altLang="en-US" sz="2400" dirty="0">
                <a:solidFill>
                  <a:schemeClr val="bg1"/>
                </a:solidFill>
              </a:rPr>
              <a:t>计量规范</a:t>
            </a:r>
            <a:endParaRPr lang="en-US" altLang="zh-CN" sz="2400" dirty="0">
              <a:solidFill>
                <a:schemeClr val="bg1"/>
              </a:solidFill>
            </a:endParaRPr>
          </a:p>
          <a:p>
            <a:r>
              <a:rPr lang="en-US" altLang="zh-CN" sz="2400" dirty="0">
                <a:solidFill>
                  <a:schemeClr val="bg1"/>
                </a:solidFill>
              </a:rPr>
              <a:t>9.2 </a:t>
            </a:r>
            <a:r>
              <a:rPr lang="zh-CN" altLang="en-US" sz="2400" dirty="0">
                <a:solidFill>
                  <a:schemeClr val="bg1"/>
                </a:solidFill>
              </a:rPr>
              <a:t>绩效测量标准</a:t>
            </a:r>
            <a:endParaRPr lang="en-US" altLang="zh-CN" sz="2400" dirty="0">
              <a:solidFill>
                <a:schemeClr val="bg1"/>
              </a:solidFill>
            </a:endParaRPr>
          </a:p>
          <a:p>
            <a:r>
              <a:rPr lang="en-US" altLang="zh-CN" sz="2400" dirty="0">
                <a:solidFill>
                  <a:schemeClr val="bg1"/>
                </a:solidFill>
              </a:rPr>
              <a:t>9.3 </a:t>
            </a:r>
            <a:r>
              <a:rPr lang="zh-CN" altLang="en-US" sz="2400" dirty="0">
                <a:solidFill>
                  <a:schemeClr val="bg1"/>
                </a:solidFill>
              </a:rPr>
              <a:t>成本估计</a:t>
            </a:r>
          </a:p>
        </p:txBody>
      </p:sp>
    </p:spTree>
    <p:extLst>
      <p:ext uri="{BB962C8B-B14F-4D97-AF65-F5344CB8AC3E}">
        <p14:creationId xmlns:p14="http://schemas.microsoft.com/office/powerpoint/2010/main" val="5114493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9.1 </a:t>
            </a:r>
            <a:r>
              <a:rPr lang="zh-CN" altLang="en-US" sz="3600" b="1" dirty="0">
                <a:solidFill>
                  <a:schemeClr val="accent2"/>
                </a:solidFill>
              </a:rPr>
              <a:t>计量规范</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1023909" y="2179229"/>
            <a:ext cx="2817572" cy="2708434"/>
          </a:xfrm>
          <a:prstGeom prst="rect">
            <a:avLst/>
          </a:prstGeom>
          <a:noFill/>
        </p:spPr>
        <p:txBody>
          <a:bodyPr wrap="square" rtlCol="0">
            <a:spAutoFit/>
          </a:bodyPr>
          <a:lstStyle/>
          <a:p>
            <a:r>
              <a:rPr lang="en-US" altLang="zh-CN" sz="2800" dirty="0">
                <a:solidFill>
                  <a:schemeClr val="bg1"/>
                </a:solidFill>
              </a:rPr>
              <a:t>9.1.1 </a:t>
            </a:r>
            <a:r>
              <a:rPr lang="zh-CN" altLang="en-US" sz="2800" dirty="0">
                <a:solidFill>
                  <a:schemeClr val="bg1"/>
                </a:solidFill>
              </a:rPr>
              <a:t>计量单位</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薪酬：元</a:t>
            </a:r>
          </a:p>
          <a:p>
            <a:r>
              <a:rPr lang="zh-CN" altLang="en-US" sz="2400" dirty="0">
                <a:solidFill>
                  <a:schemeClr val="bg1"/>
                </a:solidFill>
              </a:rPr>
              <a:t>时薪：元</a:t>
            </a:r>
            <a:r>
              <a:rPr lang="en-US" altLang="zh-CN" sz="2400" dirty="0">
                <a:solidFill>
                  <a:schemeClr val="bg1"/>
                </a:solidFill>
              </a:rPr>
              <a:t>/</a:t>
            </a:r>
            <a:r>
              <a:rPr lang="zh-CN" altLang="en-US" sz="2400" dirty="0">
                <a:solidFill>
                  <a:schemeClr val="bg1"/>
                </a:solidFill>
              </a:rPr>
              <a:t>小时</a:t>
            </a:r>
          </a:p>
          <a:p>
            <a:r>
              <a:rPr lang="zh-CN" altLang="en-US" sz="2400" dirty="0">
                <a:solidFill>
                  <a:schemeClr val="bg1"/>
                </a:solidFill>
              </a:rPr>
              <a:t>工时：时</a:t>
            </a:r>
          </a:p>
          <a:p>
            <a:r>
              <a:rPr lang="zh-CN" altLang="en-US" sz="2400" dirty="0">
                <a:solidFill>
                  <a:schemeClr val="bg1"/>
                </a:solidFill>
              </a:rPr>
              <a:t>费用：元</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4068259" y="2179229"/>
            <a:ext cx="3580944" cy="2708434"/>
          </a:xfrm>
          <a:prstGeom prst="rect">
            <a:avLst/>
          </a:prstGeom>
          <a:noFill/>
        </p:spPr>
        <p:txBody>
          <a:bodyPr wrap="square" rtlCol="0">
            <a:spAutoFit/>
          </a:bodyPr>
          <a:lstStyle/>
          <a:p>
            <a:r>
              <a:rPr lang="en-US" altLang="zh-CN" sz="2800" dirty="0">
                <a:solidFill>
                  <a:schemeClr val="bg1"/>
                </a:solidFill>
              </a:rPr>
              <a:t>9.1.2 </a:t>
            </a:r>
            <a:r>
              <a:rPr lang="zh-CN" altLang="en-US" sz="2800" dirty="0">
                <a:solidFill>
                  <a:schemeClr val="bg1"/>
                </a:solidFill>
              </a:rPr>
              <a:t>精确度</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薪酬：保留小数点后两位</a:t>
            </a:r>
          </a:p>
          <a:p>
            <a:r>
              <a:rPr lang="zh-CN" altLang="en-US" sz="2400" dirty="0">
                <a:solidFill>
                  <a:schemeClr val="bg1"/>
                </a:solidFill>
              </a:rPr>
              <a:t>时薪：保留小数点后两位</a:t>
            </a:r>
          </a:p>
          <a:p>
            <a:r>
              <a:rPr lang="zh-CN" altLang="en-US" sz="2400" dirty="0">
                <a:solidFill>
                  <a:schemeClr val="bg1"/>
                </a:solidFill>
              </a:rPr>
              <a:t>工时：保留整数</a:t>
            </a:r>
          </a:p>
          <a:p>
            <a:r>
              <a:rPr lang="zh-CN" altLang="en-US" sz="2400" dirty="0">
                <a:solidFill>
                  <a:schemeClr val="bg1"/>
                </a:solidFill>
              </a:rPr>
              <a:t>费用：保留小数点后两位</a:t>
            </a:r>
          </a:p>
          <a:p>
            <a:endParaRPr lang="zh-CN" altLang="en-US" dirty="0"/>
          </a:p>
        </p:txBody>
      </p:sp>
      <p:sp>
        <p:nvSpPr>
          <p:cNvPr id="11" name="文本框 10">
            <a:extLst>
              <a:ext uri="{FF2B5EF4-FFF2-40B4-BE49-F238E27FC236}">
                <a16:creationId xmlns:a16="http://schemas.microsoft.com/office/drawing/2014/main" xmlns="" id="{BE1B3BAE-13D9-498F-AA39-9ECEB2035ADF}"/>
              </a:ext>
            </a:extLst>
          </p:cNvPr>
          <p:cNvSpPr txBox="1"/>
          <p:nvPr/>
        </p:nvSpPr>
        <p:spPr>
          <a:xfrm>
            <a:off x="7875981" y="2179229"/>
            <a:ext cx="3580943" cy="1754326"/>
          </a:xfrm>
          <a:prstGeom prst="rect">
            <a:avLst/>
          </a:prstGeom>
          <a:noFill/>
        </p:spPr>
        <p:txBody>
          <a:bodyPr wrap="square" rtlCol="0">
            <a:spAutoFit/>
          </a:bodyPr>
          <a:lstStyle/>
          <a:p>
            <a:r>
              <a:rPr lang="en-US" altLang="zh-CN" sz="2800" dirty="0">
                <a:solidFill>
                  <a:schemeClr val="bg1"/>
                </a:solidFill>
              </a:rPr>
              <a:t>9.1.3 </a:t>
            </a:r>
            <a:r>
              <a:rPr lang="zh-CN" altLang="en-US" sz="2800" dirty="0">
                <a:solidFill>
                  <a:schemeClr val="bg1"/>
                </a:solidFill>
              </a:rPr>
              <a:t>准确度</a:t>
            </a:r>
            <a:endParaRPr lang="en-US" altLang="zh-CN" sz="2800" dirty="0">
              <a:solidFill>
                <a:schemeClr val="bg1"/>
              </a:solidFill>
            </a:endParaRPr>
          </a:p>
          <a:p>
            <a:endParaRPr lang="en-US" altLang="zh-CN" sz="2000" dirty="0">
              <a:solidFill>
                <a:schemeClr val="bg1"/>
              </a:solidFill>
            </a:endParaRPr>
          </a:p>
          <a:p>
            <a:r>
              <a:rPr lang="zh-CN" altLang="en-US" sz="2000" dirty="0">
                <a:solidFill>
                  <a:schemeClr val="bg1"/>
                </a:solidFill>
              </a:rPr>
              <a:t>活动成本估算区间</a:t>
            </a:r>
            <a:r>
              <a:rPr lang="en-US" altLang="zh-CN" sz="2000" dirty="0">
                <a:solidFill>
                  <a:schemeClr val="bg1"/>
                </a:solidFill>
              </a:rPr>
              <a:t>【</a:t>
            </a:r>
            <a:r>
              <a:rPr lang="zh-CN" altLang="en-US" sz="2000" dirty="0">
                <a:solidFill>
                  <a:schemeClr val="bg1"/>
                </a:solidFill>
              </a:rPr>
              <a:t>估算值</a:t>
            </a:r>
            <a:r>
              <a:rPr lang="en-US" altLang="zh-CN" sz="2000" dirty="0">
                <a:solidFill>
                  <a:schemeClr val="bg1"/>
                </a:solidFill>
              </a:rPr>
              <a:t>-50%*</a:t>
            </a:r>
            <a:r>
              <a:rPr lang="zh-CN" altLang="en-US" sz="2000" dirty="0">
                <a:solidFill>
                  <a:schemeClr val="bg1"/>
                </a:solidFill>
              </a:rPr>
              <a:t>估算值，估算值</a:t>
            </a:r>
            <a:r>
              <a:rPr lang="en-US" altLang="zh-CN" sz="2000" dirty="0">
                <a:solidFill>
                  <a:schemeClr val="bg1"/>
                </a:solidFill>
              </a:rPr>
              <a:t>+50%*</a:t>
            </a:r>
            <a:r>
              <a:rPr lang="zh-CN" altLang="en-US" sz="2000" dirty="0">
                <a:solidFill>
                  <a:schemeClr val="bg1"/>
                </a:solidFill>
              </a:rPr>
              <a:t>估算值</a:t>
            </a:r>
            <a:r>
              <a:rPr lang="en-US" altLang="zh-CN" sz="2000" dirty="0">
                <a:solidFill>
                  <a:schemeClr val="bg1"/>
                </a:solidFill>
              </a:rPr>
              <a:t>】</a:t>
            </a:r>
            <a:endParaRPr lang="zh-CN" altLang="en-US" sz="1400" dirty="0"/>
          </a:p>
        </p:txBody>
      </p:sp>
    </p:spTree>
    <p:extLst>
      <p:ext uri="{BB962C8B-B14F-4D97-AF65-F5344CB8AC3E}">
        <p14:creationId xmlns:p14="http://schemas.microsoft.com/office/powerpoint/2010/main" val="481342435"/>
      </p:ext>
    </p:extLst>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4646</Words>
  <Application>Microsoft Office PowerPoint</Application>
  <PresentationFormat>自定义</PresentationFormat>
  <Paragraphs>1383</Paragraphs>
  <Slides>107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107</vt:i4>
      </vt:variant>
    </vt:vector>
  </HeadingPairs>
  <TitlesOfParts>
    <vt:vector size="117" baseType="lpstr">
      <vt:lpstr>Signika Negative</vt:lpstr>
      <vt:lpstr>Source Sans Pro Black</vt:lpstr>
      <vt:lpstr>等线</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72</cp:revision>
  <dcterms:created xsi:type="dcterms:W3CDTF">2015-01-21T16:40:03Z</dcterms:created>
  <dcterms:modified xsi:type="dcterms:W3CDTF">2018-11-09T01:25:22Z</dcterms:modified>
</cp:coreProperties>
</file>