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68" r:id="rId4"/>
    <p:sldId id="279" r:id="rId5"/>
    <p:sldId id="259" r:id="rId6"/>
    <p:sldId id="280" r:id="rId7"/>
    <p:sldId id="281" r:id="rId8"/>
    <p:sldId id="282" r:id="rId9"/>
    <p:sldId id="262" r:id="rId10"/>
    <p:sldId id="264" r:id="rId11"/>
    <p:sldId id="266" r:id="rId12"/>
    <p:sldId id="275" r:id="rId13"/>
    <p:sldId id="278" r:id="rId14"/>
    <p:sldId id="277" r:id="rId15"/>
    <p:sldId id="27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94660"/>
  </p:normalViewPr>
  <p:slideViewPr>
    <p:cSldViewPr snapToGrid="0">
      <p:cViewPr varScale="1">
        <p:scale>
          <a:sx n="95" d="100"/>
          <a:sy n="95" d="100"/>
        </p:scale>
        <p:origin x="35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D3388-242D-4241-BD47-FD158BBB91DE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B68E5-EFBF-482F-9AC2-4332C0FB96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260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93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34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7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74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手动输入 11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088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手动输入 12"/>
          <p:cNvSpPr/>
          <p:nvPr userDrawn="1"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手动输入 13"/>
          <p:cNvSpPr/>
          <p:nvPr userDrawn="1"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手动输入 14"/>
          <p:cNvSpPr/>
          <p:nvPr userDrawn="1"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68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>
            <a:off x="0" y="-1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63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406122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2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13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047D9-FEE4-4881-B706-9575ADABFECF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09EC-0F5A-4ED1-9D27-B6EB06E67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8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7187" y="2083707"/>
            <a:ext cx="37882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</a:rPr>
              <a:t>2015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626103" y="2446564"/>
            <a:ext cx="0" cy="1797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274726" y="3694792"/>
            <a:ext cx="3032066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7" name="矩形 6"/>
          <p:cNvSpPr/>
          <p:nvPr/>
        </p:nvSpPr>
        <p:spPr>
          <a:xfrm>
            <a:off x="5945415" y="2502322"/>
            <a:ext cx="388170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800" b="1" dirty="0">
                <a:solidFill>
                  <a:schemeClr val="bg1"/>
                </a:solidFill>
                <a:ea typeface="微软雅黑" panose="020B0503020204020204" pitchFamily="34" charset="-122"/>
              </a:rPr>
              <a:t>POWERPOINT</a:t>
            </a:r>
            <a:r>
              <a:rPr kumimoji="1"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endParaRPr kumimoji="1" lang="en-US" altLang="zh-CN" sz="4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r>
              <a:rPr kumimoji="1" lang="en-US" altLang="zh-CN" sz="4800" b="1" dirty="0">
                <a:solidFill>
                  <a:schemeClr val="bg1"/>
                </a:solidFill>
                <a:ea typeface="微软雅黑" panose="020B0503020204020204" pitchFamily="34" charset="-122"/>
              </a:rPr>
              <a:t>TEMPLATE</a:t>
            </a:r>
            <a:endParaRPr kumimoji="1" lang="zh-CN" altLang="en-US" sz="4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80766" y="4056597"/>
            <a:ext cx="2089539" cy="307773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BY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OfficePLUS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587" y="6284533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5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0" y="0"/>
            <a:ext cx="8305800" cy="6858000"/>
            <a:chOff x="0" y="0"/>
            <a:chExt cx="8305800" cy="685800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48387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 rot="5400000">
              <a:off x="3143250" y="1695450"/>
              <a:ext cx="6858000" cy="3467100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533607" y="625237"/>
            <a:ext cx="3029453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ADD YOURTITLE HERE</a:t>
            </a:r>
            <a:endParaRPr lang="zh-CN" altLang="en-US" sz="2400" b="1" dirty="0"/>
          </a:p>
        </p:txBody>
      </p:sp>
      <p:sp>
        <p:nvSpPr>
          <p:cNvPr id="45" name="矩形 44"/>
          <p:cNvSpPr/>
          <p:nvPr/>
        </p:nvSpPr>
        <p:spPr>
          <a:xfrm>
            <a:off x="7668363" y="960126"/>
            <a:ext cx="4004233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22803" y="3230575"/>
            <a:ext cx="4004233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84052063"/>
      </p:ext>
    </p:extLst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矩形 3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88551" y="0"/>
            <a:ext cx="2542126" cy="1429946"/>
          </a:xfrm>
          <a:prstGeom prst="triangle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224619" y="4868710"/>
            <a:ext cx="5064212" cy="1509642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11" name="等腰三角形 10"/>
          <p:cNvSpPr/>
          <p:nvPr/>
        </p:nvSpPr>
        <p:spPr>
          <a:xfrm rot="10800000">
            <a:off x="1040469" y="4754410"/>
            <a:ext cx="438150" cy="36748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92820" y="0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2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21037" y="1512787"/>
            <a:ext cx="5163739" cy="114954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17" name="等腰三角形 16"/>
          <p:cNvSpPr/>
          <p:nvPr/>
        </p:nvSpPr>
        <p:spPr>
          <a:xfrm rot="10800000">
            <a:off x="1136887" y="1398487"/>
            <a:ext cx="438150" cy="36748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293045" y="2968369"/>
            <a:ext cx="5064212" cy="1509642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19" name="等腰三角形 18"/>
          <p:cNvSpPr/>
          <p:nvPr/>
        </p:nvSpPr>
        <p:spPr>
          <a:xfrm rot="10800000">
            <a:off x="1108895" y="2854069"/>
            <a:ext cx="438150" cy="36748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89934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矩形 2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流程图: 手动输入 3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53540" y="0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3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7" name="五边形 6"/>
          <p:cNvSpPr/>
          <p:nvPr/>
        </p:nvSpPr>
        <p:spPr>
          <a:xfrm>
            <a:off x="7278527" y="1733550"/>
            <a:ext cx="4006968" cy="4169857"/>
          </a:xfrm>
          <a:prstGeom prst="homePlate">
            <a:avLst>
              <a:gd name="adj" fmla="val 28224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5577320" y="1736843"/>
            <a:ext cx="3331461" cy="4160265"/>
          </a:xfrm>
          <a:prstGeom prst="homePlate">
            <a:avLst>
              <a:gd name="adj" fmla="val 2822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3166666" y="1733550"/>
            <a:ext cx="3397028" cy="4169853"/>
          </a:xfrm>
          <a:prstGeom prst="homePlate">
            <a:avLst>
              <a:gd name="adj" fmla="val 28224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五边形 20"/>
          <p:cNvSpPr/>
          <p:nvPr/>
        </p:nvSpPr>
        <p:spPr>
          <a:xfrm>
            <a:off x="1229819" y="1733550"/>
            <a:ext cx="2946182" cy="4169853"/>
          </a:xfrm>
          <a:custGeom>
            <a:avLst/>
            <a:gdLst/>
            <a:ahLst/>
            <a:cxnLst/>
            <a:rect l="l" t="t" r="r" b="b"/>
            <a:pathLst>
              <a:path w="1747984" h="2099604">
                <a:moveTo>
                  <a:pt x="1747984" y="1049802"/>
                </a:moveTo>
                <a:lnTo>
                  <a:pt x="1155392" y="2099604"/>
                </a:lnTo>
                <a:lnTo>
                  <a:pt x="0" y="2099604"/>
                </a:lnTo>
                <a:lnTo>
                  <a:pt x="0" y="0"/>
                </a:lnTo>
                <a:lnTo>
                  <a:pt x="1155392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08273" y="1873906"/>
            <a:ext cx="959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01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68753" y="1873906"/>
            <a:ext cx="959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02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756446" y="1873906"/>
            <a:ext cx="959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03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885510" y="1873906"/>
            <a:ext cx="959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04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486872" y="2537680"/>
            <a:ext cx="2105414" cy="297310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</a:t>
            </a:r>
            <a:endParaRPr kumimoji="1"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34" name="文本框 29"/>
          <p:cNvSpPr txBox="1"/>
          <p:nvPr/>
        </p:nvSpPr>
        <p:spPr>
          <a:xfrm>
            <a:off x="3981256" y="2596774"/>
            <a:ext cx="2105414" cy="297310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</a:t>
            </a:r>
            <a:endParaRPr kumimoji="1"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35" name="文本框 29"/>
          <p:cNvSpPr txBox="1"/>
          <p:nvPr/>
        </p:nvSpPr>
        <p:spPr>
          <a:xfrm>
            <a:off x="6369893" y="2615435"/>
            <a:ext cx="2105414" cy="297310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</a:t>
            </a:r>
            <a:endParaRPr kumimoji="1"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36" name="文本框 29"/>
          <p:cNvSpPr txBox="1"/>
          <p:nvPr/>
        </p:nvSpPr>
        <p:spPr>
          <a:xfrm>
            <a:off x="8637231" y="2662089"/>
            <a:ext cx="2105414" cy="297310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</a:t>
            </a:r>
            <a:endParaRPr kumimoji="1"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57042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矩形 3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88551" y="0"/>
            <a:ext cx="2542126" cy="1429946"/>
          </a:xfrm>
          <a:prstGeom prst="triangle">
            <a:avLst/>
          </a:prstGeom>
        </p:spPr>
      </p:pic>
      <p:sp>
        <p:nvSpPr>
          <p:cNvPr id="11" name="等腰三角形 10"/>
          <p:cNvSpPr/>
          <p:nvPr/>
        </p:nvSpPr>
        <p:spPr>
          <a:xfrm rot="10800000">
            <a:off x="1040469" y="4754410"/>
            <a:ext cx="438150" cy="36748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92820" y="0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2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44973" y="1429947"/>
            <a:ext cx="8978253" cy="507555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可见性用于指定它所描述的属性能否被其他类访问，以及能以何种形式访问即和其他类产生联系。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68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常见的有三种，公有（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）、私有（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Private)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和被保护（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Protected)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：被声明为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的属性和操作可以在它所在的类的外部被查看、使用和更新，构成了类的公共接口。类的公共接口应尽可能减少变化，以防止任何使用该类的地方有不必要的变化。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属性能在本类内直接（不需要新建对象）被使用，同包的类则要通过新建对象，不同的包也要。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：在本类中可以直接使用，同包的类则要通过新建对象，不同包则不能，继承的子类和本类的权限一样。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：安全级别跟高，只能在本类和继承的类中使用。</a:t>
            </a:r>
          </a:p>
          <a:p>
            <a:pPr defTabSz="685681"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 </a:t>
            </a:r>
          </a:p>
          <a:p>
            <a:pPr defTabSz="68568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qq_23473123 </a:t>
            </a:r>
          </a:p>
          <a:p>
            <a:pPr defTabSz="68568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来源：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CSDN </a:t>
            </a:r>
          </a:p>
          <a:p>
            <a:pPr defTabSz="68568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原文：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https://blog.csdn.net/qq_23473123/article/details/51508420 </a:t>
            </a:r>
          </a:p>
          <a:p>
            <a:pPr defTabSz="68568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版权声明：本文为博主原创文章，转载请附上博文链接！</a:t>
            </a:r>
          </a:p>
        </p:txBody>
      </p:sp>
      <p:sp>
        <p:nvSpPr>
          <p:cNvPr id="17" name="等腰三角形 16"/>
          <p:cNvSpPr/>
          <p:nvPr/>
        </p:nvSpPr>
        <p:spPr>
          <a:xfrm rot="10800000">
            <a:off x="1136887" y="1398487"/>
            <a:ext cx="438150" cy="36748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1108895" y="2854069"/>
            <a:ext cx="438150" cy="36748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05C7448-31D7-497E-9962-FBD04CC6AF6B}"/>
              </a:ext>
            </a:extLst>
          </p:cNvPr>
          <p:cNvSpPr/>
          <p:nvPr/>
        </p:nvSpPr>
        <p:spPr>
          <a:xfrm>
            <a:off x="5630677" y="405005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可见性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328FB3-3CEC-47FF-B86E-685949B59EF4}"/>
              </a:ext>
            </a:extLst>
          </p:cNvPr>
          <p:cNvSpPr/>
          <p:nvPr/>
        </p:nvSpPr>
        <p:spPr>
          <a:xfrm>
            <a:off x="8592275" y="6269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latin typeface="雅黑"/>
              </a:rPr>
              <a:t>标志	可见性类型</a:t>
            </a:r>
          </a:p>
          <a:p>
            <a:r>
              <a:rPr lang="en-US" altLang="zh-CN" b="1" dirty="0">
                <a:latin typeface="雅黑"/>
              </a:rPr>
              <a:t>+	Public</a:t>
            </a:r>
          </a:p>
          <a:p>
            <a:r>
              <a:rPr lang="en-US" altLang="zh-CN" b="1" dirty="0">
                <a:latin typeface="雅黑"/>
              </a:rPr>
              <a:t>#	Protected</a:t>
            </a:r>
          </a:p>
          <a:p>
            <a:r>
              <a:rPr lang="en-US" altLang="zh-CN" b="1" dirty="0">
                <a:latin typeface="雅黑"/>
              </a:rPr>
              <a:t>-	Private</a:t>
            </a:r>
          </a:p>
          <a:p>
            <a:r>
              <a:rPr lang="en-US" altLang="zh-CN" b="1" dirty="0">
                <a:latin typeface="雅黑"/>
              </a:rPr>
              <a:t>~	Package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32611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矩形 3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88551" y="0"/>
            <a:ext cx="2542126" cy="1429946"/>
          </a:xfrm>
          <a:prstGeom prst="triangle">
            <a:avLst/>
          </a:prstGeom>
        </p:spPr>
      </p:pic>
      <p:sp>
        <p:nvSpPr>
          <p:cNvPr id="11" name="等腰三角形 10"/>
          <p:cNvSpPr/>
          <p:nvPr/>
        </p:nvSpPr>
        <p:spPr>
          <a:xfrm rot="10800000">
            <a:off x="1040469" y="4754410"/>
            <a:ext cx="438150" cy="36748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92820" y="0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2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44973" y="1429947"/>
            <a:ext cx="8978253" cy="507555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可见性用于指定它所描述的属性能否被其他类访问，以及能以何种形式访问即和其他类产生联系。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68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常见的有三种，公有（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）、私有（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Private)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和被保护（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Protected)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：被声明为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的属性和操作可以在它所在的类的外部被查看、使用和更新，构成了类的公共接口。类的公共接口应尽可能减少变化，以防止任何使用该类的地方有不必要的变化。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属性能在本类内直接（不需要新建对象）被使用，同包的类则要通过新建对象，不同的包也要。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：在本类中可以直接使用，同包的类则要通过新建对象，不同包则不能，继承的子类和本类的权限一样。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：安全级别跟高，只能在本类和继承的类中使用。</a:t>
            </a:r>
          </a:p>
          <a:p>
            <a:pPr defTabSz="685681"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 </a:t>
            </a:r>
          </a:p>
          <a:p>
            <a:pPr defTabSz="68568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qq_23473123 </a:t>
            </a:r>
          </a:p>
          <a:p>
            <a:pPr defTabSz="68568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来源：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CSDN </a:t>
            </a:r>
          </a:p>
          <a:p>
            <a:pPr defTabSz="68568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原文：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https://blog.csdn.net/qq_23473123/article/details/51508420 </a:t>
            </a:r>
          </a:p>
          <a:p>
            <a:pPr defTabSz="68568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版权声明：本文为博主原创文章，转载请附上博文链接！</a:t>
            </a:r>
          </a:p>
        </p:txBody>
      </p:sp>
      <p:sp>
        <p:nvSpPr>
          <p:cNvPr id="17" name="等腰三角形 16"/>
          <p:cNvSpPr/>
          <p:nvPr/>
        </p:nvSpPr>
        <p:spPr>
          <a:xfrm rot="10800000">
            <a:off x="1136887" y="1398487"/>
            <a:ext cx="438150" cy="36748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1108895" y="2854069"/>
            <a:ext cx="438150" cy="36748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05C7448-31D7-497E-9962-FBD04CC6AF6B}"/>
              </a:ext>
            </a:extLst>
          </p:cNvPr>
          <p:cNvSpPr/>
          <p:nvPr/>
        </p:nvSpPr>
        <p:spPr>
          <a:xfrm>
            <a:off x="5630677" y="405005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可见性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328FB3-3CEC-47FF-B86E-685949B59EF4}"/>
              </a:ext>
            </a:extLst>
          </p:cNvPr>
          <p:cNvSpPr/>
          <p:nvPr/>
        </p:nvSpPr>
        <p:spPr>
          <a:xfrm>
            <a:off x="8592275" y="6269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latin typeface="雅黑"/>
              </a:rPr>
              <a:t>标志	可见性类型</a:t>
            </a:r>
          </a:p>
          <a:p>
            <a:r>
              <a:rPr lang="en-US" altLang="zh-CN" b="1" dirty="0">
                <a:latin typeface="雅黑"/>
              </a:rPr>
              <a:t>+	Public</a:t>
            </a:r>
          </a:p>
          <a:p>
            <a:r>
              <a:rPr lang="en-US" altLang="zh-CN" b="1" dirty="0">
                <a:latin typeface="雅黑"/>
              </a:rPr>
              <a:t>#	Protected</a:t>
            </a:r>
          </a:p>
          <a:p>
            <a:r>
              <a:rPr lang="en-US" altLang="zh-CN" b="1" dirty="0">
                <a:latin typeface="雅黑"/>
              </a:rPr>
              <a:t>-	Private</a:t>
            </a:r>
          </a:p>
          <a:p>
            <a:r>
              <a:rPr lang="en-US" altLang="zh-CN" b="1" dirty="0">
                <a:latin typeface="雅黑"/>
              </a:rPr>
              <a:t>~	Package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17494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7187" y="2083707"/>
            <a:ext cx="37882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</a:rPr>
              <a:t>2015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626103" y="2446564"/>
            <a:ext cx="0" cy="1797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274726" y="3694792"/>
            <a:ext cx="3032066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  <p:sp>
        <p:nvSpPr>
          <p:cNvPr id="5" name="矩形 4"/>
          <p:cNvSpPr/>
          <p:nvPr/>
        </p:nvSpPr>
        <p:spPr>
          <a:xfrm>
            <a:off x="5945415" y="2502322"/>
            <a:ext cx="233749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r>
              <a:rPr kumimoji="1"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YOU!</a:t>
            </a:r>
            <a:endParaRPr kumimoji="1"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80766" y="4056597"/>
            <a:ext cx="2089539" cy="307773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BY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OfficePLUS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63677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62600" y="1828800"/>
            <a:ext cx="5120148" cy="3238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24100" y="1828800"/>
            <a:ext cx="3238500" cy="3238500"/>
          </a:xfrm>
          <a:prstGeom prst="rect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14600" y="1924050"/>
            <a:ext cx="289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1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72187" y="2095500"/>
            <a:ext cx="4467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300107" y="2771058"/>
            <a:ext cx="3238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classdiagram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172200" y="3247519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172200" y="3461779"/>
            <a:ext cx="3494314" cy="1447816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bg1"/>
                </a:solidFill>
                <a:sym typeface="宋体" panose="02010600030101010101" pitchFamily="2" charset="-122"/>
              </a:rPr>
              <a:t>展现了一组类、接口、协作和它们之间的关系。在面向对象系统的建模中所建立的最常见的图就是类图。类图给出系统的静态设计视图。包含主动类的类图给出系统的静态进程视图。构件图是类图的变体。</a:t>
            </a:r>
          </a:p>
        </p:txBody>
      </p:sp>
    </p:spTree>
    <p:extLst>
      <p:ext uri="{BB962C8B-B14F-4D97-AF65-F5344CB8AC3E}">
        <p14:creationId xmlns:p14="http://schemas.microsoft.com/office/powerpoint/2010/main" val="305671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 rot="10800000">
            <a:off x="-3431709" y="-5417"/>
            <a:ext cx="6863417" cy="6863417"/>
          </a:xfrm>
          <a:prstGeom prst="pie">
            <a:avLst>
              <a:gd name="adj1" fmla="val 5347296"/>
              <a:gd name="adj2" fmla="val 16200000"/>
            </a:avLst>
          </a:prstGeom>
        </p:spPr>
      </p:pic>
      <p:sp>
        <p:nvSpPr>
          <p:cNvPr id="5" name="椭圆 4"/>
          <p:cNvSpPr/>
          <p:nvPr/>
        </p:nvSpPr>
        <p:spPr>
          <a:xfrm>
            <a:off x="1995982" y="588136"/>
            <a:ext cx="781050" cy="78105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003942" y="3035588"/>
            <a:ext cx="781050" cy="78105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995982" y="5578723"/>
            <a:ext cx="781050" cy="78105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090524" y="463905"/>
            <a:ext cx="8601075" cy="50257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18" name="矩形 17"/>
          <p:cNvSpPr/>
          <p:nvPr/>
        </p:nvSpPr>
        <p:spPr>
          <a:xfrm>
            <a:off x="3784992" y="1712674"/>
            <a:ext cx="8103065" cy="50257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</a:p>
        </p:txBody>
      </p:sp>
      <p:sp>
        <p:nvSpPr>
          <p:cNvPr id="19" name="矩形 18"/>
          <p:cNvSpPr/>
          <p:nvPr/>
        </p:nvSpPr>
        <p:spPr>
          <a:xfrm>
            <a:off x="4084119" y="3174827"/>
            <a:ext cx="8360241" cy="50257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</a:p>
        </p:txBody>
      </p:sp>
      <p:sp>
        <p:nvSpPr>
          <p:cNvPr id="20" name="矩形 19"/>
          <p:cNvSpPr/>
          <p:nvPr/>
        </p:nvSpPr>
        <p:spPr>
          <a:xfrm>
            <a:off x="3784992" y="4579083"/>
            <a:ext cx="8837277" cy="39895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en-US" altLang="zh-CN" dirty="0"/>
              <a:t>null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-2370371" y="1094870"/>
            <a:ext cx="4662487" cy="46624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650659" y="4479606"/>
            <a:ext cx="781050" cy="78105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042DB0-0751-4558-8137-6016562F1427}"/>
              </a:ext>
            </a:extLst>
          </p:cNvPr>
          <p:cNvSpPr txBox="1"/>
          <p:nvPr/>
        </p:nvSpPr>
        <p:spPr>
          <a:xfrm>
            <a:off x="-54257" y="1919235"/>
            <a:ext cx="1661993" cy="27234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600" dirty="0">
                <a:solidFill>
                  <a:schemeClr val="bg1"/>
                </a:solidFill>
              </a:rPr>
              <a:t>类图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8874EF5-7892-4A8D-9AEE-FB81D0F2BA94}"/>
              </a:ext>
            </a:extLst>
          </p:cNvPr>
          <p:cNvSpPr/>
          <p:nvPr/>
        </p:nvSpPr>
        <p:spPr>
          <a:xfrm>
            <a:off x="2699999" y="1712674"/>
            <a:ext cx="781050" cy="78105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69624DA-BCA2-4155-BA6E-5331098D892E}"/>
              </a:ext>
            </a:extLst>
          </p:cNvPr>
          <p:cNvSpPr/>
          <p:nvPr/>
        </p:nvSpPr>
        <p:spPr>
          <a:xfrm>
            <a:off x="3041184" y="5688613"/>
            <a:ext cx="8837277" cy="39895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en-US" altLang="zh-CN" dirty="0"/>
              <a:t>null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905153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0" y="0"/>
            <a:ext cx="8305800" cy="6858000"/>
            <a:chOff x="0" y="0"/>
            <a:chExt cx="8305800" cy="685800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48387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 rot="5400000">
              <a:off x="3143250" y="1695450"/>
              <a:ext cx="6858000" cy="3467100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533607" y="625237"/>
            <a:ext cx="3029453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概述</a:t>
            </a:r>
          </a:p>
        </p:txBody>
      </p:sp>
      <p:sp>
        <p:nvSpPr>
          <p:cNvPr id="45" name="矩形 44"/>
          <p:cNvSpPr/>
          <p:nvPr/>
        </p:nvSpPr>
        <p:spPr>
          <a:xfrm>
            <a:off x="5048967" y="3614836"/>
            <a:ext cx="40042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最上面是类名称</a:t>
            </a:r>
          </a:p>
        </p:txBody>
      </p:sp>
      <p:sp>
        <p:nvSpPr>
          <p:cNvPr id="63" name="矩形 62"/>
          <p:cNvSpPr/>
          <p:nvPr/>
        </p:nvSpPr>
        <p:spPr>
          <a:xfrm>
            <a:off x="417233" y="1632833"/>
            <a:ext cx="4004233" cy="1502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783">
              <a:lnSpc>
                <a:spcPct val="130000"/>
              </a:lnSpc>
              <a:defRPr/>
            </a:pPr>
            <a:r>
              <a:rPr lang="zh-CN" altLang="en-US" dirty="0"/>
              <a:t>类图是面向对象式的建模。他们一般都被用于概念建模（</a:t>
            </a:r>
            <a:r>
              <a:rPr lang="en-US" altLang="zh-CN" dirty="0"/>
              <a:t>conceptual modelling</a:t>
            </a:r>
            <a:r>
              <a:rPr lang="zh-CN" altLang="en-US" dirty="0"/>
              <a:t>）的系统分类的应用程序，并可将模型建模转译成代码。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8" name="图片 5">
            <a:extLst>
              <a:ext uri="{FF2B5EF4-FFF2-40B4-BE49-F238E27FC236}">
                <a16:creationId xmlns:a16="http://schemas.microsoft.com/office/drawing/2014/main" id="{CF2836BD-1B50-4BA6-A1A8-F299D5E2E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17" y="3386875"/>
            <a:ext cx="46672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5B30301-1319-4944-BA02-F9818B5006CA}"/>
              </a:ext>
            </a:extLst>
          </p:cNvPr>
          <p:cNvSpPr/>
          <p:nvPr/>
        </p:nvSpPr>
        <p:spPr>
          <a:xfrm>
            <a:off x="4916355" y="4398667"/>
            <a:ext cx="2573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中间部分包含类的</a:t>
            </a:r>
            <a:r>
              <a:rPr lang="zh-CN" altLang="en-US" dirty="0">
                <a:latin typeface="Arial" panose="020B0604020202020204" pitchFamily="34" charset="0"/>
              </a:rPr>
              <a:t>属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性</a:t>
            </a:r>
            <a:endParaRPr lang="zh-CN" alt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9C73BD-09C2-43A4-8777-F3C2C71056E4}"/>
              </a:ext>
            </a:extLst>
          </p:cNvPr>
          <p:cNvSpPr/>
          <p:nvPr/>
        </p:nvSpPr>
        <p:spPr>
          <a:xfrm>
            <a:off x="5020047" y="5273896"/>
            <a:ext cx="2573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底部部分包含类的方法</a:t>
            </a:r>
            <a:endParaRPr lang="zh-CN" alt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B846A7-3DF4-4CF3-8C17-D930DE69AEE9}"/>
              </a:ext>
            </a:extLst>
          </p:cNvPr>
          <p:cNvSpPr/>
          <p:nvPr/>
        </p:nvSpPr>
        <p:spPr>
          <a:xfrm>
            <a:off x="7873387" y="625237"/>
            <a:ext cx="3029453" cy="552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成员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2A6995-7359-43D6-9D01-13D76A1B2BE9}"/>
              </a:ext>
            </a:extLst>
          </p:cNvPr>
          <p:cNvSpPr/>
          <p:nvPr/>
        </p:nvSpPr>
        <p:spPr>
          <a:xfrm>
            <a:off x="6212166" y="157657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UML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提供机制，以代表类的成员，如属性和方法，对他们的其他信息。</a:t>
            </a:r>
          </a:p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指定一个类成员（即任何属性或方法）的可见性有下列符号，必须摆在各成员的名字之前：</a:t>
            </a:r>
            <a:endParaRPr lang="zh-CN" alt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B168C7-652B-42B0-A19D-FBEE251579CF}"/>
              </a:ext>
            </a:extLst>
          </p:cNvPr>
          <p:cNvSpPr/>
          <p:nvPr/>
        </p:nvSpPr>
        <p:spPr>
          <a:xfrm>
            <a:off x="8576728" y="4252024"/>
            <a:ext cx="26218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雅黑"/>
              </a:rPr>
              <a:t>标志	可见性类型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雅黑"/>
              </a:rPr>
              <a:t>+	Public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雅黑"/>
              </a:rPr>
              <a:t>#	Protected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雅黑"/>
              </a:rPr>
              <a:t>-	Private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雅黑"/>
              </a:rPr>
              <a:t>~	Package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400875"/>
      </p:ext>
    </p:extLst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48678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543174" y="564615"/>
            <a:ext cx="1279618" cy="1481182"/>
            <a:chOff x="2543174" y="564615"/>
            <a:chExt cx="1279618" cy="1481182"/>
          </a:xfrm>
        </p:grpSpPr>
        <p:sp>
          <p:nvSpPr>
            <p:cNvPr id="3" name="矩形 2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2706455" y="683756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1</a:t>
            </a:r>
            <a:endParaRPr lang="zh-CN" altLang="en-US" sz="72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839069" y="1099254"/>
            <a:ext cx="373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关系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7299894" y="2210852"/>
            <a:ext cx="0" cy="3275548"/>
          </a:xfrm>
          <a:prstGeom prst="line">
            <a:avLst/>
          </a:prstGeom>
          <a:ln w="1270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204644" y="2210852"/>
            <a:ext cx="0" cy="3256887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395144" y="3085741"/>
            <a:ext cx="4155889" cy="863696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类层级的关系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9CC437-6F3A-48B1-BD16-A46E6D485F19}"/>
              </a:ext>
            </a:extLst>
          </p:cNvPr>
          <p:cNvSpPr/>
          <p:nvPr/>
        </p:nvSpPr>
        <p:spPr>
          <a:xfrm>
            <a:off x="3070179" y="2199089"/>
            <a:ext cx="413446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实例层级的关系</a:t>
            </a:r>
            <a:endParaRPr lang="zh-CN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A391B8D-26A5-4339-9289-3B2FF52FB4CB}"/>
              </a:ext>
            </a:extLst>
          </p:cNvPr>
          <p:cNvSpPr/>
          <p:nvPr/>
        </p:nvSpPr>
        <p:spPr>
          <a:xfrm>
            <a:off x="4287289" y="4432761"/>
            <a:ext cx="2651355" cy="863696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一般关系</a:t>
            </a:r>
          </a:p>
        </p:txBody>
      </p:sp>
    </p:spTree>
    <p:extLst>
      <p:ext uri="{BB962C8B-B14F-4D97-AF65-F5344CB8AC3E}">
        <p14:creationId xmlns:p14="http://schemas.microsoft.com/office/powerpoint/2010/main" val="222251400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 rot="10800000">
            <a:off x="-3431708" y="-5597"/>
            <a:ext cx="6863417" cy="6863417"/>
          </a:xfrm>
          <a:prstGeom prst="pie">
            <a:avLst>
              <a:gd name="adj1" fmla="val 5347296"/>
              <a:gd name="adj2" fmla="val 16200000"/>
            </a:avLst>
          </a:prstGeom>
        </p:spPr>
      </p:pic>
      <p:sp>
        <p:nvSpPr>
          <p:cNvPr id="5" name="椭圆 4"/>
          <p:cNvSpPr/>
          <p:nvPr/>
        </p:nvSpPr>
        <p:spPr>
          <a:xfrm>
            <a:off x="1257428" y="73380"/>
            <a:ext cx="781050" cy="78105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003942" y="3035588"/>
            <a:ext cx="781050" cy="78105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995982" y="5578723"/>
            <a:ext cx="781050" cy="78105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522792" y="178369"/>
            <a:ext cx="8601075" cy="50257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泛化（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Generalization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8" name="矩形 17"/>
          <p:cNvSpPr/>
          <p:nvPr/>
        </p:nvSpPr>
        <p:spPr>
          <a:xfrm>
            <a:off x="3784992" y="1712674"/>
            <a:ext cx="8103065" cy="50257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Realization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9" name="矩形 18"/>
          <p:cNvSpPr/>
          <p:nvPr/>
        </p:nvSpPr>
        <p:spPr>
          <a:xfrm>
            <a:off x="4084119" y="3174827"/>
            <a:ext cx="8360241" cy="50257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Dependency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0" name="矩形 19"/>
          <p:cNvSpPr/>
          <p:nvPr/>
        </p:nvSpPr>
        <p:spPr>
          <a:xfrm>
            <a:off x="3784992" y="4579083"/>
            <a:ext cx="8837277" cy="39895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dirty="0"/>
              <a:t>关联（</a:t>
            </a:r>
            <a:r>
              <a:rPr lang="en-US" altLang="zh-CN" dirty="0"/>
              <a:t>Association</a:t>
            </a:r>
            <a:r>
              <a:rPr lang="zh-CN" altLang="en-US" dirty="0"/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-2370371" y="1094870"/>
            <a:ext cx="4662487" cy="46624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650659" y="4479606"/>
            <a:ext cx="781050" cy="78105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042DB0-0751-4558-8137-6016562F1427}"/>
              </a:ext>
            </a:extLst>
          </p:cNvPr>
          <p:cNvSpPr txBox="1"/>
          <p:nvPr/>
        </p:nvSpPr>
        <p:spPr>
          <a:xfrm>
            <a:off x="575176" y="1963959"/>
            <a:ext cx="615553" cy="27234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实例层级的关系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8874EF5-7892-4A8D-9AEE-FB81D0F2BA94}"/>
              </a:ext>
            </a:extLst>
          </p:cNvPr>
          <p:cNvSpPr/>
          <p:nvPr/>
        </p:nvSpPr>
        <p:spPr>
          <a:xfrm>
            <a:off x="2699999" y="1712674"/>
            <a:ext cx="781050" cy="78105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69624DA-BCA2-4155-BA6E-5331098D892E}"/>
              </a:ext>
            </a:extLst>
          </p:cNvPr>
          <p:cNvSpPr/>
          <p:nvPr/>
        </p:nvSpPr>
        <p:spPr>
          <a:xfrm>
            <a:off x="3041184" y="5688613"/>
            <a:ext cx="8837277" cy="39895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dirty="0"/>
              <a:t>聚合（</a:t>
            </a:r>
            <a:r>
              <a:rPr lang="en-US" altLang="zh-CN" dirty="0"/>
              <a:t>Aggregate</a:t>
            </a:r>
            <a:r>
              <a:rPr lang="zh-CN" altLang="en-US" dirty="0"/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B1A9E14-2254-4CD2-8D92-64C22A2A6E7E}"/>
              </a:ext>
            </a:extLst>
          </p:cNvPr>
          <p:cNvSpPr/>
          <p:nvPr/>
        </p:nvSpPr>
        <p:spPr>
          <a:xfrm>
            <a:off x="2167935" y="824102"/>
            <a:ext cx="781050" cy="78105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AAE5219-CE44-47F9-A569-3D33EC329395}"/>
              </a:ext>
            </a:extLst>
          </p:cNvPr>
          <p:cNvSpPr/>
          <p:nvPr/>
        </p:nvSpPr>
        <p:spPr>
          <a:xfrm>
            <a:off x="3186753" y="798420"/>
            <a:ext cx="8601075" cy="50257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Composition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96775847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 rot="10800000">
            <a:off x="-3431708" y="-5597"/>
            <a:ext cx="6863417" cy="6863417"/>
          </a:xfrm>
          <a:prstGeom prst="pie">
            <a:avLst>
              <a:gd name="adj1" fmla="val 5347296"/>
              <a:gd name="adj2" fmla="val 16200000"/>
            </a:avLst>
          </a:prstGeom>
        </p:spPr>
      </p:pic>
      <p:sp>
        <p:nvSpPr>
          <p:cNvPr id="5" name="椭圆 4"/>
          <p:cNvSpPr/>
          <p:nvPr/>
        </p:nvSpPr>
        <p:spPr>
          <a:xfrm>
            <a:off x="1257428" y="73380"/>
            <a:ext cx="781050" cy="78105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003942" y="3035588"/>
            <a:ext cx="781050" cy="78105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995982" y="5578723"/>
            <a:ext cx="781050" cy="78105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522792" y="178369"/>
            <a:ext cx="8601075" cy="50257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84992" y="1712674"/>
            <a:ext cx="8103065" cy="50257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概括（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Generalization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9" name="矩形 18"/>
          <p:cNvSpPr/>
          <p:nvPr/>
        </p:nvSpPr>
        <p:spPr>
          <a:xfrm>
            <a:off x="4084119" y="3174827"/>
            <a:ext cx="8360241" cy="50257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realization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0" name="矩形 19"/>
          <p:cNvSpPr/>
          <p:nvPr/>
        </p:nvSpPr>
        <p:spPr>
          <a:xfrm>
            <a:off x="3784992" y="4579083"/>
            <a:ext cx="8837277" cy="39427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-2370371" y="1094870"/>
            <a:ext cx="4662487" cy="46624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650659" y="4479606"/>
            <a:ext cx="781050" cy="78105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042DB0-0751-4558-8137-6016562F1427}"/>
              </a:ext>
            </a:extLst>
          </p:cNvPr>
          <p:cNvSpPr txBox="1"/>
          <p:nvPr/>
        </p:nvSpPr>
        <p:spPr>
          <a:xfrm>
            <a:off x="575176" y="1963959"/>
            <a:ext cx="615553" cy="27234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类级的关系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8874EF5-7892-4A8D-9AEE-FB81D0F2BA94}"/>
              </a:ext>
            </a:extLst>
          </p:cNvPr>
          <p:cNvSpPr/>
          <p:nvPr/>
        </p:nvSpPr>
        <p:spPr>
          <a:xfrm>
            <a:off x="2699999" y="1712674"/>
            <a:ext cx="781050" cy="78105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69624DA-BCA2-4155-BA6E-5331098D892E}"/>
              </a:ext>
            </a:extLst>
          </p:cNvPr>
          <p:cNvSpPr/>
          <p:nvPr/>
        </p:nvSpPr>
        <p:spPr>
          <a:xfrm>
            <a:off x="3041184" y="5688613"/>
            <a:ext cx="8837277" cy="39427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B1A9E14-2254-4CD2-8D92-64C22A2A6E7E}"/>
              </a:ext>
            </a:extLst>
          </p:cNvPr>
          <p:cNvSpPr/>
          <p:nvPr/>
        </p:nvSpPr>
        <p:spPr>
          <a:xfrm>
            <a:off x="2167935" y="824102"/>
            <a:ext cx="781050" cy="78105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AAE5219-CE44-47F9-A569-3D33EC329395}"/>
              </a:ext>
            </a:extLst>
          </p:cNvPr>
          <p:cNvSpPr/>
          <p:nvPr/>
        </p:nvSpPr>
        <p:spPr>
          <a:xfrm>
            <a:off x="3186753" y="798420"/>
            <a:ext cx="8601075" cy="50257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984560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 rot="10800000">
            <a:off x="-3431708" y="-5597"/>
            <a:ext cx="6863417" cy="6863417"/>
          </a:xfrm>
          <a:prstGeom prst="pie">
            <a:avLst>
              <a:gd name="adj1" fmla="val 5347296"/>
              <a:gd name="adj2" fmla="val 16200000"/>
            </a:avLst>
          </a:prstGeom>
        </p:spPr>
      </p:pic>
      <p:sp>
        <p:nvSpPr>
          <p:cNvPr id="5" name="椭圆 4"/>
          <p:cNvSpPr/>
          <p:nvPr/>
        </p:nvSpPr>
        <p:spPr>
          <a:xfrm>
            <a:off x="1257428" y="73380"/>
            <a:ext cx="781050" cy="78105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003942" y="3035588"/>
            <a:ext cx="781050" cy="78105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995982" y="5578723"/>
            <a:ext cx="781050" cy="78105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522792" y="178369"/>
            <a:ext cx="8601075" cy="50257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84992" y="1712674"/>
            <a:ext cx="8103065" cy="50257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Dependency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9" name="矩形 18"/>
          <p:cNvSpPr/>
          <p:nvPr/>
        </p:nvSpPr>
        <p:spPr>
          <a:xfrm>
            <a:off x="4084119" y="3174827"/>
            <a:ext cx="8360241" cy="50257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多重（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Multiplicity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0" name="矩形 19"/>
          <p:cNvSpPr/>
          <p:nvPr/>
        </p:nvSpPr>
        <p:spPr>
          <a:xfrm>
            <a:off x="3784992" y="4579083"/>
            <a:ext cx="8837277" cy="50257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-2370371" y="1094870"/>
            <a:ext cx="4662487" cy="46624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650659" y="4479606"/>
            <a:ext cx="781050" cy="78105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042DB0-0751-4558-8137-6016562F1427}"/>
              </a:ext>
            </a:extLst>
          </p:cNvPr>
          <p:cNvSpPr txBox="1"/>
          <p:nvPr/>
        </p:nvSpPr>
        <p:spPr>
          <a:xfrm>
            <a:off x="575176" y="1963959"/>
            <a:ext cx="615553" cy="27234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一般关系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8874EF5-7892-4A8D-9AEE-FB81D0F2BA94}"/>
              </a:ext>
            </a:extLst>
          </p:cNvPr>
          <p:cNvSpPr/>
          <p:nvPr/>
        </p:nvSpPr>
        <p:spPr>
          <a:xfrm>
            <a:off x="2699999" y="1712674"/>
            <a:ext cx="781050" cy="78105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69624DA-BCA2-4155-BA6E-5331098D892E}"/>
              </a:ext>
            </a:extLst>
          </p:cNvPr>
          <p:cNvSpPr/>
          <p:nvPr/>
        </p:nvSpPr>
        <p:spPr>
          <a:xfrm>
            <a:off x="3041184" y="5688613"/>
            <a:ext cx="8837277" cy="39427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B1A9E14-2254-4CD2-8D92-64C22A2A6E7E}"/>
              </a:ext>
            </a:extLst>
          </p:cNvPr>
          <p:cNvSpPr/>
          <p:nvPr/>
        </p:nvSpPr>
        <p:spPr>
          <a:xfrm>
            <a:off x="2167935" y="824102"/>
            <a:ext cx="781050" cy="78105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AAE5219-CE44-47F9-A569-3D33EC329395}"/>
              </a:ext>
            </a:extLst>
          </p:cNvPr>
          <p:cNvSpPr/>
          <p:nvPr/>
        </p:nvSpPr>
        <p:spPr>
          <a:xfrm>
            <a:off x="3186753" y="798420"/>
            <a:ext cx="8601075" cy="50257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380503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矩形 1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06856" y="0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3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91302" y="1714500"/>
            <a:ext cx="5895324" cy="3505200"/>
          </a:xfrm>
          <a:prstGeom prst="rect">
            <a:avLst/>
          </a:prstGeom>
          <a:blipFill rotWithShape="1">
            <a:blip r:embed="rId2" cstate="print"/>
            <a:srcRect/>
            <a:stretch>
              <a:fillRect t="-12181" b="-16879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086627" y="1714500"/>
            <a:ext cx="3943324" cy="3505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12155" y="2057400"/>
            <a:ext cx="343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212155" y="2642175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7312168" y="3209419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312168" y="3423679"/>
            <a:ext cx="3494314" cy="1391262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kumimoji="1"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1302" y="5349736"/>
            <a:ext cx="9838649" cy="909478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755274205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自定义设计方案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1220</Words>
  <Application>Microsoft Office PowerPoint</Application>
  <PresentationFormat>宽屏</PresentationFormat>
  <Paragraphs>109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宋体</vt:lpstr>
      <vt:lpstr>微软雅黑</vt:lpstr>
      <vt:lpstr>雅黑</vt:lpstr>
      <vt:lpstr>Arial</vt:lpstr>
      <vt:lpstr>Calibri</vt:lpstr>
      <vt:lpstr>Calibri Light</vt:lpstr>
      <vt:lpstr>Century Gothic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骆 佳俊</cp:lastModifiedBy>
  <cp:revision>50</cp:revision>
  <dcterms:created xsi:type="dcterms:W3CDTF">2015-07-30T03:49:32Z</dcterms:created>
  <dcterms:modified xsi:type="dcterms:W3CDTF">2018-10-25T08:44:34Z</dcterms:modified>
</cp:coreProperties>
</file>