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258" r:id="rId3"/>
    <p:sldId id="257" r:id="rId4"/>
    <p:sldId id="267" r:id="rId5"/>
    <p:sldId id="280" r:id="rId6"/>
    <p:sldId id="273" r:id="rId7"/>
    <p:sldId id="286" r:id="rId8"/>
    <p:sldId id="287" r:id="rId9"/>
    <p:sldId id="272" r:id="rId10"/>
    <p:sldId id="264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>
          <p15:clr>
            <a:srgbClr val="A4A3A4"/>
          </p15:clr>
        </p15:guide>
        <p15:guide id="2" orient="horz" pos="3135">
          <p15:clr>
            <a:srgbClr val="A4A3A4"/>
          </p15:clr>
        </p15:guide>
        <p15:guide id="3" orient="horz" pos="1094">
          <p15:clr>
            <a:srgbClr val="A4A3A4"/>
          </p15:clr>
        </p15:guide>
        <p15:guide id="4" orient="horz" pos="2727">
          <p15:clr>
            <a:srgbClr val="A4A3A4"/>
          </p15:clr>
        </p15:guide>
        <p15:guide id="5" orient="horz" pos="1706">
          <p15:clr>
            <a:srgbClr val="A4A3A4"/>
          </p15:clr>
        </p15:guide>
        <p15:guide id="6" orient="horz" pos="368">
          <p15:clr>
            <a:srgbClr val="A4A3A4"/>
          </p15:clr>
        </p15:guide>
        <p15:guide id="7" orient="horz" pos="3906">
          <p15:clr>
            <a:srgbClr val="A4A3A4"/>
          </p15:clr>
        </p15:guide>
        <p15:guide id="8" orient="horz" pos="2908">
          <p15:clr>
            <a:srgbClr val="A4A3A4"/>
          </p15:clr>
        </p15:guide>
        <p15:guide id="9" pos="3863">
          <p15:clr>
            <a:srgbClr val="A4A3A4"/>
          </p15:clr>
        </p15:guide>
        <p15:guide id="10" pos="370">
          <p15:clr>
            <a:srgbClr val="A4A3A4"/>
          </p15:clr>
        </p15:guide>
        <p15:guide id="11" pos="731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B5355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151" autoAdjust="0"/>
  </p:normalViewPr>
  <p:slideViewPr>
    <p:cSldViewPr snapToGrid="0" showGuides="1">
      <p:cViewPr varScale="1">
        <p:scale>
          <a:sx n="87" d="100"/>
          <a:sy n="87" d="100"/>
        </p:scale>
        <p:origin x="66" y="333"/>
      </p:cViewPr>
      <p:guideLst>
        <p:guide orient="horz" pos="2183"/>
        <p:guide orient="horz" pos="3135"/>
        <p:guide orient="horz" pos="1094"/>
        <p:guide orient="horz" pos="2727"/>
        <p:guide orient="horz" pos="1706"/>
        <p:guide orient="horz" pos="368"/>
        <p:guide orient="horz" pos="3906"/>
        <p:guide orient="horz" pos="2908"/>
        <p:guide pos="3863"/>
        <p:guide pos="370"/>
        <p:guide pos="731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F86B5F-ED0D-437B-9A79-F075D74DEADF}" type="datetimeFigureOut">
              <a:rPr lang="zh-CN" altLang="en-US" smtClean="0"/>
              <a:t>2018/11/4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7CA5E9-242A-4AE6-B3B0-7066F408D43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1.</a:t>
            </a:r>
            <a:r>
              <a:rPr lang="zh-CN" altLang="en-US" dirty="0"/>
              <a:t>实物模型可以展示用户可用的功能选项，用户界面的外观和感觉（颜色，布局，图形，控件）还有导航结构，但在有些时候，用户可能只看到一条消息，或者发现一些控件没有任何功能。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概念证明原型的运作方式与真是系统相似，因为它触及系统实现的所有层次，不能确定预期架构方法是否合理可行时，或者想优化算法时，评估预期数据库的模式时，确认云解决方案的稳健性或是测试时间需求时，可以创建概念证明原型</a:t>
            </a:r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抛弃型原型：开发人员在创建可抛弃原型时，会忽略成品软件的构建技术，相比健壮性，可靠性，性能以及长期可维护性，可抛弃型原型更注重快速实现及快速修改。因此千万不可以将可抛弃原型中的低质量代码移植到产品系统中。千万不要把可抛弃原型搞得过于详细复杂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4.</a:t>
            </a:r>
            <a:r>
              <a:rPr lang="zh-CN" altLang="en-US" dirty="0"/>
              <a:t>演化型模型一开始就要考虑到健壮性，写产品级质量的代码。这也使得模拟相同的系统功能时，创建演化模型比创建抛弃型原型花费更长时间。开发人员必须重视软件架构和稳健的设计原则。整个产品由一系列对原型进行周期性演化累计而获得的，这样的原型能够快速将可用的功能交付给用户。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7CA5E9-242A-4AE6-B3B0-7066F408D43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20802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1..</a:t>
            </a:r>
            <a:r>
              <a:rPr lang="zh-CN" altLang="en-US" dirty="0"/>
              <a:t>纸上原型设计的工具简单，可以快速迭代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7CA5E9-242A-4AE6-B3B0-7066F408D434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73684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E6D9E-E757-4830-9317-DBD7492A505E}" type="datetimeFigureOut">
              <a:rPr lang="zh-CN" altLang="en-US" smtClean="0"/>
              <a:t>2018/11/4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9BF86-97AE-4B04-9B06-3C0BD16A187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E6D9E-E757-4830-9317-DBD7492A505E}" type="datetimeFigureOut">
              <a:rPr lang="zh-CN" altLang="en-US" smtClean="0"/>
              <a:t>2018/11/4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9BF86-97AE-4B04-9B06-3C0BD16A187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E6D9E-E757-4830-9317-DBD7492A505E}" type="datetimeFigureOut">
              <a:rPr lang="zh-CN" altLang="en-US" smtClean="0"/>
              <a:t>2018/11/4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9BF86-97AE-4B04-9B06-3C0BD16A187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E6D9E-E757-4830-9317-DBD7492A505E}" type="datetimeFigureOut">
              <a:rPr lang="zh-CN" altLang="en-US" smtClean="0"/>
              <a:t>2018/11/4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9BF86-97AE-4B04-9B06-3C0BD16A187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E6D9E-E757-4830-9317-DBD7492A505E}" type="datetimeFigureOut">
              <a:rPr lang="zh-CN" altLang="en-US" smtClean="0"/>
              <a:t>2018/11/4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9BF86-97AE-4B04-9B06-3C0BD16A187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E6D9E-E757-4830-9317-DBD7492A505E}" type="datetimeFigureOut">
              <a:rPr lang="zh-CN" altLang="en-US" smtClean="0"/>
              <a:t>2018/11/4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9BF86-97AE-4B04-9B06-3C0BD16A187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E6D9E-E757-4830-9317-DBD7492A505E}" type="datetimeFigureOut">
              <a:rPr lang="zh-CN" altLang="en-US" smtClean="0"/>
              <a:t>2018/11/4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9BF86-97AE-4B04-9B06-3C0BD16A187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E6D9E-E757-4830-9317-DBD7492A505E}" type="datetimeFigureOut">
              <a:rPr lang="zh-CN" altLang="en-US" smtClean="0"/>
              <a:t>2018/11/4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9BF86-97AE-4B04-9B06-3C0BD16A187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E6D9E-E757-4830-9317-DBD7492A505E}" type="datetimeFigureOut">
              <a:rPr lang="zh-CN" altLang="en-US" smtClean="0"/>
              <a:t>2018/11/4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9BF86-97AE-4B04-9B06-3C0BD16A187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E6D9E-E757-4830-9317-DBD7492A505E}" type="datetimeFigureOut">
              <a:rPr lang="zh-CN" altLang="en-US" smtClean="0"/>
              <a:t>2018/11/4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9BF86-97AE-4B04-9B06-3C0BD16A187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E6D9E-E757-4830-9317-DBD7492A505E}" type="datetimeFigureOut">
              <a:rPr lang="zh-CN" altLang="en-US" smtClean="0"/>
              <a:t>2018/11/4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9BF86-97AE-4B04-9B06-3C0BD16A187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CE6D9E-E757-4830-9317-DBD7492A505E}" type="datetimeFigureOut">
              <a:rPr lang="zh-CN" altLang="en-US" smtClean="0"/>
              <a:t>2018/11/4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89BF86-97AE-4B04-9B06-3C0BD16A187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1808163"/>
            <a:ext cx="6096000" cy="324167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588000" y="2708276"/>
            <a:ext cx="5921513" cy="1476374"/>
          </a:xfrm>
          <a:prstGeom prst="rect">
            <a:avLst/>
          </a:prstGeom>
          <a:solidFill>
            <a:srgbClr val="DB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083733" y="732550"/>
            <a:ext cx="25738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595959"/>
                </a:solidFill>
              </a:rPr>
              <a:t>ADD LOGO</a:t>
            </a:r>
            <a:endParaRPr lang="zh-CN" altLang="en-US" sz="3200" dirty="0">
              <a:solidFill>
                <a:srgbClr val="595959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994399" y="2661481"/>
            <a:ext cx="1659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请在此处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5977466" y="3109477"/>
            <a:ext cx="475826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添加幻灯片标题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6028268" y="3781452"/>
            <a:ext cx="4758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</a:rPr>
              <a:t>Please add your slide title here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127867" y="5403372"/>
            <a:ext cx="39362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595959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请在此处添加您的公司名称</a:t>
            </a:r>
          </a:p>
        </p:txBody>
      </p:sp>
      <p:sp>
        <p:nvSpPr>
          <p:cNvPr id="13" name="矩形 12"/>
          <p:cNvSpPr/>
          <p:nvPr/>
        </p:nvSpPr>
        <p:spPr>
          <a:xfrm>
            <a:off x="4639981" y="2713405"/>
            <a:ext cx="948267" cy="1476375"/>
          </a:xfrm>
          <a:prstGeom prst="rect">
            <a:avLst/>
          </a:prstGeom>
          <a:solidFill>
            <a:srgbClr val="DB5355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621379" y="783351"/>
            <a:ext cx="508000" cy="508000"/>
          </a:xfrm>
          <a:prstGeom prst="rect">
            <a:avLst/>
          </a:prstGeom>
          <a:solidFill>
            <a:srgbClr val="DB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DB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148667" y="2728153"/>
            <a:ext cx="21129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200" b="1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谢谢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6036366" y="2728153"/>
            <a:ext cx="21328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200" b="1" dirty="0">
                <a:solidFill>
                  <a:srgbClr val="DB5355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观看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7163431" y="5789691"/>
            <a:ext cx="39362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595959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请在此处添加您的公司名称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B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510748" y="0"/>
            <a:ext cx="993913" cy="27082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550504" y="1642040"/>
            <a:ext cx="12125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solidFill>
                  <a:srgbClr val="DB5355"/>
                </a:solidFill>
                <a:latin typeface="Broadway" panose="04040905080B02020502" pitchFamily="82" charset="0"/>
              </a:rPr>
              <a:t>01</a:t>
            </a:r>
            <a:endParaRPr lang="zh-CN" altLang="en-US" sz="4800" dirty="0">
              <a:solidFill>
                <a:srgbClr val="DB5355"/>
              </a:solidFill>
              <a:latin typeface="Broadway" panose="04040905080B02020502" pitchFamily="82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593147" y="1642040"/>
            <a:ext cx="53332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界面原型的分类</a:t>
            </a:r>
          </a:p>
        </p:txBody>
      </p:sp>
      <p:sp>
        <p:nvSpPr>
          <p:cNvPr id="8" name="矩形 7"/>
          <p:cNvSpPr/>
          <p:nvPr/>
        </p:nvSpPr>
        <p:spPr>
          <a:xfrm>
            <a:off x="0" y="5206448"/>
            <a:ext cx="12364278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620713"/>
            <a:ext cx="10535478" cy="5616575"/>
          </a:xfrm>
          <a:prstGeom prst="rect">
            <a:avLst/>
          </a:prstGeom>
          <a:solidFill>
            <a:srgbClr val="DB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-19878" y="1185332"/>
            <a:ext cx="3480362" cy="50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-101414" y="1101308"/>
            <a:ext cx="40601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幼圆" panose="02010509060101010101" pitchFamily="49" charset="-122"/>
                <a:ea typeface="幼圆" panose="02010509060101010101" pitchFamily="49" charset="-122"/>
              </a:rPr>
              <a:t>界面原型的分类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5426765" y="3429000"/>
            <a:ext cx="12125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solidFill>
                  <a:schemeClr val="bg1"/>
                </a:solidFill>
                <a:latin typeface="Broadway" panose="04040905080B02020502" pitchFamily="82" charset="0"/>
              </a:rPr>
              <a:t>05</a:t>
            </a:r>
            <a:endParaRPr lang="zh-CN" altLang="en-US" sz="4800" dirty="0">
              <a:solidFill>
                <a:schemeClr val="bg1"/>
              </a:solidFill>
              <a:latin typeface="Broadway" panose="04040905080B02020502" pitchFamily="82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301407" y="3582888"/>
            <a:ext cx="35714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纸上原型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5466522" y="2019727"/>
            <a:ext cx="12125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solidFill>
                  <a:schemeClr val="bg1"/>
                </a:solidFill>
                <a:latin typeface="Broadway" panose="04040905080B02020502" pitchFamily="82" charset="0"/>
              </a:rPr>
              <a:t>04</a:t>
            </a:r>
            <a:endParaRPr lang="zh-CN" altLang="en-US" sz="4800" dirty="0">
              <a:solidFill>
                <a:schemeClr val="bg1"/>
              </a:solidFill>
              <a:latin typeface="Broadway" panose="04040905080B02020502" pitchFamily="82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6341164" y="2173615"/>
            <a:ext cx="35714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演化性原型</a:t>
            </a:r>
          </a:p>
        </p:txBody>
      </p:sp>
      <p:sp>
        <p:nvSpPr>
          <p:cNvPr id="37" name="文本框 36"/>
          <p:cNvSpPr txBox="1"/>
          <p:nvPr/>
        </p:nvSpPr>
        <p:spPr>
          <a:xfrm>
            <a:off x="5426765" y="4838273"/>
            <a:ext cx="12125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solidFill>
                  <a:schemeClr val="bg1"/>
                </a:solidFill>
                <a:latin typeface="Broadway" panose="04040905080B02020502" pitchFamily="82" charset="0"/>
              </a:rPr>
              <a:t>06</a:t>
            </a:r>
            <a:endParaRPr lang="zh-CN" altLang="en-US" sz="4800" dirty="0">
              <a:solidFill>
                <a:schemeClr val="bg1"/>
              </a:solidFill>
              <a:latin typeface="Broadway" panose="04040905080B02020502" pitchFamily="82" charset="0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6301407" y="4992161"/>
            <a:ext cx="35714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电子原型</a:t>
            </a:r>
          </a:p>
        </p:txBody>
      </p:sp>
      <p:sp>
        <p:nvSpPr>
          <p:cNvPr id="78" name="文本框 77"/>
          <p:cNvSpPr txBox="1"/>
          <p:nvPr/>
        </p:nvSpPr>
        <p:spPr>
          <a:xfrm>
            <a:off x="636104" y="3409122"/>
            <a:ext cx="12125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solidFill>
                  <a:schemeClr val="bg1"/>
                </a:solidFill>
                <a:latin typeface="Broadway" panose="04040905080B02020502" pitchFamily="82" charset="0"/>
              </a:rPr>
              <a:t>02</a:t>
            </a:r>
            <a:endParaRPr lang="zh-CN" altLang="en-US" sz="4800" dirty="0">
              <a:solidFill>
                <a:schemeClr val="bg1"/>
              </a:solidFill>
              <a:latin typeface="Broadway" panose="04040905080B02020502" pitchFamily="82" charset="0"/>
            </a:endParaRPr>
          </a:p>
        </p:txBody>
      </p:sp>
      <p:sp>
        <p:nvSpPr>
          <p:cNvPr id="79" name="文本框 78"/>
          <p:cNvSpPr txBox="1"/>
          <p:nvPr/>
        </p:nvSpPr>
        <p:spPr>
          <a:xfrm>
            <a:off x="1510746" y="3563010"/>
            <a:ext cx="35714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概念证明原型</a:t>
            </a:r>
          </a:p>
        </p:txBody>
      </p:sp>
      <p:sp>
        <p:nvSpPr>
          <p:cNvPr id="76" name="文本框 75"/>
          <p:cNvSpPr txBox="1"/>
          <p:nvPr/>
        </p:nvSpPr>
        <p:spPr>
          <a:xfrm>
            <a:off x="675861" y="1999849"/>
            <a:ext cx="12125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solidFill>
                  <a:schemeClr val="bg1"/>
                </a:solidFill>
                <a:latin typeface="Broadway" panose="04040905080B02020502" pitchFamily="82" charset="0"/>
              </a:rPr>
              <a:t>01</a:t>
            </a:r>
            <a:endParaRPr lang="zh-CN" altLang="en-US" sz="4800" dirty="0">
              <a:solidFill>
                <a:schemeClr val="bg1"/>
              </a:solidFill>
              <a:latin typeface="Broadway" panose="04040905080B02020502" pitchFamily="82" charset="0"/>
            </a:endParaRPr>
          </a:p>
        </p:txBody>
      </p:sp>
      <p:sp>
        <p:nvSpPr>
          <p:cNvPr id="77" name="文本框 76"/>
          <p:cNvSpPr txBox="1"/>
          <p:nvPr/>
        </p:nvSpPr>
        <p:spPr>
          <a:xfrm>
            <a:off x="1550503" y="2153737"/>
            <a:ext cx="35714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实物原型</a:t>
            </a:r>
          </a:p>
        </p:txBody>
      </p:sp>
      <p:sp>
        <p:nvSpPr>
          <p:cNvPr id="74" name="文本框 73"/>
          <p:cNvSpPr txBox="1"/>
          <p:nvPr/>
        </p:nvSpPr>
        <p:spPr>
          <a:xfrm>
            <a:off x="636104" y="4818395"/>
            <a:ext cx="12125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solidFill>
                  <a:schemeClr val="bg1"/>
                </a:solidFill>
                <a:latin typeface="Broadway" panose="04040905080B02020502" pitchFamily="82" charset="0"/>
              </a:rPr>
              <a:t>03</a:t>
            </a:r>
            <a:endParaRPr lang="zh-CN" altLang="en-US" sz="4800" dirty="0">
              <a:solidFill>
                <a:schemeClr val="bg1"/>
              </a:solidFill>
              <a:latin typeface="Broadway" panose="04040905080B02020502" pitchFamily="82" charset="0"/>
            </a:endParaRPr>
          </a:p>
        </p:txBody>
      </p:sp>
      <p:sp>
        <p:nvSpPr>
          <p:cNvPr id="75" name="文本框 74"/>
          <p:cNvSpPr txBox="1"/>
          <p:nvPr/>
        </p:nvSpPr>
        <p:spPr>
          <a:xfrm>
            <a:off x="1510746" y="4972283"/>
            <a:ext cx="35714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抛弃型原型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609600" cy="620713"/>
          </a:xfrm>
          <a:prstGeom prst="rect">
            <a:avLst/>
          </a:prstGeom>
          <a:solidFill>
            <a:srgbClr val="DB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51786" y="30480"/>
            <a:ext cx="44840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595959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界面原型的分类</a:t>
            </a:r>
          </a:p>
        </p:txBody>
      </p:sp>
      <p:sp>
        <p:nvSpPr>
          <p:cNvPr id="5" name="矩形 4"/>
          <p:cNvSpPr/>
          <p:nvPr/>
        </p:nvSpPr>
        <p:spPr>
          <a:xfrm>
            <a:off x="912157" y="1321911"/>
            <a:ext cx="548640" cy="4655348"/>
          </a:xfrm>
          <a:prstGeom prst="rect">
            <a:avLst/>
          </a:prstGeom>
          <a:solidFill>
            <a:srgbClr val="DB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854510" y="1773238"/>
            <a:ext cx="7434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Broadway" panose="04040905080B02020502" pitchFamily="82" charset="0"/>
              </a:rPr>
              <a:t>01</a:t>
            </a:r>
            <a:endParaRPr lang="zh-CN" altLang="en-US" sz="3200" dirty="0">
              <a:solidFill>
                <a:schemeClr val="bg1"/>
              </a:solidFill>
              <a:latin typeface="Broadway" panose="04040905080B02020502" pitchFamily="82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54510" y="2853267"/>
            <a:ext cx="7434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Broadway" panose="04040905080B02020502" pitchFamily="82" charset="0"/>
              </a:rPr>
              <a:t>02</a:t>
            </a:r>
            <a:endParaRPr lang="zh-CN" altLang="en-US" sz="3200" dirty="0">
              <a:solidFill>
                <a:schemeClr val="bg1"/>
              </a:solidFill>
              <a:latin typeface="Broadway" panose="04040905080B02020502" pitchFamily="82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54510" y="3933296"/>
            <a:ext cx="8044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Broadway" panose="04040905080B02020502" pitchFamily="82" charset="0"/>
              </a:rPr>
              <a:t>03</a:t>
            </a:r>
            <a:endParaRPr lang="zh-CN" altLang="en-US" sz="3200" dirty="0">
              <a:solidFill>
                <a:schemeClr val="bg1"/>
              </a:solidFill>
              <a:latin typeface="Broadway" panose="04040905080B02020502" pitchFamily="82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54510" y="5013325"/>
            <a:ext cx="7282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Broadway" panose="04040905080B02020502" pitchFamily="82" charset="0"/>
              </a:rPr>
              <a:t>04</a:t>
            </a:r>
            <a:endParaRPr lang="zh-CN" altLang="en-US" sz="3200" dirty="0">
              <a:solidFill>
                <a:schemeClr val="bg1"/>
              </a:solidFill>
              <a:latin typeface="Broadway" panose="04040905080B02020502" pitchFamily="82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750357" y="2769553"/>
            <a:ext cx="8767980" cy="855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b="1" dirty="0">
                <a:latin typeface="+mn-ea"/>
              </a:rPr>
              <a:t>概念证明原型</a:t>
            </a:r>
            <a:r>
              <a:rPr lang="zh-CN" altLang="en-US" sz="2000" dirty="0">
                <a:latin typeface="+mn-ea"/>
              </a:rPr>
              <a:t>，又称“垂直原型”，在所有技术服务层次上从用户界面实现一部分应用功能。</a:t>
            </a:r>
            <a:endParaRPr lang="zh-CN" altLang="en-US" sz="2400" dirty="0">
              <a:solidFill>
                <a:srgbClr val="595959"/>
              </a:solidFill>
              <a:latin typeface="+mn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750356" y="1697038"/>
            <a:ext cx="8767981" cy="1242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实物原型</a:t>
            </a:r>
            <a:r>
              <a:rPr lang="en-US" altLang="zh-CN" sz="2000" b="1" dirty="0">
                <a:solidFill>
                  <a:srgbClr val="59595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又称“水平原型”。实物模型重点关注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UI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，意味着它实际上没有实现行为，只是展示了一些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UI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屏幕的一些表现形式以及其之间的导航</a:t>
            </a:r>
            <a:endParaRPr lang="zh-CN" altLang="en-US" sz="20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endParaRPr lang="zh-CN" altLang="en-US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750356" y="3781819"/>
            <a:ext cx="8767979" cy="855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抛弃型原型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一种快速、低成本方式创建的模型，不可能成为最终交付的产品，所以又被称为不可发布原型</a:t>
            </a:r>
            <a:endParaRPr lang="zh-CN" altLang="en-US" sz="2000" dirty="0">
              <a:solidFill>
                <a:srgbClr val="595959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750357" y="4879099"/>
            <a:ext cx="8767978" cy="1242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演化性原型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，随着时间的推移，会为增量构建产品提供一个稳固的架构基础，比如敏捷原型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endParaRPr lang="zh-CN" altLang="en-US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609600" cy="620713"/>
          </a:xfrm>
          <a:prstGeom prst="rect">
            <a:avLst/>
          </a:prstGeom>
          <a:solidFill>
            <a:srgbClr val="DB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51786" y="30480"/>
            <a:ext cx="44840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595959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界面原型的分类</a:t>
            </a:r>
          </a:p>
        </p:txBody>
      </p:sp>
      <p:sp>
        <p:nvSpPr>
          <p:cNvPr id="5" name="矩形 4"/>
          <p:cNvSpPr/>
          <p:nvPr/>
        </p:nvSpPr>
        <p:spPr>
          <a:xfrm>
            <a:off x="912157" y="1321911"/>
            <a:ext cx="548640" cy="4655348"/>
          </a:xfrm>
          <a:prstGeom prst="rect">
            <a:avLst/>
          </a:prstGeom>
          <a:solidFill>
            <a:srgbClr val="DB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854510" y="1773238"/>
            <a:ext cx="7434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Broadway" panose="04040905080B02020502" pitchFamily="82" charset="0"/>
              </a:rPr>
              <a:t>05</a:t>
            </a:r>
            <a:endParaRPr lang="zh-CN" altLang="en-US" sz="3200" dirty="0">
              <a:solidFill>
                <a:schemeClr val="bg1"/>
              </a:solidFill>
              <a:latin typeface="Broadway" panose="04040905080B02020502" pitchFamily="82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54510" y="3280891"/>
            <a:ext cx="7434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Broadway" panose="04040905080B02020502" pitchFamily="82" charset="0"/>
              </a:rPr>
              <a:t>06</a:t>
            </a:r>
            <a:endParaRPr lang="zh-CN" altLang="en-US" sz="3200" dirty="0">
              <a:solidFill>
                <a:schemeClr val="bg1"/>
              </a:solidFill>
              <a:latin typeface="Broadway" panose="04040905080B02020502" pitchFamily="82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750357" y="3360901"/>
            <a:ext cx="9233394" cy="14460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电子原型</a:t>
            </a:r>
            <a:r>
              <a:rPr lang="zh-CN" altLang="en-US" sz="2000" dirty="0">
                <a:solidFill>
                  <a:srgbClr val="59595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用一些专业的原型工具来创建原型，比如 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RP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Visio 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等，这样的工具可以轻松实现并修改 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UI 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组件。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endParaRPr lang="zh-CN" altLang="en-US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750357" y="1697038"/>
            <a:ext cx="9233394" cy="14460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纸上原型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，能帮助我们探究一个要实现的系统的部分外观，并且它是一种低成本、迅速以及低技术难度的方法。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endParaRPr lang="zh-CN" altLang="en-US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833894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B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510748" y="0"/>
            <a:ext cx="993913" cy="27082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550504" y="1642040"/>
            <a:ext cx="12125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solidFill>
                  <a:srgbClr val="DB5355"/>
                </a:solidFill>
                <a:latin typeface="Broadway" panose="04040905080B02020502" pitchFamily="82" charset="0"/>
              </a:rPr>
              <a:t>01</a:t>
            </a:r>
            <a:endParaRPr lang="zh-CN" altLang="en-US" sz="4800" dirty="0">
              <a:solidFill>
                <a:srgbClr val="DB5355"/>
              </a:solidFill>
              <a:latin typeface="Broadway" panose="04040905080B02020502" pitchFamily="82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593147" y="1642040"/>
            <a:ext cx="53332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界面原型的设计原则</a:t>
            </a:r>
          </a:p>
        </p:txBody>
      </p:sp>
      <p:sp>
        <p:nvSpPr>
          <p:cNvPr id="8" name="矩形 7"/>
          <p:cNvSpPr/>
          <p:nvPr/>
        </p:nvSpPr>
        <p:spPr>
          <a:xfrm>
            <a:off x="0" y="5206448"/>
            <a:ext cx="12364278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2047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609600" cy="620713"/>
          </a:xfrm>
          <a:prstGeom prst="rect">
            <a:avLst/>
          </a:prstGeom>
          <a:solidFill>
            <a:srgbClr val="DB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51786" y="30480"/>
            <a:ext cx="44840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595959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界面原型的设计原则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565796" y="2194817"/>
            <a:ext cx="2922065" cy="2266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/>
              <a:t>界面的简洁是要让用户便于使用、便于了解、并能减少用户发生错误选择的可能性</a:t>
            </a:r>
            <a:endParaRPr lang="zh-CN" altLang="en-US" sz="28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09600" y="1384788"/>
            <a:ext cx="4358640" cy="565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简洁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4FAAAA9-4F08-4116-9B2A-9C685841C0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51" b="4032"/>
          <a:stretch/>
        </p:blipFill>
        <p:spPr>
          <a:xfrm>
            <a:off x="3854715" y="863384"/>
            <a:ext cx="7685817" cy="4929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2318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609600" cy="620713"/>
          </a:xfrm>
          <a:prstGeom prst="rect">
            <a:avLst/>
          </a:prstGeom>
          <a:solidFill>
            <a:srgbClr val="DB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51786" y="30480"/>
            <a:ext cx="44840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595959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界面原型的设计原则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79EF7E1-3034-4548-BC77-7C9C4DCF464C}"/>
              </a:ext>
            </a:extLst>
          </p:cNvPr>
          <p:cNvSpPr txBox="1"/>
          <p:nvPr/>
        </p:nvSpPr>
        <p:spPr>
          <a:xfrm>
            <a:off x="651786" y="1191293"/>
            <a:ext cx="4358640" cy="560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b="1" dirty="0"/>
              <a:t>从用户的观点考虑</a:t>
            </a:r>
            <a:endParaRPr lang="zh-CN" altLang="en-US" sz="32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8A202B6-7E40-40B6-9699-E30CCF440F60}"/>
              </a:ext>
            </a:extLst>
          </p:cNvPr>
          <p:cNvSpPr txBox="1"/>
          <p:nvPr/>
        </p:nvSpPr>
        <p:spPr>
          <a:xfrm>
            <a:off x="609600" y="1899184"/>
            <a:ext cx="37214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想用户所想，做用户所做。用户总是按照他们自己的方法理解和使用</a:t>
            </a:r>
            <a:r>
              <a:rPr lang="zh-CN" altLang="en-US" dirty="0"/>
              <a:t>。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F411AB2B-FF45-47EA-B287-EFD378C49008}"/>
              </a:ext>
            </a:extLst>
          </p:cNvPr>
          <p:cNvSpPr txBox="1"/>
          <p:nvPr/>
        </p:nvSpPr>
        <p:spPr>
          <a:xfrm>
            <a:off x="651786" y="3241410"/>
            <a:ext cx="4358640" cy="560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b="1" dirty="0"/>
              <a:t>一致性</a:t>
            </a:r>
            <a:endParaRPr lang="zh-CN" altLang="en-US" sz="32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0CCC8BB7-6CBC-4291-BF9D-F2144DF221C1}"/>
              </a:ext>
            </a:extLst>
          </p:cNvPr>
          <p:cNvSpPr txBox="1"/>
          <p:nvPr/>
        </p:nvSpPr>
        <p:spPr>
          <a:xfrm>
            <a:off x="609600" y="3944230"/>
            <a:ext cx="3776235" cy="1823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/>
              <a:t>这是每一个优秀界面都具备的特点。界面的结构必须清晰且一致，风格必须与游戏内容相一致。</a:t>
            </a:r>
            <a:endParaRPr lang="zh-CN" altLang="en-US" sz="28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B5E2B149-D13D-46BA-94F5-B54D74491A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4" t="3751" r="464" b="3633"/>
          <a:stretch/>
        </p:blipFill>
        <p:spPr>
          <a:xfrm>
            <a:off x="4561050" y="620713"/>
            <a:ext cx="7353527" cy="5256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3274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609600" cy="620713"/>
          </a:xfrm>
          <a:prstGeom prst="rect">
            <a:avLst/>
          </a:prstGeom>
          <a:solidFill>
            <a:srgbClr val="DB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51786" y="30480"/>
            <a:ext cx="44840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595959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界面原型的设计原则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9C83EBB-6071-41F6-9161-6FF8024B5158}"/>
              </a:ext>
            </a:extLst>
          </p:cNvPr>
          <p:cNvSpPr txBox="1"/>
          <p:nvPr/>
        </p:nvSpPr>
        <p:spPr>
          <a:xfrm>
            <a:off x="832471" y="1150598"/>
            <a:ext cx="4358640" cy="565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安全性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97EDA87-A714-4EB0-9B4B-F85DF9FA2517}"/>
              </a:ext>
            </a:extLst>
          </p:cNvPr>
          <p:cNvSpPr txBox="1"/>
          <p:nvPr/>
        </p:nvSpPr>
        <p:spPr>
          <a:xfrm>
            <a:off x="790285" y="1769353"/>
            <a:ext cx="4358640" cy="19043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dirty="0"/>
              <a:t>用户能自由的作出选择，且所有选择都是可逆的。在用户作出危险的选择时有信息介入系统的提示。这样会让用户会觉得很安全，自己的权益不会遭到损失！</a:t>
            </a:r>
            <a:endParaRPr lang="zh-CN" altLang="en-US" sz="24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75205A6B-2DCB-4DD8-BE44-DFF887B9BE46}"/>
              </a:ext>
            </a:extLst>
          </p:cNvPr>
          <p:cNvSpPr txBox="1"/>
          <p:nvPr/>
        </p:nvSpPr>
        <p:spPr>
          <a:xfrm>
            <a:off x="790285" y="3740038"/>
            <a:ext cx="4358640" cy="565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灵活性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D83A2911-E9B1-4BB9-B8F0-B0D9EA9A745E}"/>
              </a:ext>
            </a:extLst>
          </p:cNvPr>
          <p:cNvSpPr txBox="1"/>
          <p:nvPr/>
        </p:nvSpPr>
        <p:spPr>
          <a:xfrm>
            <a:off x="790285" y="4354134"/>
            <a:ext cx="4358640" cy="15400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dirty="0">
                <a:latin typeface="+mn-ea"/>
              </a:rPr>
              <a:t>简单来说就是要让用户方便的使用，但不同于上述。即互动多重性，不局限于单一的工具</a:t>
            </a:r>
            <a:r>
              <a:rPr lang="en-US" altLang="zh-CN" sz="2000" dirty="0">
                <a:latin typeface="+mn-ea"/>
              </a:rPr>
              <a:t>(</a:t>
            </a:r>
            <a:r>
              <a:rPr lang="zh-CN" altLang="en-US" sz="2000" dirty="0">
                <a:latin typeface="+mn-ea"/>
              </a:rPr>
              <a:t>包括鼠标、键盘或手柄、界面</a:t>
            </a:r>
            <a:r>
              <a:rPr lang="en-US" altLang="zh-CN" sz="2000" dirty="0">
                <a:latin typeface="+mn-ea"/>
              </a:rPr>
              <a:t>)</a:t>
            </a:r>
            <a:r>
              <a:rPr lang="zh-CN" altLang="en-US" sz="2000" dirty="0">
                <a:latin typeface="+mn-ea"/>
              </a:rPr>
              <a:t>。</a:t>
            </a:r>
            <a:endParaRPr lang="zh-CN" altLang="en-US" sz="2400" dirty="0">
              <a:solidFill>
                <a:srgbClr val="595959"/>
              </a:solidFill>
              <a:latin typeface="+mn-ea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F76FBE39-0F63-4A7B-8994-EB4364DEE813}"/>
              </a:ext>
            </a:extLst>
          </p:cNvPr>
          <p:cNvSpPr txBox="1"/>
          <p:nvPr/>
        </p:nvSpPr>
        <p:spPr>
          <a:xfrm>
            <a:off x="6235835" y="1150598"/>
            <a:ext cx="4358640" cy="565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人性化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1309ABCE-215A-49E7-A0E7-2389EA6956F6}"/>
              </a:ext>
            </a:extLst>
          </p:cNvPr>
          <p:cNvSpPr txBox="1"/>
          <p:nvPr/>
        </p:nvSpPr>
        <p:spPr>
          <a:xfrm>
            <a:off x="6235834" y="1769353"/>
            <a:ext cx="5229759" cy="19043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dirty="0"/>
              <a:t>高效率和用户满意度是人性化的体现。应具备专家级和初级玩家系统，即用户可依据自己的习惯定制界面，并能保存设置。所以一个优秀的</a:t>
            </a:r>
            <a:r>
              <a:rPr lang="en-US" altLang="zh-CN" sz="2000" dirty="0"/>
              <a:t>UI</a:t>
            </a:r>
            <a:r>
              <a:rPr lang="zh-CN" altLang="en-US" sz="2000" dirty="0"/>
              <a:t>设计师，从技能上讲，不仅能画图标，还能做好界面，会很多交互知识。</a:t>
            </a:r>
            <a:endParaRPr lang="zh-CN" altLang="en-US" sz="24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09868469-93E2-415C-A5AE-13143FADA59E}"/>
              </a:ext>
            </a:extLst>
          </p:cNvPr>
          <p:cNvSpPr txBox="1"/>
          <p:nvPr/>
        </p:nvSpPr>
        <p:spPr>
          <a:xfrm>
            <a:off x="6235835" y="3740038"/>
            <a:ext cx="4358640" cy="565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清楚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AC0BD3A8-67F3-4FE8-B553-26F6B6F7E6ED}"/>
              </a:ext>
            </a:extLst>
          </p:cNvPr>
          <p:cNvSpPr txBox="1"/>
          <p:nvPr/>
        </p:nvSpPr>
        <p:spPr>
          <a:xfrm>
            <a:off x="6235835" y="4354134"/>
            <a:ext cx="5016216" cy="796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dirty="0"/>
              <a:t>在视觉效果上便于理解和使用，用户能够很清晰快速的完成他的目标。</a:t>
            </a:r>
            <a:endParaRPr lang="zh-CN" altLang="en-US" sz="24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801</Words>
  <Application>Microsoft Office PowerPoint</Application>
  <PresentationFormat>宽屏</PresentationFormat>
  <Paragraphs>64</Paragraphs>
  <Slides>10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宋体</vt:lpstr>
      <vt:lpstr>微软雅黑</vt:lpstr>
      <vt:lpstr>幼圆</vt:lpstr>
      <vt:lpstr>Arial</vt:lpstr>
      <vt:lpstr>Broadway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CHINA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阴克强</dc:creator>
  <cp:lastModifiedBy>叶 柏成</cp:lastModifiedBy>
  <cp:revision>40</cp:revision>
  <dcterms:created xsi:type="dcterms:W3CDTF">2015-08-26T08:47:00Z</dcterms:created>
  <dcterms:modified xsi:type="dcterms:W3CDTF">2018-11-04T05:44:31Z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2052-11.1.0.7881</vt:lpwstr>
  </property>
</Properties>
</file>