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609" r:id="rId2"/>
    <p:sldId id="461" r:id="rId3"/>
    <p:sldId id="583" r:id="rId4"/>
    <p:sldId id="610" r:id="rId5"/>
    <p:sldId id="611" r:id="rId6"/>
    <p:sldId id="637" r:id="rId7"/>
    <p:sldId id="646" r:id="rId8"/>
    <p:sldId id="647" r:id="rId9"/>
    <p:sldId id="642" r:id="rId10"/>
    <p:sldId id="622" r:id="rId11"/>
    <p:sldId id="643" r:id="rId12"/>
    <p:sldId id="648" r:id="rId13"/>
    <p:sldId id="649" r:id="rId14"/>
    <p:sldId id="651" r:id="rId15"/>
    <p:sldId id="652" r:id="rId16"/>
    <p:sldId id="644" r:id="rId17"/>
    <p:sldId id="631" r:id="rId18"/>
    <p:sldId id="653" r:id="rId19"/>
    <p:sldId id="654" r:id="rId20"/>
    <p:sldId id="645" r:id="rId21"/>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5" autoAdjust="0"/>
    <p:restoredTop sz="82446" autoAdjust="0"/>
  </p:normalViewPr>
  <p:slideViewPr>
    <p:cSldViewPr snapToObjects="1">
      <p:cViewPr varScale="1">
        <p:scale>
          <a:sx n="56" d="100"/>
          <a:sy n="56" d="100"/>
        </p:scale>
        <p:origin x="1218" y="66"/>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pPr/>
              <a:t>2018/12/23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pPr/>
              <a:t>‹#›</a:t>
            </a:fld>
            <a:endParaRPr lang="zh-CN" altLang="en-US"/>
          </a:p>
        </p:txBody>
      </p:sp>
    </p:spTree>
    <p:extLst>
      <p:ext uri="{BB962C8B-B14F-4D97-AF65-F5344CB8AC3E}">
        <p14:creationId xmlns:p14="http://schemas.microsoft.com/office/powerpoint/2010/main" val="3924913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pPr/>
              <a:t>2018/12/23</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3693309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6309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63249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567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val="2888088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1064111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14</a:t>
            </a:fld>
            <a:endParaRPr lang="en-US"/>
          </a:p>
        </p:txBody>
      </p:sp>
    </p:spTree>
    <p:extLst>
      <p:ext uri="{BB962C8B-B14F-4D97-AF65-F5344CB8AC3E}">
        <p14:creationId xmlns:p14="http://schemas.microsoft.com/office/powerpoint/2010/main" val="1887323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383153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10202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1</a:t>
            </a:r>
            <a:r>
              <a:rPr lang="zh-CN" altLang="en-US" sz="1200" dirty="0">
                <a:solidFill>
                  <a:srgbClr val="FF0000"/>
                </a:solidFill>
                <a:latin typeface="黑体" panose="02010609060101010101" pitchFamily="49" charset="-122"/>
                <a:ea typeface="黑体" panose="02010609060101010101" pitchFamily="49" charset="-122"/>
              </a:rPr>
              <a:t>可视化</a:t>
            </a:r>
            <a:r>
              <a:rPr lang="zh-CN" altLang="en-US" sz="1200" dirty="0">
                <a:latin typeface="黑体" panose="02010609060101010101" pitchFamily="49" charset="-122"/>
                <a:ea typeface="黑体" panose="02010609060101010101" pitchFamily="49" charset="-122"/>
              </a:rPr>
              <a:t>、</a:t>
            </a:r>
            <a:r>
              <a:rPr lang="zh-CN" altLang="en-US" sz="1200" dirty="0">
                <a:solidFill>
                  <a:srgbClr val="FF0000"/>
                </a:solidFill>
                <a:latin typeface="黑体" panose="02010609060101010101" pitchFamily="49" charset="-122"/>
                <a:ea typeface="黑体" panose="02010609060101010101" pitchFamily="49" charset="-122"/>
              </a:rPr>
              <a:t>详述</a:t>
            </a:r>
            <a:r>
              <a:rPr lang="zh-CN" altLang="en-US" sz="1200" dirty="0">
                <a:latin typeface="黑体" panose="02010609060101010101" pitchFamily="49" charset="-122"/>
                <a:ea typeface="黑体" panose="02010609060101010101" pitchFamily="49" charset="-122"/>
              </a:rPr>
              <a:t>、</a:t>
            </a:r>
            <a:r>
              <a:rPr lang="zh-CN" altLang="en-US" sz="1200" dirty="0">
                <a:solidFill>
                  <a:srgbClr val="FF0000"/>
                </a:solidFill>
                <a:latin typeface="黑体" panose="02010609060101010101" pitchFamily="49" charset="-122"/>
                <a:ea typeface="黑体" panose="02010609060101010101" pitchFamily="49" charset="-122"/>
              </a:rPr>
              <a:t>构造</a:t>
            </a:r>
            <a:r>
              <a:rPr lang="zh-CN" altLang="en-US" sz="1200" dirty="0">
                <a:latin typeface="黑体" panose="02010609060101010101" pitchFamily="49" charset="-122"/>
                <a:ea typeface="黑体" panose="02010609060101010101" pitchFamily="49" charset="-122"/>
              </a:rPr>
              <a:t>、</a:t>
            </a:r>
            <a:r>
              <a:rPr lang="zh-CN" altLang="en-US" sz="1200" dirty="0">
                <a:solidFill>
                  <a:srgbClr val="FF0000"/>
                </a:solidFill>
                <a:latin typeface="黑体" panose="02010609060101010101" pitchFamily="49" charset="-122"/>
                <a:ea typeface="黑体" panose="02010609060101010101" pitchFamily="49" charset="-122"/>
              </a:rPr>
              <a:t>文档化</a:t>
            </a:r>
            <a:r>
              <a:rPr lang="zh-CN" altLang="en-US" sz="1200" dirty="0">
                <a:latin typeface="黑体" panose="02010609060101010101" pitchFamily="49" charset="-122"/>
                <a:ea typeface="黑体" panose="02010609060101010101" pitchFamily="49" charset="-122"/>
              </a:rPr>
              <a:t>。</a:t>
            </a:r>
          </a:p>
          <a:p>
            <a:r>
              <a:rPr lang="en-US" altLang="zh-CN" dirty="0"/>
              <a:t>2</a:t>
            </a:r>
          </a:p>
          <a:p>
            <a:r>
              <a:rPr lang="en-US" altLang="zh-CN" dirty="0"/>
              <a:t>1.</a:t>
            </a:r>
            <a:r>
              <a:rPr lang="zh-CN" altLang="en-US" dirty="0"/>
              <a:t>用例图：在</a:t>
            </a:r>
            <a:r>
              <a:rPr lang="en-US" altLang="zh-CN" dirty="0"/>
              <a:t>UML2.0</a:t>
            </a:r>
            <a:r>
              <a:rPr lang="zh-CN" altLang="en-US" dirty="0"/>
              <a:t>中，为每个用例增加了一个称为“</a:t>
            </a:r>
            <a:r>
              <a:rPr lang="en-US" altLang="zh-CN" dirty="0"/>
              <a:t>Subject”</a:t>
            </a:r>
            <a:r>
              <a:rPr lang="zh-CN" altLang="en-US" dirty="0"/>
              <a:t>的特征，这项特征的取值可以作为在逻辑层面划分一组用例的一项依据。 </a:t>
            </a:r>
          </a:p>
          <a:p>
            <a:r>
              <a:rPr lang="en-US" altLang="zh-CN" dirty="0"/>
              <a:t>2.</a:t>
            </a:r>
            <a:r>
              <a:rPr lang="zh-CN" altLang="en-US" dirty="0"/>
              <a:t>顺序图：允许顺序图中明确的表达分支判断逻辑；允许“纵向”与“横向”地对顺序图进行拆分与引用；提供了一种新图，称为“交互纵览图”，可以直观地表达一组相关顺序图之间的流转逻辑</a:t>
            </a:r>
          </a:p>
          <a:p>
            <a:r>
              <a:rPr lang="en-US" altLang="zh-CN" dirty="0"/>
              <a:t>3.</a:t>
            </a:r>
            <a:r>
              <a:rPr lang="zh-CN" altLang="en-US" dirty="0"/>
              <a:t>活动图：在</a:t>
            </a:r>
            <a:r>
              <a:rPr lang="en-US" altLang="zh-CN" dirty="0"/>
              <a:t>UML2.0</a:t>
            </a:r>
            <a:r>
              <a:rPr lang="zh-CN" altLang="en-US" dirty="0"/>
              <a:t>中，活动图增加了许多新特性。例如泳道可以划分层次，增加丰富的同步表达能力，在活动图中引入对象等。</a:t>
            </a:r>
          </a:p>
          <a:p>
            <a:r>
              <a:rPr lang="en-US" altLang="zh-CN" dirty="0"/>
              <a:t>4.</a:t>
            </a:r>
            <a:r>
              <a:rPr lang="zh-CN" altLang="en-US" dirty="0"/>
              <a:t>构件图：在</a:t>
            </a:r>
            <a:r>
              <a:rPr lang="en-US" altLang="zh-CN" dirty="0"/>
              <a:t>UML2.0</a:t>
            </a:r>
            <a:r>
              <a:rPr lang="zh-CN" altLang="en-US" dirty="0"/>
              <a:t>中，构件图有比较明显的改进。构件本身内容的表述更清晰，包括构件所提供的接口、所要求的接口、盖构件所实现的类、以及盖构件所对应的具体“制品” 。构件之间的依赖关系通过“组装连接器” 更加明确地表达。</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17</a:t>
            </a:fld>
            <a:endParaRPr lang="en-US"/>
          </a:p>
        </p:txBody>
      </p:sp>
    </p:spTree>
    <p:extLst>
      <p:ext uri="{BB962C8B-B14F-4D97-AF65-F5344CB8AC3E}">
        <p14:creationId xmlns:p14="http://schemas.microsoft.com/office/powerpoint/2010/main" val="33557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18</a:t>
            </a:fld>
            <a:endParaRPr lang="en-US"/>
          </a:p>
        </p:txBody>
      </p:sp>
    </p:spTree>
    <p:extLst>
      <p:ext uri="{BB962C8B-B14F-4D97-AF65-F5344CB8AC3E}">
        <p14:creationId xmlns:p14="http://schemas.microsoft.com/office/powerpoint/2010/main" val="1562010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19</a:t>
            </a:fld>
            <a:endParaRPr lang="en-US"/>
          </a:p>
        </p:txBody>
      </p:sp>
    </p:spTree>
    <p:extLst>
      <p:ext uri="{BB962C8B-B14F-4D97-AF65-F5344CB8AC3E}">
        <p14:creationId xmlns:p14="http://schemas.microsoft.com/office/powerpoint/2010/main" val="719038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91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20</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042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72088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294450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238314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279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294172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a:t>
            </a:fld>
            <a:endParaRPr lang="en-US"/>
          </a:p>
        </p:txBody>
      </p:sp>
    </p:spTree>
    <p:extLst>
      <p:ext uri="{BB962C8B-B14F-4D97-AF65-F5344CB8AC3E}">
        <p14:creationId xmlns:p14="http://schemas.microsoft.com/office/powerpoint/2010/main" val="275455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2562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pPr algn="ct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1" name="Group 9"/>
          <p:cNvGrpSpPr>
            <a:grpSpLocks noChangeAspect="1"/>
          </p:cNvGrpSpPr>
          <p:nvPr/>
        </p:nvGrpSpPr>
        <p:grpSpPr bwMode="auto">
          <a:xfrm>
            <a:off x="2909094" y="5204255"/>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954801" y="3249680"/>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6000" b="1" dirty="0">
                <a:solidFill>
                  <a:schemeClr val="accent1"/>
                </a:solidFill>
                <a:latin typeface="+mn-ea"/>
                <a:ea typeface="+mn-ea"/>
              </a:rPr>
              <a:t>UML</a:t>
            </a:r>
            <a:r>
              <a:rPr lang="zh-CN" altLang="en-US" sz="6000" b="1" dirty="0">
                <a:solidFill>
                  <a:schemeClr val="accent1"/>
                </a:solidFill>
                <a:latin typeface="+mn-ea"/>
                <a:ea typeface="+mn-ea"/>
              </a:rPr>
              <a:t>基础</a:t>
            </a:r>
            <a:r>
              <a:rPr lang="en-US" altLang="zh-CN" sz="6000" b="1" dirty="0">
                <a:solidFill>
                  <a:schemeClr val="accent1"/>
                </a:solidFill>
                <a:latin typeface="+mn-ea"/>
                <a:ea typeface="+mn-ea"/>
              </a:rPr>
              <a:t>IV</a:t>
            </a:r>
            <a:r>
              <a:rPr lang="zh-CN" altLang="en-US" sz="6000" b="1" dirty="0">
                <a:solidFill>
                  <a:schemeClr val="accent1"/>
                </a:solidFill>
                <a:latin typeface="+mn-ea"/>
                <a:ea typeface="+mn-ea"/>
              </a:rPr>
              <a:t>：综合应用和问题解答</a:t>
            </a:r>
            <a:endParaRPr lang="zh-CN" sz="6000" b="1" dirty="0">
              <a:solidFill>
                <a:schemeClr val="accent1"/>
              </a:solidFill>
              <a:latin typeface="+mn-ea"/>
              <a:ea typeface="+mn-ea"/>
            </a:endParaRPr>
          </a:p>
        </p:txBody>
      </p:sp>
      <p:sp>
        <p:nvSpPr>
          <p:cNvPr id="35" name="Rectangle 4"/>
          <p:cNvSpPr txBox="1">
            <a:spLocks noChangeArrowheads="1"/>
          </p:cNvSpPr>
          <p:nvPr/>
        </p:nvSpPr>
        <p:spPr bwMode="auto">
          <a:xfrm>
            <a:off x="3262070" y="4849261"/>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b="0" dirty="0">
                <a:solidFill>
                  <a:schemeClr val="accent1"/>
                </a:solidFill>
                <a:latin typeface="+mn-ea"/>
                <a:ea typeface="+mn-ea"/>
              </a:rPr>
              <a:t>PRD2018-G03</a:t>
            </a:r>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603365" y="4849356"/>
            <a:ext cx="2685415"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指导老师：杨枨 </a:t>
            </a:r>
            <a:endParaRPr lang="zh-CN" altLang="zh-CN" b="0" dirty="0">
              <a:solidFill>
                <a:schemeClr val="accent1"/>
              </a:solidFill>
              <a:latin typeface="+mn-ea"/>
              <a:ea typeface="+mn-ea"/>
            </a:endParaRPr>
          </a:p>
        </p:txBody>
      </p:sp>
      <p:grpSp>
        <p:nvGrpSpPr>
          <p:cNvPr id="3" name="组合 2">
            <a:extLst>
              <a:ext uri="{FF2B5EF4-FFF2-40B4-BE49-F238E27FC236}">
                <a16:creationId xmlns:a16="http://schemas.microsoft.com/office/drawing/2014/main" id="{52907B9E-94A5-4CA3-ACB3-918A11A9E978}"/>
              </a:ext>
            </a:extLst>
          </p:cNvPr>
          <p:cNvGrpSpPr/>
          <p:nvPr/>
        </p:nvGrpSpPr>
        <p:grpSpPr>
          <a:xfrm>
            <a:off x="3042304" y="5634415"/>
            <a:ext cx="7243834" cy="442913"/>
            <a:chOff x="1735661" y="5855871"/>
            <a:chExt cx="7243834" cy="442913"/>
          </a:xfrm>
        </p:grpSpPr>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8" name="TextBox 82"/>
            <p:cNvSpPr txBox="1"/>
            <p:nvPr/>
          </p:nvSpPr>
          <p:spPr>
            <a:xfrm>
              <a:off x="2302295" y="5877272"/>
              <a:ext cx="6677200" cy="400110"/>
            </a:xfrm>
            <a:prstGeom prst="rect">
              <a:avLst/>
            </a:prstGeom>
            <a:noFill/>
          </p:spPr>
          <p:txBody>
            <a:bodyPr wrap="square" rtlCol="0">
              <a:spAutoFit/>
            </a:bodyPr>
            <a:lstStyle/>
            <a:p>
              <a:r>
                <a:rPr lang="zh-CN" altLang="en-US" sz="2000" dirty="0">
                  <a:solidFill>
                    <a:schemeClr val="accent1"/>
                  </a:solidFill>
                  <a:latin typeface="+mj-ea"/>
                  <a:ea typeface="+mj-ea"/>
                </a:rPr>
                <a:t>小组成员：沈启航 叶柏成 杨以恒 徐哲远 骆佳俊</a:t>
              </a:r>
            </a:p>
          </p:txBody>
        </p:sp>
      </p:grpSp>
      <p:grpSp>
        <p:nvGrpSpPr>
          <p:cNvPr id="4" name="组合 3">
            <a:extLst>
              <a:ext uri="{FF2B5EF4-FFF2-40B4-BE49-F238E27FC236}">
                <a16:creationId xmlns:a16="http://schemas.microsoft.com/office/drawing/2014/main" id="{F41CBC5D-76C0-43BC-A339-4BCD75CA722B}"/>
              </a:ext>
            </a:extLst>
          </p:cNvPr>
          <p:cNvGrpSpPr/>
          <p:nvPr/>
        </p:nvGrpSpPr>
        <p:grpSpPr>
          <a:xfrm>
            <a:off x="5201085" y="682988"/>
            <a:ext cx="1793004" cy="1770062"/>
            <a:chOff x="2012592" y="682988"/>
            <a:chExt cx="1793004" cy="1770062"/>
          </a:xfrm>
        </p:grpSpPr>
        <p:sp>
          <p:nvSpPr>
            <p:cNvPr id="9" name="Freeform 5"/>
            <p:cNvSpPr>
              <a:spLocks noEditPoints="1"/>
            </p:cNvSpPr>
            <p:nvPr/>
          </p:nvSpPr>
          <p:spPr bwMode="auto">
            <a:xfrm>
              <a:off x="2012592" y="682988"/>
              <a:ext cx="1793004" cy="1770062"/>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8677" y="1092510"/>
              <a:ext cx="996061" cy="89633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431604" y="1412776"/>
            <a:ext cx="9331371" cy="15696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大型系统总是被分解成为一些子系统，这些子系统提供一些相关的服务。初始设计过程的任务是要识别这些子系统并建立起子系统控制和通信的框架，这个过程叫做体系结构设计，其输出是软件体系结构的描述</a:t>
            </a:r>
          </a:p>
        </p:txBody>
      </p:sp>
      <p:sp>
        <p:nvSpPr>
          <p:cNvPr id="24" name="矩形 23"/>
          <p:cNvSpPr/>
          <p:nvPr/>
        </p:nvSpPr>
        <p:spPr>
          <a:xfrm>
            <a:off x="1467607" y="3239686"/>
            <a:ext cx="9259363" cy="26776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随着软件系统的负责度和规模的增加，整个系统结构的说明和设计显得更为重要。软件体系结构在较高层次将系统定义为一组交互的组件和连接，包括系统各组件的组织，全局控制结构，通信的协议，设计元素的功能，物理分布等等。体系结构的设计过程主要关心的是为系统建立一个基本架构，识别出系统的主要组件以及这些组件之间的通信。</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定义了一组丰富的模型元素以及建模组件、接口、关系和约束。</a:t>
            </a:r>
          </a:p>
        </p:txBody>
      </p:sp>
      <p:grpSp>
        <p:nvGrpSpPr>
          <p:cNvPr id="17" name="Group 9"/>
          <p:cNvGrpSpPr>
            <a:grpSpLocks noChangeAspect="1"/>
          </p:cNvGrpSpPr>
          <p:nvPr/>
        </p:nvGrpSpPr>
        <p:grpSpPr bwMode="auto">
          <a:xfrm>
            <a:off x="2311400" y="591982"/>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986607" y="3198437"/>
            <a:ext cx="1022513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accent1"/>
                </a:solidFill>
              </a:rPr>
              <a:t>实际系统中的</a:t>
            </a:r>
            <a:r>
              <a:rPr lang="en-US" altLang="zh-CN" sz="6600" dirty="0">
                <a:solidFill>
                  <a:schemeClr val="accent1"/>
                </a:solidFill>
              </a:rPr>
              <a:t>UML</a:t>
            </a:r>
            <a:r>
              <a:rPr lang="zh-CN" altLang="en-US" sz="6600" dirty="0">
                <a:solidFill>
                  <a:schemeClr val="accent1"/>
                </a:solidFill>
              </a:rPr>
              <a:t>建模</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4.1 </a:t>
            </a:r>
            <a:r>
              <a:rPr lang="zh-CN" altLang="en-US" dirty="0"/>
              <a:t>上下文图（顶层用例图）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091" y="1455682"/>
            <a:ext cx="10132651" cy="4607049"/>
          </a:xfrm>
          <a:prstGeom prst="rect">
            <a:avLst/>
          </a:prstGeom>
        </p:spPr>
      </p:pic>
    </p:spTree>
    <p:extLst>
      <p:ext uri="{BB962C8B-B14F-4D97-AF65-F5344CB8AC3E}">
        <p14:creationId xmlns:p14="http://schemas.microsoft.com/office/powerpoint/2010/main" val="296105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4.2 </a:t>
            </a:r>
            <a:r>
              <a:rPr lang="zh-CN" altLang="en-US" dirty="0"/>
              <a:t>用例图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166" y="1097421"/>
            <a:ext cx="6277919" cy="5638800"/>
          </a:xfrm>
          <a:prstGeom prst="rect">
            <a:avLst/>
          </a:prstGeom>
        </p:spPr>
      </p:pic>
      <p:sp>
        <p:nvSpPr>
          <p:cNvPr id="15" name="矩形 14"/>
          <p:cNvSpPr/>
          <p:nvPr/>
        </p:nvSpPr>
        <p:spPr>
          <a:xfrm>
            <a:off x="842592" y="1428073"/>
            <a:ext cx="5040559" cy="45243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用例图中的主体内容用例、参与者、通信关联并没有变化。不过如果用</a:t>
            </a:r>
            <a:r>
              <a:rPr lang="en-US" altLang="zh-CN" sz="2400" dirty="0">
                <a:solidFill>
                  <a:schemeClr val="bg1"/>
                </a:solidFill>
                <a:latin typeface="+mn-ea"/>
                <a:ea typeface="+mn-ea"/>
                <a:sym typeface="Arial" panose="020B0604020202020204" pitchFamily="34" charset="0"/>
              </a:rPr>
              <a:t>UML1.x</a:t>
            </a:r>
            <a:r>
              <a:rPr lang="zh-CN" altLang="en-US" sz="2400" dirty="0">
                <a:solidFill>
                  <a:schemeClr val="bg1"/>
                </a:solidFill>
                <a:latin typeface="+mn-ea"/>
                <a:ea typeface="+mn-ea"/>
                <a:sym typeface="Arial" panose="020B0604020202020204" pitchFamily="34" charset="0"/>
              </a:rPr>
              <a:t>，则只能用用例图所归属的包来表达一组用例的逻辑组织关系，即用用例在模型中所处的物理位置表达逻辑组织关系。在</a:t>
            </a:r>
            <a:r>
              <a:rPr lang="en-US" altLang="zh-CN" sz="2400" dirty="0">
                <a:solidFill>
                  <a:schemeClr val="bg1"/>
                </a:solidFill>
                <a:latin typeface="+mn-ea"/>
                <a:ea typeface="+mn-ea"/>
                <a:sym typeface="Arial" panose="020B0604020202020204" pitchFamily="34" charset="0"/>
              </a:rPr>
              <a:t>UML2.0</a:t>
            </a:r>
            <a:r>
              <a:rPr lang="zh-CN" altLang="en-US" sz="2400" dirty="0">
                <a:solidFill>
                  <a:schemeClr val="bg1"/>
                </a:solidFill>
                <a:latin typeface="+mn-ea"/>
                <a:ea typeface="+mn-ea"/>
                <a:sym typeface="Arial" panose="020B0604020202020204" pitchFamily="34" charset="0"/>
              </a:rPr>
              <a:t>中，为每个用例增加了一个称为“</a:t>
            </a:r>
            <a:r>
              <a:rPr lang="en-US" altLang="zh-CN" sz="2400" dirty="0">
                <a:solidFill>
                  <a:schemeClr val="bg1"/>
                </a:solidFill>
                <a:latin typeface="+mn-ea"/>
                <a:ea typeface="+mn-ea"/>
                <a:sym typeface="Arial" panose="020B0604020202020204" pitchFamily="34" charset="0"/>
              </a:rPr>
              <a:t>Subject”</a:t>
            </a:r>
            <a:r>
              <a:rPr lang="zh-CN" altLang="en-US" sz="2400" dirty="0">
                <a:solidFill>
                  <a:schemeClr val="bg1"/>
                </a:solidFill>
                <a:latin typeface="+mn-ea"/>
                <a:ea typeface="+mn-ea"/>
                <a:sym typeface="Arial" panose="020B0604020202020204" pitchFamily="34" charset="0"/>
              </a:rPr>
              <a:t>的特征，这项特征的取值可以作为在逻辑层面划分一组用例的一项依据。用例所属的“系统边界”就是“</a:t>
            </a:r>
            <a:r>
              <a:rPr lang="en-US" altLang="zh-CN" sz="2400" dirty="0">
                <a:solidFill>
                  <a:schemeClr val="bg1"/>
                </a:solidFill>
                <a:latin typeface="+mn-ea"/>
                <a:ea typeface="+mn-ea"/>
                <a:sym typeface="Arial" panose="020B0604020202020204" pitchFamily="34" charset="0"/>
              </a:rPr>
              <a:t>Subject”</a:t>
            </a:r>
            <a:r>
              <a:rPr lang="zh-CN" altLang="en-US" sz="2400" dirty="0">
                <a:solidFill>
                  <a:schemeClr val="bg1"/>
                </a:solidFill>
                <a:latin typeface="+mn-ea"/>
                <a:ea typeface="+mn-ea"/>
                <a:sym typeface="Arial" panose="020B0604020202020204" pitchFamily="34" charset="0"/>
              </a:rPr>
              <a:t>的一种典型例子。</a:t>
            </a:r>
          </a:p>
        </p:txBody>
      </p:sp>
    </p:spTree>
    <p:extLst>
      <p:ext uri="{BB962C8B-B14F-4D97-AF65-F5344CB8AC3E}">
        <p14:creationId xmlns:p14="http://schemas.microsoft.com/office/powerpoint/2010/main" val="287040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4.3 </a:t>
            </a:r>
            <a:r>
              <a:rPr lang="zh-CN" altLang="en-US" dirty="0"/>
              <a:t>顺序图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842592" y="1536174"/>
            <a:ext cx="5040559" cy="37856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对于顺序图，</a:t>
            </a:r>
            <a:r>
              <a:rPr lang="en-US" altLang="zh-CN" sz="2400" dirty="0">
                <a:solidFill>
                  <a:schemeClr val="bg1"/>
                </a:solidFill>
                <a:latin typeface="+mn-ea"/>
                <a:ea typeface="+mn-ea"/>
                <a:sym typeface="Arial" panose="020B0604020202020204" pitchFamily="34" charset="0"/>
              </a:rPr>
              <a:t>UML2.0</a:t>
            </a:r>
            <a:r>
              <a:rPr lang="zh-CN" altLang="en-US" sz="2400" dirty="0">
                <a:solidFill>
                  <a:schemeClr val="bg1"/>
                </a:solidFill>
                <a:latin typeface="+mn-ea"/>
                <a:ea typeface="+mn-ea"/>
                <a:sym typeface="Arial" panose="020B0604020202020204" pitchFamily="34" charset="0"/>
              </a:rPr>
              <a:t>主要做了三大改进。</a:t>
            </a:r>
          </a:p>
          <a:p>
            <a:r>
              <a:rPr lang="en-US" altLang="zh-CN" sz="2400" dirty="0">
                <a:solidFill>
                  <a:schemeClr val="bg1"/>
                </a:solidFill>
                <a:latin typeface="+mn-ea"/>
                <a:ea typeface="+mn-ea"/>
                <a:sym typeface="Arial" panose="020B0604020202020204" pitchFamily="34" charset="0"/>
              </a:rPr>
              <a:t>	1.   </a:t>
            </a:r>
            <a:r>
              <a:rPr lang="zh-CN" altLang="en-US" sz="2400" dirty="0">
                <a:solidFill>
                  <a:schemeClr val="bg1"/>
                </a:solidFill>
                <a:latin typeface="+mn-ea"/>
                <a:ea typeface="+mn-ea"/>
                <a:sym typeface="Arial" panose="020B0604020202020204" pitchFamily="34" charset="0"/>
              </a:rPr>
              <a:t>允许顺序图中明确的表达分支判断逻辑。我个人认为这是一种非常实用的功能，能够将以前要通过两张图才能表达的意思通过一个图就表达出来了。但这并不意味着顺序图擅长表达这种逻辑，所以并不需要在顺序图中展现所有的分支判断逻辑。</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r="29316" b="32775"/>
          <a:stretch/>
        </p:blipFill>
        <p:spPr>
          <a:xfrm>
            <a:off x="5883150" y="1331844"/>
            <a:ext cx="5651759" cy="4401412"/>
          </a:xfrm>
          <a:prstGeom prst="rect">
            <a:avLst/>
          </a:prstGeom>
        </p:spPr>
      </p:pic>
    </p:spTree>
    <p:extLst>
      <p:ext uri="{BB962C8B-B14F-4D97-AF65-F5344CB8AC3E}">
        <p14:creationId xmlns:p14="http://schemas.microsoft.com/office/powerpoint/2010/main" val="57587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4.3 </a:t>
            </a:r>
            <a:r>
              <a:rPr lang="zh-CN" altLang="en-US" dirty="0"/>
              <a:t>顺序图</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矩形 14"/>
          <p:cNvSpPr/>
          <p:nvPr/>
        </p:nvSpPr>
        <p:spPr>
          <a:xfrm>
            <a:off x="842592" y="1639724"/>
            <a:ext cx="5040559" cy="37856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sz="2400" dirty="0">
                <a:solidFill>
                  <a:schemeClr val="bg1"/>
                </a:solidFill>
                <a:latin typeface="+mn-ea"/>
                <a:ea typeface="+mn-ea"/>
                <a:sym typeface="Arial" panose="020B0604020202020204" pitchFamily="34" charset="0"/>
              </a:rPr>
              <a:t>	2.   </a:t>
            </a:r>
            <a:r>
              <a:rPr lang="zh-CN" altLang="en-US" sz="2400" dirty="0">
                <a:solidFill>
                  <a:schemeClr val="bg1"/>
                </a:solidFill>
                <a:latin typeface="+mn-ea"/>
                <a:ea typeface="+mn-ea"/>
                <a:sym typeface="Arial" panose="020B0604020202020204" pitchFamily="34" charset="0"/>
              </a:rPr>
              <a:t>允许“纵向”与“横向”地对顺序图进行拆分与引用。这就解决了以前一张图由于流程过多造成幅面过大浏览不便的困难。</a:t>
            </a:r>
          </a:p>
          <a:p>
            <a:r>
              <a:rPr lang="en-US" altLang="zh-CN" sz="2400" dirty="0">
                <a:solidFill>
                  <a:schemeClr val="bg1"/>
                </a:solidFill>
                <a:latin typeface="+mn-ea"/>
                <a:ea typeface="+mn-ea"/>
                <a:sym typeface="Arial" panose="020B0604020202020204" pitchFamily="34" charset="0"/>
              </a:rPr>
              <a:t>	3.   </a:t>
            </a:r>
            <a:r>
              <a:rPr lang="zh-CN" altLang="en-US" sz="2400" dirty="0">
                <a:solidFill>
                  <a:schemeClr val="bg1"/>
                </a:solidFill>
                <a:latin typeface="+mn-ea"/>
                <a:ea typeface="+mn-ea"/>
                <a:sym typeface="Arial" panose="020B0604020202020204" pitchFamily="34" charset="0"/>
              </a:rPr>
              <a:t>提供了一种新图，称为“交互纵览图”（</a:t>
            </a:r>
            <a:r>
              <a:rPr lang="en-US" altLang="zh-CN" sz="2400" dirty="0">
                <a:solidFill>
                  <a:schemeClr val="bg1"/>
                </a:solidFill>
                <a:latin typeface="+mn-ea"/>
                <a:ea typeface="+mn-ea"/>
                <a:sym typeface="Arial" panose="020B0604020202020204" pitchFamily="34" charset="0"/>
              </a:rPr>
              <a:t>Interaction Overview Diagram</a:t>
            </a:r>
            <a:r>
              <a:rPr lang="zh-CN" altLang="en-US" sz="2400" dirty="0">
                <a:solidFill>
                  <a:schemeClr val="bg1"/>
                </a:solidFill>
                <a:latin typeface="+mn-ea"/>
                <a:ea typeface="+mn-ea"/>
                <a:sym typeface="Arial" panose="020B0604020202020204" pitchFamily="34" charset="0"/>
              </a:rPr>
              <a:t>），可以直观地表达一组相关顺序图之间的流转逻辑。以前遇到这种情况通常只能通过活动图间接表达。</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r="29316" b="32775"/>
          <a:stretch/>
        </p:blipFill>
        <p:spPr>
          <a:xfrm>
            <a:off x="5883150" y="1331844"/>
            <a:ext cx="5651759" cy="4401412"/>
          </a:xfrm>
          <a:prstGeom prst="rect">
            <a:avLst/>
          </a:prstGeom>
        </p:spPr>
      </p:pic>
    </p:spTree>
    <p:extLst>
      <p:ext uri="{BB962C8B-B14F-4D97-AF65-F5344CB8AC3E}">
        <p14:creationId xmlns:p14="http://schemas.microsoft.com/office/powerpoint/2010/main" val="2098300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附录</a:t>
            </a:r>
          </a:p>
        </p:txBody>
      </p:sp>
      <p:sp>
        <p:nvSpPr>
          <p:cNvPr id="24" name="Freeform 21"/>
          <p:cNvSpPr>
            <a:spLocks noEditPoints="1"/>
          </p:cNvSpPr>
          <p:nvPr/>
        </p:nvSpPr>
        <p:spPr bwMode="auto">
          <a:xfrm>
            <a:off x="2853950"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149307" y="4660151"/>
            <a:ext cx="2276661" cy="369332"/>
          </a:xfrm>
          <a:prstGeom prst="rect">
            <a:avLst/>
          </a:prstGeom>
          <a:noFill/>
        </p:spPr>
        <p:txBody>
          <a:bodyPr wrap="square" rtlCol="0">
            <a:spAutoFit/>
          </a:bodyPr>
          <a:lstStyle/>
          <a:p>
            <a:r>
              <a:rPr lang="zh-CN" altLang="en-US" dirty="0">
                <a:solidFill>
                  <a:schemeClr val="bg1"/>
                </a:solidFill>
                <a:latin typeface="+mj-ea"/>
                <a:ea typeface="+mj-ea"/>
              </a:rPr>
              <a:t>参考资料</a:t>
            </a:r>
          </a:p>
        </p:txBody>
      </p:sp>
      <p:sp>
        <p:nvSpPr>
          <p:cNvPr id="26" name="Freeform 21"/>
          <p:cNvSpPr>
            <a:spLocks noEditPoints="1"/>
          </p:cNvSpPr>
          <p:nvPr/>
        </p:nvSpPr>
        <p:spPr bwMode="auto">
          <a:xfrm>
            <a:off x="562425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5919613" y="4660151"/>
            <a:ext cx="2276661" cy="369332"/>
          </a:xfrm>
          <a:prstGeom prst="rect">
            <a:avLst/>
          </a:prstGeom>
          <a:noFill/>
        </p:spPr>
        <p:txBody>
          <a:bodyPr wrap="square" rtlCol="0">
            <a:spAutoFit/>
          </a:bodyPr>
          <a:lstStyle/>
          <a:p>
            <a:r>
              <a:rPr lang="zh-CN" altLang="en-US" dirty="0">
                <a:solidFill>
                  <a:schemeClr val="bg1"/>
                </a:solidFill>
                <a:latin typeface="+mj-ea"/>
                <a:ea typeface="+mj-ea"/>
              </a:rPr>
              <a:t>绩效</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35" name="Freeform 21"/>
          <p:cNvSpPr>
            <a:spLocks noEditPoints="1"/>
          </p:cNvSpPr>
          <p:nvPr/>
        </p:nvSpPr>
        <p:spPr bwMode="auto">
          <a:xfrm>
            <a:off x="770571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6" name="TextBox 44"/>
          <p:cNvSpPr txBox="1"/>
          <p:nvPr/>
        </p:nvSpPr>
        <p:spPr>
          <a:xfrm>
            <a:off x="8001076" y="4660151"/>
            <a:ext cx="2276661" cy="369332"/>
          </a:xfrm>
          <a:prstGeom prst="rect">
            <a:avLst/>
          </a:prstGeom>
          <a:noFill/>
        </p:spPr>
        <p:txBody>
          <a:bodyPr wrap="square" rtlCol="0">
            <a:spAutoFit/>
          </a:bodyPr>
          <a:lstStyle/>
          <a:p>
            <a:r>
              <a:rPr lang="zh-CN" altLang="en-US" dirty="0">
                <a:solidFill>
                  <a:schemeClr val="bg1"/>
                </a:solidFill>
                <a:latin typeface="+mj-ea"/>
                <a:ea typeface="+mj-ea"/>
              </a:rPr>
              <a:t>提问</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40971" y="1869367"/>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6" name="右箭头 7"/>
          <p:cNvSpPr/>
          <p:nvPr/>
        </p:nvSpPr>
        <p:spPr bwMode="auto">
          <a:xfrm>
            <a:off x="3219371" y="2070736"/>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1006490" y="1869367"/>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440971" y="295891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9" name="右箭头 10"/>
          <p:cNvSpPr/>
          <p:nvPr/>
        </p:nvSpPr>
        <p:spPr bwMode="auto">
          <a:xfrm>
            <a:off x="3219371" y="316028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1006490" y="2958916"/>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1" name="矩形 10"/>
          <p:cNvSpPr/>
          <p:nvPr/>
        </p:nvSpPr>
        <p:spPr bwMode="auto">
          <a:xfrm>
            <a:off x="3440971" y="4053879"/>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2" name="右箭头 13"/>
          <p:cNvSpPr/>
          <p:nvPr/>
        </p:nvSpPr>
        <p:spPr bwMode="auto">
          <a:xfrm>
            <a:off x="3219371" y="4255248"/>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1006490" y="4053879"/>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7" name="TextBox 18"/>
          <p:cNvSpPr txBox="1"/>
          <p:nvPr/>
        </p:nvSpPr>
        <p:spPr>
          <a:xfrm>
            <a:off x="1111428" y="2070736"/>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问题</a:t>
            </a:r>
            <a:r>
              <a:rPr lang="en-US" altLang="zh-CN" sz="2000" dirty="0">
                <a:solidFill>
                  <a:schemeClr val="bg2"/>
                </a:solidFill>
                <a:latin typeface="+mj-ea"/>
                <a:ea typeface="+mj-ea"/>
              </a:rPr>
              <a:t>1</a:t>
            </a:r>
            <a:endParaRPr lang="zh-CN" altLang="en-US" sz="2000" dirty="0">
              <a:solidFill>
                <a:schemeClr val="bg2"/>
              </a:solidFill>
              <a:latin typeface="+mj-ea"/>
              <a:ea typeface="+mj-ea"/>
            </a:endParaRPr>
          </a:p>
        </p:txBody>
      </p:sp>
      <p:sp>
        <p:nvSpPr>
          <p:cNvPr id="18" name="TextBox 19"/>
          <p:cNvSpPr txBox="1"/>
          <p:nvPr/>
        </p:nvSpPr>
        <p:spPr>
          <a:xfrm>
            <a:off x="3795435" y="1854525"/>
            <a:ext cx="7526736" cy="830997"/>
          </a:xfrm>
          <a:prstGeom prst="rect">
            <a:avLst/>
          </a:prstGeom>
          <a:noFill/>
        </p:spPr>
        <p:txBody>
          <a:bodyPr wrap="square" rtlCol="0">
            <a:spAutoFit/>
          </a:bodyPr>
          <a:lstStyle/>
          <a:p>
            <a:pPr algn="just"/>
            <a:r>
              <a:rPr lang="en-US" altLang="zh-CN" sz="2400" dirty="0">
                <a:solidFill>
                  <a:schemeClr val="bg1"/>
                </a:solidFill>
                <a:latin typeface="+mj-ea"/>
                <a:ea typeface="+mj-ea"/>
              </a:rPr>
              <a:t>UML</a:t>
            </a:r>
            <a:r>
              <a:rPr lang="zh-CN" altLang="en-US" sz="2400" dirty="0">
                <a:solidFill>
                  <a:schemeClr val="bg1"/>
                </a:solidFill>
                <a:latin typeface="+mj-ea"/>
                <a:ea typeface="+mj-ea"/>
              </a:rPr>
              <a:t>可对软件密集型系统的制品进行</a:t>
            </a:r>
            <a:r>
              <a:rPr lang="en-US" altLang="zh-CN" sz="2400" dirty="0">
                <a:solidFill>
                  <a:schemeClr val="bg1"/>
                </a:solidFill>
                <a:latin typeface="+mj-ea"/>
                <a:ea typeface="+mj-ea"/>
              </a:rPr>
              <a:t>___</a:t>
            </a:r>
            <a:r>
              <a:rPr lang="zh-CN" altLang="en-US" sz="2400" dirty="0">
                <a:solidFill>
                  <a:schemeClr val="bg1"/>
                </a:solidFill>
                <a:latin typeface="+mj-ea"/>
                <a:ea typeface="+mj-ea"/>
              </a:rPr>
              <a:t>、</a:t>
            </a:r>
            <a:r>
              <a:rPr lang="en-US" altLang="zh-CN" sz="2400" dirty="0">
                <a:solidFill>
                  <a:schemeClr val="bg1"/>
                </a:solidFill>
                <a:latin typeface="+mj-ea"/>
                <a:ea typeface="+mj-ea"/>
              </a:rPr>
              <a:t>___</a:t>
            </a:r>
            <a:r>
              <a:rPr lang="zh-CN" altLang="en-US" sz="2400" dirty="0">
                <a:solidFill>
                  <a:schemeClr val="bg1"/>
                </a:solidFill>
                <a:latin typeface="+mj-ea"/>
                <a:ea typeface="+mj-ea"/>
              </a:rPr>
              <a:t>、</a:t>
            </a:r>
            <a:r>
              <a:rPr lang="en-US" altLang="zh-CN" sz="2400" dirty="0">
                <a:solidFill>
                  <a:schemeClr val="bg1"/>
                </a:solidFill>
                <a:latin typeface="+mj-ea"/>
                <a:ea typeface="+mj-ea"/>
              </a:rPr>
              <a:t>___</a:t>
            </a:r>
            <a:r>
              <a:rPr lang="zh-CN" altLang="en-US" sz="2400" dirty="0">
                <a:solidFill>
                  <a:schemeClr val="bg1"/>
                </a:solidFill>
                <a:latin typeface="+mj-ea"/>
                <a:ea typeface="+mj-ea"/>
              </a:rPr>
              <a:t>、</a:t>
            </a:r>
            <a:r>
              <a:rPr lang="en-US" altLang="zh-CN" sz="2400" dirty="0">
                <a:solidFill>
                  <a:schemeClr val="bg1"/>
                </a:solidFill>
                <a:latin typeface="+mj-ea"/>
                <a:ea typeface="+mj-ea"/>
              </a:rPr>
              <a:t>___</a:t>
            </a:r>
            <a:r>
              <a:rPr lang="zh-CN" altLang="en-US" sz="2400" dirty="0">
                <a:solidFill>
                  <a:schemeClr val="bg1"/>
                </a:solidFill>
                <a:latin typeface="+mj-ea"/>
                <a:ea typeface="+mj-ea"/>
              </a:rPr>
              <a:t>。</a:t>
            </a:r>
          </a:p>
        </p:txBody>
      </p:sp>
      <p:sp>
        <p:nvSpPr>
          <p:cNvPr id="19" name="TextBox 20"/>
          <p:cNvSpPr txBox="1"/>
          <p:nvPr/>
        </p:nvSpPr>
        <p:spPr>
          <a:xfrm>
            <a:off x="1111428" y="316876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问题</a:t>
            </a:r>
            <a:r>
              <a:rPr lang="en-US" altLang="zh-CN" sz="2000" dirty="0">
                <a:solidFill>
                  <a:schemeClr val="bg2"/>
                </a:solidFill>
              </a:rPr>
              <a:t>2</a:t>
            </a:r>
            <a:endParaRPr lang="zh-CN" altLang="en-US" sz="2000" dirty="0">
              <a:solidFill>
                <a:schemeClr val="bg2"/>
              </a:solidFill>
            </a:endParaRPr>
          </a:p>
        </p:txBody>
      </p:sp>
      <p:sp>
        <p:nvSpPr>
          <p:cNvPr id="20" name="TextBox 21"/>
          <p:cNvSpPr txBox="1"/>
          <p:nvPr/>
        </p:nvSpPr>
        <p:spPr>
          <a:xfrm>
            <a:off x="3795435" y="3107210"/>
            <a:ext cx="7200800" cy="523220"/>
          </a:xfrm>
          <a:prstGeom prst="rect">
            <a:avLst/>
          </a:prstGeom>
          <a:noFill/>
        </p:spPr>
        <p:txBody>
          <a:bodyPr wrap="square" rtlCol="0">
            <a:spAutoFit/>
          </a:bodyPr>
          <a:lstStyle/>
          <a:p>
            <a:pPr algn="just"/>
            <a:r>
              <a:rPr lang="en-US" altLang="zh-CN" sz="2800" dirty="0">
                <a:solidFill>
                  <a:schemeClr val="bg1"/>
                </a:solidFill>
                <a:latin typeface="+mj-ea"/>
                <a:ea typeface="+mj-ea"/>
              </a:rPr>
              <a:t>UML2.X</a:t>
            </a:r>
            <a:r>
              <a:rPr lang="zh-CN" altLang="en-US" sz="2800" dirty="0">
                <a:solidFill>
                  <a:schemeClr val="bg1"/>
                </a:solidFill>
                <a:latin typeface="+mj-ea"/>
                <a:ea typeface="+mj-ea"/>
              </a:rPr>
              <a:t>与</a:t>
            </a:r>
            <a:r>
              <a:rPr lang="en-US" altLang="zh-CN" sz="2800" dirty="0">
                <a:solidFill>
                  <a:schemeClr val="bg1"/>
                </a:solidFill>
                <a:latin typeface="+mj-ea"/>
                <a:ea typeface="+mj-ea"/>
              </a:rPr>
              <a:t>UML1.X</a:t>
            </a:r>
            <a:r>
              <a:rPr lang="zh-CN" altLang="en-US" sz="2800" dirty="0">
                <a:solidFill>
                  <a:schemeClr val="bg1"/>
                </a:solidFill>
                <a:latin typeface="+mj-ea"/>
                <a:ea typeface="+mj-ea"/>
              </a:rPr>
              <a:t>的不同（三点即可）？</a:t>
            </a:r>
          </a:p>
        </p:txBody>
      </p:sp>
      <p:sp>
        <p:nvSpPr>
          <p:cNvPr id="21" name="TextBox 22"/>
          <p:cNvSpPr txBox="1"/>
          <p:nvPr/>
        </p:nvSpPr>
        <p:spPr>
          <a:xfrm>
            <a:off x="1111428" y="4255248"/>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问题</a:t>
            </a:r>
            <a:r>
              <a:rPr lang="en-US" altLang="zh-CN" sz="2000" dirty="0">
                <a:solidFill>
                  <a:schemeClr val="bg2"/>
                </a:solidFill>
              </a:rPr>
              <a:t>3</a:t>
            </a:r>
            <a:endParaRPr lang="zh-CN" altLang="en-US" sz="2000" dirty="0">
              <a:solidFill>
                <a:schemeClr val="bg2"/>
              </a:solidFill>
            </a:endParaRPr>
          </a:p>
        </p:txBody>
      </p:sp>
      <p:sp>
        <p:nvSpPr>
          <p:cNvPr id="22" name="TextBox 23"/>
          <p:cNvSpPr txBox="1"/>
          <p:nvPr/>
        </p:nvSpPr>
        <p:spPr>
          <a:xfrm>
            <a:off x="3795435" y="4255248"/>
            <a:ext cx="7200800" cy="523220"/>
          </a:xfrm>
          <a:prstGeom prst="rect">
            <a:avLst/>
          </a:prstGeom>
          <a:noFill/>
        </p:spPr>
        <p:txBody>
          <a:bodyPr wrap="square" rtlCol="0">
            <a:spAutoFit/>
          </a:bodyPr>
          <a:lstStyle/>
          <a:p>
            <a:r>
              <a:rPr lang="en-US" altLang="zh-CN" sz="2800" dirty="0">
                <a:solidFill>
                  <a:schemeClr val="bg1"/>
                </a:solidFill>
                <a:latin typeface="+mj-ea"/>
                <a:ea typeface="+mj-ea"/>
              </a:rPr>
              <a:t>UML</a:t>
            </a:r>
            <a:r>
              <a:rPr lang="zh-CN" altLang="en-US" sz="2800" dirty="0">
                <a:solidFill>
                  <a:schemeClr val="bg1"/>
                </a:solidFill>
                <a:latin typeface="+mj-ea"/>
                <a:ea typeface="+mj-ea"/>
              </a:rPr>
              <a:t>中的静态图有哪些</a:t>
            </a: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5.1 </a:t>
            </a:r>
            <a:r>
              <a:rPr lang="zh-CN" altLang="en-US" dirty="0"/>
              <a:t>提问</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6" name="矩形 55"/>
          <p:cNvSpPr/>
          <p:nvPr/>
        </p:nvSpPr>
        <p:spPr>
          <a:xfrm>
            <a:off x="1573281" y="1680959"/>
            <a:ext cx="2754006" cy="1477328"/>
          </a:xfrm>
          <a:prstGeom prst="rect">
            <a:avLst/>
          </a:prstGeom>
        </p:spPr>
        <p:txBody>
          <a:bodyPr wrap="square">
            <a:spAutoFit/>
          </a:bodyPr>
          <a:lstStyle/>
          <a:p>
            <a:r>
              <a:rPr lang="zh-CN" altLang="en-US" b="1" dirty="0">
                <a:solidFill>
                  <a:schemeClr val="bg1"/>
                </a:solidFill>
                <a:latin typeface="+mj-ea"/>
                <a:ea typeface="+mj-ea"/>
              </a:rPr>
              <a:t>沈启航 </a:t>
            </a:r>
            <a:r>
              <a:rPr lang="en-US" altLang="zh-CN" b="1" dirty="0">
                <a:solidFill>
                  <a:schemeClr val="bg1"/>
                </a:solidFill>
                <a:latin typeface="+mj-ea"/>
                <a:ea typeface="+mj-ea"/>
              </a:rPr>
              <a:t>91</a:t>
            </a:r>
          </a:p>
          <a:p>
            <a:r>
              <a:rPr lang="en-US" altLang="zh-CN" b="1" dirty="0">
                <a:solidFill>
                  <a:schemeClr val="bg1"/>
                </a:solidFill>
                <a:latin typeface="+mj-ea"/>
                <a:ea typeface="+mj-ea"/>
              </a:rPr>
              <a:t>PPT</a:t>
            </a:r>
            <a:r>
              <a:rPr lang="zh-CN" altLang="en-US" b="1" dirty="0">
                <a:solidFill>
                  <a:schemeClr val="bg1"/>
                </a:solidFill>
                <a:latin typeface="+mj-ea"/>
                <a:ea typeface="+mj-ea"/>
              </a:rPr>
              <a:t>资料</a:t>
            </a:r>
          </a:p>
          <a:p>
            <a:r>
              <a:rPr lang="en-US" altLang="zh-CN" b="1" dirty="0">
                <a:solidFill>
                  <a:schemeClr val="bg1"/>
                </a:solidFill>
                <a:latin typeface="+mj-ea"/>
                <a:ea typeface="+mj-ea"/>
              </a:rPr>
              <a:t>PPT</a:t>
            </a:r>
            <a:r>
              <a:rPr lang="zh-CN" altLang="en-US" b="1" dirty="0">
                <a:solidFill>
                  <a:schemeClr val="bg1"/>
                </a:solidFill>
                <a:latin typeface="+mj-ea"/>
                <a:ea typeface="+mj-ea"/>
              </a:rPr>
              <a:t>审查</a:t>
            </a:r>
          </a:p>
          <a:p>
            <a:r>
              <a:rPr lang="en-US" altLang="zh-CN" b="1" dirty="0">
                <a:solidFill>
                  <a:schemeClr val="bg1"/>
                </a:solidFill>
                <a:latin typeface="+mj-ea"/>
                <a:ea typeface="+mj-ea"/>
              </a:rPr>
              <a:t>PPT</a:t>
            </a:r>
            <a:r>
              <a:rPr lang="zh-CN" altLang="en-US" b="1" dirty="0">
                <a:solidFill>
                  <a:schemeClr val="bg1"/>
                </a:solidFill>
                <a:latin typeface="+mj-ea"/>
                <a:ea typeface="+mj-ea"/>
              </a:rPr>
              <a:t>修改</a:t>
            </a:r>
          </a:p>
          <a:p>
            <a:endParaRPr lang="en-US" altLang="zh-CN" b="1" dirty="0">
              <a:solidFill>
                <a:schemeClr val="bg1"/>
              </a:solidFill>
              <a:latin typeface="+mj-ea"/>
              <a:ea typeface="+mj-ea"/>
            </a:endParaRP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86" name="矩形 85"/>
          <p:cNvSpPr/>
          <p:nvPr/>
        </p:nvSpPr>
        <p:spPr>
          <a:xfrm>
            <a:off x="3589025" y="4798085"/>
            <a:ext cx="3091641" cy="923330"/>
          </a:xfrm>
          <a:prstGeom prst="rect">
            <a:avLst/>
          </a:prstGeom>
        </p:spPr>
        <p:txBody>
          <a:bodyPr wrap="square">
            <a:spAutoFit/>
          </a:bodyPr>
          <a:lstStyle/>
          <a:p>
            <a:r>
              <a:rPr lang="zh-CN" altLang="en-US" b="1" dirty="0">
                <a:solidFill>
                  <a:schemeClr val="bg1"/>
                </a:solidFill>
                <a:latin typeface="+mj-ea"/>
                <a:ea typeface="+mj-ea"/>
              </a:rPr>
              <a:t>叶柏成 </a:t>
            </a:r>
            <a:r>
              <a:rPr lang="en-US" altLang="zh-CN" b="1" dirty="0">
                <a:solidFill>
                  <a:schemeClr val="bg1"/>
                </a:solidFill>
                <a:latin typeface="+mj-ea"/>
                <a:ea typeface="+mj-ea"/>
              </a:rPr>
              <a:t>89</a:t>
            </a:r>
          </a:p>
          <a:p>
            <a:r>
              <a:rPr lang="en-US" altLang="zh-CN" b="1" dirty="0">
                <a:solidFill>
                  <a:schemeClr val="bg1"/>
                </a:solidFill>
                <a:latin typeface="+mj-ea"/>
                <a:ea typeface="+mj-ea"/>
              </a:rPr>
              <a:t>PPT</a:t>
            </a:r>
            <a:r>
              <a:rPr lang="zh-CN" altLang="en-US" b="1" dirty="0">
                <a:solidFill>
                  <a:schemeClr val="bg1"/>
                </a:solidFill>
                <a:latin typeface="+mj-ea"/>
                <a:ea typeface="+mj-ea"/>
              </a:rPr>
              <a:t>资料</a:t>
            </a:r>
          </a:p>
          <a:p>
            <a:endParaRPr lang="zh-CN" altLang="en-US" b="1" dirty="0">
              <a:solidFill>
                <a:schemeClr val="bg1"/>
              </a:solidFill>
              <a:latin typeface="+mj-ea"/>
              <a:ea typeface="+mj-ea"/>
            </a:endParaRPr>
          </a:p>
        </p:txBody>
      </p:sp>
      <p:sp>
        <p:nvSpPr>
          <p:cNvPr id="88" name="矩形 87"/>
          <p:cNvSpPr/>
          <p:nvPr/>
        </p:nvSpPr>
        <p:spPr>
          <a:xfrm>
            <a:off x="5278524" y="1541826"/>
            <a:ext cx="2692860" cy="923330"/>
          </a:xfrm>
          <a:prstGeom prst="rect">
            <a:avLst/>
          </a:prstGeom>
        </p:spPr>
        <p:txBody>
          <a:bodyPr wrap="square">
            <a:spAutoFit/>
          </a:bodyPr>
          <a:lstStyle/>
          <a:p>
            <a:r>
              <a:rPr lang="zh-CN" altLang="en-US" b="1" dirty="0">
                <a:solidFill>
                  <a:schemeClr val="bg1"/>
                </a:solidFill>
                <a:latin typeface="+mj-ea"/>
              </a:rPr>
              <a:t>杨以恒 </a:t>
            </a:r>
            <a:r>
              <a:rPr lang="en-US" altLang="zh-CN" b="1" dirty="0">
                <a:solidFill>
                  <a:schemeClr val="bg1"/>
                </a:solidFill>
                <a:latin typeface="+mj-ea"/>
              </a:rPr>
              <a:t>88</a:t>
            </a:r>
          </a:p>
          <a:p>
            <a:r>
              <a:rPr lang="en-US" altLang="zh-CN" b="1" dirty="0">
                <a:solidFill>
                  <a:schemeClr val="bg1"/>
                </a:solidFill>
                <a:latin typeface="+mj-ea"/>
              </a:rPr>
              <a:t>PPT</a:t>
            </a:r>
            <a:r>
              <a:rPr lang="zh-CN" altLang="en-US" b="1" dirty="0">
                <a:solidFill>
                  <a:schemeClr val="bg1"/>
                </a:solidFill>
                <a:latin typeface="+mj-ea"/>
              </a:rPr>
              <a:t>资料</a:t>
            </a:r>
          </a:p>
          <a:p>
            <a:endParaRPr lang="zh-CN" altLang="en-US" b="1" dirty="0">
              <a:solidFill>
                <a:schemeClr val="bg1"/>
              </a:solidFill>
              <a:latin typeface="+mj-ea"/>
            </a:endParaRPr>
          </a:p>
        </p:txBody>
      </p:sp>
      <p:sp>
        <p:nvSpPr>
          <p:cNvPr id="90" name="矩形 89"/>
          <p:cNvSpPr/>
          <p:nvPr/>
        </p:nvSpPr>
        <p:spPr>
          <a:xfrm>
            <a:off x="7060295" y="4777901"/>
            <a:ext cx="2826655" cy="1200329"/>
          </a:xfrm>
          <a:prstGeom prst="rect">
            <a:avLst/>
          </a:prstGeom>
        </p:spPr>
        <p:txBody>
          <a:bodyPr wrap="square">
            <a:spAutoFit/>
          </a:bodyPr>
          <a:lstStyle/>
          <a:p>
            <a:r>
              <a:rPr lang="zh-CN" altLang="en-US" b="1" dirty="0">
                <a:solidFill>
                  <a:schemeClr val="bg1"/>
                </a:solidFill>
                <a:sym typeface="Calibri" panose="020F0502020204030204" pitchFamily="34" charset="0"/>
              </a:rPr>
              <a:t>徐哲远 </a:t>
            </a:r>
            <a:r>
              <a:rPr lang="en-US" altLang="zh-CN" b="1" dirty="0">
                <a:solidFill>
                  <a:schemeClr val="bg1"/>
                </a:solidFill>
                <a:sym typeface="Calibri" panose="020F0502020204030204" pitchFamily="34" charset="0"/>
              </a:rPr>
              <a:t>90</a:t>
            </a:r>
          </a:p>
          <a:p>
            <a:r>
              <a:rPr lang="en-US" altLang="zh-CN" b="1" dirty="0">
                <a:solidFill>
                  <a:schemeClr val="bg1"/>
                </a:solidFill>
                <a:sym typeface="Calibri" panose="020F0502020204030204" pitchFamily="34" charset="0"/>
              </a:rPr>
              <a:t>PPT</a:t>
            </a:r>
            <a:r>
              <a:rPr lang="zh-CN" altLang="en-US" b="1" dirty="0">
                <a:solidFill>
                  <a:schemeClr val="bg1"/>
                </a:solidFill>
                <a:sym typeface="Calibri" panose="020F0502020204030204" pitchFamily="34" charset="0"/>
              </a:rPr>
              <a:t>资料</a:t>
            </a:r>
          </a:p>
          <a:p>
            <a:r>
              <a:rPr lang="en-US" altLang="zh-CN" b="1" dirty="0">
                <a:solidFill>
                  <a:schemeClr val="bg1"/>
                </a:solidFill>
                <a:sym typeface="Calibri" panose="020F0502020204030204" pitchFamily="34" charset="0"/>
              </a:rPr>
              <a:t>PPT</a:t>
            </a:r>
            <a:r>
              <a:rPr lang="zh-CN" altLang="en-US" b="1" dirty="0">
                <a:solidFill>
                  <a:schemeClr val="bg1"/>
                </a:solidFill>
                <a:sym typeface="Calibri" panose="020F0502020204030204" pitchFamily="34" charset="0"/>
              </a:rPr>
              <a:t>审查</a:t>
            </a:r>
          </a:p>
          <a:p>
            <a:endParaRPr lang="zh-CN" altLang="en-US" b="1" dirty="0">
              <a:solidFill>
                <a:schemeClr val="bg1"/>
              </a:solidFill>
              <a:sym typeface="Calibri" panose="020F0502020204030204" pitchFamily="34" charset="0"/>
            </a:endParaRPr>
          </a:p>
        </p:txBody>
      </p:sp>
      <p:sp>
        <p:nvSpPr>
          <p:cNvPr id="92" name="矩形 91"/>
          <p:cNvSpPr/>
          <p:nvPr/>
        </p:nvSpPr>
        <p:spPr>
          <a:xfrm>
            <a:off x="8715253" y="1515750"/>
            <a:ext cx="1202573" cy="923330"/>
          </a:xfrm>
          <a:prstGeom prst="rect">
            <a:avLst/>
          </a:prstGeom>
        </p:spPr>
        <p:txBody>
          <a:bodyPr wrap="none">
            <a:spAutoFit/>
          </a:bodyPr>
          <a:lstStyle/>
          <a:p>
            <a:r>
              <a:rPr lang="zh-CN" altLang="en-US" b="1" dirty="0">
                <a:solidFill>
                  <a:schemeClr val="bg1"/>
                </a:solidFill>
                <a:sym typeface="Calibri" panose="020F0502020204030204" pitchFamily="34" charset="0"/>
              </a:rPr>
              <a:t>骆佳俊 </a:t>
            </a:r>
            <a:r>
              <a:rPr lang="en-US" altLang="zh-CN" b="1" dirty="0">
                <a:solidFill>
                  <a:schemeClr val="bg1"/>
                </a:solidFill>
                <a:sym typeface="Calibri" panose="020F0502020204030204" pitchFamily="34" charset="0"/>
              </a:rPr>
              <a:t>83</a:t>
            </a:r>
          </a:p>
          <a:p>
            <a:r>
              <a:rPr lang="en-US" altLang="zh-CN" b="1" dirty="0">
                <a:solidFill>
                  <a:schemeClr val="bg1"/>
                </a:solidFill>
                <a:sym typeface="Calibri" panose="020F0502020204030204" pitchFamily="34" charset="0"/>
              </a:rPr>
              <a:t>PPT</a:t>
            </a:r>
            <a:r>
              <a:rPr lang="zh-CN" altLang="en-US" b="1" dirty="0">
                <a:solidFill>
                  <a:schemeClr val="bg1"/>
                </a:solidFill>
                <a:sym typeface="Calibri" panose="020F0502020204030204" pitchFamily="34" charset="0"/>
              </a:rPr>
              <a:t>资料</a:t>
            </a:r>
          </a:p>
          <a:p>
            <a:endParaRPr lang="zh-CN" altLang="en-US" b="1" dirty="0">
              <a:solidFill>
                <a:schemeClr val="bg1"/>
              </a:solidFill>
              <a:sym typeface="Calibri" panose="020F0502020204030204" pitchFamily="34" charset="0"/>
            </a:endParaRP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5.2 </a:t>
            </a:r>
            <a:r>
              <a:rPr lang="zh-CN" altLang="en-US" dirty="0"/>
              <a:t>绩效及分工</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693817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4564846" y="1692443"/>
            <a:ext cx="5944486" cy="1200329"/>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a:t>1.UML2</a:t>
            </a:r>
            <a:r>
              <a:rPr lang="zh-CN" altLang="en-US" sz="2400" dirty="0"/>
              <a:t>基础、建模与设计教程</a:t>
            </a:r>
            <a:r>
              <a:rPr lang="en-US" altLang="zh-CN" sz="2400" dirty="0"/>
              <a:t>》</a:t>
            </a:r>
            <a:r>
              <a:rPr lang="zh-CN" altLang="en-US" sz="2400" dirty="0"/>
              <a:t>杨弘平等著</a:t>
            </a:r>
          </a:p>
          <a:p>
            <a:r>
              <a:rPr lang="zh-CN" altLang="en-US" sz="2400" dirty="0"/>
              <a:t>清华大学除本社 </a:t>
            </a:r>
            <a:r>
              <a:rPr lang="en-US" altLang="zh-CN" sz="2400" dirty="0"/>
              <a:t>CIP</a:t>
            </a:r>
            <a:r>
              <a:rPr lang="zh-CN" altLang="en-US" sz="2400" dirty="0"/>
              <a:t>：</a:t>
            </a:r>
            <a:r>
              <a:rPr lang="en-US" altLang="zh-CN" sz="2400" dirty="0"/>
              <a:t>127741</a:t>
            </a:r>
            <a:r>
              <a:rPr lang="zh-CN" altLang="en-US" sz="2400" dirty="0"/>
              <a:t>号</a:t>
            </a:r>
            <a:endParaRPr lang="en-US" altLang="zh-CN" sz="2400" dirty="0"/>
          </a:p>
        </p:txBody>
      </p:sp>
      <p:sp>
        <p:nvSpPr>
          <p:cNvPr id="6" name="TextBox 7"/>
          <p:cNvSpPr txBox="1"/>
          <p:nvPr/>
        </p:nvSpPr>
        <p:spPr>
          <a:xfrm>
            <a:off x="4564847" y="3010100"/>
            <a:ext cx="5944486" cy="1200329"/>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a:t>2.《UML</a:t>
            </a:r>
            <a:r>
              <a:rPr lang="zh-CN" altLang="en-US" sz="2400" dirty="0"/>
              <a:t>用户指南</a:t>
            </a:r>
            <a:r>
              <a:rPr lang="en-US" altLang="zh-CN" sz="2400" dirty="0"/>
              <a:t>》Grady </a:t>
            </a:r>
            <a:r>
              <a:rPr lang="en-US" altLang="zh-CN" sz="2400" dirty="0" err="1"/>
              <a:t>Booch</a:t>
            </a:r>
            <a:r>
              <a:rPr lang="en-US" altLang="zh-CN" sz="2400" dirty="0"/>
              <a:t> James </a:t>
            </a:r>
            <a:r>
              <a:rPr lang="en-US" altLang="zh-CN" sz="2400" dirty="0" err="1"/>
              <a:t>Rumbaugh</a:t>
            </a:r>
            <a:r>
              <a:rPr lang="en-US" altLang="zh-CN" sz="2400" dirty="0"/>
              <a:t> </a:t>
            </a:r>
            <a:r>
              <a:rPr lang="en-US" altLang="zh-CN" sz="2400" dirty="0" err="1"/>
              <a:t>Lvar</a:t>
            </a:r>
            <a:r>
              <a:rPr lang="en-US" altLang="zh-CN" sz="2400" dirty="0"/>
              <a:t> Jacobson</a:t>
            </a:r>
            <a:r>
              <a:rPr lang="zh-CN" altLang="en-US" sz="2400" dirty="0"/>
              <a:t>著 邵维忠等译</a:t>
            </a:r>
          </a:p>
          <a:p>
            <a:r>
              <a:rPr lang="zh-CN" altLang="en-US" sz="2400" dirty="0"/>
              <a:t>人民邮电出版社 </a:t>
            </a:r>
            <a:r>
              <a:rPr lang="en-US" altLang="zh-CN" sz="2400" dirty="0"/>
              <a:t>CIP</a:t>
            </a:r>
            <a:r>
              <a:rPr lang="zh-CN" altLang="en-US" sz="2400" dirty="0"/>
              <a:t>：</a:t>
            </a:r>
            <a:r>
              <a:rPr lang="en-US" altLang="zh-CN" sz="2400" dirty="0"/>
              <a:t>242102</a:t>
            </a:r>
            <a:r>
              <a:rPr lang="zh-CN" altLang="en-US" sz="2400" dirty="0"/>
              <a:t>号</a:t>
            </a:r>
            <a:endParaRPr lang="en-US" altLang="zh-CN" sz="2400" dirty="0"/>
          </a:p>
        </p:txBody>
      </p:sp>
      <p:sp>
        <p:nvSpPr>
          <p:cNvPr id="9" name="TextBox 10"/>
          <p:cNvSpPr txBox="1"/>
          <p:nvPr/>
        </p:nvSpPr>
        <p:spPr>
          <a:xfrm>
            <a:off x="4564846" y="4432977"/>
            <a:ext cx="5944485" cy="1200329"/>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en-US" altLang="zh-CN" sz="2400" dirty="0"/>
              <a:t>3.http://www.cnblogs.com/I-am-Betty/p/5467847.html 2017/02/15 </a:t>
            </a:r>
          </a:p>
          <a:p>
            <a:r>
              <a:rPr lang="en-US" altLang="zh-CN" sz="2400" dirty="0"/>
              <a:t>2018/12/15 12</a:t>
            </a:r>
            <a:r>
              <a:rPr lang="zh-CN" altLang="en-US" sz="2400" dirty="0"/>
              <a:t>：</a:t>
            </a:r>
            <a:r>
              <a:rPr lang="en-US" altLang="zh-CN" sz="2400" dirty="0"/>
              <a:t>37</a:t>
            </a:r>
          </a:p>
        </p:txBody>
      </p:sp>
      <p:sp>
        <p:nvSpPr>
          <p:cNvPr id="18" name="Freeform 5"/>
          <p:cNvSpPr>
            <a:spLocks noEditPoints="1"/>
          </p:cNvSpPr>
          <p:nvPr/>
        </p:nvSpPr>
        <p:spPr bwMode="auto">
          <a:xfrm rot="21405236">
            <a:off x="-99713" y="2471476"/>
            <a:ext cx="4447932" cy="4156648"/>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5.3 </a:t>
            </a:r>
            <a:r>
              <a:rPr lang="zh-CN" altLang="en-US" dirty="0"/>
              <a:t>参考文献</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198271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40768"/>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1</a:t>
            </a:r>
            <a:endParaRPr lang="zh-CN" altLang="en-US" sz="4400" dirty="0">
              <a:solidFill>
                <a:schemeClr val="bg2"/>
              </a:solidFill>
            </a:endParaRPr>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b="1" dirty="0">
                <a:ln w="22225">
                  <a:solidFill>
                    <a:schemeClr val="accent2"/>
                  </a:solidFill>
                  <a:prstDash val="solid"/>
                </a:ln>
                <a:solidFill>
                  <a:schemeClr val="bg2"/>
                </a:solidFill>
              </a:rPr>
              <a:t>2</a:t>
            </a:r>
            <a:endParaRPr lang="zh-CN" altLang="en-US" sz="4400" b="1" dirty="0">
              <a:ln w="22225">
                <a:solidFill>
                  <a:schemeClr val="accent2"/>
                </a:solidFill>
                <a:prstDash val="solid"/>
              </a:ln>
              <a:solidFill>
                <a:schemeClr val="bg2"/>
              </a:solidFill>
            </a:endParaRPr>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3</a:t>
            </a:r>
            <a:endParaRPr lang="zh-CN" altLang="en-US" sz="4400" dirty="0">
              <a:solidFill>
                <a:schemeClr val="bg2"/>
              </a:solidFill>
            </a:endParaRPr>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4</a:t>
            </a:r>
            <a:endParaRPr lang="zh-CN" altLang="en-US" sz="4400" dirty="0">
              <a:solidFill>
                <a:schemeClr val="bg2"/>
              </a:solidFill>
            </a:endParaRPr>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pPr algn="ctr"/>
            <a:r>
              <a:rPr lang="en-US" altLang="zh-CN" sz="4400" dirty="0">
                <a:solidFill>
                  <a:schemeClr val="bg2"/>
                </a:solidFill>
              </a:rPr>
              <a:t>5</a:t>
            </a:r>
            <a:endParaRPr lang="zh-CN" altLang="en-US" sz="4400" dirty="0">
              <a:solidFill>
                <a:schemeClr val="bg2"/>
              </a:solidFill>
            </a:endParaRPr>
          </a:p>
        </p:txBody>
      </p:sp>
      <p:sp>
        <p:nvSpPr>
          <p:cNvPr id="39" name="TextBox 47"/>
          <p:cNvSpPr txBox="1"/>
          <p:nvPr/>
        </p:nvSpPr>
        <p:spPr>
          <a:xfrm>
            <a:off x="5307087" y="1386858"/>
            <a:ext cx="4364884" cy="58477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en-US" altLang="zh-CN" sz="3200" dirty="0"/>
              <a:t>UML</a:t>
            </a:r>
            <a:r>
              <a:rPr lang="zh-CN" altLang="en-US" sz="3200" dirty="0"/>
              <a:t>概述</a:t>
            </a:r>
          </a:p>
        </p:txBody>
      </p:sp>
      <p:sp>
        <p:nvSpPr>
          <p:cNvPr id="41" name="TextBox 48"/>
          <p:cNvSpPr txBox="1"/>
          <p:nvPr/>
        </p:nvSpPr>
        <p:spPr>
          <a:xfrm>
            <a:off x="5307087" y="2231813"/>
            <a:ext cx="5616624"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dirty="0">
                <a:solidFill>
                  <a:schemeClr val="accent1"/>
                </a:solidFill>
              </a:rPr>
              <a:t>UML</a:t>
            </a:r>
            <a:r>
              <a:rPr lang="zh-CN" altLang="en-US" dirty="0">
                <a:solidFill>
                  <a:schemeClr val="accent1"/>
                </a:solidFill>
              </a:rPr>
              <a:t>对系统需求分析的支持</a:t>
            </a:r>
          </a:p>
        </p:txBody>
      </p:sp>
      <p:sp>
        <p:nvSpPr>
          <p:cNvPr id="67" name="TextBox 55"/>
          <p:cNvSpPr txBox="1"/>
          <p:nvPr/>
        </p:nvSpPr>
        <p:spPr>
          <a:xfrm>
            <a:off x="5307087" y="3092125"/>
            <a:ext cx="619268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利用</a:t>
            </a:r>
            <a:r>
              <a:rPr lang="en-US" altLang="zh-CN" dirty="0">
                <a:solidFill>
                  <a:schemeClr val="accent1"/>
                </a:solidFill>
              </a:rPr>
              <a:t>UML</a:t>
            </a:r>
            <a:r>
              <a:rPr lang="zh-CN" altLang="en-US" dirty="0">
                <a:solidFill>
                  <a:schemeClr val="accent1"/>
                </a:solidFill>
              </a:rPr>
              <a:t>模型构造软件体系结构</a:t>
            </a: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实际系统中的</a:t>
            </a:r>
            <a:r>
              <a:rPr lang="en-US" altLang="zh-CN" dirty="0">
                <a:solidFill>
                  <a:schemeClr val="accent1"/>
                </a:solidFill>
              </a:rPr>
              <a:t>UML</a:t>
            </a:r>
            <a:r>
              <a:rPr lang="zh-CN" altLang="en-US" dirty="0">
                <a:solidFill>
                  <a:schemeClr val="accent1"/>
                </a:solidFill>
              </a:rPr>
              <a:t>建模</a:t>
            </a: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附录</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9" name="Freeform 5"/>
          <p:cNvSpPr>
            <a:spLocks noEditPoints="1"/>
          </p:cNvSpPr>
          <p:nvPr/>
        </p:nvSpPr>
        <p:spPr bwMode="auto">
          <a:xfrm>
            <a:off x="4855718" y="588852"/>
            <a:ext cx="2486914" cy="2455093"/>
          </a:xfrm>
          <a:custGeom>
            <a:avLst/>
            <a:gdLst>
              <a:gd name="T0" fmla="*/ 1189 w 2343"/>
              <a:gd name="T1" fmla="*/ 2128 h 2280"/>
              <a:gd name="T2" fmla="*/ 1226 w 2343"/>
              <a:gd name="T3" fmla="*/ 2156 h 2280"/>
              <a:gd name="T4" fmla="*/ 669 w 2343"/>
              <a:gd name="T5" fmla="*/ 1624 h 2280"/>
              <a:gd name="T6" fmla="*/ 1724 w 2343"/>
              <a:gd name="T7" fmla="*/ 1589 h 2280"/>
              <a:gd name="T8" fmla="*/ 1608 w 2343"/>
              <a:gd name="T9" fmla="*/ 1587 h 2280"/>
              <a:gd name="T10" fmla="*/ 957 w 2343"/>
              <a:gd name="T11" fmla="*/ 1811 h 2280"/>
              <a:gd name="T12" fmla="*/ 1452 w 2343"/>
              <a:gd name="T13" fmla="*/ 1653 h 2280"/>
              <a:gd name="T14" fmla="*/ 1415 w 2343"/>
              <a:gd name="T15" fmla="*/ 1755 h 2280"/>
              <a:gd name="T16" fmla="*/ 1211 w 2343"/>
              <a:gd name="T17" fmla="*/ 1805 h 2280"/>
              <a:gd name="T18" fmla="*/ 1178 w 2343"/>
              <a:gd name="T19" fmla="*/ 1707 h 2280"/>
              <a:gd name="T20" fmla="*/ 940 w 2343"/>
              <a:gd name="T21" fmla="*/ 164 h 2280"/>
              <a:gd name="T22" fmla="*/ 949 w 2343"/>
              <a:gd name="T23" fmla="*/ 139 h 2280"/>
              <a:gd name="T24" fmla="*/ 759 w 2343"/>
              <a:gd name="T25" fmla="*/ 227 h 2280"/>
              <a:gd name="T26" fmla="*/ 762 w 2343"/>
              <a:gd name="T27" fmla="*/ 237 h 2280"/>
              <a:gd name="T28" fmla="*/ 585 w 2343"/>
              <a:gd name="T29" fmla="*/ 194 h 2280"/>
              <a:gd name="T30" fmla="*/ 591 w 2343"/>
              <a:gd name="T31" fmla="*/ 327 h 2280"/>
              <a:gd name="T32" fmla="*/ 493 w 2343"/>
              <a:gd name="T33" fmla="*/ 207 h 2280"/>
              <a:gd name="T34" fmla="*/ 485 w 2343"/>
              <a:gd name="T35" fmla="*/ 434 h 2280"/>
              <a:gd name="T36" fmla="*/ 308 w 2343"/>
              <a:gd name="T37" fmla="*/ 464 h 2280"/>
              <a:gd name="T38" fmla="*/ 391 w 2343"/>
              <a:gd name="T39" fmla="*/ 586 h 2280"/>
              <a:gd name="T40" fmla="*/ 190 w 2343"/>
              <a:gd name="T41" fmla="*/ 795 h 2280"/>
              <a:gd name="T42" fmla="*/ 406 w 2343"/>
              <a:gd name="T43" fmla="*/ 740 h 2280"/>
              <a:gd name="T44" fmla="*/ 152 w 2343"/>
              <a:gd name="T45" fmla="*/ 1123 h 2280"/>
              <a:gd name="T46" fmla="*/ 264 w 2343"/>
              <a:gd name="T47" fmla="*/ 1139 h 2280"/>
              <a:gd name="T48" fmla="*/ 152 w 2343"/>
              <a:gd name="T49" fmla="*/ 1123 h 2280"/>
              <a:gd name="T50" fmla="*/ 242 w 2343"/>
              <a:gd name="T51" fmla="*/ 1459 h 2280"/>
              <a:gd name="T52" fmla="*/ 204 w 2343"/>
              <a:gd name="T53" fmla="*/ 1443 h 2280"/>
              <a:gd name="T54" fmla="*/ 311 w 2343"/>
              <a:gd name="T55" fmla="*/ 1690 h 2280"/>
              <a:gd name="T56" fmla="*/ 325 w 2343"/>
              <a:gd name="T57" fmla="*/ 1686 h 2280"/>
              <a:gd name="T58" fmla="*/ 319 w 2343"/>
              <a:gd name="T59" fmla="*/ 1874 h 2280"/>
              <a:gd name="T60" fmla="*/ 464 w 2343"/>
              <a:gd name="T61" fmla="*/ 1824 h 2280"/>
              <a:gd name="T62" fmla="*/ 340 w 2343"/>
              <a:gd name="T63" fmla="*/ 1943 h 2280"/>
              <a:gd name="T64" fmla="*/ 591 w 2343"/>
              <a:gd name="T65" fmla="*/ 1904 h 2280"/>
              <a:gd name="T66" fmla="*/ 614 w 2343"/>
              <a:gd name="T67" fmla="*/ 2044 h 2280"/>
              <a:gd name="T68" fmla="*/ 744 w 2343"/>
              <a:gd name="T69" fmla="*/ 1937 h 2280"/>
              <a:gd name="T70" fmla="*/ 936 w 2343"/>
              <a:gd name="T71" fmla="*/ 2133 h 2280"/>
              <a:gd name="T72" fmla="*/ 873 w 2343"/>
              <a:gd name="T73" fmla="*/ 1879 h 2280"/>
              <a:gd name="T74" fmla="*/ 1399 w 2343"/>
              <a:gd name="T75" fmla="*/ 131 h 2280"/>
              <a:gd name="T76" fmla="*/ 1384 w 2343"/>
              <a:gd name="T77" fmla="*/ 205 h 2280"/>
              <a:gd name="T78" fmla="*/ 1399 w 2343"/>
              <a:gd name="T79" fmla="*/ 131 h 2280"/>
              <a:gd name="T80" fmla="*/ 1609 w 2343"/>
              <a:gd name="T81" fmla="*/ 272 h 2280"/>
              <a:gd name="T82" fmla="*/ 1605 w 2343"/>
              <a:gd name="T83" fmla="*/ 242 h 2280"/>
              <a:gd name="T84" fmla="*/ 1817 w 2343"/>
              <a:gd name="T85" fmla="*/ 345 h 2280"/>
              <a:gd name="T86" fmla="*/ 1814 w 2343"/>
              <a:gd name="T87" fmla="*/ 357 h 2280"/>
              <a:gd name="T88" fmla="*/ 1991 w 2343"/>
              <a:gd name="T89" fmla="*/ 351 h 2280"/>
              <a:gd name="T90" fmla="*/ 1953 w 2343"/>
              <a:gd name="T91" fmla="*/ 490 h 2280"/>
              <a:gd name="T92" fmla="*/ 2103 w 2343"/>
              <a:gd name="T93" fmla="*/ 434 h 2280"/>
              <a:gd name="T94" fmla="*/ 2033 w 2343"/>
              <a:gd name="T95" fmla="*/ 649 h 2280"/>
              <a:gd name="T96" fmla="*/ 2205 w 2343"/>
              <a:gd name="T97" fmla="*/ 742 h 2280"/>
              <a:gd name="T98" fmla="*/ 2082 w 2343"/>
              <a:gd name="T99" fmla="*/ 842 h 2280"/>
              <a:gd name="T100" fmla="*/ 2211 w 2343"/>
              <a:gd name="T101" fmla="*/ 1092 h 2280"/>
              <a:gd name="T102" fmla="*/ 2022 w 2343"/>
              <a:gd name="T103" fmla="*/ 972 h 2280"/>
              <a:gd name="T104" fmla="*/ 2156 w 2343"/>
              <a:gd name="T105" fmla="*/ 1420 h 2280"/>
              <a:gd name="T106" fmla="*/ 2045 w 2343"/>
              <a:gd name="T107" fmla="*/ 1398 h 2280"/>
              <a:gd name="T108" fmla="*/ 2156 w 2343"/>
              <a:gd name="T109" fmla="*/ 1420 h 2280"/>
              <a:gd name="T110" fmla="*/ 1978 w 2343"/>
              <a:gd name="T111" fmla="*/ 1701 h 2280"/>
              <a:gd name="T112" fmla="*/ 2018 w 2343"/>
              <a:gd name="T113" fmla="*/ 1697 h 2280"/>
              <a:gd name="T114" fmla="*/ 1853 w 2343"/>
              <a:gd name="T115" fmla="*/ 1886 h 2280"/>
              <a:gd name="T116" fmla="*/ 1840 w 2343"/>
              <a:gd name="T117" fmla="*/ 1879 h 2280"/>
              <a:gd name="T118" fmla="*/ 1826 w 2343"/>
              <a:gd name="T119" fmla="*/ 2067 h 2280"/>
              <a:gd name="T120" fmla="*/ 1681 w 2343"/>
              <a:gd name="T121" fmla="*/ 1993 h 2280"/>
              <a:gd name="T122" fmla="*/ 1767 w 2343"/>
              <a:gd name="T123" fmla="*/ 2115 h 2280"/>
              <a:gd name="T124" fmla="*/ 1532 w 2343"/>
              <a:gd name="T125" fmla="*/ 2015 h 2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 h="2280">
                <a:moveTo>
                  <a:pt x="1296" y="2145"/>
                </a:moveTo>
                <a:cubicBezTo>
                  <a:pt x="1325" y="2141"/>
                  <a:pt x="1354" y="2139"/>
                  <a:pt x="1375" y="2141"/>
                </a:cubicBezTo>
                <a:cubicBezTo>
                  <a:pt x="1410" y="2145"/>
                  <a:pt x="1446" y="2162"/>
                  <a:pt x="1475" y="2183"/>
                </a:cubicBezTo>
                <a:cubicBezTo>
                  <a:pt x="1503" y="2204"/>
                  <a:pt x="1526" y="2229"/>
                  <a:pt x="1535" y="2251"/>
                </a:cubicBezTo>
                <a:cubicBezTo>
                  <a:pt x="1482" y="2269"/>
                  <a:pt x="1406" y="2280"/>
                  <a:pt x="1346" y="2279"/>
                </a:cubicBezTo>
                <a:cubicBezTo>
                  <a:pt x="1290" y="2278"/>
                  <a:pt x="1228" y="2229"/>
                  <a:pt x="1206" y="2176"/>
                </a:cubicBezTo>
                <a:cubicBezTo>
                  <a:pt x="1196" y="2151"/>
                  <a:pt x="1177" y="2154"/>
                  <a:pt x="1189" y="2128"/>
                </a:cubicBezTo>
                <a:cubicBezTo>
                  <a:pt x="1205" y="2093"/>
                  <a:pt x="1227" y="2049"/>
                  <a:pt x="1250" y="2020"/>
                </a:cubicBezTo>
                <a:cubicBezTo>
                  <a:pt x="1298" y="1961"/>
                  <a:pt x="1399" y="1908"/>
                  <a:pt x="1448" y="1890"/>
                </a:cubicBezTo>
                <a:cubicBezTo>
                  <a:pt x="1425" y="1932"/>
                  <a:pt x="1400" y="1984"/>
                  <a:pt x="1364" y="2038"/>
                </a:cubicBezTo>
                <a:cubicBezTo>
                  <a:pt x="1350" y="2057"/>
                  <a:pt x="1330" y="2077"/>
                  <a:pt x="1307" y="2095"/>
                </a:cubicBezTo>
                <a:cubicBezTo>
                  <a:pt x="1279" y="2117"/>
                  <a:pt x="1262" y="2126"/>
                  <a:pt x="1232" y="2142"/>
                </a:cubicBezTo>
                <a:lnTo>
                  <a:pt x="1198" y="2161"/>
                </a:lnTo>
                <a:lnTo>
                  <a:pt x="1226" y="2156"/>
                </a:lnTo>
                <a:cubicBezTo>
                  <a:pt x="1250" y="2153"/>
                  <a:pt x="1273" y="2148"/>
                  <a:pt x="1296" y="2145"/>
                </a:cubicBezTo>
                <a:close/>
                <a:moveTo>
                  <a:pt x="671" y="1505"/>
                </a:moveTo>
                <a:lnTo>
                  <a:pt x="692" y="1570"/>
                </a:lnTo>
                <a:lnTo>
                  <a:pt x="763" y="1571"/>
                </a:lnTo>
                <a:lnTo>
                  <a:pt x="705" y="1604"/>
                </a:lnTo>
                <a:lnTo>
                  <a:pt x="726" y="1666"/>
                </a:lnTo>
                <a:lnTo>
                  <a:pt x="669" y="1624"/>
                </a:lnTo>
                <a:lnTo>
                  <a:pt x="611" y="1662"/>
                </a:lnTo>
                <a:lnTo>
                  <a:pt x="634" y="1603"/>
                </a:lnTo>
                <a:lnTo>
                  <a:pt x="577" y="1568"/>
                </a:lnTo>
                <a:lnTo>
                  <a:pt x="648" y="1569"/>
                </a:lnTo>
                <a:lnTo>
                  <a:pt x="671" y="1505"/>
                </a:lnTo>
                <a:close/>
                <a:moveTo>
                  <a:pt x="1703" y="1524"/>
                </a:moveTo>
                <a:lnTo>
                  <a:pt x="1724" y="1589"/>
                </a:lnTo>
                <a:lnTo>
                  <a:pt x="1795" y="1590"/>
                </a:lnTo>
                <a:lnTo>
                  <a:pt x="1736" y="1623"/>
                </a:lnTo>
                <a:lnTo>
                  <a:pt x="1757" y="1685"/>
                </a:lnTo>
                <a:lnTo>
                  <a:pt x="1700" y="1643"/>
                </a:lnTo>
                <a:lnTo>
                  <a:pt x="1642" y="1681"/>
                </a:lnTo>
                <a:lnTo>
                  <a:pt x="1665" y="1622"/>
                </a:lnTo>
                <a:lnTo>
                  <a:pt x="1608" y="1587"/>
                </a:lnTo>
                <a:lnTo>
                  <a:pt x="1680" y="1588"/>
                </a:lnTo>
                <a:lnTo>
                  <a:pt x="1703" y="1524"/>
                </a:lnTo>
                <a:close/>
                <a:moveTo>
                  <a:pt x="903" y="1643"/>
                </a:moveTo>
                <a:lnTo>
                  <a:pt x="924" y="1707"/>
                </a:lnTo>
                <a:lnTo>
                  <a:pt x="995" y="1708"/>
                </a:lnTo>
                <a:lnTo>
                  <a:pt x="936" y="1747"/>
                </a:lnTo>
                <a:lnTo>
                  <a:pt x="957" y="1811"/>
                </a:lnTo>
                <a:lnTo>
                  <a:pt x="900" y="1770"/>
                </a:lnTo>
                <a:lnTo>
                  <a:pt x="842" y="1809"/>
                </a:lnTo>
                <a:lnTo>
                  <a:pt x="865" y="1745"/>
                </a:lnTo>
                <a:lnTo>
                  <a:pt x="809" y="1705"/>
                </a:lnTo>
                <a:lnTo>
                  <a:pt x="880" y="1706"/>
                </a:lnTo>
                <a:lnTo>
                  <a:pt x="903" y="1643"/>
                </a:lnTo>
                <a:close/>
                <a:moveTo>
                  <a:pt x="1452" y="1653"/>
                </a:moveTo>
                <a:lnTo>
                  <a:pt x="1473" y="1717"/>
                </a:lnTo>
                <a:lnTo>
                  <a:pt x="1544" y="1718"/>
                </a:lnTo>
                <a:lnTo>
                  <a:pt x="1486" y="1757"/>
                </a:lnTo>
                <a:lnTo>
                  <a:pt x="1507" y="1821"/>
                </a:lnTo>
                <a:lnTo>
                  <a:pt x="1450" y="1780"/>
                </a:lnTo>
                <a:lnTo>
                  <a:pt x="1392" y="1819"/>
                </a:lnTo>
                <a:lnTo>
                  <a:pt x="1415" y="1755"/>
                </a:lnTo>
                <a:lnTo>
                  <a:pt x="1358" y="1715"/>
                </a:lnTo>
                <a:lnTo>
                  <a:pt x="1429" y="1716"/>
                </a:lnTo>
                <a:lnTo>
                  <a:pt x="1452" y="1653"/>
                </a:lnTo>
                <a:close/>
                <a:moveTo>
                  <a:pt x="1178" y="1707"/>
                </a:moveTo>
                <a:lnTo>
                  <a:pt x="1198" y="1771"/>
                </a:lnTo>
                <a:lnTo>
                  <a:pt x="1269" y="1772"/>
                </a:lnTo>
                <a:lnTo>
                  <a:pt x="1211" y="1805"/>
                </a:lnTo>
                <a:lnTo>
                  <a:pt x="1232" y="1866"/>
                </a:lnTo>
                <a:lnTo>
                  <a:pt x="1175" y="1824"/>
                </a:lnTo>
                <a:lnTo>
                  <a:pt x="1117" y="1861"/>
                </a:lnTo>
                <a:lnTo>
                  <a:pt x="1140" y="1804"/>
                </a:lnTo>
                <a:lnTo>
                  <a:pt x="1083" y="1769"/>
                </a:lnTo>
                <a:lnTo>
                  <a:pt x="1154" y="1770"/>
                </a:lnTo>
                <a:lnTo>
                  <a:pt x="1178" y="1707"/>
                </a:lnTo>
                <a:close/>
                <a:moveTo>
                  <a:pt x="987" y="123"/>
                </a:moveTo>
                <a:cubicBezTo>
                  <a:pt x="1002" y="116"/>
                  <a:pt x="1017" y="109"/>
                  <a:pt x="1026" y="102"/>
                </a:cubicBezTo>
                <a:cubicBezTo>
                  <a:pt x="1042" y="89"/>
                  <a:pt x="1055" y="70"/>
                  <a:pt x="1063" y="51"/>
                </a:cubicBezTo>
                <a:cubicBezTo>
                  <a:pt x="1071" y="32"/>
                  <a:pt x="1075" y="13"/>
                  <a:pt x="1073" y="0"/>
                </a:cubicBezTo>
                <a:cubicBezTo>
                  <a:pt x="1042" y="7"/>
                  <a:pt x="1002" y="24"/>
                  <a:pt x="973" y="43"/>
                </a:cubicBezTo>
                <a:cubicBezTo>
                  <a:pt x="946" y="60"/>
                  <a:pt x="930" y="102"/>
                  <a:pt x="934" y="135"/>
                </a:cubicBezTo>
                <a:cubicBezTo>
                  <a:pt x="936" y="150"/>
                  <a:pt x="926" y="155"/>
                  <a:pt x="940" y="164"/>
                </a:cubicBezTo>
                <a:cubicBezTo>
                  <a:pt x="957" y="176"/>
                  <a:pt x="980" y="191"/>
                  <a:pt x="999" y="198"/>
                </a:cubicBezTo>
                <a:cubicBezTo>
                  <a:pt x="1040" y="213"/>
                  <a:pt x="1104" y="208"/>
                  <a:pt x="1133" y="202"/>
                </a:cubicBezTo>
                <a:cubicBezTo>
                  <a:pt x="1110" y="189"/>
                  <a:pt x="1083" y="171"/>
                  <a:pt x="1050" y="156"/>
                </a:cubicBezTo>
                <a:cubicBezTo>
                  <a:pt x="1038" y="150"/>
                  <a:pt x="1023" y="146"/>
                  <a:pt x="1006" y="144"/>
                </a:cubicBezTo>
                <a:cubicBezTo>
                  <a:pt x="987" y="142"/>
                  <a:pt x="975" y="143"/>
                  <a:pt x="956" y="144"/>
                </a:cubicBezTo>
                <a:lnTo>
                  <a:pt x="934" y="145"/>
                </a:lnTo>
                <a:lnTo>
                  <a:pt x="949" y="139"/>
                </a:lnTo>
                <a:cubicBezTo>
                  <a:pt x="962" y="133"/>
                  <a:pt x="974" y="129"/>
                  <a:pt x="987" y="123"/>
                </a:cubicBezTo>
                <a:close/>
                <a:moveTo>
                  <a:pt x="813" y="201"/>
                </a:moveTo>
                <a:cubicBezTo>
                  <a:pt x="828" y="190"/>
                  <a:pt x="842" y="179"/>
                  <a:pt x="850" y="168"/>
                </a:cubicBezTo>
                <a:cubicBezTo>
                  <a:pt x="865" y="151"/>
                  <a:pt x="874" y="128"/>
                  <a:pt x="878" y="106"/>
                </a:cubicBezTo>
                <a:cubicBezTo>
                  <a:pt x="882" y="83"/>
                  <a:pt x="882" y="62"/>
                  <a:pt x="877" y="48"/>
                </a:cubicBezTo>
                <a:cubicBezTo>
                  <a:pt x="846" y="63"/>
                  <a:pt x="807" y="91"/>
                  <a:pt x="780" y="119"/>
                </a:cubicBezTo>
                <a:cubicBezTo>
                  <a:pt x="755" y="144"/>
                  <a:pt x="747" y="193"/>
                  <a:pt x="759" y="227"/>
                </a:cubicBezTo>
                <a:cubicBezTo>
                  <a:pt x="765" y="242"/>
                  <a:pt x="755" y="250"/>
                  <a:pt x="772" y="256"/>
                </a:cubicBezTo>
                <a:cubicBezTo>
                  <a:pt x="793" y="265"/>
                  <a:pt x="821" y="275"/>
                  <a:pt x="844" y="278"/>
                </a:cubicBezTo>
                <a:cubicBezTo>
                  <a:pt x="890" y="284"/>
                  <a:pt x="958" y="264"/>
                  <a:pt x="988" y="251"/>
                </a:cubicBezTo>
                <a:cubicBezTo>
                  <a:pt x="960" y="242"/>
                  <a:pt x="927" y="229"/>
                  <a:pt x="888" y="221"/>
                </a:cubicBezTo>
                <a:cubicBezTo>
                  <a:pt x="874" y="218"/>
                  <a:pt x="857" y="217"/>
                  <a:pt x="839" y="219"/>
                </a:cubicBezTo>
                <a:cubicBezTo>
                  <a:pt x="817" y="222"/>
                  <a:pt x="805" y="225"/>
                  <a:pt x="785" y="231"/>
                </a:cubicBezTo>
                <a:lnTo>
                  <a:pt x="762" y="237"/>
                </a:lnTo>
                <a:lnTo>
                  <a:pt x="776" y="227"/>
                </a:lnTo>
                <a:cubicBezTo>
                  <a:pt x="788" y="218"/>
                  <a:pt x="801" y="210"/>
                  <a:pt x="813" y="201"/>
                </a:cubicBezTo>
                <a:close/>
                <a:moveTo>
                  <a:pt x="624" y="292"/>
                </a:moveTo>
                <a:cubicBezTo>
                  <a:pt x="641" y="279"/>
                  <a:pt x="658" y="265"/>
                  <a:pt x="668" y="253"/>
                </a:cubicBezTo>
                <a:cubicBezTo>
                  <a:pt x="685" y="233"/>
                  <a:pt x="696" y="205"/>
                  <a:pt x="701" y="179"/>
                </a:cubicBezTo>
                <a:cubicBezTo>
                  <a:pt x="706" y="153"/>
                  <a:pt x="706" y="127"/>
                  <a:pt x="700" y="111"/>
                </a:cubicBezTo>
                <a:cubicBezTo>
                  <a:pt x="662" y="129"/>
                  <a:pt x="617" y="162"/>
                  <a:pt x="585" y="194"/>
                </a:cubicBezTo>
                <a:cubicBezTo>
                  <a:pt x="555" y="224"/>
                  <a:pt x="546" y="282"/>
                  <a:pt x="561" y="322"/>
                </a:cubicBezTo>
                <a:cubicBezTo>
                  <a:pt x="567" y="340"/>
                  <a:pt x="556" y="349"/>
                  <a:pt x="575" y="356"/>
                </a:cubicBezTo>
                <a:cubicBezTo>
                  <a:pt x="601" y="367"/>
                  <a:pt x="634" y="379"/>
                  <a:pt x="660" y="383"/>
                </a:cubicBezTo>
                <a:cubicBezTo>
                  <a:pt x="715" y="390"/>
                  <a:pt x="796" y="365"/>
                  <a:pt x="831" y="350"/>
                </a:cubicBezTo>
                <a:cubicBezTo>
                  <a:pt x="798" y="339"/>
                  <a:pt x="759" y="324"/>
                  <a:pt x="713" y="314"/>
                </a:cubicBezTo>
                <a:cubicBezTo>
                  <a:pt x="696" y="311"/>
                  <a:pt x="676" y="311"/>
                  <a:pt x="654" y="313"/>
                </a:cubicBezTo>
                <a:cubicBezTo>
                  <a:pt x="629" y="316"/>
                  <a:pt x="615" y="320"/>
                  <a:pt x="591" y="327"/>
                </a:cubicBezTo>
                <a:lnTo>
                  <a:pt x="564" y="334"/>
                </a:lnTo>
                <a:lnTo>
                  <a:pt x="581" y="322"/>
                </a:lnTo>
                <a:cubicBezTo>
                  <a:pt x="595" y="312"/>
                  <a:pt x="610" y="302"/>
                  <a:pt x="624" y="292"/>
                </a:cubicBezTo>
                <a:close/>
                <a:moveTo>
                  <a:pt x="448" y="418"/>
                </a:moveTo>
                <a:cubicBezTo>
                  <a:pt x="464" y="400"/>
                  <a:pt x="479" y="382"/>
                  <a:pt x="488" y="366"/>
                </a:cubicBezTo>
                <a:cubicBezTo>
                  <a:pt x="502" y="341"/>
                  <a:pt x="508" y="309"/>
                  <a:pt x="509" y="280"/>
                </a:cubicBezTo>
                <a:cubicBezTo>
                  <a:pt x="508" y="251"/>
                  <a:pt x="503" y="223"/>
                  <a:pt x="493" y="207"/>
                </a:cubicBezTo>
                <a:cubicBezTo>
                  <a:pt x="457" y="234"/>
                  <a:pt x="414" y="280"/>
                  <a:pt x="386" y="321"/>
                </a:cubicBezTo>
                <a:cubicBezTo>
                  <a:pt x="361" y="359"/>
                  <a:pt x="363" y="423"/>
                  <a:pt x="386" y="463"/>
                </a:cubicBezTo>
                <a:cubicBezTo>
                  <a:pt x="397" y="481"/>
                  <a:pt x="387" y="493"/>
                  <a:pt x="409" y="497"/>
                </a:cubicBezTo>
                <a:cubicBezTo>
                  <a:pt x="438" y="503"/>
                  <a:pt x="477" y="509"/>
                  <a:pt x="506" y="508"/>
                </a:cubicBezTo>
                <a:cubicBezTo>
                  <a:pt x="566" y="504"/>
                  <a:pt x="647" y="460"/>
                  <a:pt x="682" y="436"/>
                </a:cubicBezTo>
                <a:cubicBezTo>
                  <a:pt x="645" y="432"/>
                  <a:pt x="600" y="424"/>
                  <a:pt x="549" y="423"/>
                </a:cubicBezTo>
                <a:cubicBezTo>
                  <a:pt x="530" y="423"/>
                  <a:pt x="508" y="427"/>
                  <a:pt x="485" y="434"/>
                </a:cubicBezTo>
                <a:cubicBezTo>
                  <a:pt x="458" y="442"/>
                  <a:pt x="444" y="450"/>
                  <a:pt x="420" y="462"/>
                </a:cubicBezTo>
                <a:lnTo>
                  <a:pt x="392" y="476"/>
                </a:lnTo>
                <a:lnTo>
                  <a:pt x="408" y="459"/>
                </a:lnTo>
                <a:cubicBezTo>
                  <a:pt x="421" y="445"/>
                  <a:pt x="435" y="432"/>
                  <a:pt x="448" y="418"/>
                </a:cubicBezTo>
                <a:close/>
                <a:moveTo>
                  <a:pt x="294" y="614"/>
                </a:moveTo>
                <a:cubicBezTo>
                  <a:pt x="304" y="592"/>
                  <a:pt x="313" y="570"/>
                  <a:pt x="316" y="553"/>
                </a:cubicBezTo>
                <a:cubicBezTo>
                  <a:pt x="321" y="524"/>
                  <a:pt x="317" y="492"/>
                  <a:pt x="308" y="464"/>
                </a:cubicBezTo>
                <a:cubicBezTo>
                  <a:pt x="299" y="436"/>
                  <a:pt x="286" y="412"/>
                  <a:pt x="272" y="400"/>
                </a:cubicBezTo>
                <a:cubicBezTo>
                  <a:pt x="245" y="438"/>
                  <a:pt x="219" y="494"/>
                  <a:pt x="206" y="543"/>
                </a:cubicBezTo>
                <a:cubicBezTo>
                  <a:pt x="193" y="587"/>
                  <a:pt x="215" y="647"/>
                  <a:pt x="250" y="678"/>
                </a:cubicBezTo>
                <a:cubicBezTo>
                  <a:pt x="266" y="691"/>
                  <a:pt x="259" y="706"/>
                  <a:pt x="282" y="703"/>
                </a:cubicBezTo>
                <a:cubicBezTo>
                  <a:pt x="311" y="698"/>
                  <a:pt x="350" y="691"/>
                  <a:pt x="377" y="680"/>
                </a:cubicBezTo>
                <a:cubicBezTo>
                  <a:pt x="433" y="657"/>
                  <a:pt x="496" y="589"/>
                  <a:pt x="522" y="555"/>
                </a:cubicBezTo>
                <a:cubicBezTo>
                  <a:pt x="485" y="563"/>
                  <a:pt x="440" y="570"/>
                  <a:pt x="391" y="586"/>
                </a:cubicBezTo>
                <a:cubicBezTo>
                  <a:pt x="373" y="592"/>
                  <a:pt x="353" y="603"/>
                  <a:pt x="334" y="617"/>
                </a:cubicBezTo>
                <a:cubicBezTo>
                  <a:pt x="312" y="634"/>
                  <a:pt x="300" y="646"/>
                  <a:pt x="281" y="666"/>
                </a:cubicBezTo>
                <a:lnTo>
                  <a:pt x="259" y="688"/>
                </a:lnTo>
                <a:lnTo>
                  <a:pt x="269" y="666"/>
                </a:lnTo>
                <a:cubicBezTo>
                  <a:pt x="277" y="649"/>
                  <a:pt x="286" y="632"/>
                  <a:pt x="294" y="614"/>
                </a:cubicBezTo>
                <a:close/>
                <a:moveTo>
                  <a:pt x="184" y="865"/>
                </a:moveTo>
                <a:cubicBezTo>
                  <a:pt x="188" y="839"/>
                  <a:pt x="191" y="813"/>
                  <a:pt x="190" y="795"/>
                </a:cubicBezTo>
                <a:cubicBezTo>
                  <a:pt x="188" y="763"/>
                  <a:pt x="176" y="731"/>
                  <a:pt x="159" y="704"/>
                </a:cubicBezTo>
                <a:cubicBezTo>
                  <a:pt x="142" y="678"/>
                  <a:pt x="122" y="656"/>
                  <a:pt x="103" y="647"/>
                </a:cubicBezTo>
                <a:cubicBezTo>
                  <a:pt x="86" y="694"/>
                  <a:pt x="74" y="761"/>
                  <a:pt x="72" y="815"/>
                </a:cubicBezTo>
                <a:cubicBezTo>
                  <a:pt x="71" y="865"/>
                  <a:pt x="110" y="922"/>
                  <a:pt x="154" y="944"/>
                </a:cubicBezTo>
                <a:cubicBezTo>
                  <a:pt x="174" y="953"/>
                  <a:pt x="172" y="970"/>
                  <a:pt x="194" y="961"/>
                </a:cubicBezTo>
                <a:cubicBezTo>
                  <a:pt x="224" y="948"/>
                  <a:pt x="262" y="930"/>
                  <a:pt x="287" y="911"/>
                </a:cubicBezTo>
                <a:cubicBezTo>
                  <a:pt x="340" y="871"/>
                  <a:pt x="388" y="782"/>
                  <a:pt x="406" y="740"/>
                </a:cubicBezTo>
                <a:cubicBezTo>
                  <a:pt x="369" y="758"/>
                  <a:pt x="324" y="778"/>
                  <a:pt x="278" y="809"/>
                </a:cubicBezTo>
                <a:cubicBezTo>
                  <a:pt x="260" y="820"/>
                  <a:pt x="243" y="837"/>
                  <a:pt x="226" y="857"/>
                </a:cubicBezTo>
                <a:cubicBezTo>
                  <a:pt x="207" y="881"/>
                  <a:pt x="199" y="896"/>
                  <a:pt x="183" y="922"/>
                </a:cubicBezTo>
                <a:lnTo>
                  <a:pt x="166" y="952"/>
                </a:lnTo>
                <a:lnTo>
                  <a:pt x="171" y="927"/>
                </a:lnTo>
                <a:cubicBezTo>
                  <a:pt x="175" y="906"/>
                  <a:pt x="180" y="885"/>
                  <a:pt x="184" y="865"/>
                </a:cubicBezTo>
                <a:close/>
                <a:moveTo>
                  <a:pt x="152" y="1123"/>
                </a:moveTo>
                <a:cubicBezTo>
                  <a:pt x="150" y="1097"/>
                  <a:pt x="146" y="1071"/>
                  <a:pt x="140" y="1054"/>
                </a:cubicBezTo>
                <a:cubicBezTo>
                  <a:pt x="130" y="1024"/>
                  <a:pt x="109" y="996"/>
                  <a:pt x="86" y="975"/>
                </a:cubicBezTo>
                <a:cubicBezTo>
                  <a:pt x="62" y="955"/>
                  <a:pt x="37" y="939"/>
                  <a:pt x="18" y="936"/>
                </a:cubicBezTo>
                <a:cubicBezTo>
                  <a:pt x="13" y="986"/>
                  <a:pt x="19" y="1054"/>
                  <a:pt x="32" y="1106"/>
                </a:cubicBezTo>
                <a:cubicBezTo>
                  <a:pt x="44" y="1155"/>
                  <a:pt x="96" y="1198"/>
                  <a:pt x="145" y="1207"/>
                </a:cubicBezTo>
                <a:cubicBezTo>
                  <a:pt x="167" y="1211"/>
                  <a:pt x="169" y="1228"/>
                  <a:pt x="188" y="1212"/>
                </a:cubicBezTo>
                <a:cubicBezTo>
                  <a:pt x="213" y="1192"/>
                  <a:pt x="245" y="1164"/>
                  <a:pt x="264" y="1139"/>
                </a:cubicBezTo>
                <a:cubicBezTo>
                  <a:pt x="304" y="1085"/>
                  <a:pt x="328" y="987"/>
                  <a:pt x="333" y="941"/>
                </a:cubicBezTo>
                <a:cubicBezTo>
                  <a:pt x="303" y="969"/>
                  <a:pt x="265" y="1001"/>
                  <a:pt x="228" y="1043"/>
                </a:cubicBezTo>
                <a:cubicBezTo>
                  <a:pt x="214" y="1059"/>
                  <a:pt x="202" y="1080"/>
                  <a:pt x="191" y="1104"/>
                </a:cubicBezTo>
                <a:cubicBezTo>
                  <a:pt x="179" y="1132"/>
                  <a:pt x="175" y="1149"/>
                  <a:pt x="167" y="1178"/>
                </a:cubicBezTo>
                <a:lnTo>
                  <a:pt x="159" y="1211"/>
                </a:lnTo>
                <a:lnTo>
                  <a:pt x="157" y="1186"/>
                </a:lnTo>
                <a:cubicBezTo>
                  <a:pt x="155" y="1165"/>
                  <a:pt x="154" y="1144"/>
                  <a:pt x="152" y="1123"/>
                </a:cubicBezTo>
                <a:close/>
                <a:moveTo>
                  <a:pt x="182" y="1384"/>
                </a:moveTo>
                <a:cubicBezTo>
                  <a:pt x="173" y="1360"/>
                  <a:pt x="161" y="1336"/>
                  <a:pt x="151" y="1321"/>
                </a:cubicBezTo>
                <a:cubicBezTo>
                  <a:pt x="133" y="1296"/>
                  <a:pt x="105" y="1276"/>
                  <a:pt x="76" y="1262"/>
                </a:cubicBezTo>
                <a:cubicBezTo>
                  <a:pt x="48" y="1250"/>
                  <a:pt x="20" y="1243"/>
                  <a:pt x="0" y="1246"/>
                </a:cubicBezTo>
                <a:cubicBezTo>
                  <a:pt x="10" y="1295"/>
                  <a:pt x="35" y="1358"/>
                  <a:pt x="63" y="1404"/>
                </a:cubicBezTo>
                <a:cubicBezTo>
                  <a:pt x="87" y="1447"/>
                  <a:pt x="150" y="1473"/>
                  <a:pt x="199" y="1466"/>
                </a:cubicBezTo>
                <a:cubicBezTo>
                  <a:pt x="221" y="1464"/>
                  <a:pt x="228" y="1479"/>
                  <a:pt x="242" y="1459"/>
                </a:cubicBezTo>
                <a:cubicBezTo>
                  <a:pt x="260" y="1431"/>
                  <a:pt x="283" y="1395"/>
                  <a:pt x="294" y="1365"/>
                </a:cubicBezTo>
                <a:cubicBezTo>
                  <a:pt x="317" y="1302"/>
                  <a:pt x="311" y="1201"/>
                  <a:pt x="303" y="1155"/>
                </a:cubicBezTo>
                <a:cubicBezTo>
                  <a:pt x="282" y="1191"/>
                  <a:pt x="255" y="1233"/>
                  <a:pt x="232" y="1285"/>
                </a:cubicBezTo>
                <a:cubicBezTo>
                  <a:pt x="223" y="1304"/>
                  <a:pt x="217" y="1328"/>
                  <a:pt x="214" y="1354"/>
                </a:cubicBezTo>
                <a:cubicBezTo>
                  <a:pt x="211" y="1384"/>
                  <a:pt x="211" y="1402"/>
                  <a:pt x="212" y="1432"/>
                </a:cubicBezTo>
                <a:lnTo>
                  <a:pt x="214" y="1466"/>
                </a:lnTo>
                <a:lnTo>
                  <a:pt x="204" y="1443"/>
                </a:lnTo>
                <a:cubicBezTo>
                  <a:pt x="197" y="1423"/>
                  <a:pt x="190" y="1403"/>
                  <a:pt x="182" y="1384"/>
                </a:cubicBezTo>
                <a:close/>
                <a:moveTo>
                  <a:pt x="274" y="1615"/>
                </a:moveTo>
                <a:cubicBezTo>
                  <a:pt x="258" y="1595"/>
                  <a:pt x="241" y="1575"/>
                  <a:pt x="227" y="1563"/>
                </a:cubicBezTo>
                <a:cubicBezTo>
                  <a:pt x="203" y="1544"/>
                  <a:pt x="171" y="1532"/>
                  <a:pt x="140" y="1527"/>
                </a:cubicBezTo>
                <a:cubicBezTo>
                  <a:pt x="110" y="1522"/>
                  <a:pt x="81" y="1523"/>
                  <a:pt x="62" y="1531"/>
                </a:cubicBezTo>
                <a:cubicBezTo>
                  <a:pt x="84" y="1576"/>
                  <a:pt x="125" y="1630"/>
                  <a:pt x="163" y="1667"/>
                </a:cubicBezTo>
                <a:cubicBezTo>
                  <a:pt x="198" y="1701"/>
                  <a:pt x="265" y="1710"/>
                  <a:pt x="311" y="1690"/>
                </a:cubicBezTo>
                <a:cubicBezTo>
                  <a:pt x="332" y="1681"/>
                  <a:pt x="342" y="1695"/>
                  <a:pt x="350" y="1671"/>
                </a:cubicBezTo>
                <a:cubicBezTo>
                  <a:pt x="361" y="1640"/>
                  <a:pt x="374" y="1599"/>
                  <a:pt x="377" y="1567"/>
                </a:cubicBezTo>
                <a:cubicBezTo>
                  <a:pt x="383" y="1500"/>
                  <a:pt x="351" y="1404"/>
                  <a:pt x="332" y="1362"/>
                </a:cubicBezTo>
                <a:cubicBezTo>
                  <a:pt x="321" y="1402"/>
                  <a:pt x="305" y="1450"/>
                  <a:pt x="296" y="1506"/>
                </a:cubicBezTo>
                <a:cubicBezTo>
                  <a:pt x="293" y="1527"/>
                  <a:pt x="293" y="1551"/>
                  <a:pt x="297" y="1577"/>
                </a:cubicBezTo>
                <a:cubicBezTo>
                  <a:pt x="301" y="1608"/>
                  <a:pt x="306" y="1625"/>
                  <a:pt x="315" y="1654"/>
                </a:cubicBezTo>
                <a:lnTo>
                  <a:pt x="325" y="1686"/>
                </a:lnTo>
                <a:lnTo>
                  <a:pt x="310" y="1666"/>
                </a:lnTo>
                <a:cubicBezTo>
                  <a:pt x="298" y="1649"/>
                  <a:pt x="286" y="1632"/>
                  <a:pt x="274" y="1615"/>
                </a:cubicBezTo>
                <a:close/>
                <a:moveTo>
                  <a:pt x="415" y="1797"/>
                </a:moveTo>
                <a:cubicBezTo>
                  <a:pt x="395" y="1781"/>
                  <a:pt x="374" y="1766"/>
                  <a:pt x="358" y="1757"/>
                </a:cubicBezTo>
                <a:cubicBezTo>
                  <a:pt x="330" y="1744"/>
                  <a:pt x="296" y="1740"/>
                  <a:pt x="265" y="1743"/>
                </a:cubicBezTo>
                <a:cubicBezTo>
                  <a:pt x="235" y="1746"/>
                  <a:pt x="206" y="1754"/>
                  <a:pt x="190" y="1766"/>
                </a:cubicBezTo>
                <a:cubicBezTo>
                  <a:pt x="222" y="1804"/>
                  <a:pt x="273" y="1847"/>
                  <a:pt x="319" y="1874"/>
                </a:cubicBezTo>
                <a:cubicBezTo>
                  <a:pt x="361" y="1899"/>
                  <a:pt x="428" y="1891"/>
                  <a:pt x="468" y="1861"/>
                </a:cubicBezTo>
                <a:cubicBezTo>
                  <a:pt x="486" y="1847"/>
                  <a:pt x="500" y="1858"/>
                  <a:pt x="502" y="1833"/>
                </a:cubicBezTo>
                <a:cubicBezTo>
                  <a:pt x="505" y="1800"/>
                  <a:pt x="508" y="1757"/>
                  <a:pt x="504" y="1725"/>
                </a:cubicBezTo>
                <a:cubicBezTo>
                  <a:pt x="495" y="1659"/>
                  <a:pt x="442" y="1573"/>
                  <a:pt x="414" y="1537"/>
                </a:cubicBezTo>
                <a:cubicBezTo>
                  <a:pt x="412" y="1579"/>
                  <a:pt x="408" y="1629"/>
                  <a:pt x="412" y="1685"/>
                </a:cubicBezTo>
                <a:cubicBezTo>
                  <a:pt x="413" y="1706"/>
                  <a:pt x="419" y="1730"/>
                  <a:pt x="429" y="1755"/>
                </a:cubicBezTo>
                <a:cubicBezTo>
                  <a:pt x="440" y="1783"/>
                  <a:pt x="449" y="1798"/>
                  <a:pt x="464" y="1824"/>
                </a:cubicBezTo>
                <a:lnTo>
                  <a:pt x="481" y="1854"/>
                </a:lnTo>
                <a:lnTo>
                  <a:pt x="462" y="1837"/>
                </a:lnTo>
                <a:cubicBezTo>
                  <a:pt x="446" y="1824"/>
                  <a:pt x="431" y="1810"/>
                  <a:pt x="415" y="1797"/>
                </a:cubicBezTo>
                <a:close/>
                <a:moveTo>
                  <a:pt x="581" y="1950"/>
                </a:moveTo>
                <a:cubicBezTo>
                  <a:pt x="558" y="1935"/>
                  <a:pt x="535" y="1922"/>
                  <a:pt x="516" y="1915"/>
                </a:cubicBezTo>
                <a:cubicBezTo>
                  <a:pt x="486" y="1904"/>
                  <a:pt x="449" y="1904"/>
                  <a:pt x="417" y="1910"/>
                </a:cubicBezTo>
                <a:cubicBezTo>
                  <a:pt x="385" y="1916"/>
                  <a:pt x="356" y="1928"/>
                  <a:pt x="340" y="1943"/>
                </a:cubicBezTo>
                <a:cubicBezTo>
                  <a:pt x="377" y="1979"/>
                  <a:pt x="436" y="2019"/>
                  <a:pt x="488" y="2042"/>
                </a:cubicBezTo>
                <a:cubicBezTo>
                  <a:pt x="535" y="2064"/>
                  <a:pt x="605" y="2048"/>
                  <a:pt x="644" y="2012"/>
                </a:cubicBezTo>
                <a:cubicBezTo>
                  <a:pt x="662" y="1996"/>
                  <a:pt x="677" y="2005"/>
                  <a:pt x="677" y="1979"/>
                </a:cubicBezTo>
                <a:cubicBezTo>
                  <a:pt x="677" y="1943"/>
                  <a:pt x="676" y="1898"/>
                  <a:pt x="668" y="1864"/>
                </a:cubicBezTo>
                <a:cubicBezTo>
                  <a:pt x="651" y="1795"/>
                  <a:pt x="586" y="1710"/>
                  <a:pt x="552" y="1675"/>
                </a:cubicBezTo>
                <a:cubicBezTo>
                  <a:pt x="555" y="1720"/>
                  <a:pt x="556" y="1773"/>
                  <a:pt x="566" y="1833"/>
                </a:cubicBezTo>
                <a:cubicBezTo>
                  <a:pt x="570" y="1855"/>
                  <a:pt x="579" y="1879"/>
                  <a:pt x="591" y="1904"/>
                </a:cubicBezTo>
                <a:cubicBezTo>
                  <a:pt x="606" y="1933"/>
                  <a:pt x="617" y="1948"/>
                  <a:pt x="636" y="1974"/>
                </a:cubicBezTo>
                <a:lnTo>
                  <a:pt x="657" y="2003"/>
                </a:lnTo>
                <a:lnTo>
                  <a:pt x="635" y="1988"/>
                </a:lnTo>
                <a:cubicBezTo>
                  <a:pt x="617" y="1976"/>
                  <a:pt x="599" y="1962"/>
                  <a:pt x="581" y="1950"/>
                </a:cubicBezTo>
                <a:close/>
                <a:moveTo>
                  <a:pt x="783" y="2049"/>
                </a:moveTo>
                <a:cubicBezTo>
                  <a:pt x="758" y="2039"/>
                  <a:pt x="732" y="2031"/>
                  <a:pt x="713" y="2028"/>
                </a:cubicBezTo>
                <a:cubicBezTo>
                  <a:pt x="681" y="2024"/>
                  <a:pt x="645" y="2032"/>
                  <a:pt x="614" y="2044"/>
                </a:cubicBezTo>
                <a:cubicBezTo>
                  <a:pt x="584" y="2058"/>
                  <a:pt x="558" y="2075"/>
                  <a:pt x="546" y="2093"/>
                </a:cubicBezTo>
                <a:cubicBezTo>
                  <a:pt x="590" y="2121"/>
                  <a:pt x="655" y="2147"/>
                  <a:pt x="711" y="2159"/>
                </a:cubicBezTo>
                <a:cubicBezTo>
                  <a:pt x="761" y="2170"/>
                  <a:pt x="827" y="2139"/>
                  <a:pt x="858" y="2096"/>
                </a:cubicBezTo>
                <a:cubicBezTo>
                  <a:pt x="872" y="2076"/>
                  <a:pt x="889" y="2082"/>
                  <a:pt x="883" y="2056"/>
                </a:cubicBezTo>
                <a:cubicBezTo>
                  <a:pt x="876" y="2022"/>
                  <a:pt x="865" y="1977"/>
                  <a:pt x="851" y="1946"/>
                </a:cubicBezTo>
                <a:cubicBezTo>
                  <a:pt x="820" y="1882"/>
                  <a:pt x="739" y="1813"/>
                  <a:pt x="699" y="1786"/>
                </a:cubicBezTo>
                <a:cubicBezTo>
                  <a:pt x="711" y="1829"/>
                  <a:pt x="723" y="1881"/>
                  <a:pt x="744" y="1937"/>
                </a:cubicBezTo>
                <a:cubicBezTo>
                  <a:pt x="753" y="1958"/>
                  <a:pt x="767" y="1980"/>
                  <a:pt x="784" y="2002"/>
                </a:cubicBezTo>
                <a:cubicBezTo>
                  <a:pt x="804" y="2027"/>
                  <a:pt x="818" y="2039"/>
                  <a:pt x="842" y="2060"/>
                </a:cubicBezTo>
                <a:lnTo>
                  <a:pt x="868" y="2084"/>
                </a:lnTo>
                <a:lnTo>
                  <a:pt x="844" y="2074"/>
                </a:lnTo>
                <a:cubicBezTo>
                  <a:pt x="823" y="2066"/>
                  <a:pt x="804" y="2057"/>
                  <a:pt x="783" y="2049"/>
                </a:cubicBezTo>
                <a:close/>
                <a:moveTo>
                  <a:pt x="1015" y="2140"/>
                </a:moveTo>
                <a:cubicBezTo>
                  <a:pt x="986" y="2135"/>
                  <a:pt x="957" y="2132"/>
                  <a:pt x="936" y="2133"/>
                </a:cubicBezTo>
                <a:cubicBezTo>
                  <a:pt x="902" y="2136"/>
                  <a:pt x="865" y="2151"/>
                  <a:pt x="835" y="2171"/>
                </a:cubicBezTo>
                <a:cubicBezTo>
                  <a:pt x="806" y="2191"/>
                  <a:pt x="782" y="2216"/>
                  <a:pt x="772" y="2237"/>
                </a:cubicBezTo>
                <a:cubicBezTo>
                  <a:pt x="825" y="2257"/>
                  <a:pt x="900" y="2271"/>
                  <a:pt x="961" y="2271"/>
                </a:cubicBezTo>
                <a:cubicBezTo>
                  <a:pt x="1016" y="2273"/>
                  <a:pt x="1079" y="2226"/>
                  <a:pt x="1103" y="2174"/>
                </a:cubicBezTo>
                <a:cubicBezTo>
                  <a:pt x="1114" y="2150"/>
                  <a:pt x="1133" y="2153"/>
                  <a:pt x="1122" y="2126"/>
                </a:cubicBezTo>
                <a:cubicBezTo>
                  <a:pt x="1108" y="2091"/>
                  <a:pt x="1087" y="2047"/>
                  <a:pt x="1066" y="2017"/>
                </a:cubicBezTo>
                <a:cubicBezTo>
                  <a:pt x="1020" y="1956"/>
                  <a:pt x="921" y="1900"/>
                  <a:pt x="873" y="1879"/>
                </a:cubicBezTo>
                <a:cubicBezTo>
                  <a:pt x="894" y="1922"/>
                  <a:pt x="917" y="1975"/>
                  <a:pt x="951" y="2030"/>
                </a:cubicBezTo>
                <a:cubicBezTo>
                  <a:pt x="964" y="2050"/>
                  <a:pt x="983" y="2071"/>
                  <a:pt x="1006" y="2090"/>
                </a:cubicBezTo>
                <a:cubicBezTo>
                  <a:pt x="1033" y="2112"/>
                  <a:pt x="1050" y="2122"/>
                  <a:pt x="1079" y="2139"/>
                </a:cubicBezTo>
                <a:lnTo>
                  <a:pt x="1112" y="2159"/>
                </a:lnTo>
                <a:lnTo>
                  <a:pt x="1084" y="2154"/>
                </a:lnTo>
                <a:cubicBezTo>
                  <a:pt x="1061" y="2149"/>
                  <a:pt x="1038" y="2144"/>
                  <a:pt x="1015" y="2140"/>
                </a:cubicBezTo>
                <a:close/>
                <a:moveTo>
                  <a:pt x="1399" y="131"/>
                </a:moveTo>
                <a:cubicBezTo>
                  <a:pt x="1384" y="124"/>
                  <a:pt x="1369" y="115"/>
                  <a:pt x="1360" y="108"/>
                </a:cubicBezTo>
                <a:cubicBezTo>
                  <a:pt x="1345" y="95"/>
                  <a:pt x="1333" y="75"/>
                  <a:pt x="1325" y="56"/>
                </a:cubicBezTo>
                <a:cubicBezTo>
                  <a:pt x="1318" y="37"/>
                  <a:pt x="1315" y="18"/>
                  <a:pt x="1317" y="5"/>
                </a:cubicBezTo>
                <a:cubicBezTo>
                  <a:pt x="1348" y="13"/>
                  <a:pt x="1387" y="31"/>
                  <a:pt x="1416" y="51"/>
                </a:cubicBezTo>
                <a:cubicBezTo>
                  <a:pt x="1442" y="69"/>
                  <a:pt x="1457" y="112"/>
                  <a:pt x="1451" y="145"/>
                </a:cubicBezTo>
                <a:cubicBezTo>
                  <a:pt x="1448" y="160"/>
                  <a:pt x="1458" y="164"/>
                  <a:pt x="1445" y="173"/>
                </a:cubicBezTo>
                <a:cubicBezTo>
                  <a:pt x="1427" y="184"/>
                  <a:pt x="1403" y="198"/>
                  <a:pt x="1384" y="205"/>
                </a:cubicBezTo>
                <a:cubicBezTo>
                  <a:pt x="1343" y="218"/>
                  <a:pt x="1279" y="211"/>
                  <a:pt x="1250" y="205"/>
                </a:cubicBezTo>
                <a:cubicBezTo>
                  <a:pt x="1273" y="192"/>
                  <a:pt x="1301" y="175"/>
                  <a:pt x="1334" y="161"/>
                </a:cubicBezTo>
                <a:cubicBezTo>
                  <a:pt x="1347" y="156"/>
                  <a:pt x="1362" y="153"/>
                  <a:pt x="1379" y="151"/>
                </a:cubicBezTo>
                <a:cubicBezTo>
                  <a:pt x="1399" y="150"/>
                  <a:pt x="1410" y="151"/>
                  <a:pt x="1429" y="153"/>
                </a:cubicBezTo>
                <a:lnTo>
                  <a:pt x="1450" y="155"/>
                </a:lnTo>
                <a:lnTo>
                  <a:pt x="1436" y="148"/>
                </a:lnTo>
                <a:cubicBezTo>
                  <a:pt x="1424" y="142"/>
                  <a:pt x="1411" y="137"/>
                  <a:pt x="1399" y="131"/>
                </a:cubicBezTo>
                <a:close/>
                <a:moveTo>
                  <a:pt x="1570" y="215"/>
                </a:moveTo>
                <a:cubicBezTo>
                  <a:pt x="1555" y="204"/>
                  <a:pt x="1542" y="192"/>
                  <a:pt x="1534" y="181"/>
                </a:cubicBezTo>
                <a:cubicBezTo>
                  <a:pt x="1520" y="164"/>
                  <a:pt x="1512" y="140"/>
                  <a:pt x="1508" y="117"/>
                </a:cubicBezTo>
                <a:cubicBezTo>
                  <a:pt x="1505" y="95"/>
                  <a:pt x="1505" y="73"/>
                  <a:pt x="1511" y="60"/>
                </a:cubicBezTo>
                <a:cubicBezTo>
                  <a:pt x="1542" y="76"/>
                  <a:pt x="1580" y="106"/>
                  <a:pt x="1606" y="134"/>
                </a:cubicBezTo>
                <a:cubicBezTo>
                  <a:pt x="1630" y="160"/>
                  <a:pt x="1636" y="209"/>
                  <a:pt x="1622" y="243"/>
                </a:cubicBezTo>
                <a:cubicBezTo>
                  <a:pt x="1616" y="258"/>
                  <a:pt x="1626" y="266"/>
                  <a:pt x="1609" y="272"/>
                </a:cubicBezTo>
                <a:cubicBezTo>
                  <a:pt x="1587" y="280"/>
                  <a:pt x="1559" y="289"/>
                  <a:pt x="1536" y="291"/>
                </a:cubicBezTo>
                <a:cubicBezTo>
                  <a:pt x="1489" y="296"/>
                  <a:pt x="1422" y="272"/>
                  <a:pt x="1393" y="258"/>
                </a:cubicBezTo>
                <a:cubicBezTo>
                  <a:pt x="1421" y="250"/>
                  <a:pt x="1455" y="238"/>
                  <a:pt x="1494" y="232"/>
                </a:cubicBezTo>
                <a:cubicBezTo>
                  <a:pt x="1508" y="229"/>
                  <a:pt x="1525" y="230"/>
                  <a:pt x="1544" y="232"/>
                </a:cubicBezTo>
                <a:cubicBezTo>
                  <a:pt x="1565" y="235"/>
                  <a:pt x="1577" y="239"/>
                  <a:pt x="1597" y="246"/>
                </a:cubicBezTo>
                <a:lnTo>
                  <a:pt x="1620" y="253"/>
                </a:lnTo>
                <a:lnTo>
                  <a:pt x="1605" y="242"/>
                </a:lnTo>
                <a:cubicBezTo>
                  <a:pt x="1594" y="233"/>
                  <a:pt x="1582" y="225"/>
                  <a:pt x="1570" y="215"/>
                </a:cubicBezTo>
                <a:close/>
                <a:moveTo>
                  <a:pt x="1755" y="313"/>
                </a:moveTo>
                <a:cubicBezTo>
                  <a:pt x="1738" y="299"/>
                  <a:pt x="1722" y="285"/>
                  <a:pt x="1712" y="272"/>
                </a:cubicBezTo>
                <a:cubicBezTo>
                  <a:pt x="1697" y="252"/>
                  <a:pt x="1687" y="224"/>
                  <a:pt x="1682" y="197"/>
                </a:cubicBezTo>
                <a:cubicBezTo>
                  <a:pt x="1679" y="171"/>
                  <a:pt x="1679" y="145"/>
                  <a:pt x="1686" y="129"/>
                </a:cubicBezTo>
                <a:cubicBezTo>
                  <a:pt x="1723" y="148"/>
                  <a:pt x="1767" y="183"/>
                  <a:pt x="1798" y="217"/>
                </a:cubicBezTo>
                <a:cubicBezTo>
                  <a:pt x="1827" y="247"/>
                  <a:pt x="1833" y="305"/>
                  <a:pt x="1817" y="345"/>
                </a:cubicBezTo>
                <a:cubicBezTo>
                  <a:pt x="1810" y="363"/>
                  <a:pt x="1821" y="372"/>
                  <a:pt x="1802" y="379"/>
                </a:cubicBezTo>
                <a:cubicBezTo>
                  <a:pt x="1776" y="389"/>
                  <a:pt x="1742" y="399"/>
                  <a:pt x="1716" y="402"/>
                </a:cubicBezTo>
                <a:cubicBezTo>
                  <a:pt x="1660" y="407"/>
                  <a:pt x="1581" y="380"/>
                  <a:pt x="1546" y="363"/>
                </a:cubicBezTo>
                <a:cubicBezTo>
                  <a:pt x="1580" y="354"/>
                  <a:pt x="1619" y="340"/>
                  <a:pt x="1665" y="332"/>
                </a:cubicBezTo>
                <a:cubicBezTo>
                  <a:pt x="1682" y="329"/>
                  <a:pt x="1703" y="330"/>
                  <a:pt x="1724" y="333"/>
                </a:cubicBezTo>
                <a:cubicBezTo>
                  <a:pt x="1750" y="337"/>
                  <a:pt x="1763" y="341"/>
                  <a:pt x="1787" y="349"/>
                </a:cubicBezTo>
                <a:lnTo>
                  <a:pt x="1814" y="357"/>
                </a:lnTo>
                <a:lnTo>
                  <a:pt x="1797" y="344"/>
                </a:lnTo>
                <a:cubicBezTo>
                  <a:pt x="1783" y="334"/>
                  <a:pt x="1769" y="324"/>
                  <a:pt x="1755" y="313"/>
                </a:cubicBezTo>
                <a:close/>
                <a:moveTo>
                  <a:pt x="1926" y="445"/>
                </a:moveTo>
                <a:cubicBezTo>
                  <a:pt x="1911" y="427"/>
                  <a:pt x="1896" y="408"/>
                  <a:pt x="1888" y="392"/>
                </a:cubicBezTo>
                <a:cubicBezTo>
                  <a:pt x="1875" y="367"/>
                  <a:pt x="1870" y="335"/>
                  <a:pt x="1871" y="305"/>
                </a:cubicBezTo>
                <a:cubicBezTo>
                  <a:pt x="1872" y="276"/>
                  <a:pt x="1878" y="249"/>
                  <a:pt x="1889" y="233"/>
                </a:cubicBezTo>
                <a:cubicBezTo>
                  <a:pt x="1925" y="261"/>
                  <a:pt x="1965" y="308"/>
                  <a:pt x="1991" y="351"/>
                </a:cubicBezTo>
                <a:cubicBezTo>
                  <a:pt x="2016" y="390"/>
                  <a:pt x="2011" y="454"/>
                  <a:pt x="1986" y="493"/>
                </a:cubicBezTo>
                <a:cubicBezTo>
                  <a:pt x="1975" y="511"/>
                  <a:pt x="1985" y="523"/>
                  <a:pt x="1963" y="526"/>
                </a:cubicBezTo>
                <a:cubicBezTo>
                  <a:pt x="1933" y="531"/>
                  <a:pt x="1894" y="535"/>
                  <a:pt x="1866" y="533"/>
                </a:cubicBezTo>
                <a:cubicBezTo>
                  <a:pt x="1805" y="527"/>
                  <a:pt x="1726" y="480"/>
                  <a:pt x="1692" y="455"/>
                </a:cubicBezTo>
                <a:cubicBezTo>
                  <a:pt x="1729" y="452"/>
                  <a:pt x="1775" y="445"/>
                  <a:pt x="1826" y="447"/>
                </a:cubicBezTo>
                <a:cubicBezTo>
                  <a:pt x="1845" y="447"/>
                  <a:pt x="1867" y="452"/>
                  <a:pt x="1889" y="460"/>
                </a:cubicBezTo>
                <a:cubicBezTo>
                  <a:pt x="1915" y="469"/>
                  <a:pt x="1929" y="477"/>
                  <a:pt x="1953" y="490"/>
                </a:cubicBezTo>
                <a:lnTo>
                  <a:pt x="1980" y="505"/>
                </a:lnTo>
                <a:lnTo>
                  <a:pt x="1965" y="488"/>
                </a:lnTo>
                <a:cubicBezTo>
                  <a:pt x="1952" y="473"/>
                  <a:pt x="1939" y="460"/>
                  <a:pt x="1926" y="445"/>
                </a:cubicBezTo>
                <a:close/>
                <a:moveTo>
                  <a:pt x="2073" y="647"/>
                </a:moveTo>
                <a:cubicBezTo>
                  <a:pt x="2064" y="625"/>
                  <a:pt x="2056" y="602"/>
                  <a:pt x="2053" y="585"/>
                </a:cubicBezTo>
                <a:cubicBezTo>
                  <a:pt x="2049" y="556"/>
                  <a:pt x="2054" y="524"/>
                  <a:pt x="2064" y="496"/>
                </a:cubicBezTo>
                <a:cubicBezTo>
                  <a:pt x="2075" y="469"/>
                  <a:pt x="2089" y="445"/>
                  <a:pt x="2103" y="434"/>
                </a:cubicBezTo>
                <a:cubicBezTo>
                  <a:pt x="2128" y="472"/>
                  <a:pt x="2152" y="530"/>
                  <a:pt x="2164" y="579"/>
                </a:cubicBezTo>
                <a:cubicBezTo>
                  <a:pt x="2175" y="624"/>
                  <a:pt x="2151" y="683"/>
                  <a:pt x="2115" y="712"/>
                </a:cubicBezTo>
                <a:cubicBezTo>
                  <a:pt x="2098" y="725"/>
                  <a:pt x="2104" y="740"/>
                  <a:pt x="2082" y="736"/>
                </a:cubicBezTo>
                <a:cubicBezTo>
                  <a:pt x="2052" y="730"/>
                  <a:pt x="2014" y="722"/>
                  <a:pt x="1988" y="710"/>
                </a:cubicBezTo>
                <a:cubicBezTo>
                  <a:pt x="1933" y="685"/>
                  <a:pt x="1872" y="615"/>
                  <a:pt x="1847" y="579"/>
                </a:cubicBezTo>
                <a:cubicBezTo>
                  <a:pt x="1884" y="589"/>
                  <a:pt x="1929" y="598"/>
                  <a:pt x="1977" y="616"/>
                </a:cubicBezTo>
                <a:cubicBezTo>
                  <a:pt x="1995" y="622"/>
                  <a:pt x="2014" y="634"/>
                  <a:pt x="2033" y="649"/>
                </a:cubicBezTo>
                <a:cubicBezTo>
                  <a:pt x="2055" y="666"/>
                  <a:pt x="2065" y="678"/>
                  <a:pt x="2084" y="699"/>
                </a:cubicBezTo>
                <a:lnTo>
                  <a:pt x="2105" y="722"/>
                </a:lnTo>
                <a:lnTo>
                  <a:pt x="2096" y="700"/>
                </a:lnTo>
                <a:cubicBezTo>
                  <a:pt x="2089" y="682"/>
                  <a:pt x="2080" y="665"/>
                  <a:pt x="2073" y="647"/>
                </a:cubicBezTo>
                <a:close/>
                <a:moveTo>
                  <a:pt x="2174" y="902"/>
                </a:moveTo>
                <a:cubicBezTo>
                  <a:pt x="2170" y="876"/>
                  <a:pt x="2168" y="850"/>
                  <a:pt x="2170" y="831"/>
                </a:cubicBezTo>
                <a:cubicBezTo>
                  <a:pt x="2173" y="800"/>
                  <a:pt x="2187" y="768"/>
                  <a:pt x="2205" y="742"/>
                </a:cubicBezTo>
                <a:cubicBezTo>
                  <a:pt x="2223" y="716"/>
                  <a:pt x="2244" y="695"/>
                  <a:pt x="2262" y="687"/>
                </a:cubicBezTo>
                <a:cubicBezTo>
                  <a:pt x="2278" y="735"/>
                  <a:pt x="2288" y="802"/>
                  <a:pt x="2287" y="856"/>
                </a:cubicBezTo>
                <a:cubicBezTo>
                  <a:pt x="2287" y="906"/>
                  <a:pt x="2246" y="961"/>
                  <a:pt x="2201" y="981"/>
                </a:cubicBezTo>
                <a:cubicBezTo>
                  <a:pt x="2180" y="991"/>
                  <a:pt x="2182" y="1008"/>
                  <a:pt x="2160" y="997"/>
                </a:cubicBezTo>
                <a:cubicBezTo>
                  <a:pt x="2131" y="983"/>
                  <a:pt x="2093" y="964"/>
                  <a:pt x="2069" y="944"/>
                </a:cubicBezTo>
                <a:cubicBezTo>
                  <a:pt x="2018" y="902"/>
                  <a:pt x="1972" y="812"/>
                  <a:pt x="1956" y="769"/>
                </a:cubicBezTo>
                <a:cubicBezTo>
                  <a:pt x="1992" y="788"/>
                  <a:pt x="2037" y="810"/>
                  <a:pt x="2082" y="842"/>
                </a:cubicBezTo>
                <a:cubicBezTo>
                  <a:pt x="2099" y="854"/>
                  <a:pt x="2116" y="872"/>
                  <a:pt x="2132" y="893"/>
                </a:cubicBezTo>
                <a:cubicBezTo>
                  <a:pt x="2150" y="917"/>
                  <a:pt x="2158" y="932"/>
                  <a:pt x="2172" y="959"/>
                </a:cubicBezTo>
                <a:lnTo>
                  <a:pt x="2188" y="989"/>
                </a:lnTo>
                <a:lnTo>
                  <a:pt x="2184" y="964"/>
                </a:lnTo>
                <a:cubicBezTo>
                  <a:pt x="2181" y="943"/>
                  <a:pt x="2177" y="922"/>
                  <a:pt x="2174" y="902"/>
                </a:cubicBezTo>
                <a:close/>
                <a:moveTo>
                  <a:pt x="2196" y="1161"/>
                </a:moveTo>
                <a:cubicBezTo>
                  <a:pt x="2199" y="1135"/>
                  <a:pt x="2204" y="1110"/>
                  <a:pt x="2211" y="1092"/>
                </a:cubicBezTo>
                <a:cubicBezTo>
                  <a:pt x="2222" y="1063"/>
                  <a:pt x="2244" y="1036"/>
                  <a:pt x="2268" y="1016"/>
                </a:cubicBezTo>
                <a:cubicBezTo>
                  <a:pt x="2292" y="996"/>
                  <a:pt x="2318" y="982"/>
                  <a:pt x="2337" y="979"/>
                </a:cubicBezTo>
                <a:cubicBezTo>
                  <a:pt x="2340" y="1029"/>
                  <a:pt x="2332" y="1096"/>
                  <a:pt x="2317" y="1149"/>
                </a:cubicBezTo>
                <a:cubicBezTo>
                  <a:pt x="2303" y="1197"/>
                  <a:pt x="2249" y="1238"/>
                  <a:pt x="2200" y="1245"/>
                </a:cubicBezTo>
                <a:cubicBezTo>
                  <a:pt x="2178" y="1248"/>
                  <a:pt x="2176" y="1265"/>
                  <a:pt x="2157" y="1249"/>
                </a:cubicBezTo>
                <a:cubicBezTo>
                  <a:pt x="2133" y="1227"/>
                  <a:pt x="2102" y="1199"/>
                  <a:pt x="2083" y="1173"/>
                </a:cubicBezTo>
                <a:cubicBezTo>
                  <a:pt x="2045" y="1118"/>
                  <a:pt x="2026" y="1018"/>
                  <a:pt x="2022" y="972"/>
                </a:cubicBezTo>
                <a:cubicBezTo>
                  <a:pt x="2051" y="1001"/>
                  <a:pt x="2088" y="1035"/>
                  <a:pt x="2123" y="1078"/>
                </a:cubicBezTo>
                <a:cubicBezTo>
                  <a:pt x="2136" y="1094"/>
                  <a:pt x="2148" y="1116"/>
                  <a:pt x="2157" y="1140"/>
                </a:cubicBezTo>
                <a:cubicBezTo>
                  <a:pt x="2169" y="1169"/>
                  <a:pt x="2172" y="1186"/>
                  <a:pt x="2179" y="1216"/>
                </a:cubicBezTo>
                <a:lnTo>
                  <a:pt x="2186" y="1249"/>
                </a:lnTo>
                <a:lnTo>
                  <a:pt x="2189" y="1224"/>
                </a:lnTo>
                <a:cubicBezTo>
                  <a:pt x="2192" y="1203"/>
                  <a:pt x="2193" y="1182"/>
                  <a:pt x="2196" y="1161"/>
                </a:cubicBezTo>
                <a:close/>
                <a:moveTo>
                  <a:pt x="2156" y="1420"/>
                </a:moveTo>
                <a:cubicBezTo>
                  <a:pt x="2167" y="1397"/>
                  <a:pt x="2179" y="1374"/>
                  <a:pt x="2190" y="1359"/>
                </a:cubicBezTo>
                <a:cubicBezTo>
                  <a:pt x="2209" y="1335"/>
                  <a:pt x="2238" y="1315"/>
                  <a:pt x="2266" y="1303"/>
                </a:cubicBezTo>
                <a:cubicBezTo>
                  <a:pt x="2295" y="1292"/>
                  <a:pt x="2324" y="1286"/>
                  <a:pt x="2343" y="1289"/>
                </a:cubicBezTo>
                <a:cubicBezTo>
                  <a:pt x="2332" y="1338"/>
                  <a:pt x="2305" y="1400"/>
                  <a:pt x="2275" y="1445"/>
                </a:cubicBezTo>
                <a:cubicBezTo>
                  <a:pt x="2249" y="1487"/>
                  <a:pt x="2185" y="1510"/>
                  <a:pt x="2136" y="1502"/>
                </a:cubicBezTo>
                <a:cubicBezTo>
                  <a:pt x="2114" y="1499"/>
                  <a:pt x="2107" y="1514"/>
                  <a:pt x="2094" y="1493"/>
                </a:cubicBezTo>
                <a:cubicBezTo>
                  <a:pt x="2077" y="1465"/>
                  <a:pt x="2055" y="1428"/>
                  <a:pt x="2045" y="1398"/>
                </a:cubicBezTo>
                <a:cubicBezTo>
                  <a:pt x="2025" y="1334"/>
                  <a:pt x="2034" y="1233"/>
                  <a:pt x="2044" y="1188"/>
                </a:cubicBezTo>
                <a:cubicBezTo>
                  <a:pt x="2063" y="1224"/>
                  <a:pt x="2089" y="1267"/>
                  <a:pt x="2110" y="1319"/>
                </a:cubicBezTo>
                <a:cubicBezTo>
                  <a:pt x="2118" y="1339"/>
                  <a:pt x="2123" y="1363"/>
                  <a:pt x="2125" y="1389"/>
                </a:cubicBezTo>
                <a:cubicBezTo>
                  <a:pt x="2128" y="1420"/>
                  <a:pt x="2126" y="1437"/>
                  <a:pt x="2124" y="1468"/>
                </a:cubicBezTo>
                <a:lnTo>
                  <a:pt x="2122" y="1502"/>
                </a:lnTo>
                <a:lnTo>
                  <a:pt x="2132" y="1478"/>
                </a:lnTo>
                <a:cubicBezTo>
                  <a:pt x="2140" y="1459"/>
                  <a:pt x="2148" y="1440"/>
                  <a:pt x="2156" y="1420"/>
                </a:cubicBezTo>
                <a:close/>
                <a:moveTo>
                  <a:pt x="2056" y="1648"/>
                </a:moveTo>
                <a:cubicBezTo>
                  <a:pt x="2073" y="1628"/>
                  <a:pt x="2090" y="1609"/>
                  <a:pt x="2105" y="1598"/>
                </a:cubicBezTo>
                <a:cubicBezTo>
                  <a:pt x="2129" y="1580"/>
                  <a:pt x="2162" y="1569"/>
                  <a:pt x="2193" y="1565"/>
                </a:cubicBezTo>
                <a:cubicBezTo>
                  <a:pt x="2223" y="1561"/>
                  <a:pt x="2253" y="1563"/>
                  <a:pt x="2271" y="1572"/>
                </a:cubicBezTo>
                <a:cubicBezTo>
                  <a:pt x="2247" y="1616"/>
                  <a:pt x="2205" y="1668"/>
                  <a:pt x="2165" y="1704"/>
                </a:cubicBezTo>
                <a:cubicBezTo>
                  <a:pt x="2128" y="1737"/>
                  <a:pt x="2061" y="1743"/>
                  <a:pt x="2016" y="1722"/>
                </a:cubicBezTo>
                <a:cubicBezTo>
                  <a:pt x="1996" y="1712"/>
                  <a:pt x="1985" y="1725"/>
                  <a:pt x="1978" y="1701"/>
                </a:cubicBezTo>
                <a:cubicBezTo>
                  <a:pt x="1968" y="1670"/>
                  <a:pt x="1957" y="1628"/>
                  <a:pt x="1955" y="1596"/>
                </a:cubicBezTo>
                <a:cubicBezTo>
                  <a:pt x="1952" y="1529"/>
                  <a:pt x="1987" y="1434"/>
                  <a:pt x="2008" y="1393"/>
                </a:cubicBezTo>
                <a:cubicBezTo>
                  <a:pt x="2017" y="1434"/>
                  <a:pt x="2031" y="1482"/>
                  <a:pt x="2038" y="1538"/>
                </a:cubicBezTo>
                <a:cubicBezTo>
                  <a:pt x="2041" y="1559"/>
                  <a:pt x="2039" y="1584"/>
                  <a:pt x="2035" y="1610"/>
                </a:cubicBezTo>
                <a:cubicBezTo>
                  <a:pt x="2029" y="1640"/>
                  <a:pt x="2023" y="1656"/>
                  <a:pt x="2013" y="1685"/>
                </a:cubicBezTo>
                <a:lnTo>
                  <a:pt x="2002" y="1717"/>
                </a:lnTo>
                <a:lnTo>
                  <a:pt x="2018" y="1697"/>
                </a:lnTo>
                <a:cubicBezTo>
                  <a:pt x="2031" y="1681"/>
                  <a:pt x="2043" y="1664"/>
                  <a:pt x="2056" y="1648"/>
                </a:cubicBezTo>
                <a:close/>
                <a:moveTo>
                  <a:pt x="1908" y="1824"/>
                </a:moveTo>
                <a:cubicBezTo>
                  <a:pt x="1929" y="1809"/>
                  <a:pt x="1950" y="1795"/>
                  <a:pt x="1967" y="1787"/>
                </a:cubicBezTo>
                <a:cubicBezTo>
                  <a:pt x="1995" y="1775"/>
                  <a:pt x="2029" y="1772"/>
                  <a:pt x="2060" y="1776"/>
                </a:cubicBezTo>
                <a:cubicBezTo>
                  <a:pt x="2090" y="1780"/>
                  <a:pt x="2118" y="1789"/>
                  <a:pt x="2134" y="1802"/>
                </a:cubicBezTo>
                <a:cubicBezTo>
                  <a:pt x="2101" y="1839"/>
                  <a:pt x="2048" y="1879"/>
                  <a:pt x="2001" y="1905"/>
                </a:cubicBezTo>
                <a:cubicBezTo>
                  <a:pt x="1958" y="1928"/>
                  <a:pt x="1892" y="1918"/>
                  <a:pt x="1853" y="1886"/>
                </a:cubicBezTo>
                <a:cubicBezTo>
                  <a:pt x="1835" y="1872"/>
                  <a:pt x="1821" y="1882"/>
                  <a:pt x="1820" y="1857"/>
                </a:cubicBezTo>
                <a:cubicBezTo>
                  <a:pt x="1818" y="1824"/>
                  <a:pt x="1817" y="1781"/>
                  <a:pt x="1822" y="1750"/>
                </a:cubicBezTo>
                <a:cubicBezTo>
                  <a:pt x="1834" y="1684"/>
                  <a:pt x="1890" y="1600"/>
                  <a:pt x="1919" y="1565"/>
                </a:cubicBezTo>
                <a:cubicBezTo>
                  <a:pt x="1919" y="1607"/>
                  <a:pt x="1922" y="1657"/>
                  <a:pt x="1916" y="1713"/>
                </a:cubicBezTo>
                <a:cubicBezTo>
                  <a:pt x="1913" y="1734"/>
                  <a:pt x="1906" y="1758"/>
                  <a:pt x="1896" y="1782"/>
                </a:cubicBezTo>
                <a:cubicBezTo>
                  <a:pt x="1884" y="1810"/>
                  <a:pt x="1874" y="1825"/>
                  <a:pt x="1858" y="1850"/>
                </a:cubicBezTo>
                <a:lnTo>
                  <a:pt x="1840" y="1879"/>
                </a:lnTo>
                <a:lnTo>
                  <a:pt x="1860" y="1863"/>
                </a:lnTo>
                <a:cubicBezTo>
                  <a:pt x="1876" y="1851"/>
                  <a:pt x="1892" y="1837"/>
                  <a:pt x="1908" y="1824"/>
                </a:cubicBezTo>
                <a:close/>
                <a:moveTo>
                  <a:pt x="1737" y="1972"/>
                </a:moveTo>
                <a:cubicBezTo>
                  <a:pt x="1760" y="1957"/>
                  <a:pt x="1784" y="1945"/>
                  <a:pt x="1803" y="1939"/>
                </a:cubicBezTo>
                <a:cubicBezTo>
                  <a:pt x="1834" y="1929"/>
                  <a:pt x="1870" y="1930"/>
                  <a:pt x="1902" y="1937"/>
                </a:cubicBezTo>
                <a:cubicBezTo>
                  <a:pt x="1934" y="1945"/>
                  <a:pt x="1963" y="1958"/>
                  <a:pt x="1978" y="1973"/>
                </a:cubicBezTo>
                <a:cubicBezTo>
                  <a:pt x="1939" y="2008"/>
                  <a:pt x="1879" y="2045"/>
                  <a:pt x="1826" y="2067"/>
                </a:cubicBezTo>
                <a:cubicBezTo>
                  <a:pt x="1778" y="2087"/>
                  <a:pt x="1709" y="2068"/>
                  <a:pt x="1671" y="2031"/>
                </a:cubicBezTo>
                <a:cubicBezTo>
                  <a:pt x="1654" y="2014"/>
                  <a:pt x="1638" y="2023"/>
                  <a:pt x="1640" y="1997"/>
                </a:cubicBezTo>
                <a:cubicBezTo>
                  <a:pt x="1641" y="1961"/>
                  <a:pt x="1644" y="1916"/>
                  <a:pt x="1653" y="1883"/>
                </a:cubicBezTo>
                <a:cubicBezTo>
                  <a:pt x="1673" y="1814"/>
                  <a:pt x="1741" y="1732"/>
                  <a:pt x="1776" y="1698"/>
                </a:cubicBezTo>
                <a:cubicBezTo>
                  <a:pt x="1771" y="1742"/>
                  <a:pt x="1768" y="1796"/>
                  <a:pt x="1756" y="1855"/>
                </a:cubicBezTo>
                <a:cubicBezTo>
                  <a:pt x="1752" y="1877"/>
                  <a:pt x="1742" y="1901"/>
                  <a:pt x="1728" y="1925"/>
                </a:cubicBezTo>
                <a:cubicBezTo>
                  <a:pt x="1712" y="1954"/>
                  <a:pt x="1701" y="1968"/>
                  <a:pt x="1681" y="1993"/>
                </a:cubicBezTo>
                <a:lnTo>
                  <a:pt x="1659" y="2021"/>
                </a:lnTo>
                <a:lnTo>
                  <a:pt x="1681" y="2007"/>
                </a:lnTo>
                <a:cubicBezTo>
                  <a:pt x="1700" y="1996"/>
                  <a:pt x="1718" y="1983"/>
                  <a:pt x="1737" y="1972"/>
                </a:cubicBezTo>
                <a:close/>
                <a:moveTo>
                  <a:pt x="1531" y="2063"/>
                </a:moveTo>
                <a:cubicBezTo>
                  <a:pt x="1557" y="2054"/>
                  <a:pt x="1583" y="2047"/>
                  <a:pt x="1602" y="2045"/>
                </a:cubicBezTo>
                <a:cubicBezTo>
                  <a:pt x="1634" y="2042"/>
                  <a:pt x="1670" y="2051"/>
                  <a:pt x="1700" y="2064"/>
                </a:cubicBezTo>
                <a:cubicBezTo>
                  <a:pt x="1730" y="2079"/>
                  <a:pt x="1755" y="2097"/>
                  <a:pt x="1767" y="2115"/>
                </a:cubicBezTo>
                <a:cubicBezTo>
                  <a:pt x="1722" y="2142"/>
                  <a:pt x="1655" y="2165"/>
                  <a:pt x="1599" y="2175"/>
                </a:cubicBezTo>
                <a:cubicBezTo>
                  <a:pt x="1548" y="2185"/>
                  <a:pt x="1484" y="2152"/>
                  <a:pt x="1455" y="2107"/>
                </a:cubicBezTo>
                <a:cubicBezTo>
                  <a:pt x="1441" y="2087"/>
                  <a:pt x="1425" y="2092"/>
                  <a:pt x="1431" y="2066"/>
                </a:cubicBezTo>
                <a:cubicBezTo>
                  <a:pt x="1439" y="2032"/>
                  <a:pt x="1452" y="1988"/>
                  <a:pt x="1467" y="1958"/>
                </a:cubicBezTo>
                <a:cubicBezTo>
                  <a:pt x="1500" y="1895"/>
                  <a:pt x="1583" y="1829"/>
                  <a:pt x="1625" y="1803"/>
                </a:cubicBezTo>
                <a:cubicBezTo>
                  <a:pt x="1611" y="1846"/>
                  <a:pt x="1598" y="1898"/>
                  <a:pt x="1574" y="1953"/>
                </a:cubicBezTo>
                <a:cubicBezTo>
                  <a:pt x="1565" y="1973"/>
                  <a:pt x="1550" y="1995"/>
                  <a:pt x="1532" y="2015"/>
                </a:cubicBezTo>
                <a:cubicBezTo>
                  <a:pt x="1511" y="2040"/>
                  <a:pt x="1496" y="2052"/>
                  <a:pt x="1472" y="2072"/>
                </a:cubicBezTo>
                <a:lnTo>
                  <a:pt x="1445" y="2095"/>
                </a:lnTo>
                <a:lnTo>
                  <a:pt x="1470" y="2086"/>
                </a:lnTo>
                <a:cubicBezTo>
                  <a:pt x="1490" y="2078"/>
                  <a:pt x="1510" y="2070"/>
                  <a:pt x="1531" y="2063"/>
                </a:cubicBezTo>
                <a:close/>
              </a:path>
            </a:pathLst>
          </a:custGeom>
          <a:solidFill>
            <a:srgbClr val="4047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E11F28"/>
              </a:solidFill>
              <a:effectLst/>
              <a:uLnTx/>
              <a:uFillTx/>
              <a:latin typeface="Arial" panose="020B0604020202020204" pitchFamily="34" charset="0"/>
              <a:ea typeface="宋体" panose="02010600030101010101" pitchFamily="2" charset="-122"/>
              <a:cs typeface="+mn-cs"/>
            </a:endParaRPr>
          </a:p>
        </p:txBody>
      </p:sp>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29" name="Rectangle 3"/>
          <p:cNvSpPr txBox="1">
            <a:spLocks noChangeArrowheads="1"/>
          </p:cNvSpPr>
          <p:nvPr/>
        </p:nvSpPr>
        <p:spPr bwMode="auto">
          <a:xfrm>
            <a:off x="953213" y="3485061"/>
            <a:ext cx="10288748"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ctr"/>
            <a:r>
              <a:rPr lang="en-US" altLang="zh-CN" sz="7200" b="1" dirty="0">
                <a:solidFill>
                  <a:schemeClr val="bg1"/>
                </a:solidFill>
                <a:latin typeface="微软雅黑" panose="020B0503020204020204" pitchFamily="34" charset="-122"/>
              </a:rPr>
              <a:t>THANK YOU</a:t>
            </a:r>
            <a:endParaRPr lang="zh-CN" altLang="en-US" sz="7200" b="1" dirty="0">
              <a:solidFill>
                <a:schemeClr val="bg1"/>
              </a:solidFill>
              <a:latin typeface="微软雅黑" panose="020B0503020204020204"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1103" y="1086928"/>
            <a:ext cx="1368152" cy="12865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6600" dirty="0">
                <a:solidFill>
                  <a:schemeClr val="bg1"/>
                </a:solidFill>
              </a:rPr>
              <a:t>UML</a:t>
            </a:r>
            <a:r>
              <a:rPr lang="zh-CN" altLang="en-US" sz="6600" dirty="0">
                <a:solidFill>
                  <a:schemeClr val="bg1"/>
                </a:solidFill>
              </a:rPr>
              <a:t>概述</a:t>
            </a: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1.1 UML</a:t>
            </a:r>
            <a:r>
              <a:rPr lang="zh-CN" altLang="en-US" b="0" dirty="0">
                <a:solidFill>
                  <a:schemeClr val="bg1"/>
                </a:solidFill>
              </a:rPr>
              <a:t>相关概述</a:t>
            </a: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Freeform 5"/>
          <p:cNvSpPr/>
          <p:nvPr/>
        </p:nvSpPr>
        <p:spPr bwMode="auto">
          <a:xfrm>
            <a:off x="1096147" y="1430355"/>
            <a:ext cx="3031218" cy="4687988"/>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3" name="Rectangle 6"/>
          <p:cNvSpPr>
            <a:spLocks noChangeArrowheads="1"/>
          </p:cNvSpPr>
          <p:nvPr/>
        </p:nvSpPr>
        <p:spPr bwMode="auto">
          <a:xfrm>
            <a:off x="1091000" y="2223638"/>
            <a:ext cx="3041510"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7"/>
          <p:cNvSpPr/>
          <p:nvPr/>
        </p:nvSpPr>
        <p:spPr bwMode="auto">
          <a:xfrm>
            <a:off x="4581681"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5" name="Rectangle 8"/>
          <p:cNvSpPr>
            <a:spLocks noChangeArrowheads="1"/>
          </p:cNvSpPr>
          <p:nvPr/>
        </p:nvSpPr>
        <p:spPr bwMode="auto">
          <a:xfrm>
            <a:off x="4581681"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6" name="文本框 55"/>
          <p:cNvSpPr txBox="1"/>
          <p:nvPr/>
        </p:nvSpPr>
        <p:spPr>
          <a:xfrm>
            <a:off x="1657670" y="2213039"/>
            <a:ext cx="1846822" cy="461665"/>
          </a:xfrm>
          <a:prstGeom prst="rect">
            <a:avLst/>
          </a:prstGeom>
          <a:noFill/>
        </p:spPr>
        <p:txBody>
          <a:bodyPr wrap="square" rtlCol="0">
            <a:spAutoFit/>
          </a:bodyPr>
          <a:lstStyle/>
          <a:p>
            <a:pPr algn="ctr"/>
            <a:r>
              <a:rPr lang="zh-CN" altLang="en-US" sz="2400" b="1" dirty="0">
                <a:solidFill>
                  <a:schemeClr val="bg2"/>
                </a:solidFill>
                <a:latin typeface="+mj-ea"/>
                <a:ea typeface="+mj-ea"/>
              </a:rPr>
              <a:t>什么是</a:t>
            </a:r>
            <a:r>
              <a:rPr lang="en-US" altLang="zh-CN" sz="2400" b="1" dirty="0">
                <a:solidFill>
                  <a:schemeClr val="bg2"/>
                </a:solidFill>
                <a:latin typeface="+mj-ea"/>
                <a:ea typeface="+mj-ea"/>
              </a:rPr>
              <a:t>UML</a:t>
            </a:r>
            <a:endParaRPr lang="zh-CN" altLang="en-US" sz="2400" b="1" dirty="0">
              <a:solidFill>
                <a:schemeClr val="bg2"/>
              </a:solidFill>
              <a:latin typeface="+mj-ea"/>
              <a:ea typeface="+mj-ea"/>
            </a:endParaRPr>
          </a:p>
        </p:txBody>
      </p:sp>
      <p:sp>
        <p:nvSpPr>
          <p:cNvPr id="57" name="文本框 56"/>
          <p:cNvSpPr txBox="1"/>
          <p:nvPr/>
        </p:nvSpPr>
        <p:spPr>
          <a:xfrm>
            <a:off x="5406757"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dirty="0">
                <a:solidFill>
                  <a:schemeClr val="bg2"/>
                </a:solidFill>
                <a:latin typeface="微软雅黑" panose="020B0503020204020204" pitchFamily="34" charset="-122"/>
                <a:ea typeface="微软雅黑" panose="020B0503020204020204" pitchFamily="34" charset="-122"/>
              </a:rPr>
              <a:t>使用</a:t>
            </a:r>
            <a:r>
              <a:rPr lang="en-US" altLang="zh-CN" sz="2400" dirty="0">
                <a:solidFill>
                  <a:schemeClr val="bg2"/>
                </a:solidFill>
                <a:latin typeface="微软雅黑" panose="020B0503020204020204" pitchFamily="34" charset="-122"/>
                <a:ea typeface="微软雅黑" panose="020B0503020204020204" pitchFamily="34" charset="-122"/>
              </a:rPr>
              <a:t>UML</a:t>
            </a:r>
            <a:endParaRPr lang="zh-CN" altLang="en-US" sz="2400" dirty="0">
              <a:solidFill>
                <a:schemeClr val="bg2"/>
              </a:solidFill>
              <a:latin typeface="微软雅黑" panose="020B0503020204020204" pitchFamily="34" charset="-122"/>
              <a:ea typeface="微软雅黑" panose="020B0503020204020204" pitchFamily="34" charset="-122"/>
            </a:endParaRPr>
          </a:p>
        </p:txBody>
      </p:sp>
      <p:sp>
        <p:nvSpPr>
          <p:cNvPr id="58" name="TextBox 10"/>
          <p:cNvSpPr txBox="1"/>
          <p:nvPr/>
        </p:nvSpPr>
        <p:spPr>
          <a:xfrm>
            <a:off x="1096146" y="3012259"/>
            <a:ext cx="3036363" cy="17543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统一建模语言（</a:t>
            </a:r>
            <a:r>
              <a:rPr lang="en-US" altLang="zh-CN" dirty="0"/>
              <a:t>Unified Modeling </a:t>
            </a:r>
            <a:r>
              <a:rPr lang="en-US" altLang="zh-CN" dirty="0" err="1"/>
              <a:t>Language,UML</a:t>
            </a:r>
            <a:r>
              <a:rPr lang="en-US" altLang="zh-CN" dirty="0"/>
              <a:t>)</a:t>
            </a:r>
            <a:r>
              <a:rPr lang="zh-CN" altLang="en-US" dirty="0"/>
              <a:t>是一种绘制软件蓝图的标准语言，可以用</a:t>
            </a:r>
            <a:r>
              <a:rPr lang="en-US" altLang="zh-CN" dirty="0"/>
              <a:t>UML</a:t>
            </a:r>
            <a:r>
              <a:rPr lang="zh-CN" altLang="en-US" dirty="0"/>
              <a:t>对软件密集型系统的制品进行</a:t>
            </a:r>
            <a:r>
              <a:rPr lang="zh-CN" altLang="en-US" dirty="0">
                <a:solidFill>
                  <a:srgbClr val="FF0000"/>
                </a:solidFill>
              </a:rPr>
              <a:t>可视化</a:t>
            </a:r>
            <a:r>
              <a:rPr lang="zh-CN" altLang="en-US" dirty="0"/>
              <a:t>、</a:t>
            </a:r>
            <a:r>
              <a:rPr lang="zh-CN" altLang="en-US" dirty="0">
                <a:solidFill>
                  <a:srgbClr val="FF0000"/>
                </a:solidFill>
              </a:rPr>
              <a:t>详述</a:t>
            </a:r>
            <a:r>
              <a:rPr lang="zh-CN" altLang="en-US" dirty="0"/>
              <a:t>、</a:t>
            </a:r>
            <a:r>
              <a:rPr lang="zh-CN" altLang="en-US" dirty="0">
                <a:solidFill>
                  <a:srgbClr val="FF0000"/>
                </a:solidFill>
              </a:rPr>
              <a:t>构造</a:t>
            </a:r>
            <a:r>
              <a:rPr lang="zh-CN" altLang="en-US" dirty="0"/>
              <a:t>和</a:t>
            </a:r>
            <a:r>
              <a:rPr lang="zh-CN" altLang="en-US" dirty="0">
                <a:solidFill>
                  <a:srgbClr val="FF0000"/>
                </a:solidFill>
              </a:rPr>
              <a:t>文档化</a:t>
            </a:r>
            <a:r>
              <a:rPr lang="zh-CN" altLang="en-US" dirty="0"/>
              <a:t>。</a:t>
            </a:r>
          </a:p>
        </p:txBody>
      </p:sp>
      <p:sp>
        <p:nvSpPr>
          <p:cNvPr id="60" name="TextBox 10"/>
          <p:cNvSpPr txBox="1"/>
          <p:nvPr/>
        </p:nvSpPr>
        <p:spPr>
          <a:xfrm>
            <a:off x="5018348" y="2982842"/>
            <a:ext cx="2559300" cy="2031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en-US" altLang="zh-CN" dirty="0"/>
              <a:t>UML</a:t>
            </a:r>
            <a:r>
              <a:rPr lang="zh-CN" altLang="en-US" dirty="0"/>
              <a:t>仅仅是一种语言，因此仅仅是软件开发方法的一部分。</a:t>
            </a:r>
            <a:r>
              <a:rPr lang="en-US" altLang="zh-CN" dirty="0"/>
              <a:t>UML</a:t>
            </a:r>
            <a:r>
              <a:rPr lang="zh-CN" altLang="en-US" dirty="0"/>
              <a:t>是独立于过程的，但最好把它用于以用况驱动、以</a:t>
            </a:r>
            <a:r>
              <a:rPr lang="zh-CN" altLang="en-US" dirty="0">
                <a:solidFill>
                  <a:srgbClr val="FF0000"/>
                </a:solidFill>
              </a:rPr>
              <a:t>体系结构</a:t>
            </a:r>
            <a:r>
              <a:rPr lang="zh-CN" altLang="en-US" dirty="0"/>
              <a:t>为中心、</a:t>
            </a:r>
            <a:r>
              <a:rPr lang="zh-CN" altLang="en-US" dirty="0">
                <a:solidFill>
                  <a:srgbClr val="FF0000"/>
                </a:solidFill>
              </a:rPr>
              <a:t>迭代和增量</a:t>
            </a:r>
            <a:r>
              <a:rPr lang="zh-CN" altLang="en-US" dirty="0"/>
              <a:t>的过程。</a:t>
            </a:r>
          </a:p>
        </p:txBody>
      </p:sp>
      <p:sp>
        <p:nvSpPr>
          <p:cNvPr id="63" name="Freeform 7"/>
          <p:cNvSpPr/>
          <p:nvPr/>
        </p:nvSpPr>
        <p:spPr bwMode="auto">
          <a:xfrm>
            <a:off x="8300533"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4" name="Rectangle 8"/>
          <p:cNvSpPr>
            <a:spLocks noChangeArrowheads="1"/>
          </p:cNvSpPr>
          <p:nvPr/>
        </p:nvSpPr>
        <p:spPr bwMode="auto">
          <a:xfrm>
            <a:off x="8295322"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65" name="文本框 64"/>
          <p:cNvSpPr txBox="1"/>
          <p:nvPr/>
        </p:nvSpPr>
        <p:spPr>
          <a:xfrm>
            <a:off x="8972078"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b="1" dirty="0">
                <a:solidFill>
                  <a:schemeClr val="bg2"/>
                </a:solidFill>
                <a:latin typeface="微软雅黑" panose="020B0503020204020204" pitchFamily="34" charset="-122"/>
                <a:ea typeface="微软雅黑" panose="020B0503020204020204" pitchFamily="34" charset="-122"/>
              </a:rPr>
              <a:t>特点</a:t>
            </a:r>
          </a:p>
        </p:txBody>
      </p:sp>
      <p:sp>
        <p:nvSpPr>
          <p:cNvPr id="66" name="TextBox 10"/>
          <p:cNvSpPr txBox="1"/>
          <p:nvPr/>
        </p:nvSpPr>
        <p:spPr>
          <a:xfrm>
            <a:off x="8583669" y="2982842"/>
            <a:ext cx="2559300" cy="20313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en-US" altLang="zh-CN" dirty="0"/>
              <a:t>UML</a:t>
            </a:r>
            <a:r>
              <a:rPr lang="zh-CN" altLang="en-US" dirty="0"/>
              <a:t>统一了</a:t>
            </a:r>
            <a:r>
              <a:rPr lang="en-US" altLang="zh-CN" dirty="0" err="1"/>
              <a:t>Booch</a:t>
            </a:r>
            <a:r>
              <a:rPr lang="zh-CN" altLang="en-US" dirty="0"/>
              <a:t>、</a:t>
            </a:r>
            <a:r>
              <a:rPr lang="en-US" altLang="zh-CN" dirty="0"/>
              <a:t>OMT</a:t>
            </a:r>
            <a:r>
              <a:rPr lang="zh-CN" altLang="en-US" dirty="0"/>
              <a:t>和</a:t>
            </a:r>
            <a:r>
              <a:rPr lang="en-US" altLang="zh-CN" dirty="0"/>
              <a:t>OOSE</a:t>
            </a:r>
            <a:r>
              <a:rPr lang="zh-CN" altLang="en-US" dirty="0"/>
              <a:t>等方法中的基本概念和符号。</a:t>
            </a:r>
            <a:r>
              <a:rPr lang="en-US" altLang="zh-CN" dirty="0"/>
              <a:t>UML</a:t>
            </a:r>
            <a:r>
              <a:rPr lang="zh-CN" altLang="en-US" dirty="0"/>
              <a:t>吸取了面向对象领域中各种优秀的思想，其中也包括非</a:t>
            </a:r>
            <a:r>
              <a:rPr lang="en-US" altLang="zh-CN" dirty="0"/>
              <a:t>OO</a:t>
            </a:r>
            <a:r>
              <a:rPr lang="zh-CN" altLang="en-US" dirty="0"/>
              <a:t>方法的影响。</a:t>
            </a:r>
          </a:p>
        </p:txBody>
      </p:sp>
      <p:sp>
        <p:nvSpPr>
          <p:cNvPr id="69" name="文本框 68"/>
          <p:cNvSpPr txBox="1"/>
          <p:nvPr/>
        </p:nvSpPr>
        <p:spPr>
          <a:xfrm>
            <a:off x="2263348" y="1595588"/>
            <a:ext cx="635466" cy="523220"/>
          </a:xfrm>
          <a:prstGeom prst="rect">
            <a:avLst/>
          </a:prstGeom>
          <a:noFill/>
        </p:spPr>
        <p:txBody>
          <a:bodyPr wrap="square" rtlCol="0">
            <a:spAutoFit/>
          </a:bodyPr>
          <a:lstStyle/>
          <a:p>
            <a:pPr algn="ctr"/>
            <a:r>
              <a:rPr lang="en-US" altLang="zh-CN" sz="2800" dirty="0">
                <a:latin typeface="Lifeline JL" panose="00000400000000000000" pitchFamily="2" charset="0"/>
              </a:rPr>
              <a:t>01</a:t>
            </a:r>
            <a:endParaRPr lang="zh-CN" altLang="en-US" sz="2800" dirty="0">
              <a:latin typeface="Lifeline JL" panose="00000400000000000000" pitchFamily="2" charset="0"/>
            </a:endParaRPr>
          </a:p>
        </p:txBody>
      </p:sp>
      <p:sp>
        <p:nvSpPr>
          <p:cNvPr id="70" name="文本框 69"/>
          <p:cNvSpPr txBox="1"/>
          <p:nvPr/>
        </p:nvSpPr>
        <p:spPr>
          <a:xfrm>
            <a:off x="5665487" y="1595588"/>
            <a:ext cx="793728" cy="523220"/>
          </a:xfrm>
          <a:prstGeom prst="rect">
            <a:avLst/>
          </a:prstGeom>
          <a:noFill/>
        </p:spPr>
        <p:txBody>
          <a:bodyPr wrap="square" rtlCol="0">
            <a:spAutoFit/>
          </a:bodyPr>
          <a:lstStyle/>
          <a:p>
            <a:pPr algn="ctr"/>
            <a:r>
              <a:rPr lang="en-US" altLang="zh-CN" sz="2800" dirty="0">
                <a:latin typeface="Lifeline JL" panose="00000400000000000000" pitchFamily="2" charset="0"/>
              </a:rPr>
              <a:t>02</a:t>
            </a:r>
            <a:endParaRPr lang="zh-CN" altLang="en-US" sz="2800" dirty="0">
              <a:latin typeface="Lifeline JL" panose="00000400000000000000" pitchFamily="2" charset="0"/>
            </a:endParaRPr>
          </a:p>
        </p:txBody>
      </p:sp>
      <p:sp>
        <p:nvSpPr>
          <p:cNvPr id="71" name="文本框 70"/>
          <p:cNvSpPr txBox="1"/>
          <p:nvPr/>
        </p:nvSpPr>
        <p:spPr>
          <a:xfrm>
            <a:off x="9374158" y="1595588"/>
            <a:ext cx="799740" cy="523220"/>
          </a:xfrm>
          <a:prstGeom prst="rect">
            <a:avLst/>
          </a:prstGeom>
          <a:noFill/>
        </p:spPr>
        <p:txBody>
          <a:bodyPr wrap="square" rtlCol="0">
            <a:spAutoFit/>
          </a:bodyPr>
          <a:lstStyle/>
          <a:p>
            <a:pPr algn="ctr"/>
            <a:r>
              <a:rPr lang="en-US" altLang="zh-CN" sz="2800" dirty="0">
                <a:latin typeface="Lifeline JL" panose="00000400000000000000" pitchFamily="2" charset="0"/>
              </a:rPr>
              <a:t>03</a:t>
            </a:r>
            <a:endParaRPr lang="zh-CN" altLang="en-US" sz="2800" dirty="0">
              <a:latin typeface="Lifeline JL" panose="000004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6" name="矩形 55"/>
          <p:cNvSpPr/>
          <p:nvPr/>
        </p:nvSpPr>
        <p:spPr>
          <a:xfrm>
            <a:off x="1573281" y="1680959"/>
            <a:ext cx="2754006" cy="646331"/>
          </a:xfrm>
          <a:prstGeom prst="rect">
            <a:avLst/>
          </a:prstGeom>
        </p:spPr>
        <p:txBody>
          <a:bodyPr wrap="square">
            <a:spAutoFit/>
          </a:bodyPr>
          <a:lstStyle/>
          <a:p>
            <a:r>
              <a:rPr lang="en-US" altLang="zh-CN" b="1" dirty="0">
                <a:solidFill>
                  <a:schemeClr val="bg1"/>
                </a:solidFill>
                <a:latin typeface="+mj-ea"/>
                <a:ea typeface="+mj-ea"/>
              </a:rPr>
              <a:t>1995</a:t>
            </a:r>
            <a:r>
              <a:rPr lang="zh-CN" altLang="en-US" b="1" dirty="0">
                <a:solidFill>
                  <a:schemeClr val="bg1"/>
                </a:solidFill>
                <a:latin typeface="+mj-ea"/>
                <a:ea typeface="+mj-ea"/>
              </a:rPr>
              <a:t>年</a:t>
            </a:r>
            <a:r>
              <a:rPr lang="en-US" altLang="zh-CN" b="1" dirty="0">
                <a:solidFill>
                  <a:schemeClr val="bg1"/>
                </a:solidFill>
                <a:latin typeface="+mj-ea"/>
                <a:ea typeface="+mj-ea"/>
              </a:rPr>
              <a:t>10</a:t>
            </a:r>
            <a:r>
              <a:rPr lang="zh-CN" altLang="en-US" b="1" dirty="0">
                <a:solidFill>
                  <a:schemeClr val="bg1"/>
                </a:solidFill>
                <a:latin typeface="+mj-ea"/>
                <a:ea typeface="+mj-ea"/>
              </a:rPr>
              <a:t>月发布了第一个公开版本</a:t>
            </a:r>
            <a:r>
              <a:rPr lang="en-US" altLang="zh-CN" b="1" dirty="0">
                <a:solidFill>
                  <a:schemeClr val="bg1"/>
                </a:solidFill>
                <a:latin typeface="+mj-ea"/>
                <a:ea typeface="+mj-ea"/>
              </a:rPr>
              <a:t>UM0.8</a:t>
            </a: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86" name="矩形 85"/>
          <p:cNvSpPr/>
          <p:nvPr/>
        </p:nvSpPr>
        <p:spPr>
          <a:xfrm>
            <a:off x="3589025" y="4798085"/>
            <a:ext cx="3091641" cy="923330"/>
          </a:xfrm>
          <a:prstGeom prst="rect">
            <a:avLst/>
          </a:prstGeom>
        </p:spPr>
        <p:txBody>
          <a:bodyPr wrap="square">
            <a:spAutoFit/>
          </a:bodyPr>
          <a:lstStyle/>
          <a:p>
            <a:r>
              <a:rPr lang="en-US" altLang="zh-CN" b="1" dirty="0">
                <a:solidFill>
                  <a:schemeClr val="bg1"/>
                </a:solidFill>
                <a:sym typeface="Calibri" panose="020F0502020204030204" pitchFamily="34" charset="0"/>
              </a:rPr>
              <a:t>1996</a:t>
            </a:r>
            <a:r>
              <a:rPr lang="zh-CN" altLang="en-US" b="1" dirty="0">
                <a:solidFill>
                  <a:schemeClr val="bg1"/>
                </a:solidFill>
                <a:sym typeface="Calibri" panose="020F0502020204030204" pitchFamily="34" charset="0"/>
              </a:rPr>
              <a:t>年</a:t>
            </a:r>
            <a:r>
              <a:rPr lang="en-US" altLang="zh-CN" b="1" dirty="0">
                <a:solidFill>
                  <a:schemeClr val="bg1"/>
                </a:solidFill>
                <a:sym typeface="Calibri" panose="020F0502020204030204" pitchFamily="34" charset="0"/>
              </a:rPr>
              <a:t>6</a:t>
            </a:r>
            <a:r>
              <a:rPr lang="zh-CN" altLang="en-US" b="1" dirty="0">
                <a:solidFill>
                  <a:schemeClr val="bg1"/>
                </a:solidFill>
                <a:sym typeface="Calibri" panose="020F0502020204030204" pitchFamily="34" charset="0"/>
              </a:rPr>
              <a:t>月和</a:t>
            </a:r>
            <a:r>
              <a:rPr lang="en-US" altLang="zh-CN" b="1" dirty="0">
                <a:solidFill>
                  <a:schemeClr val="bg1"/>
                </a:solidFill>
                <a:sym typeface="Calibri" panose="020F0502020204030204" pitchFamily="34" charset="0"/>
              </a:rPr>
              <a:t>10</a:t>
            </a:r>
            <a:r>
              <a:rPr lang="zh-CN" altLang="en-US" b="1" dirty="0">
                <a:solidFill>
                  <a:schemeClr val="bg1"/>
                </a:solidFill>
                <a:sym typeface="Calibri" panose="020F0502020204030204" pitchFamily="34" charset="0"/>
              </a:rPr>
              <a:t>月发布了两个新版本</a:t>
            </a:r>
            <a:r>
              <a:rPr lang="en-US" altLang="zh-CN" b="1" dirty="0">
                <a:solidFill>
                  <a:schemeClr val="bg1"/>
                </a:solidFill>
                <a:sym typeface="Calibri" panose="020F0502020204030204" pitchFamily="34" charset="0"/>
              </a:rPr>
              <a:t>UML0.9</a:t>
            </a:r>
            <a:r>
              <a:rPr lang="zh-CN" altLang="en-US" b="1" dirty="0">
                <a:solidFill>
                  <a:schemeClr val="bg1"/>
                </a:solidFill>
                <a:sym typeface="Calibri" panose="020F0502020204030204" pitchFamily="34" charset="0"/>
              </a:rPr>
              <a:t>和</a:t>
            </a:r>
            <a:r>
              <a:rPr lang="en-US" altLang="zh-CN" b="1" dirty="0">
                <a:solidFill>
                  <a:schemeClr val="bg1"/>
                </a:solidFill>
                <a:sym typeface="Calibri" panose="020F0502020204030204" pitchFamily="34" charset="0"/>
              </a:rPr>
              <a:t>UML0.91,</a:t>
            </a:r>
            <a:r>
              <a:rPr lang="zh-CN" altLang="en-US" b="1" dirty="0">
                <a:solidFill>
                  <a:schemeClr val="bg1"/>
                </a:solidFill>
                <a:sym typeface="Calibri" panose="020F0502020204030204" pitchFamily="34" charset="0"/>
              </a:rPr>
              <a:t>并将</a:t>
            </a:r>
            <a:r>
              <a:rPr lang="en-US" altLang="zh-CN" b="1" dirty="0">
                <a:solidFill>
                  <a:schemeClr val="bg1"/>
                </a:solidFill>
                <a:sym typeface="Calibri" panose="020F0502020204030204" pitchFamily="34" charset="0"/>
              </a:rPr>
              <a:t>UM</a:t>
            </a:r>
            <a:r>
              <a:rPr lang="zh-CN" altLang="en-US" b="1" dirty="0">
                <a:solidFill>
                  <a:schemeClr val="bg1"/>
                </a:solidFill>
                <a:sym typeface="Calibri" panose="020F0502020204030204" pitchFamily="34" charset="0"/>
              </a:rPr>
              <a:t>改名为</a:t>
            </a:r>
            <a:r>
              <a:rPr lang="en-US" altLang="zh-CN" b="1" dirty="0">
                <a:solidFill>
                  <a:schemeClr val="bg1"/>
                </a:solidFill>
                <a:sym typeface="Calibri" panose="020F0502020204030204" pitchFamily="34" charset="0"/>
              </a:rPr>
              <a:t>UML</a:t>
            </a:r>
            <a:endParaRPr lang="zh-CN" altLang="en-US" b="1" dirty="0">
              <a:solidFill>
                <a:schemeClr val="bg1"/>
              </a:solidFill>
              <a:latin typeface="+mj-ea"/>
              <a:ea typeface="+mj-ea"/>
            </a:endParaRPr>
          </a:p>
        </p:txBody>
      </p:sp>
      <p:sp>
        <p:nvSpPr>
          <p:cNvPr id="88" name="矩形 87"/>
          <p:cNvSpPr/>
          <p:nvPr/>
        </p:nvSpPr>
        <p:spPr>
          <a:xfrm>
            <a:off x="5278524" y="1541826"/>
            <a:ext cx="2692860" cy="923330"/>
          </a:xfrm>
          <a:prstGeom prst="rect">
            <a:avLst/>
          </a:prstGeom>
        </p:spPr>
        <p:txBody>
          <a:bodyPr wrap="square">
            <a:spAutoFit/>
          </a:bodyPr>
          <a:lstStyle/>
          <a:p>
            <a:r>
              <a:rPr lang="en-US" altLang="zh-CN" b="1" dirty="0">
                <a:solidFill>
                  <a:schemeClr val="bg1"/>
                </a:solidFill>
                <a:latin typeface="+mj-ea"/>
              </a:rPr>
              <a:t>1997</a:t>
            </a:r>
            <a:r>
              <a:rPr lang="zh-CN" altLang="en-US" b="1" dirty="0">
                <a:solidFill>
                  <a:schemeClr val="bg1"/>
                </a:solidFill>
                <a:latin typeface="+mj-ea"/>
              </a:rPr>
              <a:t>年</a:t>
            </a:r>
            <a:r>
              <a:rPr lang="en-US" altLang="zh-CN" b="1" dirty="0">
                <a:solidFill>
                  <a:schemeClr val="bg1"/>
                </a:solidFill>
                <a:latin typeface="+mj-ea"/>
              </a:rPr>
              <a:t>11</a:t>
            </a:r>
            <a:r>
              <a:rPr lang="zh-CN" altLang="en-US" b="1" dirty="0">
                <a:solidFill>
                  <a:schemeClr val="bg1"/>
                </a:solidFill>
                <a:latin typeface="+mj-ea"/>
              </a:rPr>
              <a:t>月</a:t>
            </a:r>
            <a:r>
              <a:rPr lang="en-US" altLang="zh-CN" b="1" dirty="0">
                <a:solidFill>
                  <a:schemeClr val="bg1"/>
                </a:solidFill>
                <a:latin typeface="+mj-ea"/>
              </a:rPr>
              <a:t>17</a:t>
            </a:r>
            <a:r>
              <a:rPr lang="zh-CN" altLang="en-US" b="1" dirty="0">
                <a:solidFill>
                  <a:schemeClr val="bg1"/>
                </a:solidFill>
                <a:latin typeface="+mj-ea"/>
              </a:rPr>
              <a:t>日</a:t>
            </a:r>
            <a:r>
              <a:rPr lang="en-US" altLang="zh-CN" b="1" dirty="0">
                <a:solidFill>
                  <a:schemeClr val="bg1"/>
                </a:solidFill>
                <a:latin typeface="+mj-ea"/>
              </a:rPr>
              <a:t>OMG</a:t>
            </a:r>
            <a:r>
              <a:rPr lang="zh-CN" altLang="en-US" b="1" dirty="0">
                <a:solidFill>
                  <a:schemeClr val="bg1"/>
                </a:solidFill>
                <a:latin typeface="+mj-ea"/>
              </a:rPr>
              <a:t>采用</a:t>
            </a:r>
            <a:r>
              <a:rPr lang="en-US" altLang="zh-CN" b="1" dirty="0">
                <a:solidFill>
                  <a:schemeClr val="bg1"/>
                </a:solidFill>
                <a:latin typeface="+mj-ea"/>
              </a:rPr>
              <a:t>UML1.1</a:t>
            </a:r>
            <a:r>
              <a:rPr lang="zh-CN" altLang="en-US" b="1" dirty="0">
                <a:solidFill>
                  <a:schemeClr val="bg1"/>
                </a:solidFill>
                <a:latin typeface="+mj-ea"/>
              </a:rPr>
              <a:t>作为面向对象技术的标准建模语言</a:t>
            </a:r>
          </a:p>
        </p:txBody>
      </p:sp>
      <p:sp>
        <p:nvSpPr>
          <p:cNvPr id="90" name="矩形 89"/>
          <p:cNvSpPr/>
          <p:nvPr/>
        </p:nvSpPr>
        <p:spPr>
          <a:xfrm>
            <a:off x="7060295" y="4777901"/>
            <a:ext cx="2826655" cy="1477328"/>
          </a:xfrm>
          <a:prstGeom prst="rect">
            <a:avLst/>
          </a:prstGeom>
        </p:spPr>
        <p:txBody>
          <a:bodyPr wrap="square">
            <a:spAutoFit/>
          </a:bodyPr>
          <a:lstStyle/>
          <a:p>
            <a:r>
              <a:rPr lang="en-US" altLang="zh-CN" b="1" dirty="0">
                <a:solidFill>
                  <a:schemeClr val="bg1"/>
                </a:solidFill>
                <a:sym typeface="Calibri" panose="020F0502020204030204" pitchFamily="34" charset="0"/>
              </a:rPr>
              <a:t>1997</a:t>
            </a:r>
            <a:r>
              <a:rPr lang="zh-CN" altLang="en-US" b="1" dirty="0">
                <a:solidFill>
                  <a:schemeClr val="bg1"/>
                </a:solidFill>
                <a:sym typeface="Calibri" panose="020F0502020204030204" pitchFamily="34" charset="0"/>
              </a:rPr>
              <a:t>年</a:t>
            </a:r>
            <a:r>
              <a:rPr lang="en-US" altLang="zh-CN" b="1" dirty="0">
                <a:solidFill>
                  <a:schemeClr val="bg1"/>
                </a:solidFill>
                <a:sym typeface="Calibri" panose="020F0502020204030204" pitchFamily="34" charset="0"/>
              </a:rPr>
              <a:t>11</a:t>
            </a:r>
          </a:p>
          <a:p>
            <a:r>
              <a:rPr lang="zh-CN" altLang="en-US" b="1" dirty="0">
                <a:solidFill>
                  <a:schemeClr val="bg1"/>
                </a:solidFill>
                <a:sym typeface="Calibri" panose="020F0502020204030204" pitchFamily="34" charset="0"/>
              </a:rPr>
              <a:t>月</a:t>
            </a:r>
            <a:r>
              <a:rPr lang="en-US" altLang="zh-CN" b="1" dirty="0">
                <a:solidFill>
                  <a:schemeClr val="bg1"/>
                </a:solidFill>
                <a:sym typeface="Calibri" panose="020F0502020204030204" pitchFamily="34" charset="0"/>
              </a:rPr>
              <a:t>4</a:t>
            </a:r>
            <a:r>
              <a:rPr lang="zh-CN" altLang="en-US" b="1" dirty="0">
                <a:solidFill>
                  <a:schemeClr val="bg1"/>
                </a:solidFill>
                <a:sym typeface="Calibri" panose="020F0502020204030204" pitchFamily="34" charset="0"/>
              </a:rPr>
              <a:t>日</a:t>
            </a:r>
            <a:r>
              <a:rPr lang="en-US" altLang="zh-CN" b="1" dirty="0">
                <a:solidFill>
                  <a:schemeClr val="bg1"/>
                </a:solidFill>
                <a:sym typeface="Calibri" panose="020F0502020204030204" pitchFamily="34" charset="0"/>
              </a:rPr>
              <a:t>UML</a:t>
            </a:r>
            <a:r>
              <a:rPr lang="zh-CN" altLang="en-US" b="1" dirty="0">
                <a:solidFill>
                  <a:schemeClr val="bg1"/>
                </a:solidFill>
                <a:sym typeface="Calibri" panose="020F0502020204030204" pitchFamily="34" charset="0"/>
              </a:rPr>
              <a:t>被</a:t>
            </a:r>
            <a:r>
              <a:rPr lang="en-US" altLang="zh-CN" b="1" dirty="0">
                <a:solidFill>
                  <a:schemeClr val="bg1"/>
                </a:solidFill>
                <a:sym typeface="Calibri" panose="020F0502020204030204" pitchFamily="34" charset="0"/>
              </a:rPr>
              <a:t>OMG</a:t>
            </a:r>
            <a:r>
              <a:rPr lang="zh-CN" altLang="en-US" b="1" dirty="0">
                <a:solidFill>
                  <a:schemeClr val="bg1"/>
                </a:solidFill>
                <a:sym typeface="Calibri" panose="020F0502020204030204" pitchFamily="34" charset="0"/>
              </a:rPr>
              <a:t>采纳从此不断修订，此后产生</a:t>
            </a:r>
            <a:r>
              <a:rPr lang="en-US" altLang="zh-CN" b="1" dirty="0">
                <a:solidFill>
                  <a:schemeClr val="bg1"/>
                </a:solidFill>
                <a:sym typeface="Calibri" panose="020F0502020204030204" pitchFamily="34" charset="0"/>
              </a:rPr>
              <a:t>UML1.2</a:t>
            </a:r>
            <a:r>
              <a:rPr lang="zh-CN" altLang="en-US" b="1" dirty="0">
                <a:solidFill>
                  <a:schemeClr val="bg1"/>
                </a:solidFill>
                <a:sym typeface="Calibri" panose="020F0502020204030204" pitchFamily="34" charset="0"/>
              </a:rPr>
              <a:t>、</a:t>
            </a:r>
            <a:r>
              <a:rPr lang="en-US" altLang="zh-CN" b="1" dirty="0">
                <a:solidFill>
                  <a:schemeClr val="bg1"/>
                </a:solidFill>
                <a:sym typeface="Calibri" panose="020F0502020204030204" pitchFamily="34" charset="0"/>
              </a:rPr>
              <a:t>UNM1.3</a:t>
            </a:r>
            <a:r>
              <a:rPr lang="zh-CN" altLang="en-US" b="1" dirty="0">
                <a:solidFill>
                  <a:schemeClr val="bg1"/>
                </a:solidFill>
                <a:sym typeface="Calibri" panose="020F0502020204030204" pitchFamily="34" charset="0"/>
              </a:rPr>
              <a:t>和</a:t>
            </a:r>
            <a:r>
              <a:rPr lang="en-US" altLang="zh-CN" b="1" dirty="0">
                <a:solidFill>
                  <a:schemeClr val="bg1"/>
                </a:solidFill>
                <a:sym typeface="Calibri" panose="020F0502020204030204" pitchFamily="34" charset="0"/>
              </a:rPr>
              <a:t>UML1.4</a:t>
            </a:r>
            <a:r>
              <a:rPr lang="zh-CN" altLang="en-US" b="1" dirty="0">
                <a:solidFill>
                  <a:schemeClr val="bg1"/>
                </a:solidFill>
                <a:sym typeface="Calibri" panose="020F0502020204030204" pitchFamily="34" charset="0"/>
              </a:rPr>
              <a:t>版本</a:t>
            </a:r>
          </a:p>
        </p:txBody>
      </p:sp>
      <p:sp>
        <p:nvSpPr>
          <p:cNvPr id="92" name="矩形 91"/>
          <p:cNvSpPr/>
          <p:nvPr/>
        </p:nvSpPr>
        <p:spPr>
          <a:xfrm>
            <a:off x="8598806" y="1541827"/>
            <a:ext cx="2680542" cy="369332"/>
          </a:xfrm>
          <a:prstGeom prst="rect">
            <a:avLst/>
          </a:prstGeom>
        </p:spPr>
        <p:txBody>
          <a:bodyPr wrap="none">
            <a:spAutoFit/>
          </a:bodyPr>
          <a:lstStyle/>
          <a:p>
            <a:r>
              <a:rPr lang="en-US" altLang="zh-CN" b="1" dirty="0">
                <a:solidFill>
                  <a:schemeClr val="bg1"/>
                </a:solidFill>
                <a:sym typeface="Calibri" panose="020F0502020204030204" pitchFamily="34" charset="0"/>
              </a:rPr>
              <a:t>2005</a:t>
            </a:r>
            <a:r>
              <a:rPr lang="zh-CN" altLang="en-US" b="1" dirty="0">
                <a:solidFill>
                  <a:schemeClr val="bg1"/>
                </a:solidFill>
                <a:sym typeface="Calibri" panose="020F0502020204030204" pitchFamily="34" charset="0"/>
              </a:rPr>
              <a:t>年</a:t>
            </a:r>
            <a:r>
              <a:rPr lang="en-US" altLang="zh-CN" b="1" dirty="0">
                <a:solidFill>
                  <a:schemeClr val="bg1"/>
                </a:solidFill>
                <a:sym typeface="Calibri" panose="020F0502020204030204" pitchFamily="34" charset="0"/>
              </a:rPr>
              <a:t>UML2.0</a:t>
            </a:r>
            <a:r>
              <a:rPr lang="zh-CN" altLang="en-US" b="1" dirty="0">
                <a:solidFill>
                  <a:schemeClr val="bg1"/>
                </a:solidFill>
                <a:sym typeface="Calibri" panose="020F0502020204030204" pitchFamily="34" charset="0"/>
              </a:rPr>
              <a:t>规范形成</a:t>
            </a: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1.2 </a:t>
            </a:r>
            <a:r>
              <a:rPr lang="zh-CN" altLang="en-US" dirty="0"/>
              <a:t>发展历史</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842591" y="3198437"/>
            <a:ext cx="1058517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6600" dirty="0">
                <a:solidFill>
                  <a:schemeClr val="accent1"/>
                </a:solidFill>
              </a:rPr>
              <a:t>UML</a:t>
            </a:r>
            <a:r>
              <a:rPr lang="zh-CN" altLang="en-US" sz="6600" dirty="0">
                <a:solidFill>
                  <a:schemeClr val="accent1"/>
                </a:solidFill>
              </a:rPr>
              <a:t>对系统需求分析的支持</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2220981" y="1706032"/>
            <a:ext cx="7848872" cy="193899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en-US" altLang="zh-CN" dirty="0">
                <a:solidFill>
                  <a:schemeClr val="bg1"/>
                </a:solidFill>
                <a:latin typeface="+mn-ea"/>
                <a:ea typeface="+mn-ea"/>
                <a:sym typeface="Arial" panose="020B0604020202020204" pitchFamily="34" charset="0"/>
              </a:rPr>
              <a:t>       </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的用例视图可以</a:t>
            </a:r>
            <a:r>
              <a:rPr lang="zh-CN" altLang="en-US" sz="2400" dirty="0">
                <a:solidFill>
                  <a:srgbClr val="FF0000"/>
                </a:solidFill>
                <a:latin typeface="+mn-ea"/>
                <a:ea typeface="+mn-ea"/>
                <a:sym typeface="Arial" panose="020B0604020202020204" pitchFamily="34" charset="0"/>
              </a:rPr>
              <a:t>表示客户的需求</a:t>
            </a:r>
            <a:r>
              <a:rPr lang="zh-CN" altLang="en-US" sz="2400" dirty="0">
                <a:solidFill>
                  <a:schemeClr val="bg1"/>
                </a:solidFill>
                <a:latin typeface="+mn-ea"/>
                <a:ea typeface="+mn-ea"/>
                <a:sym typeface="Arial" panose="020B0604020202020204" pitchFamily="34" charset="0"/>
              </a:rPr>
              <a:t>。通过用例建模可以对外部的角色及它们所需要的系统功能建模。角色和用例是通过它们之间的关系、通信来建立模型的。每个用例都指定了客户的需求：需要系统干什么。活动图可以清楚地表示业务的具体操作过程。</a:t>
            </a:r>
            <a:endParaRPr lang="en-US" altLang="zh-CN" sz="2400" dirty="0">
              <a:solidFill>
                <a:schemeClr val="bg1"/>
              </a:solidFill>
              <a:latin typeface="+mn-ea"/>
              <a:ea typeface="+mn-ea"/>
              <a:sym typeface="Arial" panose="020B0604020202020204" pitchFamily="34" charset="0"/>
            </a:endParaRPr>
          </a:p>
        </p:txBody>
      </p:sp>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2.1 </a:t>
            </a:r>
            <a:r>
              <a:rPr lang="zh-CN" altLang="en-US" dirty="0"/>
              <a:t>提供有力的工具和灵活的机制，为控制需求提供强有力的手段</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矩形 2"/>
          <p:cNvSpPr/>
          <p:nvPr/>
        </p:nvSpPr>
        <p:spPr>
          <a:xfrm>
            <a:off x="2307529" y="4228180"/>
            <a:ext cx="7762323" cy="1200329"/>
          </a:xfrm>
          <a:prstGeom prst="rect">
            <a:avLst/>
          </a:prstGeom>
        </p:spPr>
        <p:txBody>
          <a:bodyPr wrap="square">
            <a:spAutoFit/>
          </a:bodyPr>
          <a:lstStyle/>
          <a:p>
            <a:r>
              <a:rPr lang="en-US" altLang="zh-CN" dirty="0">
                <a:solidFill>
                  <a:schemeClr val="bg1"/>
                </a:solidFill>
                <a:latin typeface="+mn-ea"/>
                <a:sym typeface="Arial" panose="020B0604020202020204" pitchFamily="34" charset="0"/>
              </a:rPr>
              <a:t>        </a:t>
            </a:r>
            <a:r>
              <a:rPr lang="zh-CN" altLang="en-US" sz="2400" dirty="0">
                <a:solidFill>
                  <a:schemeClr val="bg1"/>
                </a:solidFill>
                <a:latin typeface="+mn-ea"/>
                <a:ea typeface="+mn-ea"/>
                <a:sym typeface="Arial" panose="020B0604020202020204" pitchFamily="34" charset="0"/>
              </a:rPr>
              <a:t>总之，</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提供了形象的图形模型工具，容易使用户和领域专家参与到需求分析的整个过程中来，使需求分析更加充分。</a:t>
            </a:r>
            <a:endParaRPr lang="zh-CN" altLang="en-US" sz="2400" dirty="0">
              <a:latin typeface="+mn-ea"/>
              <a:ea typeface="+mn-ea"/>
            </a:endParaRPr>
          </a:p>
        </p:txBody>
      </p:sp>
    </p:spTree>
    <p:extLst>
      <p:ext uri="{BB962C8B-B14F-4D97-AF65-F5344CB8AC3E}">
        <p14:creationId xmlns:p14="http://schemas.microsoft.com/office/powerpoint/2010/main" val="1018131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2000508" y="1988840"/>
            <a:ext cx="8289818"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sz="2400" dirty="0">
                <a:solidFill>
                  <a:schemeClr val="bg1"/>
                </a:solidFill>
                <a:latin typeface="+mn-ea"/>
                <a:ea typeface="+mn-ea"/>
                <a:sym typeface="Arial" panose="020B0604020202020204" pitchFamily="34" charset="0"/>
              </a:rPr>
              <a:t>       另外，</a:t>
            </a:r>
            <a:r>
              <a:rPr lang="en-US" altLang="zh-CN" sz="2400" dirty="0">
                <a:solidFill>
                  <a:schemeClr val="bg1"/>
                </a:solidFill>
                <a:latin typeface="+mn-ea"/>
                <a:ea typeface="+mn-ea"/>
                <a:sym typeface="Arial" panose="020B0604020202020204" pitchFamily="34" charset="0"/>
              </a:rPr>
              <a:t>UML</a:t>
            </a:r>
            <a:r>
              <a:rPr lang="zh-CN" altLang="en-US" sz="2400" dirty="0">
                <a:solidFill>
                  <a:schemeClr val="bg1"/>
                </a:solidFill>
                <a:latin typeface="+mn-ea"/>
                <a:ea typeface="+mn-ea"/>
                <a:sym typeface="Arial" panose="020B0604020202020204" pitchFamily="34" charset="0"/>
              </a:rPr>
              <a:t>是基于面向对象的思想机制而产生和发展起来的，在对需求的变化方面有较好的弹性，它的封装机制使开发人员可以把最稳定的部分，即对象作为构筑系统的基本单位，而把容易发生改变的部分，即属性和服务，封装在对象之内，对象之间通过接口联系，使需求变化的影响尽可能地限制在对象内部。</a:t>
            </a:r>
          </a:p>
        </p:txBody>
      </p:sp>
      <p:sp>
        <p:nvSpPr>
          <p:cNvPr id="14" name="TextBox 42"/>
          <p:cNvSpPr txBox="1"/>
          <p:nvPr/>
        </p:nvSpPr>
        <p:spPr>
          <a:xfrm>
            <a:off x="1007084" y="507690"/>
            <a:ext cx="10276667"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2.1 </a:t>
            </a:r>
            <a:r>
              <a:rPr lang="zh-CN" altLang="en-US" dirty="0"/>
              <a:t>提供有力的工具和灵活的机制，为控制需求提供强有力的手段</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392801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621831"/>
            <a:ext cx="2508252" cy="2104572"/>
          </a:xfrm>
          <a:prstGeom prst="rect">
            <a:avLst/>
          </a:prstGeom>
        </p:spPr>
      </p:pic>
      <p:sp>
        <p:nvSpPr>
          <p:cNvPr id="16" name="文本框 15"/>
          <p:cNvSpPr txBox="1"/>
          <p:nvPr/>
        </p:nvSpPr>
        <p:spPr>
          <a:xfrm>
            <a:off x="5625045" y="799720"/>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698575" y="2784619"/>
            <a:ext cx="10945216" cy="2123658"/>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accent1"/>
                </a:solidFill>
              </a:rPr>
              <a:t>利用</a:t>
            </a:r>
            <a:r>
              <a:rPr lang="en-US" altLang="zh-CN" sz="6600" dirty="0">
                <a:solidFill>
                  <a:schemeClr val="accent1"/>
                </a:solidFill>
              </a:rPr>
              <a:t>UML</a:t>
            </a:r>
            <a:r>
              <a:rPr lang="zh-CN" altLang="en-US" sz="6600" dirty="0">
                <a:solidFill>
                  <a:schemeClr val="accent1"/>
                </a:solidFill>
              </a:rPr>
              <a:t>模型构造软件体系结构</a:t>
            </a:r>
          </a:p>
        </p:txBody>
      </p:sp>
      <p:grpSp>
        <p:nvGrpSpPr>
          <p:cNvPr id="39" name="Group 9"/>
          <p:cNvGrpSpPr>
            <a:grpSpLocks noChangeAspect="1"/>
          </p:cNvGrpSpPr>
          <p:nvPr/>
        </p:nvGrpSpPr>
        <p:grpSpPr bwMode="auto">
          <a:xfrm>
            <a:off x="2309514" y="5076270"/>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930</Words>
  <Application>Microsoft Office PowerPoint</Application>
  <PresentationFormat>自定义</PresentationFormat>
  <Paragraphs>126</Paragraphs>
  <Slides>20</Slides>
  <Notes>20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Lifeline JL</vt:lpstr>
      <vt:lpstr>黑体</vt:lpstr>
      <vt:lpstr>微软雅黑</vt:lpstr>
      <vt:lpstr>Arial</vt:lpstr>
      <vt:lpstr>Calibri</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John</cp:lastModifiedBy>
  <cp:revision>607</cp:revision>
  <dcterms:created xsi:type="dcterms:W3CDTF">2013-01-25T01:44:00Z</dcterms:created>
  <dcterms:modified xsi:type="dcterms:W3CDTF">2018-12-23T14:23:20Z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