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81" r:id="rId4"/>
    <p:sldId id="268" r:id="rId5"/>
    <p:sldId id="291" r:id="rId6"/>
    <p:sldId id="292" r:id="rId7"/>
    <p:sldId id="293" r:id="rId8"/>
    <p:sldId id="290" r:id="rId9"/>
    <p:sldId id="282" r:id="rId10"/>
    <p:sldId id="289" r:id="rId11"/>
    <p:sldId id="285" r:id="rId12"/>
    <p:sldId id="286" r:id="rId13"/>
    <p:sldId id="287" r:id="rId14"/>
    <p:sldId id="288" r:id="rId15"/>
    <p:sldId id="296" r:id="rId16"/>
    <p:sldId id="297" r:id="rId17"/>
    <p:sldId id="28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93" d="100"/>
          <a:sy n="93" d="100"/>
        </p:scale>
        <p:origin x="63" y="171"/>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13</a:t>
            </a:fld>
            <a:endParaRPr lang="zh-CN" altLang="en-US"/>
          </a:p>
        </p:txBody>
      </p:sp>
    </p:spTree>
    <p:extLst>
      <p:ext uri="{BB962C8B-B14F-4D97-AF65-F5344CB8AC3E}">
        <p14:creationId xmlns:p14="http://schemas.microsoft.com/office/powerpoint/2010/main" val="36410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pPr/>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390734"/>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a:t>
            </a:r>
          </a:p>
        </p:txBody>
      </p:sp>
      <p:sp>
        <p:nvSpPr>
          <p:cNvPr id="6" name="文本框 5"/>
          <p:cNvSpPr txBox="1"/>
          <p:nvPr/>
        </p:nvSpPr>
        <p:spPr>
          <a:xfrm>
            <a:off x="6072186" y="2967335"/>
            <a:ext cx="3438525" cy="461665"/>
          </a:xfrm>
          <a:prstGeom prst="rect">
            <a:avLst/>
          </a:prstGeom>
          <a:noFill/>
        </p:spPr>
        <p:txBody>
          <a:bodyPr wrap="square" rtlCol="0">
            <a:spAutoFit/>
          </a:bodyPr>
          <a:lstStyle/>
          <a:p>
            <a:r>
              <a:rPr lang="en-US" altLang="zh-CN" sz="2400" dirty="0">
                <a:solidFill>
                  <a:schemeClr val="bg1"/>
                </a:solidFill>
              </a:rPr>
              <a:t>Communication Diagram</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54275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4</a:t>
            </a:r>
            <a:endParaRPr lang="zh-CN" altLang="en-US" sz="7200" b="1" dirty="0"/>
          </a:p>
        </p:txBody>
      </p:sp>
      <p:sp>
        <p:nvSpPr>
          <p:cNvPr id="11" name="文本框 10"/>
          <p:cNvSpPr txBox="1"/>
          <p:nvPr/>
        </p:nvSpPr>
        <p:spPr>
          <a:xfrm>
            <a:off x="3771178" y="419091"/>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通信图的建模技术</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1623317"/>
            <a:ext cx="0" cy="429459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1623317"/>
            <a:ext cx="0" cy="411993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548234" y="1519056"/>
            <a:ext cx="7418887" cy="4343623"/>
          </a:xfrm>
          <a:prstGeom prst="rect">
            <a:avLst/>
          </a:prstGeom>
        </p:spPr>
        <p:txBody>
          <a:bodyPr wrap="square" lIns="68570" tIns="34289" rIns="68570" bIns="34289">
            <a:spAutoFit/>
          </a:bodyPr>
          <a:lstStyle/>
          <a:p>
            <a:pPr defTabSz="685681">
              <a:lnSpc>
                <a:spcPct val="130000"/>
              </a:lnSpc>
            </a:pPr>
            <a:r>
              <a:rPr lang="en-US" altLang="zh-CN" sz="2400" dirty="0"/>
              <a:t>1.</a:t>
            </a:r>
            <a:r>
              <a:rPr lang="zh-CN" altLang="en-US" sz="2400" dirty="0"/>
              <a:t>确定交互过程的上下文。</a:t>
            </a:r>
          </a:p>
          <a:p>
            <a:pPr defTabSz="685681">
              <a:lnSpc>
                <a:spcPct val="130000"/>
              </a:lnSpc>
            </a:pPr>
            <a:r>
              <a:rPr lang="en-US" altLang="zh-CN" sz="2400" dirty="0"/>
              <a:t>2.</a:t>
            </a:r>
            <a:r>
              <a:rPr lang="zh-CN" altLang="en-US" sz="2400" dirty="0"/>
              <a:t>通过识别对象在交互中扮演的角色，设置交互的场景。</a:t>
            </a:r>
          </a:p>
          <a:p>
            <a:pPr defTabSz="685681">
              <a:lnSpc>
                <a:spcPct val="130000"/>
              </a:lnSpc>
            </a:pPr>
            <a:r>
              <a:rPr lang="en-US" altLang="zh-CN" sz="2400" dirty="0"/>
              <a:t>3.</a:t>
            </a:r>
            <a:r>
              <a:rPr lang="zh-CN" altLang="en-US" sz="2400" dirty="0"/>
              <a:t>描述对象之间可能有信息沿着它传递的链。</a:t>
            </a:r>
          </a:p>
          <a:p>
            <a:pPr defTabSz="685681">
              <a:lnSpc>
                <a:spcPct val="130000"/>
              </a:lnSpc>
            </a:pPr>
            <a:r>
              <a:rPr lang="en-US" altLang="zh-CN" sz="2400" dirty="0"/>
              <a:t>4.</a:t>
            </a:r>
            <a:r>
              <a:rPr lang="zh-CN" altLang="en-US" sz="2400" dirty="0"/>
              <a:t>从引起交互的消息开始，适当地设置其顺序号，然后将随后的每个消息附到适当的链上。</a:t>
            </a:r>
          </a:p>
          <a:p>
            <a:pPr defTabSz="685681">
              <a:lnSpc>
                <a:spcPct val="130000"/>
              </a:lnSpc>
            </a:pPr>
            <a:r>
              <a:rPr lang="en-US" altLang="zh-CN" sz="2400" dirty="0"/>
              <a:t>5.</a:t>
            </a:r>
            <a:r>
              <a:rPr lang="zh-CN" altLang="en-US" sz="2400" dirty="0"/>
              <a:t>如果需要说明时间或空间约束，可以用时间标记修饰这个消息，并附上合适的时间和空间约束。</a:t>
            </a:r>
          </a:p>
          <a:p>
            <a:pPr defTabSz="685681">
              <a:lnSpc>
                <a:spcPct val="130000"/>
              </a:lnSpc>
            </a:pPr>
            <a:r>
              <a:rPr lang="en-US" altLang="zh-CN" sz="2400"/>
              <a:t>6.</a:t>
            </a:r>
            <a:r>
              <a:rPr lang="zh-CN" altLang="en-US" sz="2400"/>
              <a:t>如果</a:t>
            </a:r>
            <a:r>
              <a:rPr lang="zh-CN" altLang="en-US" sz="2400" dirty="0"/>
              <a:t>需要更形式化地说明这个控制流，可以为每个消息附上前置和后置条件。</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555706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390734"/>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部署图</a:t>
            </a:r>
          </a:p>
        </p:txBody>
      </p:sp>
      <p:sp>
        <p:nvSpPr>
          <p:cNvPr id="6" name="文本框 5"/>
          <p:cNvSpPr txBox="1"/>
          <p:nvPr/>
        </p:nvSpPr>
        <p:spPr>
          <a:xfrm>
            <a:off x="6072186" y="2967335"/>
            <a:ext cx="3438525" cy="461665"/>
          </a:xfrm>
          <a:prstGeom prst="rect">
            <a:avLst/>
          </a:prstGeom>
          <a:noFill/>
        </p:spPr>
        <p:txBody>
          <a:bodyPr wrap="square" rtlCol="0">
            <a:spAutoFit/>
          </a:bodyPr>
          <a:lstStyle/>
          <a:p>
            <a:r>
              <a:rPr lang="en-US" altLang="zh-CN" sz="2400" dirty="0">
                <a:solidFill>
                  <a:schemeClr val="bg1"/>
                </a:solidFill>
              </a:rPr>
              <a:t>Deployment Diagram</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54275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156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部署图的概述</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90028" y="2045797"/>
            <a:ext cx="7418887" cy="2983251"/>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部署图</a:t>
            </a:r>
            <a:r>
              <a:rPr lang="en-US" altLang="zh-CN" sz="2400" dirty="0">
                <a:latin typeface="微软雅黑" panose="020B0503020204020204" pitchFamily="34" charset="-122"/>
                <a:ea typeface="微软雅黑" panose="020B0503020204020204" pitchFamily="34" charset="-122"/>
              </a:rPr>
              <a:t>(Deployment Diagram)</a:t>
            </a:r>
            <a:r>
              <a:rPr lang="zh-CN" altLang="en-US" sz="2400" dirty="0">
                <a:latin typeface="微软雅黑" panose="020B0503020204020204" pitchFamily="34" charset="-122"/>
                <a:ea typeface="微软雅黑" panose="020B0503020204020204" pitchFamily="34" charset="-122"/>
              </a:rPr>
              <a:t>用于静态建模，是表示运行时过程结点结构、组件实例及其对象结构的图。从部署图中，您可以了解到软件和硬件组件之间的物理关系以及处理节点的组件分布情况。使用部署图可以显示运行时系统的结构，同时还传达构成应用程序的硬件和软件元素的配置和部署方式。</a:t>
            </a:r>
          </a:p>
        </p:txBody>
      </p:sp>
    </p:spTree>
    <p:extLst>
      <p:ext uri="{BB962C8B-B14F-4D97-AF65-F5344CB8AC3E}">
        <p14:creationId xmlns:p14="http://schemas.microsoft.com/office/powerpoint/2010/main" val="185713428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1661706"/>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1661706"/>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568118"/>
            <a:ext cx="7418887"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通信图由以下基本元素构成：结点、组件和关系。</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E37565C-D7D2-4EC2-AA70-FF206EDDD533}"/>
              </a:ext>
            </a:extLst>
          </p:cNvPr>
          <p:cNvPicPr>
            <a:picLocks noChangeAspect="1"/>
          </p:cNvPicPr>
          <p:nvPr/>
        </p:nvPicPr>
        <p:blipFill rotWithShape="1">
          <a:blip r:embed="rId3"/>
          <a:srcRect l="31963" t="19028" r="36277" b="22247"/>
          <a:stretch/>
        </p:blipFill>
        <p:spPr>
          <a:xfrm>
            <a:off x="5697293" y="2193641"/>
            <a:ext cx="4317815" cy="4027362"/>
          </a:xfrm>
          <a:prstGeom prst="rect">
            <a:avLst/>
          </a:prstGeom>
        </p:spPr>
      </p:pic>
    </p:spTree>
    <p:extLst>
      <p:ext uri="{BB962C8B-B14F-4D97-AF65-F5344CB8AC3E}">
        <p14:creationId xmlns:p14="http://schemas.microsoft.com/office/powerpoint/2010/main" val="427470266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56991" y="2951039"/>
            <a:ext cx="1064741" cy="955922"/>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结点</a:t>
            </a:r>
          </a:p>
        </p:txBody>
      </p:sp>
      <p:sp>
        <p:nvSpPr>
          <p:cNvPr id="17" name="矩形 16"/>
          <p:cNvSpPr/>
          <p:nvPr/>
        </p:nvSpPr>
        <p:spPr>
          <a:xfrm>
            <a:off x="3489361" y="738252"/>
            <a:ext cx="8601075" cy="1469118"/>
          </a:xfrm>
          <a:prstGeom prst="rect">
            <a:avLst/>
          </a:prstGeom>
        </p:spPr>
        <p:txBody>
          <a:bodyPr wrap="square" lIns="68570" tIns="34289" rIns="68570" bIns="34289">
            <a:spAutoFit/>
          </a:bodyPr>
          <a:lstStyle/>
          <a:p>
            <a:pPr defTabSz="685681">
              <a:lnSpc>
                <a:spcPct val="130000"/>
              </a:lnSpc>
            </a:pPr>
            <a:r>
              <a:rPr lang="zh-CN" altLang="en-US" sz="2400" dirty="0"/>
              <a:t>        结点时存在于运行时并代表一项计算资源的物理元素，一般至少拥有一些内存，而且通常具有处理能力。它一般用于对执行处理或计算的资源建模。</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11" name="图片 10">
            <a:extLst>
              <a:ext uri="{FF2B5EF4-FFF2-40B4-BE49-F238E27FC236}">
                <a16:creationId xmlns:a16="http://schemas.microsoft.com/office/drawing/2014/main" id="{EABABFE9-B91F-44CB-9F45-FA6DDA7B3646}"/>
              </a:ext>
            </a:extLst>
          </p:cNvPr>
          <p:cNvPicPr>
            <a:picLocks noChangeAspect="1"/>
          </p:cNvPicPr>
          <p:nvPr/>
        </p:nvPicPr>
        <p:blipFill rotWithShape="1">
          <a:blip r:embed="rId3"/>
          <a:srcRect l="31963" t="19028" r="36277" b="22247"/>
          <a:stretch/>
        </p:blipFill>
        <p:spPr>
          <a:xfrm>
            <a:off x="6201687" y="2207370"/>
            <a:ext cx="4317815" cy="4027362"/>
          </a:xfrm>
          <a:prstGeom prst="rect">
            <a:avLst/>
          </a:prstGeom>
        </p:spPr>
      </p:pic>
      <p:sp>
        <p:nvSpPr>
          <p:cNvPr id="2" name="椭圆 1">
            <a:extLst>
              <a:ext uri="{FF2B5EF4-FFF2-40B4-BE49-F238E27FC236}">
                <a16:creationId xmlns:a16="http://schemas.microsoft.com/office/drawing/2014/main" id="{EFB0EA24-2498-4818-BD21-25E968D72282}"/>
              </a:ext>
            </a:extLst>
          </p:cNvPr>
          <p:cNvSpPr/>
          <p:nvPr/>
        </p:nvSpPr>
        <p:spPr>
          <a:xfrm>
            <a:off x="5881954" y="2044688"/>
            <a:ext cx="4957282" cy="1900588"/>
          </a:xfrm>
          <a:prstGeom prst="ellipse">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18957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56991" y="2951039"/>
            <a:ext cx="1064741" cy="955922"/>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组件</a:t>
            </a:r>
          </a:p>
        </p:txBody>
      </p:sp>
      <p:sp>
        <p:nvSpPr>
          <p:cNvPr id="17" name="矩形 16"/>
          <p:cNvSpPr/>
          <p:nvPr/>
        </p:nvSpPr>
        <p:spPr>
          <a:xfrm>
            <a:off x="3489361" y="738252"/>
            <a:ext cx="8601075" cy="1469118"/>
          </a:xfrm>
          <a:prstGeom prst="rect">
            <a:avLst/>
          </a:prstGeom>
        </p:spPr>
        <p:txBody>
          <a:bodyPr wrap="square" lIns="68570" tIns="34289" rIns="68570" bIns="34289">
            <a:spAutoFit/>
          </a:bodyPr>
          <a:lstStyle/>
          <a:p>
            <a:pPr defTabSz="685681">
              <a:lnSpc>
                <a:spcPct val="130000"/>
              </a:lnSpc>
            </a:pPr>
            <a:r>
              <a:rPr lang="zh-CN" altLang="en-US" sz="2400" dirty="0"/>
              <a:t>         组件是系统可替换的物理部件。它是参与系统执行的事物，它表示逻辑元素的物理模块。简单来说，组件是被结点执行的事物，如假设结点是一台服务器，则组件就是其上运行的软件。</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7" name="图片 6">
            <a:extLst>
              <a:ext uri="{FF2B5EF4-FFF2-40B4-BE49-F238E27FC236}">
                <a16:creationId xmlns:a16="http://schemas.microsoft.com/office/drawing/2014/main" id="{9F8C61D7-21C5-472E-BF12-499871E6F851}"/>
              </a:ext>
            </a:extLst>
          </p:cNvPr>
          <p:cNvPicPr>
            <a:picLocks noChangeAspect="1"/>
          </p:cNvPicPr>
          <p:nvPr/>
        </p:nvPicPr>
        <p:blipFill rotWithShape="1">
          <a:blip r:embed="rId3"/>
          <a:srcRect l="31963" t="19028" r="36277" b="22247"/>
          <a:stretch/>
        </p:blipFill>
        <p:spPr>
          <a:xfrm>
            <a:off x="6201687" y="2207370"/>
            <a:ext cx="4317815" cy="4027362"/>
          </a:xfrm>
          <a:prstGeom prst="rect">
            <a:avLst/>
          </a:prstGeom>
        </p:spPr>
      </p:pic>
      <p:sp>
        <p:nvSpPr>
          <p:cNvPr id="2" name="椭圆 1">
            <a:extLst>
              <a:ext uri="{FF2B5EF4-FFF2-40B4-BE49-F238E27FC236}">
                <a16:creationId xmlns:a16="http://schemas.microsoft.com/office/drawing/2014/main" id="{7857605B-53B4-4F8B-996B-93E4CB575EEB}"/>
              </a:ext>
            </a:extLst>
          </p:cNvPr>
          <p:cNvSpPr/>
          <p:nvPr/>
        </p:nvSpPr>
        <p:spPr>
          <a:xfrm>
            <a:off x="7238143" y="4332733"/>
            <a:ext cx="1839075" cy="657546"/>
          </a:xfrm>
          <a:prstGeom prst="ellipse">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41210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56991" y="2951039"/>
            <a:ext cx="1064741" cy="955922"/>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关系</a:t>
            </a:r>
          </a:p>
        </p:txBody>
      </p:sp>
      <p:sp>
        <p:nvSpPr>
          <p:cNvPr id="17" name="矩形 16"/>
          <p:cNvSpPr/>
          <p:nvPr/>
        </p:nvSpPr>
        <p:spPr>
          <a:xfrm>
            <a:off x="3489361" y="738252"/>
            <a:ext cx="8601075" cy="508855"/>
          </a:xfrm>
          <a:prstGeom prst="rect">
            <a:avLst/>
          </a:prstGeom>
        </p:spPr>
        <p:txBody>
          <a:bodyPr wrap="square" lIns="68570" tIns="34289" rIns="68570" bIns="34289">
            <a:spAutoFit/>
          </a:bodyPr>
          <a:lstStyle/>
          <a:p>
            <a:pPr defTabSz="685681">
              <a:lnSpc>
                <a:spcPct val="130000"/>
              </a:lnSpc>
            </a:pPr>
            <a:r>
              <a:rPr lang="zh-CN" altLang="en-US" sz="2400" dirty="0"/>
              <a:t>           部署图中也可以包括依赖、泛化、关联、及实现关系。</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7" name="图片 6">
            <a:extLst>
              <a:ext uri="{FF2B5EF4-FFF2-40B4-BE49-F238E27FC236}">
                <a16:creationId xmlns:a16="http://schemas.microsoft.com/office/drawing/2014/main" id="{FACB0FC2-409F-4CFD-AB0E-49FA6F7FBF8E}"/>
              </a:ext>
            </a:extLst>
          </p:cNvPr>
          <p:cNvPicPr>
            <a:picLocks noChangeAspect="1"/>
          </p:cNvPicPr>
          <p:nvPr/>
        </p:nvPicPr>
        <p:blipFill rotWithShape="1">
          <a:blip r:embed="rId3"/>
          <a:srcRect l="31963" t="19028" r="36277" b="22247"/>
          <a:stretch/>
        </p:blipFill>
        <p:spPr>
          <a:xfrm>
            <a:off x="5174272" y="1519002"/>
            <a:ext cx="5233450" cy="4881404"/>
          </a:xfrm>
          <a:prstGeom prst="rect">
            <a:avLst/>
          </a:prstGeom>
        </p:spPr>
      </p:pic>
      <p:sp>
        <p:nvSpPr>
          <p:cNvPr id="2" name="椭圆 1">
            <a:extLst>
              <a:ext uri="{FF2B5EF4-FFF2-40B4-BE49-F238E27FC236}">
                <a16:creationId xmlns:a16="http://schemas.microsoft.com/office/drawing/2014/main" id="{DE02264B-3317-4C64-8742-7158B5DDA80A}"/>
              </a:ext>
            </a:extLst>
          </p:cNvPr>
          <p:cNvSpPr/>
          <p:nvPr/>
        </p:nvSpPr>
        <p:spPr>
          <a:xfrm>
            <a:off x="7176499" y="4661506"/>
            <a:ext cx="1618180" cy="816795"/>
          </a:xfrm>
          <a:prstGeom prst="ellipse">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9348FB68-E4DA-4968-AFA0-A87D42333F06}"/>
              </a:ext>
            </a:extLst>
          </p:cNvPr>
          <p:cNvSpPr/>
          <p:nvPr/>
        </p:nvSpPr>
        <p:spPr>
          <a:xfrm>
            <a:off x="7573512" y="2935325"/>
            <a:ext cx="1431787" cy="816795"/>
          </a:xfrm>
          <a:prstGeom prst="ellipse">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777379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部署图的应用</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59207" y="2031571"/>
            <a:ext cx="7418887" cy="2815449"/>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对系统静态部署试图建模时，通常以下三种方式之一使用部署图：</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对嵌入式系统建模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对客户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服务器系统建模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对全分布式系统建模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81427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通信图的概述</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937983"/>
            <a:ext cx="7418887" cy="3463382"/>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通信图</a:t>
            </a:r>
            <a:r>
              <a:rPr lang="zh-CN" altLang="en-US" sz="2400" dirty="0">
                <a:latin typeface="微软雅黑" panose="020B0503020204020204" pitchFamily="34" charset="-122"/>
                <a:ea typeface="微软雅黑" panose="020B0503020204020204" pitchFamily="34" charset="-122"/>
              </a:rPr>
              <a:t>（</a:t>
            </a:r>
            <a:r>
              <a:rPr lang="zh-CN" altLang="en-US" sz="2400" dirty="0"/>
              <a:t>即</a:t>
            </a:r>
            <a:r>
              <a:rPr lang="en-US" altLang="zh-CN" sz="2400" dirty="0"/>
              <a:t>Communication Diagram</a:t>
            </a:r>
            <a:r>
              <a:rPr lang="zh-CN" altLang="en-US" sz="2400" dirty="0"/>
              <a:t>，在</a:t>
            </a:r>
            <a:r>
              <a:rPr lang="en-US" altLang="zh-CN" sz="2400" dirty="0"/>
              <a:t>UML2.0</a:t>
            </a:r>
            <a:r>
              <a:rPr lang="zh-CN" altLang="en-US" sz="2400" dirty="0"/>
              <a:t>之前，通信图也称为协作图，而“协作”作为一个结构事物用于表达静态结构和动态行为的概念组合，表达不同事物相互协作完成一个复杂功能。故</a:t>
            </a:r>
            <a:r>
              <a:rPr lang="en-US" altLang="zh-CN" sz="2400" dirty="0"/>
              <a:t>UML 2.0</a:t>
            </a:r>
            <a:r>
              <a:rPr lang="zh-CN" altLang="en-US" sz="2400" dirty="0"/>
              <a:t>以后通信图不再是协作图，没有专门的”协作图“，只有”协作“</a:t>
            </a:r>
            <a:r>
              <a:rPr lang="zh-CN" altLang="en-US" sz="2400" dirty="0">
                <a:latin typeface="微软雅黑" panose="020B0503020204020204" pitchFamily="34" charset="-122"/>
                <a:ea typeface="微软雅黑" panose="020B0503020204020204" pitchFamily="34" charset="-122"/>
              </a:rPr>
              <a:t>）是一种交互图，强调的是</a:t>
            </a:r>
            <a:r>
              <a:rPr lang="zh-CN" altLang="en-US" sz="2400" dirty="0">
                <a:solidFill>
                  <a:srgbClr val="FF0000"/>
                </a:solidFill>
                <a:latin typeface="微软雅黑" panose="020B0503020204020204" pitchFamily="34" charset="-122"/>
                <a:ea typeface="微软雅黑" panose="020B0503020204020204" pitchFamily="34" charset="-122"/>
              </a:rPr>
              <a:t>发生和接受消息的对象之间的组织结构</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2251400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2031571"/>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2031571"/>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937983"/>
            <a:ext cx="7418887" cy="982703"/>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通信图由以下基本元素构成：活动者、对象、链接和消息。</a:t>
            </a:r>
            <a:endParaRPr lang="en-US" altLang="zh-CN" sz="2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CA88C4CF-67F3-4CFF-8E11-9C4761DFFC27}"/>
              </a:ext>
            </a:extLst>
          </p:cNvPr>
          <p:cNvPicPr>
            <a:picLocks noChangeAspect="1"/>
          </p:cNvPicPr>
          <p:nvPr/>
        </p:nvPicPr>
        <p:blipFill rotWithShape="1">
          <a:blip r:embed="rId2"/>
          <a:srcRect l="26017" t="26367" r="36279" b="51685"/>
          <a:stretch/>
        </p:blipFill>
        <p:spPr>
          <a:xfrm>
            <a:off x="4658309" y="3038168"/>
            <a:ext cx="7010500" cy="2720498"/>
          </a:xfrm>
          <a:prstGeom prst="rect">
            <a:avLst/>
          </a:prstGeom>
        </p:spPr>
      </p:pic>
    </p:spTree>
    <p:extLst>
      <p:ext uri="{BB962C8B-B14F-4D97-AF65-F5344CB8AC3E}">
        <p14:creationId xmlns:p14="http://schemas.microsoft.com/office/powerpoint/2010/main" val="34604178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840193" y="2754333"/>
            <a:ext cx="1228373" cy="1360467"/>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活动者</a:t>
            </a:r>
          </a:p>
        </p:txBody>
      </p:sp>
      <p:sp>
        <p:nvSpPr>
          <p:cNvPr id="17" name="矩形 16"/>
          <p:cNvSpPr/>
          <p:nvPr/>
        </p:nvSpPr>
        <p:spPr>
          <a:xfrm>
            <a:off x="3771065" y="868267"/>
            <a:ext cx="7258244" cy="988987"/>
          </a:xfrm>
          <a:prstGeom prst="rect">
            <a:avLst/>
          </a:prstGeom>
        </p:spPr>
        <p:txBody>
          <a:bodyPr wrap="square" lIns="68570" tIns="34289" rIns="68570" bIns="34289">
            <a:spAutoFit/>
          </a:bodyPr>
          <a:lstStyle/>
          <a:p>
            <a:pPr defTabSz="685681">
              <a:lnSpc>
                <a:spcPct val="130000"/>
              </a:lnSpc>
            </a:pPr>
            <a:r>
              <a:rPr lang="zh-CN" altLang="en-US" sz="2400" dirty="0"/>
              <a:t>         活动者（</a:t>
            </a:r>
            <a:r>
              <a:rPr lang="en-US" altLang="zh-CN" sz="2400" dirty="0"/>
              <a:t>Actor</a:t>
            </a:r>
            <a:r>
              <a:rPr lang="zh-CN" altLang="en-US" sz="2400" dirty="0"/>
              <a:t>）发出主动操作的对象，负责发送初始消息，启动一个操作。</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13" name="图片 12">
            <a:extLst>
              <a:ext uri="{FF2B5EF4-FFF2-40B4-BE49-F238E27FC236}">
                <a16:creationId xmlns:a16="http://schemas.microsoft.com/office/drawing/2014/main" id="{65FA10C2-87F7-4CEF-9B13-569D49017CA9}"/>
              </a:ext>
            </a:extLst>
          </p:cNvPr>
          <p:cNvPicPr>
            <a:picLocks noChangeAspect="1"/>
          </p:cNvPicPr>
          <p:nvPr/>
        </p:nvPicPr>
        <p:blipFill rotWithShape="1">
          <a:blip r:embed="rId3"/>
          <a:srcRect l="26017" t="26367" r="36279" b="51685"/>
          <a:stretch/>
        </p:blipFill>
        <p:spPr>
          <a:xfrm>
            <a:off x="4094840" y="2476047"/>
            <a:ext cx="7797145" cy="3025764"/>
          </a:xfrm>
          <a:prstGeom prst="rect">
            <a:avLst/>
          </a:prstGeom>
        </p:spPr>
      </p:pic>
      <p:sp>
        <p:nvSpPr>
          <p:cNvPr id="3" name="椭圆 2">
            <a:extLst>
              <a:ext uri="{FF2B5EF4-FFF2-40B4-BE49-F238E27FC236}">
                <a16:creationId xmlns:a16="http://schemas.microsoft.com/office/drawing/2014/main" id="{B85DAF12-A5E3-4D92-BE00-7578459E593F}"/>
              </a:ext>
            </a:extLst>
          </p:cNvPr>
          <p:cNvSpPr/>
          <p:nvPr/>
        </p:nvSpPr>
        <p:spPr>
          <a:xfrm>
            <a:off x="4150760" y="2476047"/>
            <a:ext cx="1859622" cy="2661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905153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32130" y="2915079"/>
            <a:ext cx="999157" cy="1027841"/>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对象</a:t>
            </a:r>
          </a:p>
        </p:txBody>
      </p:sp>
      <p:sp>
        <p:nvSpPr>
          <p:cNvPr id="17" name="矩形 16"/>
          <p:cNvSpPr/>
          <p:nvPr/>
        </p:nvSpPr>
        <p:spPr>
          <a:xfrm>
            <a:off x="3771064" y="868267"/>
            <a:ext cx="8601075" cy="1462834"/>
          </a:xfrm>
          <a:prstGeom prst="rect">
            <a:avLst/>
          </a:prstGeom>
        </p:spPr>
        <p:txBody>
          <a:bodyPr wrap="square" lIns="68570" tIns="34289" rIns="68570" bIns="34289">
            <a:spAutoFit/>
          </a:bodyPr>
          <a:lstStyle/>
          <a:p>
            <a:pPr defTabSz="685681">
              <a:lnSpc>
                <a:spcPct val="130000"/>
              </a:lnSpc>
            </a:pPr>
            <a:r>
              <a:rPr lang="zh-CN" altLang="en-US" sz="2400" dirty="0"/>
              <a:t>         通信图与顺序图中的对象的概念是一样，只不过在通信图中，无法表示对象的创建和撤销，所以对于对象在图中的位置没有限制</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7" name="图片 6">
            <a:extLst>
              <a:ext uri="{FF2B5EF4-FFF2-40B4-BE49-F238E27FC236}">
                <a16:creationId xmlns:a16="http://schemas.microsoft.com/office/drawing/2014/main" id="{8536723C-E72C-4181-B5D0-D94A2E765599}"/>
              </a:ext>
            </a:extLst>
          </p:cNvPr>
          <p:cNvPicPr>
            <a:picLocks noChangeAspect="1"/>
          </p:cNvPicPr>
          <p:nvPr/>
        </p:nvPicPr>
        <p:blipFill rotWithShape="1">
          <a:blip r:embed="rId3"/>
          <a:srcRect l="26017" t="26367" r="36279" b="51685"/>
          <a:stretch/>
        </p:blipFill>
        <p:spPr>
          <a:xfrm>
            <a:off x="4658309" y="3038168"/>
            <a:ext cx="7010500" cy="2720498"/>
          </a:xfrm>
          <a:prstGeom prst="rect">
            <a:avLst/>
          </a:prstGeom>
        </p:spPr>
      </p:pic>
      <p:sp>
        <p:nvSpPr>
          <p:cNvPr id="2" name="椭圆 1">
            <a:extLst>
              <a:ext uri="{FF2B5EF4-FFF2-40B4-BE49-F238E27FC236}">
                <a16:creationId xmlns:a16="http://schemas.microsoft.com/office/drawing/2014/main" id="{4FD2D870-AA17-4C5C-A077-9A7EC6549BB7}"/>
              </a:ext>
            </a:extLst>
          </p:cNvPr>
          <p:cNvSpPr/>
          <p:nvPr/>
        </p:nvSpPr>
        <p:spPr>
          <a:xfrm>
            <a:off x="9544692" y="3429000"/>
            <a:ext cx="1972638" cy="1903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71094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21856" y="2943333"/>
            <a:ext cx="1019706" cy="971333"/>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链接</a:t>
            </a:r>
          </a:p>
        </p:txBody>
      </p:sp>
      <p:sp>
        <p:nvSpPr>
          <p:cNvPr id="17" name="矩形 16"/>
          <p:cNvSpPr/>
          <p:nvPr/>
        </p:nvSpPr>
        <p:spPr>
          <a:xfrm>
            <a:off x="3771064" y="868267"/>
            <a:ext cx="8601075" cy="1546575"/>
          </a:xfrm>
          <a:prstGeom prst="rect">
            <a:avLst/>
          </a:prstGeom>
        </p:spPr>
        <p:txBody>
          <a:bodyPr wrap="square" lIns="68570" tIns="34289" rIns="68570" bIns="34289">
            <a:spAutoFit/>
          </a:bodyPr>
          <a:lstStyle/>
          <a:p>
            <a:r>
              <a:rPr lang="zh-CN" altLang="en-US" sz="2400" dirty="0"/>
              <a:t>         通信图中链的符号和对象图中链所用的符号是一样的，即一条连接两个类角色的实线。对于链接还可以加上“角色”与“约束”，在链角色上附加的约束有</a:t>
            </a:r>
            <a:r>
              <a:rPr lang="en-US" altLang="zh-CN" sz="2400" dirty="0"/>
              <a:t>global(</a:t>
            </a:r>
            <a:r>
              <a:rPr lang="zh-CN" altLang="en-US" sz="2400" dirty="0"/>
              <a:t>全局</a:t>
            </a:r>
            <a:r>
              <a:rPr lang="en-US" altLang="zh-CN" sz="2400" dirty="0"/>
              <a:t>)</a:t>
            </a:r>
            <a:r>
              <a:rPr lang="zh-CN" altLang="en-US" sz="2400" dirty="0"/>
              <a:t>，</a:t>
            </a:r>
            <a:r>
              <a:rPr lang="en-US" altLang="zh-CN" sz="2400" dirty="0"/>
              <a:t>local(</a:t>
            </a:r>
            <a:r>
              <a:rPr lang="zh-CN" altLang="en-US" sz="2400" dirty="0"/>
              <a:t>局部</a:t>
            </a:r>
            <a:r>
              <a:rPr lang="en-US" altLang="zh-CN" sz="2400" dirty="0"/>
              <a:t>)</a:t>
            </a:r>
            <a:r>
              <a:rPr lang="zh-CN" altLang="en-US" sz="2400" dirty="0"/>
              <a:t>，</a:t>
            </a:r>
            <a:r>
              <a:rPr lang="en-US" altLang="zh-CN" sz="2400" dirty="0"/>
              <a:t>parameter(</a:t>
            </a:r>
            <a:r>
              <a:rPr lang="zh-CN" altLang="en-US" sz="2400" dirty="0"/>
              <a:t>参数</a:t>
            </a:r>
            <a:r>
              <a:rPr lang="en-US" altLang="zh-CN" sz="2400" dirty="0"/>
              <a:t>)</a:t>
            </a:r>
            <a:r>
              <a:rPr lang="zh-CN" altLang="en-US" sz="2400" dirty="0"/>
              <a:t>，</a:t>
            </a:r>
            <a:r>
              <a:rPr lang="en-US" altLang="zh-CN" sz="2400" dirty="0"/>
              <a:t>self(</a:t>
            </a:r>
            <a:r>
              <a:rPr lang="zh-CN" altLang="en-US" sz="2400" dirty="0"/>
              <a:t>自身</a:t>
            </a:r>
            <a:r>
              <a:rPr lang="en-US" altLang="zh-CN" sz="2400" dirty="0"/>
              <a:t>)</a:t>
            </a:r>
            <a:r>
              <a:rPr lang="zh-CN" altLang="en-US" sz="2400" dirty="0"/>
              <a:t>，</a:t>
            </a:r>
            <a:r>
              <a:rPr lang="en-US" altLang="zh-CN" sz="2400" dirty="0"/>
              <a:t>broadcast(</a:t>
            </a:r>
            <a:r>
              <a:rPr lang="zh-CN" altLang="en-US" sz="2400" dirty="0"/>
              <a:t>广播</a:t>
            </a:r>
            <a:r>
              <a:rPr lang="en-US" altLang="zh-CN" sz="2400" dirty="0"/>
              <a:t>)</a:t>
            </a:r>
            <a:r>
              <a:rPr lang="zh-CN" altLang="en-US" sz="2400" dirty="0"/>
              <a:t>。</a:t>
            </a:r>
            <a:endParaRPr lang="en-US" altLang="zh-CN" sz="2400" dirty="0"/>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7" name="图片 6">
            <a:extLst>
              <a:ext uri="{FF2B5EF4-FFF2-40B4-BE49-F238E27FC236}">
                <a16:creationId xmlns:a16="http://schemas.microsoft.com/office/drawing/2014/main" id="{C31A1834-AF61-4FDE-BF5C-750A1E55A642}"/>
              </a:ext>
            </a:extLst>
          </p:cNvPr>
          <p:cNvPicPr>
            <a:picLocks noChangeAspect="1"/>
          </p:cNvPicPr>
          <p:nvPr/>
        </p:nvPicPr>
        <p:blipFill rotWithShape="1">
          <a:blip r:embed="rId3"/>
          <a:srcRect l="26017" t="26367" r="36279" b="51685"/>
          <a:stretch/>
        </p:blipFill>
        <p:spPr>
          <a:xfrm>
            <a:off x="4120303" y="2827548"/>
            <a:ext cx="7394394" cy="2869472"/>
          </a:xfrm>
          <a:prstGeom prst="rect">
            <a:avLst/>
          </a:prstGeom>
        </p:spPr>
      </p:pic>
      <p:sp>
        <p:nvSpPr>
          <p:cNvPr id="2" name="椭圆 1">
            <a:extLst>
              <a:ext uri="{FF2B5EF4-FFF2-40B4-BE49-F238E27FC236}">
                <a16:creationId xmlns:a16="http://schemas.microsoft.com/office/drawing/2014/main" id="{D7C7C74D-BB01-45AE-BB20-02B1D0EEBB80}"/>
              </a:ext>
            </a:extLst>
          </p:cNvPr>
          <p:cNvSpPr/>
          <p:nvPr/>
        </p:nvSpPr>
        <p:spPr>
          <a:xfrm>
            <a:off x="5969286" y="3914666"/>
            <a:ext cx="3413874" cy="5959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33375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903876" y="2958744"/>
            <a:ext cx="1055665" cy="940511"/>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消息</a:t>
            </a:r>
          </a:p>
        </p:txBody>
      </p:sp>
      <p:sp>
        <p:nvSpPr>
          <p:cNvPr id="17" name="矩形 16"/>
          <p:cNvSpPr/>
          <p:nvPr/>
        </p:nvSpPr>
        <p:spPr>
          <a:xfrm>
            <a:off x="4043469" y="246681"/>
            <a:ext cx="7618181" cy="2903229"/>
          </a:xfrm>
          <a:prstGeom prst="rect">
            <a:avLst/>
          </a:prstGeom>
        </p:spPr>
        <p:txBody>
          <a:bodyPr wrap="square" lIns="68570" tIns="34289" rIns="68570" bIns="34289">
            <a:spAutoFit/>
          </a:bodyPr>
          <a:lstStyle/>
          <a:p>
            <a:pPr defTabSz="685681">
              <a:lnSpc>
                <a:spcPct val="130000"/>
              </a:lnSpc>
            </a:pPr>
            <a:r>
              <a:rPr lang="zh-CN" altLang="en-US" sz="2400" dirty="0"/>
              <a:t>          通信图中的消息类型与顺序图中的相同，只不过为了说明交互过程中消息的时间顺序，需要给消息添加顺序号。顺序号是消息的一个数字前缀，是一个整数，由</a:t>
            </a:r>
            <a:r>
              <a:rPr lang="en-US" altLang="zh-CN" sz="2400" dirty="0"/>
              <a:t>1</a:t>
            </a:r>
            <a:r>
              <a:rPr lang="zh-CN" altLang="en-US" sz="2400" dirty="0"/>
              <a:t>开始递增，每个消息都必须由唯一的顺序号。可以通过点表示法代表控制的嵌套关系。嵌套可以具有任意深度。与顺序图相比，通信图可以显示更为复杂的分支。</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pic>
        <p:nvPicPr>
          <p:cNvPr id="7" name="图片 6">
            <a:extLst>
              <a:ext uri="{FF2B5EF4-FFF2-40B4-BE49-F238E27FC236}">
                <a16:creationId xmlns:a16="http://schemas.microsoft.com/office/drawing/2014/main" id="{C838B73B-96C2-4B75-A6BC-FB00ACF01155}"/>
              </a:ext>
            </a:extLst>
          </p:cNvPr>
          <p:cNvPicPr>
            <a:picLocks noChangeAspect="1"/>
          </p:cNvPicPr>
          <p:nvPr/>
        </p:nvPicPr>
        <p:blipFill rotWithShape="1">
          <a:blip r:embed="rId3"/>
          <a:srcRect l="26017" t="26367" r="36279" b="51685"/>
          <a:stretch/>
        </p:blipFill>
        <p:spPr>
          <a:xfrm>
            <a:off x="4347309" y="3476700"/>
            <a:ext cx="7010500" cy="2720498"/>
          </a:xfrm>
          <a:prstGeom prst="rect">
            <a:avLst/>
          </a:prstGeom>
        </p:spPr>
      </p:pic>
      <p:sp>
        <p:nvSpPr>
          <p:cNvPr id="2" name="椭圆 1">
            <a:extLst>
              <a:ext uri="{FF2B5EF4-FFF2-40B4-BE49-F238E27FC236}">
                <a16:creationId xmlns:a16="http://schemas.microsoft.com/office/drawing/2014/main" id="{D322E457-9175-4B61-8D17-46620BEC378B}"/>
              </a:ext>
            </a:extLst>
          </p:cNvPr>
          <p:cNvSpPr/>
          <p:nvPr/>
        </p:nvSpPr>
        <p:spPr>
          <a:xfrm>
            <a:off x="5933326" y="3760342"/>
            <a:ext cx="3714108" cy="837344"/>
          </a:xfrm>
          <a:prstGeom prst="ellipse">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0954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349769" y="1153895"/>
            <a:ext cx="835219"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对象</a:t>
            </a:r>
          </a:p>
        </p:txBody>
      </p:sp>
      <p:sp>
        <p:nvSpPr>
          <p:cNvPr id="6" name="椭圆 5"/>
          <p:cNvSpPr/>
          <p:nvPr/>
        </p:nvSpPr>
        <p:spPr>
          <a:xfrm>
            <a:off x="2962930" y="290716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链接</a:t>
            </a:r>
          </a:p>
        </p:txBody>
      </p:sp>
      <p:sp>
        <p:nvSpPr>
          <p:cNvPr id="17" name="矩形 16"/>
          <p:cNvSpPr/>
          <p:nvPr/>
        </p:nvSpPr>
        <p:spPr>
          <a:xfrm>
            <a:off x="3353455" y="606276"/>
            <a:ext cx="8601075" cy="1462834"/>
          </a:xfrm>
          <a:prstGeom prst="rect">
            <a:avLst/>
          </a:prstGeom>
        </p:spPr>
        <p:txBody>
          <a:bodyPr wrap="square" lIns="68570" tIns="34289" rIns="68570" bIns="34289">
            <a:spAutoFit/>
          </a:bodyPr>
          <a:lstStyle/>
          <a:p>
            <a:pPr defTabSz="685681">
              <a:lnSpc>
                <a:spcPct val="130000"/>
              </a:lnSpc>
            </a:pPr>
            <a:r>
              <a:rPr lang="zh-CN" altLang="en-US" sz="2400" dirty="0"/>
              <a:t>         通信图与顺序图中的对象的概念是一样，只不过在通信图中，无法表示对象的创建和撤销，所以对于对象在图中的位置没有限制</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3981054" y="2339732"/>
            <a:ext cx="8103065" cy="1915907"/>
          </a:xfrm>
          <a:prstGeom prst="rect">
            <a:avLst/>
          </a:prstGeom>
        </p:spPr>
        <p:txBody>
          <a:bodyPr wrap="square" lIns="68570" tIns="34289" rIns="68570" bIns="34289">
            <a:spAutoFit/>
          </a:bodyPr>
          <a:lstStyle/>
          <a:p>
            <a:r>
              <a:rPr lang="zh-CN" altLang="en-US" sz="2400" dirty="0"/>
              <a:t>         通信图中链的符号和对象图中链所用的符号是一样的，即一条连接两个类角色的实线。</a:t>
            </a:r>
          </a:p>
          <a:p>
            <a:r>
              <a:rPr lang="zh-CN" altLang="en-US" sz="2400" dirty="0"/>
              <a:t>对于链接还可以加上“角色”与“约束”，在链角色上附加的约束有</a:t>
            </a:r>
            <a:r>
              <a:rPr lang="en-US" altLang="zh-CN" sz="2400" dirty="0"/>
              <a:t>global(</a:t>
            </a:r>
            <a:r>
              <a:rPr lang="zh-CN" altLang="en-US" sz="2400" dirty="0"/>
              <a:t>全局</a:t>
            </a:r>
            <a:r>
              <a:rPr lang="en-US" altLang="zh-CN" sz="2400" dirty="0"/>
              <a:t>)</a:t>
            </a:r>
            <a:r>
              <a:rPr lang="zh-CN" altLang="en-US" sz="2400" dirty="0"/>
              <a:t>，</a:t>
            </a:r>
            <a:r>
              <a:rPr lang="en-US" altLang="zh-CN" sz="2400" dirty="0"/>
              <a:t>local(</a:t>
            </a:r>
            <a:r>
              <a:rPr lang="zh-CN" altLang="en-US" sz="2400" dirty="0"/>
              <a:t>局部</a:t>
            </a:r>
            <a:r>
              <a:rPr lang="en-US" altLang="zh-CN" sz="2400" dirty="0"/>
              <a:t>)</a:t>
            </a:r>
            <a:r>
              <a:rPr lang="zh-CN" altLang="en-US" sz="2400" dirty="0"/>
              <a:t>，</a:t>
            </a:r>
            <a:r>
              <a:rPr lang="en-US" altLang="zh-CN" sz="2400" dirty="0"/>
              <a:t>parameter(</a:t>
            </a:r>
            <a:r>
              <a:rPr lang="zh-CN" altLang="en-US" sz="2400" dirty="0"/>
              <a:t>参数</a:t>
            </a:r>
            <a:r>
              <a:rPr lang="en-US" altLang="zh-CN" sz="2400" dirty="0"/>
              <a:t>)</a:t>
            </a:r>
            <a:r>
              <a:rPr lang="zh-CN" altLang="en-US" sz="2400" dirty="0"/>
              <a:t>，</a:t>
            </a:r>
            <a:r>
              <a:rPr lang="en-US" altLang="zh-CN" sz="2400" dirty="0"/>
              <a:t>self(</a:t>
            </a:r>
            <a:r>
              <a:rPr lang="zh-CN" altLang="en-US" sz="2400" dirty="0"/>
              <a:t>自身</a:t>
            </a:r>
            <a:r>
              <a:rPr lang="en-US" altLang="zh-CN" sz="2400" dirty="0"/>
              <a:t>)</a:t>
            </a:r>
            <a:r>
              <a:rPr lang="zh-CN" altLang="en-US" sz="2400" dirty="0"/>
              <a:t>，</a:t>
            </a:r>
            <a:r>
              <a:rPr lang="en-US" altLang="zh-CN" sz="2400" dirty="0"/>
              <a:t>broadcast(</a:t>
            </a:r>
            <a:r>
              <a:rPr lang="zh-CN" altLang="en-US" sz="2400" dirty="0"/>
              <a:t>广播</a:t>
            </a:r>
            <a:r>
              <a:rPr lang="en-US" altLang="zh-CN" sz="2400" dirty="0"/>
              <a:t>)</a:t>
            </a:r>
          </a:p>
        </p:txBody>
      </p:sp>
      <p:sp>
        <p:nvSpPr>
          <p:cNvPr id="19" name="矩形 18"/>
          <p:cNvSpPr/>
          <p:nvPr/>
        </p:nvSpPr>
        <p:spPr>
          <a:xfrm>
            <a:off x="3431708" y="4526260"/>
            <a:ext cx="8360241" cy="2285239"/>
          </a:xfrm>
          <a:prstGeom prst="rect">
            <a:avLst/>
          </a:prstGeom>
        </p:spPr>
        <p:txBody>
          <a:bodyPr wrap="square" lIns="68570" tIns="34289" rIns="68570" bIns="34289">
            <a:spAutoFit/>
          </a:bodyPr>
          <a:lstStyle/>
          <a:p>
            <a:r>
              <a:rPr lang="zh-CN" altLang="en-US" sz="2400" dirty="0"/>
              <a:t>         通信图中的消息类型与顺序图中的相同，只不过为了说明交互过程中消息的时间顺序，需要给消息添加顺序号。顺序号是消息的一个数字前缀，是一个整数，由</a:t>
            </a:r>
            <a:r>
              <a:rPr lang="en-US" altLang="zh-CN" sz="2400" dirty="0"/>
              <a:t>1</a:t>
            </a:r>
            <a:r>
              <a:rPr lang="zh-CN" altLang="en-US" sz="2400" dirty="0"/>
              <a:t>开始递增，每个消息都必须由唯一的顺序号。可以通过点表示法代表控制的嵌套关系。嵌套可以具有任意深度。与顺序图相比，通信图可以显示更为复杂的分支。</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sp>
        <p:nvSpPr>
          <p:cNvPr id="7" name="椭圆 6"/>
          <p:cNvSpPr/>
          <p:nvPr/>
        </p:nvSpPr>
        <p:spPr>
          <a:xfrm>
            <a:off x="2471387" y="497630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消息</a:t>
            </a:r>
          </a:p>
        </p:txBody>
      </p:sp>
    </p:spTree>
    <p:extLst>
      <p:ext uri="{BB962C8B-B14F-4D97-AF65-F5344CB8AC3E}">
        <p14:creationId xmlns:p14="http://schemas.microsoft.com/office/powerpoint/2010/main" val="23276034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4063992" y="923885"/>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通信图与顺序图的比较</a:t>
            </a:r>
          </a:p>
        </p:txBody>
      </p:sp>
      <p:graphicFrame>
        <p:nvGraphicFramePr>
          <p:cNvPr id="4" name="表格 3">
            <a:extLst>
              <a:ext uri="{FF2B5EF4-FFF2-40B4-BE49-F238E27FC236}">
                <a16:creationId xmlns:a16="http://schemas.microsoft.com/office/drawing/2014/main" id="{731ABDBF-529D-466F-B118-14C77893DAC2}"/>
              </a:ext>
            </a:extLst>
          </p:cNvPr>
          <p:cNvGraphicFramePr>
            <a:graphicFrameLocks noGrp="1"/>
          </p:cNvGraphicFramePr>
          <p:nvPr>
            <p:extLst>
              <p:ext uri="{D42A27DB-BD31-4B8C-83A1-F6EECF244321}">
                <p14:modId xmlns:p14="http://schemas.microsoft.com/office/powerpoint/2010/main" val="3903864071"/>
              </p:ext>
            </p:extLst>
          </p:nvPr>
        </p:nvGraphicFramePr>
        <p:xfrm>
          <a:off x="3645043" y="2045797"/>
          <a:ext cx="8127999" cy="3931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71287812"/>
                    </a:ext>
                  </a:extLst>
                </a:gridCol>
                <a:gridCol w="2709333">
                  <a:extLst>
                    <a:ext uri="{9D8B030D-6E8A-4147-A177-3AD203B41FA5}">
                      <a16:colId xmlns:a16="http://schemas.microsoft.com/office/drawing/2014/main" val="406057200"/>
                    </a:ext>
                  </a:extLst>
                </a:gridCol>
                <a:gridCol w="2709333">
                  <a:extLst>
                    <a:ext uri="{9D8B030D-6E8A-4147-A177-3AD203B41FA5}">
                      <a16:colId xmlns:a16="http://schemas.microsoft.com/office/drawing/2014/main" val="1697569044"/>
                    </a:ext>
                  </a:extLst>
                </a:gridCol>
              </a:tblGrid>
              <a:tr h="370840">
                <a:tc>
                  <a:txBody>
                    <a:bodyPr/>
                    <a:lstStyle/>
                    <a:p>
                      <a:endParaRPr lang="zh-CN" altLang="en-US" sz="2400" dirty="0"/>
                    </a:p>
                  </a:txBody>
                  <a:tcPr/>
                </a:tc>
                <a:tc>
                  <a:txBody>
                    <a:bodyPr/>
                    <a:lstStyle/>
                    <a:p>
                      <a:r>
                        <a:rPr lang="zh-CN" altLang="en-US" sz="2400" dirty="0"/>
                        <a:t>通信图</a:t>
                      </a:r>
                    </a:p>
                  </a:txBody>
                  <a:tcPr/>
                </a:tc>
                <a:tc>
                  <a:txBody>
                    <a:bodyPr/>
                    <a:lstStyle/>
                    <a:p>
                      <a:r>
                        <a:rPr lang="zh-CN" altLang="en-US" sz="2400" dirty="0"/>
                        <a:t>顺序图</a:t>
                      </a:r>
                    </a:p>
                  </a:txBody>
                  <a:tcPr/>
                </a:tc>
                <a:extLst>
                  <a:ext uri="{0D108BD9-81ED-4DB2-BD59-A6C34878D82A}">
                    <a16:rowId xmlns:a16="http://schemas.microsoft.com/office/drawing/2014/main" val="440243756"/>
                  </a:ext>
                </a:extLst>
              </a:tr>
              <a:tr h="370840">
                <a:tc>
                  <a:txBody>
                    <a:bodyPr/>
                    <a:lstStyle/>
                    <a:p>
                      <a:r>
                        <a:rPr lang="zh-CN" altLang="en-US" sz="2400" dirty="0"/>
                        <a:t>相似点：</a:t>
                      </a:r>
                    </a:p>
                  </a:txBody>
                  <a:tcPr/>
                </a:tc>
                <a:tc gridSpan="2">
                  <a:txBody>
                    <a:bodyPr/>
                    <a:lstStyle/>
                    <a:p>
                      <a:r>
                        <a:rPr lang="zh-CN" altLang="en-US" sz="2400" b="0" i="0" kern="1200" dirty="0">
                          <a:solidFill>
                            <a:schemeClr val="dk1"/>
                          </a:solidFill>
                          <a:effectLst/>
                          <a:latin typeface="+mn-lt"/>
                          <a:ea typeface="+mn-ea"/>
                          <a:cs typeface="+mn-cs"/>
                        </a:rPr>
                        <a:t>都属于交互图，</a:t>
                      </a:r>
                      <a:r>
                        <a:rPr lang="zh-CN" altLang="en-US" sz="2400" dirty="0"/>
                        <a:t>两者语义等价</a:t>
                      </a:r>
                    </a:p>
                  </a:txBody>
                  <a:tcPr/>
                </a:tc>
                <a:tc hMerge="1">
                  <a:txBody>
                    <a:bodyPr/>
                    <a:lstStyle/>
                    <a:p>
                      <a:endParaRPr lang="zh-CN" altLang="en-US" dirty="0"/>
                    </a:p>
                  </a:txBody>
                  <a:tcPr/>
                </a:tc>
                <a:extLst>
                  <a:ext uri="{0D108BD9-81ED-4DB2-BD59-A6C34878D82A}">
                    <a16:rowId xmlns:a16="http://schemas.microsoft.com/office/drawing/2014/main" val="2761367867"/>
                  </a:ext>
                </a:extLst>
              </a:tr>
              <a:tr h="1854200">
                <a:tc>
                  <a:txBody>
                    <a:bodyPr/>
                    <a:lstStyle/>
                    <a:p>
                      <a:r>
                        <a:rPr lang="zh-CN" altLang="en-US" sz="2400" dirty="0"/>
                        <a:t>不同点：</a:t>
                      </a:r>
                    </a:p>
                  </a:txBody>
                  <a:tcPr/>
                </a:tc>
                <a:tc>
                  <a:txBody>
                    <a:bodyPr/>
                    <a:lstStyle/>
                    <a:p>
                      <a:r>
                        <a:rPr lang="zh-CN" altLang="en-US" sz="2400" dirty="0"/>
                        <a:t>通信图强调的是交互的语境和参与交互的对象的整体组织，它描述了对象之间的关系，但时间顺序必须从顺序号获得。</a:t>
                      </a:r>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顺序图强调是交互的时间顺序，但没有明确地表达对象之间的关系。</a:t>
                      </a:r>
                    </a:p>
                    <a:p>
                      <a:endParaRPr lang="zh-CN" altLang="en-US" sz="2400" dirty="0"/>
                    </a:p>
                  </a:txBody>
                  <a:tcPr/>
                </a:tc>
                <a:extLst>
                  <a:ext uri="{0D108BD9-81ED-4DB2-BD59-A6C34878D82A}">
                    <a16:rowId xmlns:a16="http://schemas.microsoft.com/office/drawing/2014/main" val="1217963178"/>
                  </a:ext>
                </a:extLst>
              </a:tr>
            </a:tbl>
          </a:graphicData>
        </a:graphic>
      </p:graphicFrame>
    </p:spTree>
    <p:extLst>
      <p:ext uri="{BB962C8B-B14F-4D97-AF65-F5344CB8AC3E}">
        <p14:creationId xmlns:p14="http://schemas.microsoft.com/office/powerpoint/2010/main" val="230810287"/>
      </p:ext>
    </p:extLst>
  </p:cSld>
  <p:clrMapOvr>
    <a:masterClrMapping/>
  </p:clrMapOvr>
  <p:transition spd="slow">
    <p:push/>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1046</Words>
  <Application>Microsoft Office PowerPoint</Application>
  <PresentationFormat>宽屏</PresentationFormat>
  <Paragraphs>73</Paragraphs>
  <Slides>17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叶 柏成</cp:lastModifiedBy>
  <cp:revision>65</cp:revision>
  <dcterms:created xsi:type="dcterms:W3CDTF">2015-07-30T03:49:32Z</dcterms:created>
  <dcterms:modified xsi:type="dcterms:W3CDTF">2018-11-01T11:58:10Z</dcterms:modified>
</cp:coreProperties>
</file>