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2"/>
  </p:notesMasterIdLst>
  <p:sldIdLst>
    <p:sldId id="257" r:id="rId2"/>
    <p:sldId id="268" r:id="rId3"/>
    <p:sldId id="277" r:id="rId4"/>
    <p:sldId id="258" r:id="rId5"/>
    <p:sldId id="262" r:id="rId6"/>
    <p:sldId id="264"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9" r:id="rId37"/>
    <p:sldId id="310" r:id="rId38"/>
    <p:sldId id="318" r:id="rId39"/>
    <p:sldId id="319" r:id="rId40"/>
    <p:sldId id="312" r:id="rId41"/>
    <p:sldId id="313" r:id="rId42"/>
    <p:sldId id="314" r:id="rId43"/>
    <p:sldId id="315" r:id="rId44"/>
    <p:sldId id="316" r:id="rId45"/>
    <p:sldId id="317" r:id="rId46"/>
    <p:sldId id="331" r:id="rId47"/>
    <p:sldId id="321" r:id="rId48"/>
    <p:sldId id="322" r:id="rId49"/>
    <p:sldId id="323" r:id="rId50"/>
    <p:sldId id="324" r:id="rId51"/>
    <p:sldId id="325" r:id="rId52"/>
    <p:sldId id="332" r:id="rId53"/>
    <p:sldId id="327" r:id="rId54"/>
    <p:sldId id="328" r:id="rId55"/>
    <p:sldId id="329" r:id="rId56"/>
    <p:sldId id="330" r:id="rId57"/>
    <p:sldId id="333" r:id="rId58"/>
    <p:sldId id="334" r:id="rId59"/>
    <p:sldId id="335" r:id="rId60"/>
    <p:sldId id="276"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4660"/>
  </p:normalViewPr>
  <p:slideViewPr>
    <p:cSldViewPr snapToGrid="0">
      <p:cViewPr varScale="1">
        <p:scale>
          <a:sx n="84" d="100"/>
          <a:sy n="84" d="100"/>
        </p:scale>
        <p:origin x="283" y="77"/>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3388-242D-4241-BD47-FD158BBB91DE}" type="datetimeFigureOut">
              <a:rPr lang="zh-CN" altLang="en-US" smtClean="0"/>
              <a:pPr/>
              <a:t>2018/10/28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B68E5-EFBF-482F-9AC2-4332C0FB9631}" type="slidenum">
              <a:rPr lang="zh-CN" altLang="en-US" smtClean="0"/>
              <a:pPr/>
              <a:t>‹#›</a:t>
            </a:fld>
            <a:endParaRPr lang="zh-CN" altLang="en-US"/>
          </a:p>
        </p:txBody>
      </p:sp>
    </p:spTree>
    <p:extLst>
      <p:ext uri="{BB962C8B-B14F-4D97-AF65-F5344CB8AC3E}">
        <p14:creationId xmlns:p14="http://schemas.microsoft.com/office/powerpoint/2010/main" val="57326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aike.baidu.com/item/%E6%9E%84%E9%80%A0%E5%87%BD%E6%95%B0" TargetMode="External"/><Relationship Id="rId7" Type="http://schemas.openxmlformats.org/officeDocument/2006/relationships/hyperlink" Target="https://baike.baidu.com/item/%E7%BC%96%E8%AF%91%E5%99%A8"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baike.baidu.com/item/%E7%BC%96%E8%AF%91%E7%B3%BB%E7%BB%9F" TargetMode="External"/><Relationship Id="rId5" Type="http://schemas.openxmlformats.org/officeDocument/2006/relationships/hyperlink" Target="https://baike.baidu.com/item/%E9%87%8D%E8%BD%BD" TargetMode="External"/><Relationship Id="rId4" Type="http://schemas.openxmlformats.org/officeDocument/2006/relationships/hyperlink" Target="https://baike.baidu.com/item/%E7%94%9F%E5%91%BD%E5%91%A8%E6%9C%9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3B68E5-EFBF-482F-9AC2-4332C0FB9631}" type="slidenum">
              <a:rPr lang="zh-CN" altLang="en-US" smtClean="0"/>
              <a:pPr/>
              <a:t>1</a:t>
            </a:fld>
            <a:endParaRPr lang="zh-CN" altLang="en-US"/>
          </a:p>
        </p:txBody>
      </p:sp>
    </p:spTree>
    <p:extLst>
      <p:ext uri="{BB962C8B-B14F-4D97-AF65-F5344CB8AC3E}">
        <p14:creationId xmlns:p14="http://schemas.microsoft.com/office/powerpoint/2010/main" val="234802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关系是事物之间的联系。在面向对象建模中，类之间最常见的关系有：依赖关系、泛化关系、关联关系、实现关系。在图形上，把关系画成一条线。</a:t>
            </a:r>
          </a:p>
        </p:txBody>
      </p:sp>
      <p:sp>
        <p:nvSpPr>
          <p:cNvPr id="4" name="灯片编号占位符 3"/>
          <p:cNvSpPr>
            <a:spLocks noGrp="1"/>
          </p:cNvSpPr>
          <p:nvPr>
            <p:ph type="sldNum" sz="quarter" idx="5"/>
          </p:nvPr>
        </p:nvSpPr>
        <p:spPr/>
        <p:txBody>
          <a:bodyPr/>
          <a:lstStyle/>
          <a:p>
            <a:fld id="{B03B68E5-EFBF-482F-9AC2-4332C0FB9631}" type="slidenum">
              <a:rPr lang="zh-CN" altLang="en-US" smtClean="0"/>
              <a:pPr/>
              <a:t>28</a:t>
            </a:fld>
            <a:endParaRPr lang="zh-CN" altLang="en-US"/>
          </a:p>
        </p:txBody>
      </p:sp>
    </p:spTree>
    <p:extLst>
      <p:ext uri="{BB962C8B-B14F-4D97-AF65-F5344CB8AC3E}">
        <p14:creationId xmlns:p14="http://schemas.microsoft.com/office/powerpoint/2010/main" val="1169875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3B68E5-EFBF-482F-9AC2-4332C0FB9631}" type="slidenum">
              <a:rPr lang="zh-CN" altLang="en-US" smtClean="0"/>
              <a:pPr/>
              <a:t>54</a:t>
            </a:fld>
            <a:endParaRPr lang="zh-CN" altLang="en-US"/>
          </a:p>
        </p:txBody>
      </p:sp>
    </p:spTree>
    <p:extLst>
      <p:ext uri="{BB962C8B-B14F-4D97-AF65-F5344CB8AC3E}">
        <p14:creationId xmlns:p14="http://schemas.microsoft.com/office/powerpoint/2010/main" val="3922046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3B68E5-EFBF-482F-9AC2-4332C0FB9631}" type="slidenum">
              <a:rPr lang="zh-CN" altLang="en-US" smtClean="0"/>
              <a:pPr/>
              <a:t>58</a:t>
            </a:fld>
            <a:endParaRPr lang="zh-CN" altLang="en-US"/>
          </a:p>
        </p:txBody>
      </p:sp>
    </p:spTree>
    <p:extLst>
      <p:ext uri="{BB962C8B-B14F-4D97-AF65-F5344CB8AC3E}">
        <p14:creationId xmlns:p14="http://schemas.microsoft.com/office/powerpoint/2010/main" val="1625871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通过用例图可以知道谁将是系统相关的用户，他们希望系统提供什么样的服务，以及他们需要为系统提供的服务</a:t>
            </a:r>
          </a:p>
        </p:txBody>
      </p:sp>
    </p:spTree>
    <p:extLst>
      <p:ext uri="{BB962C8B-B14F-4D97-AF65-F5344CB8AC3E}">
        <p14:creationId xmlns:p14="http://schemas.microsoft.com/office/powerpoint/2010/main" val="2950461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下面将具体介绍用例图中的各个组成元素</a:t>
            </a:r>
          </a:p>
        </p:txBody>
      </p:sp>
    </p:spTree>
    <p:extLst>
      <p:ext uri="{BB962C8B-B14F-4D97-AF65-F5344CB8AC3E}">
        <p14:creationId xmlns:p14="http://schemas.microsoft.com/office/powerpoint/2010/main" val="751252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extLst>
      <p:ext uri="{BB962C8B-B14F-4D97-AF65-F5344CB8AC3E}">
        <p14:creationId xmlns:p14="http://schemas.microsoft.com/office/powerpoint/2010/main" val="3419702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extLst>
      <p:ext uri="{BB962C8B-B14F-4D97-AF65-F5344CB8AC3E}">
        <p14:creationId xmlns:p14="http://schemas.microsoft.com/office/powerpoint/2010/main" val="75948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extLst>
      <p:ext uri="{BB962C8B-B14F-4D97-AF65-F5344CB8AC3E}">
        <p14:creationId xmlns:p14="http://schemas.microsoft.com/office/powerpoint/2010/main" val="956302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下面将具体介绍用例图中的各个组成元素</a:t>
            </a:r>
          </a:p>
        </p:txBody>
      </p:sp>
    </p:spTree>
    <p:extLst>
      <p:ext uri="{BB962C8B-B14F-4D97-AF65-F5344CB8AC3E}">
        <p14:creationId xmlns:p14="http://schemas.microsoft.com/office/powerpoint/2010/main" val="331992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extLst>
      <p:ext uri="{BB962C8B-B14F-4D97-AF65-F5344CB8AC3E}">
        <p14:creationId xmlns:p14="http://schemas.microsoft.com/office/powerpoint/2010/main" val="370871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当中的析构函数格式如下：</a:t>
            </a:r>
          </a:p>
          <a:p>
            <a:pPr fontAlgn="base"/>
            <a:r>
              <a:rPr lang="en-US" altLang="zh-CN" sz="1200" b="0" i="0" kern="1200" dirty="0">
                <a:solidFill>
                  <a:schemeClr val="tx1"/>
                </a:solidFill>
                <a:effectLst/>
                <a:latin typeface="+mn-lt"/>
                <a:ea typeface="+mn-ea"/>
                <a:cs typeface="+mn-cs"/>
              </a:rPr>
              <a:t>1</a:t>
            </a:r>
          </a:p>
          <a:p>
            <a:pPr fontAlgn="base"/>
            <a:r>
              <a:rPr lang="en-US" altLang="zh-CN" sz="1200" b="0" i="0" kern="1200" dirty="0">
                <a:solidFill>
                  <a:schemeClr val="tx1"/>
                </a:solidFill>
                <a:effectLst/>
                <a:latin typeface="+mn-lt"/>
                <a:ea typeface="+mn-ea"/>
                <a:cs typeface="+mn-cs"/>
              </a:rPr>
              <a:t>2</a:t>
            </a:r>
          </a:p>
          <a:p>
            <a:pPr fontAlgn="base"/>
            <a:r>
              <a:rPr lang="en-US" altLang="zh-CN" sz="1200" b="0" i="0" kern="1200" dirty="0">
                <a:solidFill>
                  <a:schemeClr val="tx1"/>
                </a:solidFill>
                <a:effectLst/>
                <a:latin typeface="+mn-lt"/>
                <a:ea typeface="+mn-ea"/>
                <a:cs typeface="+mn-cs"/>
              </a:rPr>
              <a:t>3</a:t>
            </a:r>
          </a:p>
          <a:p>
            <a:pPr fontAlgn="base"/>
            <a:r>
              <a:rPr lang="en-US" altLang="zh-CN" sz="1200" b="0" i="0" kern="1200" dirty="0">
                <a:solidFill>
                  <a:schemeClr val="tx1"/>
                </a:solidFill>
                <a:effectLst/>
                <a:latin typeface="+mn-lt"/>
                <a:ea typeface="+mn-ea"/>
                <a:cs typeface="+mn-cs"/>
              </a:rPr>
              <a:t>4</a:t>
            </a:r>
          </a:p>
          <a:p>
            <a:pPr fontAlgn="base"/>
            <a:r>
              <a:rPr lang="en-US" altLang="zh-CN" sz="1200" b="0" i="0" kern="1200" dirty="0">
                <a:solidFill>
                  <a:schemeClr val="tx1"/>
                </a:solidFill>
                <a:effectLst/>
                <a:latin typeface="+mn-lt"/>
                <a:ea typeface="+mn-ea"/>
                <a:cs typeface="+mn-cs"/>
              </a:rPr>
              <a:t>5</a:t>
            </a:r>
          </a:p>
          <a:p>
            <a:pPr fontAlgn="base"/>
            <a:r>
              <a:rPr lang="en-US" altLang="zh-CN" sz="1200" b="0" i="0" kern="1200" dirty="0">
                <a:solidFill>
                  <a:schemeClr val="tx1"/>
                </a:solidFill>
                <a:effectLst/>
                <a:latin typeface="+mn-lt"/>
                <a:ea typeface="+mn-ea"/>
                <a:cs typeface="+mn-cs"/>
              </a:rPr>
              <a:t>6</a:t>
            </a:r>
          </a:p>
          <a:p>
            <a:pPr fontAlgn="base"/>
            <a:r>
              <a:rPr lang="en-US" altLang="zh-CN" sz="1200" b="0" i="0" kern="1200" dirty="0">
                <a:solidFill>
                  <a:schemeClr val="tx1"/>
                </a:solidFill>
                <a:effectLst/>
                <a:latin typeface="+mn-lt"/>
                <a:ea typeface="+mn-ea"/>
                <a:cs typeface="+mn-cs"/>
              </a:rPr>
              <a:t>7</a:t>
            </a:r>
          </a:p>
          <a:p>
            <a:pPr fontAlgn="base"/>
            <a:r>
              <a:rPr lang="en-US" altLang="zh-CN" sz="1200" b="0" i="0" kern="1200" dirty="0">
                <a:solidFill>
                  <a:schemeClr val="tx1"/>
                </a:solidFill>
                <a:effectLst/>
                <a:latin typeface="+mn-lt"/>
                <a:ea typeface="+mn-ea"/>
                <a:cs typeface="+mn-cs"/>
              </a:rPr>
              <a:t>8</a:t>
            </a:r>
          </a:p>
          <a:p>
            <a:pPr fontAlgn="base"/>
            <a:r>
              <a:rPr lang="en-US" altLang="zh-CN" sz="1200" b="0" i="0" kern="1200" dirty="0">
                <a:solidFill>
                  <a:schemeClr val="tx1"/>
                </a:solidFill>
                <a:effectLst/>
                <a:latin typeface="+mn-lt"/>
                <a:ea typeface="+mn-ea"/>
                <a:cs typeface="+mn-cs"/>
              </a:rPr>
              <a:t>9</a:t>
            </a:r>
          </a:p>
          <a:p>
            <a:pPr fontAlgn="base"/>
            <a:r>
              <a:rPr lang="en-US" altLang="zh-CN" sz="1200" b="0" i="0" kern="1200" dirty="0">
                <a:solidFill>
                  <a:schemeClr val="tx1"/>
                </a:solidFill>
                <a:effectLst/>
                <a:latin typeface="+mn-lt"/>
                <a:ea typeface="+mn-ea"/>
                <a:cs typeface="+mn-cs"/>
              </a:rPr>
              <a:t>class &lt;</a:t>
            </a:r>
            <a:r>
              <a:rPr lang="zh-CN" altLang="en-US" sz="1200" b="0" i="0" kern="1200" dirty="0">
                <a:solidFill>
                  <a:schemeClr val="tx1"/>
                </a:solidFill>
                <a:effectLst/>
                <a:latin typeface="+mn-lt"/>
                <a:ea typeface="+mn-ea"/>
                <a:cs typeface="+mn-cs"/>
              </a:rPr>
              <a:t>类名</a:t>
            </a:r>
            <a:r>
              <a:rPr lang="en-US" altLang="zh-CN" sz="1200" b="0" i="0" kern="1200" dirty="0">
                <a:solidFill>
                  <a:schemeClr val="tx1"/>
                </a:solidFill>
                <a:effectLst/>
                <a:latin typeface="+mn-lt"/>
                <a:ea typeface="+mn-ea"/>
                <a:cs typeface="+mn-cs"/>
              </a:rPr>
              <a:t>&gt;</a:t>
            </a:r>
          </a:p>
          <a:p>
            <a:pPr fontAlgn="base"/>
            <a:r>
              <a:rPr lang="en-US" altLang="zh-CN"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     public:</a:t>
            </a:r>
          </a:p>
          <a:p>
            <a:pPr fontAlgn="base"/>
            <a:r>
              <a:rPr lang="en-US" altLang="zh-CN" sz="1200" b="0" i="0" kern="1200" dirty="0">
                <a:solidFill>
                  <a:schemeClr val="tx1"/>
                </a:solidFill>
                <a:effectLst/>
                <a:latin typeface="+mn-lt"/>
                <a:ea typeface="+mn-ea"/>
                <a:cs typeface="+mn-cs"/>
              </a:rPr>
              <a:t>       ~&lt;</a:t>
            </a:r>
            <a:r>
              <a:rPr lang="zh-CN" altLang="en-US" sz="1200" b="0" i="0" kern="1200" dirty="0">
                <a:solidFill>
                  <a:schemeClr val="tx1"/>
                </a:solidFill>
                <a:effectLst/>
                <a:latin typeface="+mn-lt"/>
                <a:ea typeface="+mn-ea"/>
                <a:cs typeface="+mn-cs"/>
              </a:rPr>
              <a:t>类名</a:t>
            </a:r>
            <a:r>
              <a:rPr lang="en-US" altLang="zh-CN" sz="1200" b="0" i="0" kern="1200" dirty="0">
                <a:solidFill>
                  <a:schemeClr val="tx1"/>
                </a:solidFill>
                <a:effectLst/>
                <a:latin typeface="+mn-lt"/>
                <a:ea typeface="+mn-ea"/>
                <a:cs typeface="+mn-cs"/>
              </a:rPr>
              <a:t>&gt;();</a:t>
            </a:r>
          </a:p>
          <a:p>
            <a:pPr fontAlgn="base"/>
            <a:r>
              <a:rPr lang="en-US" altLang="zh-CN"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&lt;</a:t>
            </a:r>
            <a:r>
              <a:rPr lang="zh-CN" altLang="en-US" sz="1200" b="0" i="0" kern="1200" dirty="0">
                <a:solidFill>
                  <a:schemeClr val="tx1"/>
                </a:solidFill>
                <a:effectLst/>
                <a:latin typeface="+mn-lt"/>
                <a:ea typeface="+mn-ea"/>
                <a:cs typeface="+mn-cs"/>
              </a:rPr>
              <a:t>类名</a:t>
            </a:r>
            <a:r>
              <a:rPr lang="en-US" altLang="zh-CN" sz="1200" b="0" i="0" kern="1200" dirty="0">
                <a:solidFill>
                  <a:schemeClr val="tx1"/>
                </a:solidFill>
                <a:effectLst/>
                <a:latin typeface="+mn-lt"/>
                <a:ea typeface="+mn-ea"/>
                <a:cs typeface="+mn-cs"/>
              </a:rPr>
              <a:t>&gt;::~&lt;</a:t>
            </a:r>
            <a:r>
              <a:rPr lang="zh-CN" altLang="en-US" sz="1200" b="0" i="0" kern="1200" dirty="0">
                <a:solidFill>
                  <a:schemeClr val="tx1"/>
                </a:solidFill>
                <a:effectLst/>
                <a:latin typeface="+mn-lt"/>
                <a:ea typeface="+mn-ea"/>
                <a:cs typeface="+mn-cs"/>
              </a:rPr>
              <a:t>类名</a:t>
            </a:r>
            <a:r>
              <a:rPr lang="en-US" altLang="zh-CN" sz="1200" b="0" i="0" kern="1200" dirty="0">
                <a:solidFill>
                  <a:schemeClr val="tx1"/>
                </a:solidFill>
                <a:effectLst/>
                <a:latin typeface="+mn-lt"/>
                <a:ea typeface="+mn-ea"/>
                <a:cs typeface="+mn-cs"/>
              </a:rPr>
              <a:t>&gt;()</a:t>
            </a:r>
          </a:p>
          <a:p>
            <a:pPr fontAlgn="base"/>
            <a:r>
              <a:rPr lang="en-US" altLang="zh-CN"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函数体</a:t>
            </a:r>
          </a:p>
          <a:p>
            <a:pPr fontAlgn="base"/>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如以下定义是合法的：</a:t>
            </a:r>
          </a:p>
          <a:p>
            <a:pPr fontAlgn="base"/>
            <a:r>
              <a:rPr lang="en-US" altLang="zh-CN" sz="1200" b="0" i="0" kern="1200" dirty="0">
                <a:solidFill>
                  <a:schemeClr val="tx1"/>
                </a:solidFill>
                <a:effectLst/>
                <a:latin typeface="+mn-lt"/>
                <a:ea typeface="+mn-ea"/>
                <a:cs typeface="+mn-cs"/>
              </a:rPr>
              <a:t>1</a:t>
            </a:r>
          </a:p>
          <a:p>
            <a:pPr fontAlgn="base"/>
            <a:r>
              <a:rPr lang="en-US" altLang="zh-CN" sz="1200" b="0" i="0" kern="1200" dirty="0">
                <a:solidFill>
                  <a:schemeClr val="tx1"/>
                </a:solidFill>
                <a:effectLst/>
                <a:latin typeface="+mn-lt"/>
                <a:ea typeface="+mn-ea"/>
                <a:cs typeface="+mn-cs"/>
              </a:rPr>
              <a:t>2</a:t>
            </a:r>
          </a:p>
          <a:p>
            <a:pPr fontAlgn="base"/>
            <a:r>
              <a:rPr lang="en-US" altLang="zh-CN" sz="1200" b="0" i="0" kern="1200" dirty="0">
                <a:solidFill>
                  <a:schemeClr val="tx1"/>
                </a:solidFill>
                <a:effectLst/>
                <a:latin typeface="+mn-lt"/>
                <a:ea typeface="+mn-ea"/>
                <a:cs typeface="+mn-cs"/>
              </a:rPr>
              <a:t>3</a:t>
            </a:r>
          </a:p>
          <a:p>
            <a:pPr fontAlgn="base"/>
            <a:r>
              <a:rPr lang="en-US" altLang="zh-CN" sz="1200" b="0" i="0" kern="1200" dirty="0">
                <a:solidFill>
                  <a:schemeClr val="tx1"/>
                </a:solidFill>
                <a:effectLst/>
                <a:latin typeface="+mn-lt"/>
                <a:ea typeface="+mn-ea"/>
                <a:cs typeface="+mn-cs"/>
              </a:rPr>
              <a:t>4</a:t>
            </a:r>
          </a:p>
          <a:p>
            <a:pPr fontAlgn="base"/>
            <a:r>
              <a:rPr lang="en-US" altLang="zh-CN" sz="1200" b="0" i="0" kern="1200" dirty="0">
                <a:solidFill>
                  <a:schemeClr val="tx1"/>
                </a:solidFill>
                <a:effectLst/>
                <a:latin typeface="+mn-lt"/>
                <a:ea typeface="+mn-ea"/>
                <a:cs typeface="+mn-cs"/>
              </a:rPr>
              <a:t>5</a:t>
            </a:r>
          </a:p>
          <a:p>
            <a:pPr fontAlgn="base"/>
            <a:r>
              <a:rPr lang="en-US" altLang="zh-CN" sz="1200" b="0" i="0" kern="1200" dirty="0">
                <a:solidFill>
                  <a:schemeClr val="tx1"/>
                </a:solidFill>
                <a:effectLst/>
                <a:latin typeface="+mn-lt"/>
                <a:ea typeface="+mn-ea"/>
                <a:cs typeface="+mn-cs"/>
              </a:rPr>
              <a:t>6</a:t>
            </a:r>
          </a:p>
          <a:p>
            <a:pPr fontAlgn="base"/>
            <a:r>
              <a:rPr lang="en-US" altLang="zh-CN" sz="1200" b="0" i="0" kern="1200" dirty="0">
                <a:solidFill>
                  <a:schemeClr val="tx1"/>
                </a:solidFill>
                <a:effectLst/>
                <a:latin typeface="+mn-lt"/>
                <a:ea typeface="+mn-ea"/>
                <a:cs typeface="+mn-cs"/>
              </a:rPr>
              <a:t>7</a:t>
            </a:r>
          </a:p>
          <a:p>
            <a:pPr fontAlgn="base"/>
            <a:r>
              <a:rPr lang="en-US" altLang="zh-CN" sz="1200" b="0" i="0" kern="1200" dirty="0">
                <a:solidFill>
                  <a:schemeClr val="tx1"/>
                </a:solidFill>
                <a:effectLst/>
                <a:latin typeface="+mn-lt"/>
                <a:ea typeface="+mn-ea"/>
                <a:cs typeface="+mn-cs"/>
              </a:rPr>
              <a:t>8</a:t>
            </a:r>
          </a:p>
          <a:p>
            <a:pPr fontAlgn="base"/>
            <a:r>
              <a:rPr lang="en-US" altLang="zh-CN" sz="1200" b="0" i="0" kern="1200" dirty="0">
                <a:solidFill>
                  <a:schemeClr val="tx1"/>
                </a:solidFill>
                <a:effectLst/>
                <a:latin typeface="+mn-lt"/>
                <a:ea typeface="+mn-ea"/>
                <a:cs typeface="+mn-cs"/>
              </a:rPr>
              <a:t>9</a:t>
            </a:r>
          </a:p>
          <a:p>
            <a:pPr fontAlgn="base"/>
            <a:r>
              <a:rPr lang="en-US" altLang="zh-CN" sz="1200" b="0" i="0" kern="1200" dirty="0">
                <a:solidFill>
                  <a:schemeClr val="tx1"/>
                </a:solidFill>
                <a:effectLst/>
                <a:latin typeface="+mn-lt"/>
                <a:ea typeface="+mn-ea"/>
                <a:cs typeface="+mn-cs"/>
              </a:rPr>
              <a:t>class T</a:t>
            </a:r>
          </a:p>
          <a:p>
            <a:pPr fontAlgn="base"/>
            <a:r>
              <a:rPr lang="en-US" altLang="zh-CN"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   public:</a:t>
            </a:r>
          </a:p>
          <a:p>
            <a:pPr fontAlgn="base"/>
            <a:r>
              <a:rPr lang="en-US" altLang="zh-CN" sz="1200" b="0" i="0" kern="1200" dirty="0">
                <a:solidFill>
                  <a:schemeClr val="tx1"/>
                </a:solidFill>
                <a:effectLst/>
                <a:latin typeface="+mn-lt"/>
                <a:ea typeface="+mn-ea"/>
                <a:cs typeface="+mn-cs"/>
              </a:rPr>
              <a:t>    ~T()</a:t>
            </a:r>
            <a:r>
              <a:rPr lang="zh-CN" altLang="en-US"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    T::~T()</a:t>
            </a:r>
          </a:p>
          <a:p>
            <a:pPr fontAlgn="base"/>
            <a:r>
              <a:rPr lang="en-US" altLang="zh-CN"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函数体</a:t>
            </a:r>
          </a:p>
          <a:p>
            <a:pPr fontAlgn="base"/>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当程序中没有析构函数时，系统会自动生成以下析构函数：</a:t>
            </a:r>
          </a:p>
          <a:p>
            <a:r>
              <a:rPr lang="en-US" altLang="zh-CN" sz="1200" b="0" i="0" kern="1200" dirty="0">
                <a:solidFill>
                  <a:schemeClr val="tx1"/>
                </a:solidFill>
                <a:effectLst/>
                <a:latin typeface="+mn-lt"/>
                <a:ea typeface="+mn-ea"/>
                <a:cs typeface="+mn-cs"/>
              </a:rPr>
              <a:t>&lt;</a:t>
            </a:r>
            <a:r>
              <a:rPr lang="zh-CN" altLang="en-US" sz="1200" b="0" i="0" kern="1200" dirty="0">
                <a:solidFill>
                  <a:schemeClr val="tx1"/>
                </a:solidFill>
                <a:effectLst/>
                <a:latin typeface="+mn-lt"/>
                <a:ea typeface="+mn-ea"/>
                <a:cs typeface="+mn-cs"/>
              </a:rPr>
              <a:t>类名</a:t>
            </a:r>
            <a:r>
              <a:rPr lang="en-US" altLang="zh-CN" sz="1200" b="0" i="0" kern="1200" dirty="0">
                <a:solidFill>
                  <a:schemeClr val="tx1"/>
                </a:solidFill>
                <a:effectLst/>
                <a:latin typeface="+mn-lt"/>
                <a:ea typeface="+mn-ea"/>
                <a:cs typeface="+mn-cs"/>
              </a:rPr>
              <a:t>&gt;::~&lt;</a:t>
            </a:r>
            <a:r>
              <a:rPr lang="zh-CN" altLang="en-US" sz="1200" b="0" i="0" kern="1200" dirty="0">
                <a:solidFill>
                  <a:schemeClr val="tx1"/>
                </a:solidFill>
                <a:effectLst/>
                <a:latin typeface="+mn-lt"/>
                <a:ea typeface="+mn-ea"/>
                <a:cs typeface="+mn-cs"/>
              </a:rPr>
              <a:t>类名</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，即不执行任何操作。</a:t>
            </a:r>
          </a:p>
          <a:p>
            <a:endParaRPr lang="en-US" altLang="zh-CN" dirty="0"/>
          </a:p>
          <a:p>
            <a:r>
              <a:rPr lang="zh-CN" altLang="en-US" sz="1200" b="0" i="0" kern="1200" dirty="0">
                <a:solidFill>
                  <a:schemeClr val="tx1"/>
                </a:solidFill>
                <a:effectLst/>
                <a:latin typeface="+mn-lt"/>
                <a:ea typeface="+mn-ea"/>
                <a:cs typeface="+mn-cs"/>
              </a:rPr>
              <a:t>与</a:t>
            </a:r>
            <a:r>
              <a:rPr lang="zh-CN" altLang="en-US" sz="1200" b="0" i="0" u="none" strike="noStrike" kern="1200" dirty="0">
                <a:solidFill>
                  <a:schemeClr val="tx1"/>
                </a:solidFill>
                <a:effectLst/>
                <a:latin typeface="+mn-lt"/>
                <a:ea typeface="+mn-ea"/>
                <a:cs typeface="+mn-cs"/>
                <a:hlinkClick r:id="rId3"/>
              </a:rPr>
              <a:t>构造函数</a:t>
            </a:r>
            <a:r>
              <a:rPr lang="zh-CN" altLang="en-US" sz="1200" b="0" i="0" kern="1200" dirty="0">
                <a:solidFill>
                  <a:schemeClr val="tx1"/>
                </a:solidFill>
                <a:effectLst/>
                <a:latin typeface="+mn-lt"/>
                <a:ea typeface="+mn-ea"/>
                <a:cs typeface="+mn-cs"/>
              </a:rPr>
              <a:t>相反，当对象结束其</a:t>
            </a:r>
            <a:r>
              <a:rPr lang="zh-CN" altLang="en-US" sz="1200" b="0" i="0" u="none" strike="noStrike" kern="1200" dirty="0">
                <a:solidFill>
                  <a:schemeClr val="tx1"/>
                </a:solidFill>
                <a:effectLst/>
                <a:latin typeface="+mn-lt"/>
                <a:ea typeface="+mn-ea"/>
                <a:cs typeface="+mn-cs"/>
                <a:hlinkClick r:id="rId4"/>
              </a:rPr>
              <a:t>生命周期</a:t>
            </a:r>
            <a:r>
              <a:rPr lang="zh-CN" altLang="en-US" sz="1200" b="0" i="0" kern="1200" dirty="0">
                <a:solidFill>
                  <a:schemeClr val="tx1"/>
                </a:solidFill>
                <a:effectLst/>
                <a:latin typeface="+mn-lt"/>
                <a:ea typeface="+mn-ea"/>
                <a:cs typeface="+mn-cs"/>
              </a:rPr>
              <a:t>，如对象所在的函数已调用完毕时，系统会自动执行析构函数。以</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语言为例：析构函数名也应与类名相同，只是在函数名前面加一个位取反符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，例如</a:t>
            </a:r>
            <a:r>
              <a:rPr lang="en-US" altLang="zh-CN" sz="1200" b="0" i="0" kern="1200" dirty="0">
                <a:solidFill>
                  <a:schemeClr val="tx1"/>
                </a:solidFill>
                <a:effectLst/>
                <a:latin typeface="+mn-lt"/>
                <a:ea typeface="+mn-ea"/>
                <a:cs typeface="+mn-cs"/>
              </a:rPr>
              <a:t>~stud( )</a:t>
            </a:r>
            <a:r>
              <a:rPr lang="zh-CN" altLang="en-US" sz="1200" b="0" i="0" kern="1200" dirty="0">
                <a:solidFill>
                  <a:schemeClr val="tx1"/>
                </a:solidFill>
                <a:effectLst/>
                <a:latin typeface="+mn-lt"/>
                <a:ea typeface="+mn-ea"/>
                <a:cs typeface="+mn-cs"/>
              </a:rPr>
              <a:t>，以区别于</a:t>
            </a:r>
            <a:r>
              <a:rPr lang="zh-CN" altLang="en-US" sz="1200" b="0" i="0" u="none" strike="noStrike" kern="1200" dirty="0">
                <a:solidFill>
                  <a:schemeClr val="tx1"/>
                </a:solidFill>
                <a:effectLst/>
                <a:latin typeface="+mn-lt"/>
                <a:ea typeface="+mn-ea"/>
                <a:cs typeface="+mn-cs"/>
                <a:hlinkClick r:id="rId3"/>
              </a:rPr>
              <a:t>构造函数</a:t>
            </a:r>
            <a:r>
              <a:rPr lang="zh-CN" altLang="en-US" sz="1200" b="0" i="0" kern="1200" dirty="0">
                <a:solidFill>
                  <a:schemeClr val="tx1"/>
                </a:solidFill>
                <a:effectLst/>
                <a:latin typeface="+mn-lt"/>
                <a:ea typeface="+mn-ea"/>
                <a:cs typeface="+mn-cs"/>
              </a:rPr>
              <a:t>。它不能带任何参数，也没有返回值（包括</a:t>
            </a:r>
            <a:r>
              <a:rPr lang="en-US" altLang="zh-CN" sz="1200" b="0" i="0" kern="1200" dirty="0">
                <a:solidFill>
                  <a:schemeClr val="tx1"/>
                </a:solidFill>
                <a:effectLst/>
                <a:latin typeface="+mn-lt"/>
                <a:ea typeface="+mn-ea"/>
                <a:cs typeface="+mn-cs"/>
              </a:rPr>
              <a:t>void</a:t>
            </a:r>
            <a:r>
              <a:rPr lang="zh-CN" altLang="en-US" sz="1200" b="0" i="0" kern="1200" dirty="0">
                <a:solidFill>
                  <a:schemeClr val="tx1"/>
                </a:solidFill>
                <a:effectLst/>
                <a:latin typeface="+mn-lt"/>
                <a:ea typeface="+mn-ea"/>
                <a:cs typeface="+mn-cs"/>
              </a:rPr>
              <a:t>类型）。只能有一个析构函数，不能</a:t>
            </a:r>
            <a:r>
              <a:rPr lang="zh-CN" altLang="en-US" sz="1200" b="0" i="0" u="none" strike="noStrike" kern="1200" dirty="0">
                <a:solidFill>
                  <a:schemeClr val="tx1"/>
                </a:solidFill>
                <a:effectLst/>
                <a:latin typeface="+mn-lt"/>
                <a:ea typeface="+mn-ea"/>
                <a:cs typeface="+mn-cs"/>
                <a:hlinkClick r:id="rId5"/>
              </a:rPr>
              <a:t>重载</a:t>
            </a:r>
            <a:r>
              <a:rPr lang="zh-CN" altLang="en-US" sz="1200" b="0" i="0" kern="1200" dirty="0">
                <a:solidFill>
                  <a:schemeClr val="tx1"/>
                </a:solidFill>
                <a:effectLst/>
                <a:latin typeface="+mn-lt"/>
                <a:ea typeface="+mn-ea"/>
                <a:cs typeface="+mn-cs"/>
              </a:rPr>
              <a:t>。如果用户没有编写析构函数，</a:t>
            </a:r>
            <a:r>
              <a:rPr lang="zh-CN" altLang="en-US" sz="1200" b="0" i="0" u="none" strike="noStrike" kern="1200" dirty="0">
                <a:solidFill>
                  <a:schemeClr val="tx1"/>
                </a:solidFill>
                <a:effectLst/>
                <a:latin typeface="+mn-lt"/>
                <a:ea typeface="+mn-ea"/>
                <a:cs typeface="+mn-cs"/>
                <a:hlinkClick r:id="rId6"/>
              </a:rPr>
              <a:t>编译系统</a:t>
            </a:r>
            <a:r>
              <a:rPr lang="zh-CN" altLang="en-US" sz="1200" b="0" i="0" kern="1200" dirty="0">
                <a:solidFill>
                  <a:schemeClr val="tx1"/>
                </a:solidFill>
                <a:effectLst/>
                <a:latin typeface="+mn-lt"/>
                <a:ea typeface="+mn-ea"/>
                <a:cs typeface="+mn-cs"/>
              </a:rPr>
              <a:t>会自动生成一个缺省的析构函数（即使自定义了析构函数，</a:t>
            </a:r>
            <a:r>
              <a:rPr lang="zh-CN" altLang="en-US" sz="1200" b="0" i="0" u="none" strike="noStrike" kern="1200" dirty="0">
                <a:solidFill>
                  <a:schemeClr val="tx1"/>
                </a:solidFill>
                <a:effectLst/>
                <a:latin typeface="+mn-lt"/>
                <a:ea typeface="+mn-ea"/>
                <a:cs typeface="+mn-cs"/>
                <a:hlinkClick r:id="rId7"/>
              </a:rPr>
              <a:t>编译器</a:t>
            </a:r>
            <a:r>
              <a:rPr lang="zh-CN" altLang="en-US" sz="1200" b="0" i="0" kern="1200" dirty="0">
                <a:solidFill>
                  <a:schemeClr val="tx1"/>
                </a:solidFill>
                <a:effectLst/>
                <a:latin typeface="+mn-lt"/>
                <a:ea typeface="+mn-ea"/>
                <a:cs typeface="+mn-cs"/>
              </a:rPr>
              <a:t>也总是会为我们合成一个析构函数，并且如果自定义了析构函数，编译器在执行时会先调用自定义的析构函数再调用合成的析构函数），它也不进行任何操作。所以许多简单的类中没有用显式的析构函数</a:t>
            </a:r>
            <a:endParaRPr lang="zh-CN" altLang="en-US" dirty="0"/>
          </a:p>
        </p:txBody>
      </p:sp>
      <p:sp>
        <p:nvSpPr>
          <p:cNvPr id="4" name="灯片编号占位符 3"/>
          <p:cNvSpPr>
            <a:spLocks noGrp="1"/>
          </p:cNvSpPr>
          <p:nvPr>
            <p:ph type="sldNum" sz="quarter" idx="5"/>
          </p:nvPr>
        </p:nvSpPr>
        <p:spPr/>
        <p:txBody>
          <a:bodyPr/>
          <a:lstStyle/>
          <a:p>
            <a:fld id="{B03B68E5-EFBF-482F-9AC2-4332C0FB9631}" type="slidenum">
              <a:rPr lang="zh-CN" altLang="en-US" smtClean="0"/>
              <a:pPr/>
              <a:t>27</a:t>
            </a:fld>
            <a:endParaRPr lang="zh-CN" altLang="en-US"/>
          </a:p>
        </p:txBody>
      </p:sp>
    </p:spTree>
    <p:extLst>
      <p:ext uri="{BB962C8B-B14F-4D97-AF65-F5344CB8AC3E}">
        <p14:creationId xmlns:p14="http://schemas.microsoft.com/office/powerpoint/2010/main" val="250722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9E1E8F4-B0F4-4E25-8EEA-F40EF08331B5}" type="datetime1">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23269392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4971D6-09F4-4429-8A36-849BF83E92BE}" type="datetime1">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15543481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lumMod val="7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378171F8-6922-48C1-87C4-41B12E6B2B20}" type="datetime1">
              <a:rPr lang="zh-CN" altLang="en-US" smtClean="0"/>
              <a:t>2018/10/28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40132742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lumMod val="75000"/>
          </a:schemeClr>
        </a:solidFill>
        <a:effectLst/>
      </p:bgPr>
    </p:bg>
    <p:spTree>
      <p:nvGrpSpPr>
        <p:cNvPr id="1" name=""/>
        <p:cNvGrpSpPr/>
        <p:nvPr/>
      </p:nvGrpSpPr>
      <p:grpSpPr>
        <a:xfrm>
          <a:off x="0" y="0"/>
          <a:ext cx="0" cy="0"/>
          <a:chOff x="0" y="0"/>
          <a:chExt cx="0" cy="0"/>
        </a:xfrm>
      </p:grpSpPr>
      <p:sp>
        <p:nvSpPr>
          <p:cNvPr id="11" name="等腰三角形 10"/>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8EFFAE58-13B8-43D0-8F49-612A4ADE4C11}" type="datetime1">
              <a:rPr lang="zh-CN" altLang="en-US" smtClean="0"/>
              <a:t>2018/10/28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8427408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tx2">
            <a:lumMod val="75000"/>
          </a:schemeClr>
        </a:solidFill>
        <a:effectLst/>
      </p:bgPr>
    </p:bg>
    <p:spTree>
      <p:nvGrpSpPr>
        <p:cNvPr id="1" name=""/>
        <p:cNvGrpSpPr/>
        <p:nvPr/>
      </p:nvGrpSpPr>
      <p:grpSpPr>
        <a:xfrm>
          <a:off x="0" y="0"/>
          <a:ext cx="0" cy="0"/>
          <a:chOff x="0" y="0"/>
          <a:chExt cx="0" cy="0"/>
        </a:xfrm>
      </p:grpSpPr>
      <p:sp>
        <p:nvSpPr>
          <p:cNvPr id="8" name="等腰三角形 7"/>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0"/>
            <a:ext cx="12192000" cy="6858000"/>
            <a:chOff x="0" y="0"/>
            <a:chExt cx="12192000" cy="6858000"/>
          </a:xfrm>
        </p:grpSpPr>
        <p:sp>
          <p:nvSpPr>
            <p:cNvPr id="11" name="矩形 10"/>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手动输入 11"/>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日期占位符 1"/>
          <p:cNvSpPr>
            <a:spLocks noGrp="1"/>
          </p:cNvSpPr>
          <p:nvPr>
            <p:ph type="dt" sz="half" idx="10"/>
          </p:nvPr>
        </p:nvSpPr>
        <p:spPr/>
        <p:txBody>
          <a:bodyPr/>
          <a:lstStyle/>
          <a:p>
            <a:fld id="{FCBBE022-4022-4817-9540-6DE683D73BEF}" type="datetime1">
              <a:rPr lang="zh-CN" altLang="en-US" smtClean="0"/>
              <a:t>2018/10/28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3208885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tx2">
            <a:lumMod val="75000"/>
          </a:schemeClr>
        </a:solidFill>
        <a:effectLst/>
      </p:bgPr>
    </p:bg>
    <p:spTree>
      <p:nvGrpSpPr>
        <p:cNvPr id="1" name=""/>
        <p:cNvGrpSpPr/>
        <p:nvPr/>
      </p:nvGrpSpPr>
      <p:grpSpPr>
        <a:xfrm>
          <a:off x="0" y="0"/>
          <a:ext cx="0" cy="0"/>
          <a:chOff x="0" y="0"/>
          <a:chExt cx="0" cy="0"/>
        </a:xfrm>
      </p:grpSpPr>
      <p:sp>
        <p:nvSpPr>
          <p:cNvPr id="10" name="等腰三角形 9"/>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手动输入 12"/>
          <p:cNvSpPr/>
          <p:nvPr userDrawn="1"/>
        </p:nvSpPr>
        <p:spPr>
          <a:xfrm rot="5400000" flipH="1">
            <a:off x="-361950" y="1047750"/>
            <a:ext cx="6858000" cy="4762500"/>
          </a:xfrm>
          <a:prstGeom prst="flowChartManualInpu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手动输入 13"/>
          <p:cNvSpPr/>
          <p:nvPr userDrawn="1"/>
        </p:nvSpPr>
        <p:spPr>
          <a:xfrm rot="5400000" flipH="1">
            <a:off x="-1047750" y="1047750"/>
            <a:ext cx="6858000" cy="4762500"/>
          </a:xfrm>
          <a:prstGeom prst="flowChartManualInp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手动输入 14"/>
          <p:cNvSpPr/>
          <p:nvPr userDrawn="1"/>
        </p:nvSpPr>
        <p:spPr>
          <a:xfrm rot="5400000" flipH="1">
            <a:off x="-1333500" y="1047750"/>
            <a:ext cx="6858000" cy="47625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8D50DBC5-E20A-4AB7-8257-922FC5A8ADC6}" type="datetime1">
              <a:rPr lang="zh-CN" altLang="en-US" smtClean="0"/>
              <a:t>2018/10/28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29266801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75000"/>
          </a:schemeClr>
        </a:solidFill>
        <a:effectLst/>
      </p:bgPr>
    </p:bg>
    <p:spTree>
      <p:nvGrpSpPr>
        <p:cNvPr id="1" name=""/>
        <p:cNvGrpSpPr/>
        <p:nvPr/>
      </p:nvGrpSpPr>
      <p:grpSpPr>
        <a:xfrm>
          <a:off x="0" y="0"/>
          <a:ext cx="0" cy="0"/>
          <a:chOff x="0" y="0"/>
          <a:chExt cx="0" cy="0"/>
        </a:xfrm>
      </p:grpSpPr>
      <p:sp>
        <p:nvSpPr>
          <p:cNvPr id="6" name="等腰三角形 5"/>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0" y="-1"/>
            <a:ext cx="12192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195223E4-726F-4AEA-A665-16FF6B2B24E6}" type="datetime1">
              <a:rPr lang="zh-CN" altLang="en-US" smtClean="0"/>
              <a:t>2018/10/28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76063564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
        <p:nvSpPr>
          <p:cNvPr id="2" name="日期占位符 1"/>
          <p:cNvSpPr>
            <a:spLocks noGrp="1"/>
          </p:cNvSpPr>
          <p:nvPr>
            <p:ph type="dt" sz="half" idx="10"/>
          </p:nvPr>
        </p:nvSpPr>
        <p:spPr/>
        <p:txBody>
          <a:bodyPr/>
          <a:lstStyle/>
          <a:p>
            <a:fld id="{5AAB8DB0-561F-4018-B04A-14F33D0C3C54}" type="datetime1">
              <a:rPr lang="zh-CN" altLang="en-US" smtClean="0"/>
              <a:t>2018/10/28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406122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CB698FE-FB34-4521-A114-20C890147997}" type="datetime1">
              <a:rPr lang="zh-CN" altLang="en-US" smtClean="0"/>
              <a:t>2018/10/28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7056237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4748E5-80CD-4C9D-9C25-92CD5BF2FE85}" type="datetime1">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7551322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99796-ECDC-4A6D-93B5-03FD3608EA32}" type="datetime1">
              <a:rPr lang="zh-CN" altLang="en-US" smtClean="0"/>
              <a:t>2018/10/28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896781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s://blog.csdn.net/wangyongxia921/article/details/8246628.2018/10/27"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0516" y="2191046"/>
            <a:ext cx="4262919" cy="2308324"/>
          </a:xfrm>
          <a:prstGeom prst="rect">
            <a:avLst/>
          </a:prstGeom>
          <a:noFill/>
        </p:spPr>
        <p:txBody>
          <a:bodyPr wrap="square" rtlCol="0">
            <a:spAutoFit/>
          </a:bodyPr>
          <a:lstStyle/>
          <a:p>
            <a:r>
              <a:rPr lang="en-US" altLang="zh-CN" sz="7200" b="1" dirty="0" smtClean="0">
                <a:solidFill>
                  <a:schemeClr val="bg1"/>
                </a:solidFill>
              </a:rPr>
              <a:t>PRD2018-G03</a:t>
            </a:r>
            <a:endParaRPr lang="zh-CN" altLang="en-US" sz="7200" b="1" dirty="0">
              <a:solidFill>
                <a:schemeClr val="bg1"/>
              </a:solidFill>
            </a:endParaRPr>
          </a:p>
        </p:txBody>
      </p:sp>
      <p:cxnSp>
        <p:nvCxnSpPr>
          <p:cNvPr id="4" name="直接连接符 3"/>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945415" y="2502322"/>
            <a:ext cx="3603679" cy="1569660"/>
          </a:xfrm>
          <a:prstGeom prst="rect">
            <a:avLst/>
          </a:prstGeom>
        </p:spPr>
        <p:txBody>
          <a:bodyPr wrap="none">
            <a:spAutoFit/>
          </a:bodyPr>
          <a:lstStyle/>
          <a:p>
            <a:r>
              <a:rPr kumimoji="1" lang="zh-CN" altLang="en-US" sz="4800" b="1" dirty="0" smtClean="0">
                <a:solidFill>
                  <a:schemeClr val="bg1"/>
                </a:solidFill>
                <a:ea typeface="微软雅黑" panose="020B0503020204020204" pitchFamily="34" charset="-122"/>
              </a:rPr>
              <a:t>翻转课堂</a:t>
            </a:r>
            <a:r>
              <a:rPr kumimoji="1" lang="en-US" altLang="zh-CN" sz="4800" b="1" dirty="0" smtClean="0">
                <a:solidFill>
                  <a:schemeClr val="bg1"/>
                </a:solidFill>
                <a:ea typeface="微软雅黑" panose="020B0503020204020204" pitchFamily="34" charset="-122"/>
              </a:rPr>
              <a:t>PPT</a:t>
            </a:r>
          </a:p>
          <a:p>
            <a:r>
              <a:rPr kumimoji="1" lang="en-US" altLang="zh-CN" sz="4800" b="1" dirty="0" smtClean="0">
                <a:solidFill>
                  <a:schemeClr val="bg1"/>
                </a:solidFill>
                <a:ea typeface="微软雅黑" panose="020B0503020204020204" pitchFamily="34" charset="-122"/>
              </a:rPr>
              <a:t>UML</a:t>
            </a:r>
            <a:r>
              <a:rPr kumimoji="1" lang="zh-CN" altLang="en-US" sz="4800" b="1" dirty="0" smtClean="0">
                <a:solidFill>
                  <a:schemeClr val="bg1"/>
                </a:solidFill>
                <a:ea typeface="微软雅黑" panose="020B0503020204020204" pitchFamily="34" charset="-122"/>
              </a:rPr>
              <a:t>的图</a:t>
            </a:r>
            <a:endParaRPr kumimoji="1" lang="zh-CN" altLang="en-US" sz="4800" b="1" dirty="0">
              <a:solidFill>
                <a:schemeClr val="bg1"/>
              </a:solidFill>
              <a:ea typeface="微软雅黑" panose="020B0503020204020204" pitchFamily="34" charset="-122"/>
            </a:endParaRPr>
          </a:p>
        </p:txBody>
      </p:sp>
      <p:sp>
        <p:nvSpPr>
          <p:cNvPr id="8" name="矩形 7"/>
          <p:cNvSpPr/>
          <p:nvPr/>
        </p:nvSpPr>
        <p:spPr>
          <a:xfrm>
            <a:off x="5945415" y="4056597"/>
            <a:ext cx="3408897" cy="523216"/>
          </a:xfrm>
          <a:prstGeom prst="rect">
            <a:avLst/>
          </a:prstGeom>
        </p:spPr>
        <p:txBody>
          <a:bodyPr wrap="square" lIns="91436" tIns="45718" rIns="91436" bIns="45718">
            <a:spAutoFit/>
          </a:bodyPr>
          <a:lstStyle/>
          <a:p>
            <a:pPr algn="just"/>
            <a:r>
              <a:rPr kumimoji="1" lang="zh-CN" altLang="en-US" sz="1400" dirty="0" smtClean="0">
                <a:solidFill>
                  <a:schemeClr val="bg1"/>
                </a:solidFill>
              </a:rPr>
              <a:t>本</a:t>
            </a:r>
            <a:r>
              <a:rPr kumimoji="1" lang="en-US" altLang="zh-CN" sz="1400" dirty="0" smtClean="0">
                <a:solidFill>
                  <a:schemeClr val="bg1"/>
                </a:solidFill>
              </a:rPr>
              <a:t>PPT</a:t>
            </a:r>
            <a:r>
              <a:rPr kumimoji="1" lang="zh-CN" altLang="en-US" sz="1400" dirty="0" smtClean="0">
                <a:solidFill>
                  <a:schemeClr val="bg1"/>
                </a:solidFill>
              </a:rPr>
              <a:t>将着重介绍</a:t>
            </a:r>
            <a:r>
              <a:rPr kumimoji="1" lang="en-US" altLang="zh-CN" sz="1400" dirty="0" smtClean="0">
                <a:solidFill>
                  <a:schemeClr val="bg1"/>
                </a:solidFill>
              </a:rPr>
              <a:t>UML</a:t>
            </a:r>
            <a:r>
              <a:rPr kumimoji="1" lang="zh-CN" altLang="en-US" sz="1400" dirty="0" smtClean="0">
                <a:solidFill>
                  <a:schemeClr val="bg1"/>
                </a:solidFill>
              </a:rPr>
              <a:t>中的用例图、类图、状态图、顺序图、协作图、部署图</a:t>
            </a:r>
            <a:endParaRPr kumimoji="1" lang="zh-CN" altLang="en-US" sz="1400" dirty="0">
              <a:solidFill>
                <a:schemeClr val="bg1"/>
              </a:solidFill>
            </a:endParaRPr>
          </a:p>
        </p:txBody>
      </p:sp>
      <p:sp>
        <p:nvSpPr>
          <p:cNvPr id="3" name="日期占位符 2"/>
          <p:cNvSpPr>
            <a:spLocks noGrp="1"/>
          </p:cNvSpPr>
          <p:nvPr>
            <p:ph type="dt" sz="half" idx="10"/>
          </p:nvPr>
        </p:nvSpPr>
        <p:spPr/>
        <p:txBody>
          <a:bodyPr/>
          <a:lstStyle/>
          <a:p>
            <a:fld id="{9FD5D8B8-AAE1-4979-8F15-F42385917486}" type="datetime1">
              <a:rPr lang="zh-CN" altLang="en-US" smtClean="0"/>
              <a:t>2018/10/28</a:t>
            </a:fld>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1</a:t>
            </a:fld>
            <a:endParaRPr lang="zh-CN" altLang="en-US"/>
          </a:p>
        </p:txBody>
      </p:sp>
      <p:pic>
        <p:nvPicPr>
          <p:cNvPr id="11"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14872"/>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53529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560" y="-889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五边形 7"/>
          <p:cNvSpPr/>
          <p:nvPr/>
        </p:nvSpPr>
        <p:spPr>
          <a:xfrm>
            <a:off x="6981190" y="1892300"/>
            <a:ext cx="4354830" cy="3023235"/>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935730" y="1889125"/>
            <a:ext cx="4246880" cy="3030220"/>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369060" y="1889125"/>
            <a:ext cx="3855085" cy="3030220"/>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6" name="文本框 5"/>
          <p:cNvSpPr txBox="1"/>
          <p:nvPr/>
        </p:nvSpPr>
        <p:spPr>
          <a:xfrm>
            <a:off x="3573145" y="630555"/>
            <a:ext cx="6878955" cy="829945"/>
          </a:xfrm>
          <a:prstGeom prst="rect">
            <a:avLst/>
          </a:prstGeom>
          <a:noFill/>
        </p:spPr>
        <p:txBody>
          <a:bodyPr wrap="square" rtlCol="0">
            <a:spAutoFit/>
          </a:bodyPr>
          <a:lstStyle/>
          <a:p>
            <a:r>
              <a:rPr lang="zh-CN" altLang="en-US" sz="4800" b="1"/>
              <a:t>用例图的主要作用</a:t>
            </a:r>
          </a:p>
        </p:txBody>
      </p:sp>
      <p:sp>
        <p:nvSpPr>
          <p:cNvPr id="11" name="文本框 10"/>
          <p:cNvSpPr txBox="1"/>
          <p:nvPr/>
        </p:nvSpPr>
        <p:spPr>
          <a:xfrm>
            <a:off x="1740535" y="5481955"/>
            <a:ext cx="9204960" cy="521970"/>
          </a:xfrm>
          <a:prstGeom prst="rect">
            <a:avLst/>
          </a:prstGeom>
          <a:noFill/>
        </p:spPr>
        <p:txBody>
          <a:bodyPr wrap="square" rtlCol="0">
            <a:spAutoFit/>
          </a:bodyPr>
          <a:lstStyle/>
          <a:p>
            <a:r>
              <a:rPr lang="zh-CN" altLang="en-US" sz="2800">
                <a:solidFill>
                  <a:srgbClr val="FF0000"/>
                </a:solidFill>
              </a:rPr>
              <a:t>画好用例图是系统从软件需求到最终实现的第一步。</a:t>
            </a:r>
          </a:p>
        </p:txBody>
      </p:sp>
      <p:sp>
        <p:nvSpPr>
          <p:cNvPr id="7" name="文本框 6"/>
          <p:cNvSpPr txBox="1"/>
          <p:nvPr/>
        </p:nvSpPr>
        <p:spPr>
          <a:xfrm>
            <a:off x="2177183" y="1941216"/>
            <a:ext cx="959161" cy="769441"/>
          </a:xfrm>
          <a:prstGeom prst="rect">
            <a:avLst/>
          </a:prstGeom>
          <a:noFill/>
        </p:spPr>
        <p:txBody>
          <a:bodyPr wrap="square" rtlCol="0">
            <a:spAutoFit/>
          </a:bodyPr>
          <a:lstStyle/>
          <a:p>
            <a:r>
              <a:rPr lang="en-US" altLang="zh-CN" sz="4400" b="1" dirty="0" smtClean="0"/>
              <a:t>01</a:t>
            </a:r>
            <a:endParaRPr lang="zh-CN" altLang="en-US" sz="4400" b="1" dirty="0"/>
          </a:p>
        </p:txBody>
      </p:sp>
      <p:sp>
        <p:nvSpPr>
          <p:cNvPr id="12" name="文本框 11"/>
          <p:cNvSpPr txBox="1"/>
          <p:nvPr/>
        </p:nvSpPr>
        <p:spPr>
          <a:xfrm>
            <a:off x="5648913" y="1941216"/>
            <a:ext cx="959161" cy="769441"/>
          </a:xfrm>
          <a:prstGeom prst="rect">
            <a:avLst/>
          </a:prstGeom>
          <a:noFill/>
        </p:spPr>
        <p:txBody>
          <a:bodyPr wrap="square" rtlCol="0">
            <a:spAutoFit/>
          </a:bodyPr>
          <a:lstStyle/>
          <a:p>
            <a:r>
              <a:rPr lang="en-US" altLang="zh-CN" sz="4400" b="1" dirty="0" smtClean="0"/>
              <a:t>02</a:t>
            </a:r>
            <a:endParaRPr lang="zh-CN" altLang="en-US" sz="4400" b="1" dirty="0"/>
          </a:p>
        </p:txBody>
      </p:sp>
      <p:sp>
        <p:nvSpPr>
          <p:cNvPr id="13" name="文本框 12"/>
          <p:cNvSpPr txBox="1"/>
          <p:nvPr/>
        </p:nvSpPr>
        <p:spPr>
          <a:xfrm>
            <a:off x="8832261" y="1941216"/>
            <a:ext cx="959161" cy="769441"/>
          </a:xfrm>
          <a:prstGeom prst="rect">
            <a:avLst/>
          </a:prstGeom>
          <a:noFill/>
        </p:spPr>
        <p:txBody>
          <a:bodyPr wrap="square" rtlCol="0">
            <a:spAutoFit/>
          </a:bodyPr>
          <a:lstStyle/>
          <a:p>
            <a:r>
              <a:rPr lang="en-US" altLang="zh-CN" sz="4400" b="1" dirty="0" smtClean="0"/>
              <a:t>03</a:t>
            </a:r>
            <a:endParaRPr lang="zh-CN" altLang="en-US" sz="4400" b="1" dirty="0"/>
          </a:p>
        </p:txBody>
      </p:sp>
      <p:sp>
        <p:nvSpPr>
          <p:cNvPr id="14" name="文本框 13"/>
          <p:cNvSpPr txBox="1"/>
          <p:nvPr/>
        </p:nvSpPr>
        <p:spPr>
          <a:xfrm>
            <a:off x="1603712" y="2792950"/>
            <a:ext cx="2105414" cy="2008505"/>
          </a:xfrm>
          <a:prstGeom prst="rect">
            <a:avLst/>
          </a:prstGeom>
          <a:noFill/>
        </p:spPr>
        <p:txBody>
          <a:bodyPr wrap="square" lIns="91424" tIns="45712" rIns="91424" bIns="45712" rtlCol="0">
            <a:spAutoFit/>
          </a:bodyPr>
          <a:lstStyle/>
          <a:p>
            <a:pPr>
              <a:lnSpc>
                <a:spcPct val="130000"/>
              </a:lnSpc>
            </a:pPr>
            <a:r>
              <a:rPr lang="zh-CN" sz="2400" dirty="0" smtClean="0">
                <a:latin typeface="微软雅黑" panose="020B0503020204020204" pitchFamily="34" charset="-122"/>
                <a:ea typeface="微软雅黑" panose="020B0503020204020204" pitchFamily="34" charset="-122"/>
              </a:rPr>
              <a:t>用来描述将要开发系统的功能需求和系统的使用场景。</a:t>
            </a:r>
            <a:endParaRPr kumimoji="1" lang="zh-CN" sz="2400" dirty="0">
              <a:latin typeface="微软雅黑" panose="020B0503020204020204" pitchFamily="34" charset="-122"/>
              <a:ea typeface="微软雅黑" panose="020B0503020204020204" pitchFamily="34" charset="-122"/>
              <a:cs typeface="Arial" panose="020B0604020202020204"/>
            </a:endParaRPr>
          </a:p>
        </p:txBody>
      </p:sp>
      <p:sp>
        <p:nvSpPr>
          <p:cNvPr id="15" name="文本框 29"/>
          <p:cNvSpPr txBox="1"/>
          <p:nvPr/>
        </p:nvSpPr>
        <p:spPr>
          <a:xfrm>
            <a:off x="5223951" y="2794259"/>
            <a:ext cx="2105414" cy="2008505"/>
          </a:xfrm>
          <a:prstGeom prst="rect">
            <a:avLst/>
          </a:prstGeom>
          <a:noFill/>
        </p:spPr>
        <p:txBody>
          <a:bodyPr wrap="square" lIns="91424" tIns="45712" rIns="91424" bIns="45712" rtlCol="0">
            <a:spAutoFit/>
          </a:bodyPr>
          <a:lstStyle/>
          <a:p>
            <a:pPr>
              <a:lnSpc>
                <a:spcPct val="130000"/>
              </a:lnSpc>
            </a:pPr>
            <a:r>
              <a:rPr kumimoji="1" lang="zh-CN" altLang="en-US" sz="2400" dirty="0">
                <a:latin typeface="微软雅黑" panose="020B0503020204020204" pitchFamily="34" charset="-122"/>
                <a:ea typeface="微软雅黑" panose="020B0503020204020204" pitchFamily="34" charset="-122"/>
                <a:cs typeface="Arial" panose="020B0604020202020204"/>
              </a:rPr>
              <a:t>作为设计和开发过程的基础，促进各阶段开发工作的进展。</a:t>
            </a:r>
          </a:p>
        </p:txBody>
      </p:sp>
      <p:sp>
        <p:nvSpPr>
          <p:cNvPr id="16" name="文本框 29"/>
          <p:cNvSpPr txBox="1"/>
          <p:nvPr/>
        </p:nvSpPr>
        <p:spPr>
          <a:xfrm>
            <a:off x="8346648" y="2793870"/>
            <a:ext cx="2105414" cy="1005772"/>
          </a:xfrm>
          <a:prstGeom prst="rect">
            <a:avLst/>
          </a:prstGeom>
          <a:noFill/>
        </p:spPr>
        <p:txBody>
          <a:bodyPr wrap="square" lIns="91424" tIns="45712" rIns="91424" bIns="45712" rtlCol="0">
            <a:spAutoFit/>
          </a:bodyPr>
          <a:lstStyle/>
          <a:p>
            <a:pPr>
              <a:lnSpc>
                <a:spcPct val="130000"/>
              </a:lnSpc>
            </a:pPr>
            <a:r>
              <a:rPr kumimoji="1" lang="zh-CN" altLang="en-US" sz="2400" dirty="0">
                <a:latin typeface="微软雅黑" panose="020B0503020204020204" pitchFamily="34" charset="-122"/>
                <a:ea typeface="微软雅黑" panose="020B0503020204020204" pitchFamily="34" charset="-122"/>
                <a:cs typeface="Arial" panose="020B0604020202020204"/>
              </a:rPr>
              <a:t>用于验证与确认系统需求。</a:t>
            </a:r>
          </a:p>
        </p:txBody>
      </p:sp>
      <p:sp>
        <p:nvSpPr>
          <p:cNvPr id="17" name="日期占位符 16"/>
          <p:cNvSpPr>
            <a:spLocks noGrp="1"/>
          </p:cNvSpPr>
          <p:nvPr>
            <p:ph type="dt" sz="half" idx="10"/>
          </p:nvPr>
        </p:nvSpPr>
        <p:spPr/>
        <p:txBody>
          <a:bodyPr/>
          <a:lstStyle/>
          <a:p>
            <a:fld id="{1AF7EF72-1257-4D67-BDB7-9234C7061F3F}" type="datetime1">
              <a:rPr lang="zh-CN" altLang="en-US" smtClean="0"/>
              <a:t>2018/10/28</a:t>
            </a:fld>
            <a:endParaRPr lang="zh-CN" altLang="en-US"/>
          </a:p>
        </p:txBody>
      </p:sp>
      <p:sp>
        <p:nvSpPr>
          <p:cNvPr id="18" name="灯片编号占位符 17"/>
          <p:cNvSpPr>
            <a:spLocks noGrp="1"/>
          </p:cNvSpPr>
          <p:nvPr>
            <p:ph type="sldNum" sz="quarter" idx="12"/>
          </p:nvPr>
        </p:nvSpPr>
        <p:spPr/>
        <p:txBody>
          <a:bodyPr/>
          <a:lstStyle/>
          <a:p>
            <a:fld id="{A99B09EC-0F5A-4ED1-9D27-B6EB06E679C1}" type="slidenum">
              <a:rPr lang="zh-CN" altLang="en-US" smtClean="0"/>
              <a:pPr/>
              <a:t>10</a:t>
            </a:fld>
            <a:endParaRPr lang="zh-CN" altLang="en-US"/>
          </a:p>
        </p:txBody>
      </p:sp>
      <p:pic>
        <p:nvPicPr>
          <p:cNvPr id="19"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963064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a:fillRect/>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228850" y="83820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009900" y="230780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28850" y="5400172"/>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400425" y="1020386"/>
            <a:ext cx="8601075"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参与者（</a:t>
            </a:r>
            <a:r>
              <a:rPr lang="en-US" altLang="zh-CN" sz="2400" dirty="0">
                <a:latin typeface="微软雅黑" panose="020B0503020204020204" pitchFamily="34" charset="-122"/>
                <a:ea typeface="微软雅黑" panose="020B0503020204020204" pitchFamily="34" charset="-122"/>
              </a:rPr>
              <a:t>Actor</a:t>
            </a:r>
            <a:r>
              <a:rPr lang="zh-CN" altLang="en-US" sz="2400" dirty="0">
                <a:latin typeface="微软雅黑" panose="020B0503020204020204" pitchFamily="34" charset="-122"/>
                <a:ea typeface="微软雅黑" panose="020B0503020204020204" pitchFamily="34" charset="-122"/>
              </a:rPr>
              <a:t>）：也称为角色，它代表系统的用户</a:t>
            </a:r>
          </a:p>
        </p:txBody>
      </p:sp>
      <p:sp>
        <p:nvSpPr>
          <p:cNvPr id="18" name="矩形 17"/>
          <p:cNvSpPr/>
          <p:nvPr/>
        </p:nvSpPr>
        <p:spPr>
          <a:xfrm>
            <a:off x="4088935" y="2398148"/>
            <a:ext cx="8103065"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系统边界（</a:t>
            </a:r>
            <a:r>
              <a:rPr lang="en-US" altLang="zh-CN" sz="2400" dirty="0">
                <a:latin typeface="微软雅黑" panose="020B0503020204020204" pitchFamily="34" charset="-122"/>
                <a:ea typeface="微软雅黑" panose="020B0503020204020204" pitchFamily="34" charset="-122"/>
              </a:rPr>
              <a:t>System Scope</a:t>
            </a:r>
            <a:r>
              <a:rPr lang="zh-CN" altLang="en-US" sz="2400" dirty="0">
                <a:latin typeface="微软雅黑" panose="020B0503020204020204" pitchFamily="34" charset="-122"/>
                <a:ea typeface="微软雅黑" panose="020B0503020204020204" pitchFamily="34" charset="-122"/>
              </a:rPr>
              <a:t>）：它确定系统的范围</a:t>
            </a:r>
          </a:p>
        </p:txBody>
      </p:sp>
      <p:sp>
        <p:nvSpPr>
          <p:cNvPr id="19" name="矩形 18"/>
          <p:cNvSpPr/>
          <p:nvPr/>
        </p:nvSpPr>
        <p:spPr>
          <a:xfrm>
            <a:off x="3993684" y="4032332"/>
            <a:ext cx="8360241"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用例（</a:t>
            </a:r>
            <a:r>
              <a:rPr lang="en-US" altLang="zh-CN" sz="2400" dirty="0">
                <a:latin typeface="微软雅黑" panose="020B0503020204020204" pitchFamily="34" charset="-122"/>
                <a:ea typeface="微软雅黑" panose="020B0503020204020204" pitchFamily="34" charset="-122"/>
              </a:rPr>
              <a:t>Use Case</a:t>
            </a:r>
            <a:r>
              <a:rPr lang="zh-CN" altLang="en-US" sz="2400" dirty="0">
                <a:latin typeface="微软雅黑" panose="020B0503020204020204" pitchFamily="34" charset="-122"/>
                <a:ea typeface="微软雅黑" panose="020B0503020204020204" pitchFamily="34" charset="-122"/>
              </a:rPr>
              <a:t>）：它代表系统提供的服务。</a:t>
            </a:r>
          </a:p>
        </p:txBody>
      </p:sp>
      <p:sp>
        <p:nvSpPr>
          <p:cNvPr id="20" name="矩形 19"/>
          <p:cNvSpPr/>
          <p:nvPr/>
        </p:nvSpPr>
        <p:spPr>
          <a:xfrm>
            <a:off x="3507123" y="5447290"/>
            <a:ext cx="8837277"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关联（</a:t>
            </a:r>
            <a:r>
              <a:rPr lang="en-US" altLang="zh-CN" sz="2400" dirty="0">
                <a:latin typeface="微软雅黑" panose="020B0503020204020204" pitchFamily="34" charset="-122"/>
                <a:ea typeface="微软雅黑" panose="020B0503020204020204" pitchFamily="34" charset="-122"/>
              </a:rPr>
              <a:t>Association</a:t>
            </a:r>
            <a:r>
              <a:rPr lang="zh-CN" altLang="en-US" sz="2400" dirty="0">
                <a:latin typeface="微软雅黑" panose="020B0503020204020204" pitchFamily="34" charset="-122"/>
                <a:ea typeface="微软雅黑" panose="020B0503020204020204" pitchFamily="34" charset="-122"/>
              </a:rPr>
              <a:t>）：它代表参与者与用例间的关系。</a:t>
            </a: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582" y="1368299"/>
            <a:ext cx="701675" cy="4030980"/>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用例图的组成元素</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7" name="椭圆 6"/>
          <p:cNvSpPr/>
          <p:nvPr/>
        </p:nvSpPr>
        <p:spPr>
          <a:xfrm>
            <a:off x="2839805" y="3861633"/>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rcRect l="9621" t="77536" r="89047" b="20213"/>
          <a:stretch>
            <a:fillRect/>
          </a:stretch>
        </p:blipFill>
        <p:spPr>
          <a:xfrm>
            <a:off x="2357120" y="5490845"/>
            <a:ext cx="513715" cy="578485"/>
          </a:xfrm>
          <a:prstGeom prst="rect">
            <a:avLst/>
          </a:prstGeom>
        </p:spPr>
      </p:pic>
      <p:pic>
        <p:nvPicPr>
          <p:cNvPr id="3" name="图片 2"/>
          <p:cNvPicPr>
            <a:picLocks noChangeAspect="1"/>
          </p:cNvPicPr>
          <p:nvPr/>
        </p:nvPicPr>
        <p:blipFill>
          <a:blip r:embed="rId3"/>
          <a:srcRect l="9400" t="64869" r="88881" b="32673"/>
          <a:stretch>
            <a:fillRect/>
          </a:stretch>
        </p:blipFill>
        <p:spPr>
          <a:xfrm>
            <a:off x="2950210" y="3984625"/>
            <a:ext cx="560705" cy="534035"/>
          </a:xfrm>
          <a:prstGeom prst="rect">
            <a:avLst/>
          </a:prstGeom>
        </p:spPr>
      </p:pic>
      <p:pic>
        <p:nvPicPr>
          <p:cNvPr id="9" name="图片 8"/>
          <p:cNvPicPr>
            <a:picLocks noChangeAspect="1"/>
          </p:cNvPicPr>
          <p:nvPr/>
        </p:nvPicPr>
        <p:blipFill>
          <a:blip r:embed="rId3"/>
          <a:srcRect l="9592" t="67993" r="88797" b="29467"/>
          <a:stretch>
            <a:fillRect/>
          </a:stretch>
        </p:blipFill>
        <p:spPr>
          <a:xfrm>
            <a:off x="2357120" y="952500"/>
            <a:ext cx="525145" cy="551815"/>
          </a:xfrm>
          <a:prstGeom prst="rect">
            <a:avLst/>
          </a:prstGeom>
        </p:spPr>
      </p:pic>
      <p:pic>
        <p:nvPicPr>
          <p:cNvPr id="10" name="图片 9"/>
          <p:cNvPicPr>
            <a:picLocks noChangeAspect="1"/>
          </p:cNvPicPr>
          <p:nvPr/>
        </p:nvPicPr>
        <p:blipFill>
          <a:blip r:embed="rId3"/>
          <a:srcRect l="9620" t="61701" r="88938" b="35757"/>
          <a:stretch>
            <a:fillRect/>
          </a:stretch>
        </p:blipFill>
        <p:spPr>
          <a:xfrm>
            <a:off x="3165475" y="2392680"/>
            <a:ext cx="470535" cy="552450"/>
          </a:xfrm>
          <a:prstGeom prst="rect">
            <a:avLst/>
          </a:prstGeom>
        </p:spPr>
      </p:pic>
      <p:pic>
        <p:nvPicPr>
          <p:cNvPr id="23"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45341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6" name="矩形 15"/>
          <p:cNvSpPr/>
          <p:nvPr/>
        </p:nvSpPr>
        <p:spPr>
          <a:xfrm>
            <a:off x="361315" y="1277620"/>
            <a:ext cx="6656070" cy="4545330"/>
          </a:xfrm>
          <a:prstGeom prst="rect">
            <a:avLst/>
          </a:prstGeom>
        </p:spPr>
        <p:txBody>
          <a:bodyPr wrap="square" lIns="68570" tIns="34289" rIns="68570" bIns="34289">
            <a:spAutoFit/>
          </a:bodyPr>
          <a:lstStyle/>
          <a:p>
            <a:pPr defTabSz="685165">
              <a:lnSpc>
                <a:spcPct val="130000"/>
              </a:lnSpc>
            </a:pP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参与者</a:t>
            </a:r>
            <a:r>
              <a:rPr lang="zh-CN" altLang="en-US" sz="2800" dirty="0">
                <a:latin typeface="微软雅黑" panose="020B0503020204020204" pitchFamily="34" charset="-122"/>
                <a:ea typeface="微软雅黑" panose="020B0503020204020204" pitchFamily="34" charset="-122"/>
              </a:rPr>
              <a:t>是系统外部的一个人或者物，它以某种方式参与了系统的执行过程。参与者不是特指人，是指系统以外的，在使用系统或与系统交互中扮演的角色。因此参与者可以是人，也可以是事物，也可以是时间或其他系统等。</a:t>
            </a:r>
            <a:r>
              <a:rPr lang="zh-CN" altLang="en-US" sz="2800"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sz="2800" dirty="0">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7290672" y="38622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10800000">
            <a:off x="7290672" y="4472522"/>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555230" y="3862070"/>
            <a:ext cx="3679190" cy="546735"/>
          </a:xfrm>
          <a:prstGeom prst="rect">
            <a:avLst/>
          </a:prstGeom>
        </p:spPr>
        <p:txBody>
          <a:bodyPr wrap="square" lIns="68570" tIns="34289" rIns="68570" bIns="34289">
            <a:spAutoFit/>
          </a:bodyPr>
          <a:lstStyle/>
          <a:p>
            <a:pPr defTabSz="685165">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建立系统的外部用户模型。</a:t>
            </a:r>
          </a:p>
        </p:txBody>
      </p:sp>
      <p:sp>
        <p:nvSpPr>
          <p:cNvPr id="7" name="矩形 6"/>
          <p:cNvSpPr/>
          <p:nvPr/>
        </p:nvSpPr>
        <p:spPr>
          <a:xfrm>
            <a:off x="7555230" y="4558665"/>
            <a:ext cx="3679190" cy="1026160"/>
          </a:xfrm>
          <a:prstGeom prst="rect">
            <a:avLst/>
          </a:prstGeom>
        </p:spPr>
        <p:txBody>
          <a:bodyPr wrap="square" lIns="68570" tIns="34289" rIns="68570" bIns="34289">
            <a:spAutoFit/>
          </a:bodyPr>
          <a:lstStyle/>
          <a:p>
            <a:pPr defTabSz="685165">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对系统边界之外的对象进行描述。</a:t>
            </a:r>
          </a:p>
        </p:txBody>
      </p:sp>
      <p:sp>
        <p:nvSpPr>
          <p:cNvPr id="8" name="矩形 7"/>
          <p:cNvSpPr/>
          <p:nvPr/>
        </p:nvSpPr>
        <p:spPr>
          <a:xfrm>
            <a:off x="7290435" y="3147695"/>
            <a:ext cx="3679190" cy="546735"/>
          </a:xfrm>
          <a:prstGeom prst="rect">
            <a:avLst/>
          </a:prstGeom>
        </p:spPr>
        <p:txBody>
          <a:bodyPr wrap="square" lIns="68570" tIns="34289" rIns="68570" bIns="34289">
            <a:spAutoFit/>
          </a:bodyPr>
          <a:lstStyle/>
          <a:p>
            <a:pPr defTabSz="685165">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参与者的作用：</a:t>
            </a:r>
          </a:p>
        </p:txBody>
      </p:sp>
      <p:sp>
        <p:nvSpPr>
          <p:cNvPr id="9" name="矩形 8"/>
          <p:cNvSpPr/>
          <p:nvPr/>
        </p:nvSpPr>
        <p:spPr>
          <a:xfrm>
            <a:off x="292735" y="5935345"/>
            <a:ext cx="11773535" cy="546735"/>
          </a:xfrm>
          <a:prstGeom prst="rect">
            <a:avLst/>
          </a:prstGeom>
        </p:spPr>
        <p:txBody>
          <a:bodyPr wrap="square" lIns="68570" tIns="34289" rIns="68570" bIns="34289">
            <a:spAutoFit/>
          </a:bodyPr>
          <a:lstStyle/>
          <a:p>
            <a:pPr defTabSz="685165">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参与者是用例图的一个重要组成部分，它代表参与系统交互的用户、设备或另一个系统</a:t>
            </a:r>
          </a:p>
        </p:txBody>
      </p:sp>
      <p:pic>
        <p:nvPicPr>
          <p:cNvPr id="18"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日期占位符 10"/>
          <p:cNvSpPr>
            <a:spLocks noGrp="1"/>
          </p:cNvSpPr>
          <p:nvPr>
            <p:ph type="dt" sz="half" idx="10"/>
          </p:nvPr>
        </p:nvSpPr>
        <p:spPr/>
        <p:txBody>
          <a:bodyPr/>
          <a:lstStyle/>
          <a:p>
            <a:fld id="{10F41A4F-00B8-41B1-BF5F-FCCFAD6310E7}" type="datetime1">
              <a:rPr lang="zh-CN" altLang="en-US" smtClean="0"/>
              <a:t>2018/10/28</a:t>
            </a:fld>
            <a:endParaRPr lang="zh-CN" altLang="en-US"/>
          </a:p>
        </p:txBody>
      </p:sp>
      <p:sp>
        <p:nvSpPr>
          <p:cNvPr id="12" name="灯片编号占位符 11"/>
          <p:cNvSpPr>
            <a:spLocks noGrp="1"/>
          </p:cNvSpPr>
          <p:nvPr>
            <p:ph type="sldNum" sz="quarter" idx="12"/>
          </p:nvPr>
        </p:nvSpPr>
        <p:spPr/>
        <p:txBody>
          <a:bodyPr/>
          <a:lstStyle/>
          <a:p>
            <a:fld id="{A99B09EC-0F5A-4ED1-9D27-B6EB06E679C1}" type="slidenum">
              <a:rPr lang="zh-CN" altLang="en-US" smtClean="0"/>
              <a:pPr/>
              <a:t>12</a:t>
            </a:fld>
            <a:endParaRPr lang="zh-CN" altLang="en-US"/>
          </a:p>
        </p:txBody>
      </p:sp>
      <p:pic>
        <p:nvPicPr>
          <p:cNvPr id="10" name="图片 9"/>
          <p:cNvPicPr>
            <a:picLocks noChangeAspect="1"/>
          </p:cNvPicPr>
          <p:nvPr/>
        </p:nvPicPr>
        <p:blipFill>
          <a:blip r:embed="rId5"/>
          <a:srcRect l="52389" t="29486" r="43418" b="61180"/>
          <a:stretch>
            <a:fillRect/>
          </a:stretch>
        </p:blipFill>
        <p:spPr>
          <a:xfrm>
            <a:off x="9500870" y="779145"/>
            <a:ext cx="1964690" cy="2915285"/>
          </a:xfrm>
          <a:prstGeom prst="rect">
            <a:avLst/>
          </a:prstGeom>
        </p:spPr>
      </p:pic>
    </p:spTree>
    <p:extLst>
      <p:ext uri="{BB962C8B-B14F-4D97-AF65-F5344CB8AC3E}">
        <p14:creationId xmlns:p14="http://schemas.microsoft.com/office/powerpoint/2010/main" val="157793769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6" name="矩形 15"/>
          <p:cNvSpPr/>
          <p:nvPr/>
        </p:nvSpPr>
        <p:spPr>
          <a:xfrm>
            <a:off x="361314" y="1277620"/>
            <a:ext cx="7017893" cy="5239894"/>
          </a:xfrm>
          <a:prstGeom prst="rect">
            <a:avLst/>
          </a:prstGeom>
        </p:spPr>
        <p:txBody>
          <a:bodyPr wrap="square" lIns="68570" tIns="34289" rIns="68570" bIns="34289">
            <a:spAutoFit/>
          </a:bodyPr>
          <a:lstStyle/>
          <a:p>
            <a:pPr defTabSz="685165">
              <a:lnSpc>
                <a:spcPct val="150000"/>
              </a:lnSpc>
            </a:pP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solidFill>
                  <a:srgbClr val="FF0000"/>
                </a:solidFill>
                <a:latin typeface="微软雅黑" panose="020B0503020204020204" pitchFamily="34" charset="-122"/>
                <a:ea typeface="微软雅黑" panose="020B0503020204020204" pitchFamily="34" charset="-122"/>
              </a:rPr>
              <a:t>用例</a:t>
            </a:r>
            <a:r>
              <a:rPr lang="zh-CN" altLang="en-US" sz="2800" dirty="0">
                <a:latin typeface="微软雅黑" panose="020B0503020204020204" pitchFamily="34" charset="-122"/>
                <a:ea typeface="微软雅黑" panose="020B0503020204020204" pitchFamily="34" charset="-122"/>
              </a:rPr>
              <a:t>是代表系统中各个项目相关人员之间根据系统的行为所达成的契约。用例描述了在不同条件下，</a:t>
            </a:r>
            <a:r>
              <a:rPr lang="zh-CN" altLang="en-US" sz="2800" dirty="0">
                <a:solidFill>
                  <a:srgbClr val="FF0000"/>
                </a:solidFill>
                <a:latin typeface="微软雅黑" panose="020B0503020204020204" pitchFamily="34" charset="-122"/>
                <a:ea typeface="微软雅黑" panose="020B0503020204020204" pitchFamily="34" charset="-122"/>
              </a:rPr>
              <a:t>针对某一项目相关人员的请求</a:t>
            </a:r>
            <a:r>
              <a:rPr lang="zh-CN" altLang="en-US" sz="2800" dirty="0">
                <a:latin typeface="微软雅黑" panose="020B0503020204020204" pitchFamily="34" charset="-122"/>
                <a:ea typeface="微软雅黑" panose="020B0503020204020204" pitchFamily="34" charset="-122"/>
              </a:rPr>
              <a:t>，系统对其做出的</a:t>
            </a:r>
            <a:r>
              <a:rPr lang="zh-CN" altLang="en-US" sz="2800" dirty="0">
                <a:solidFill>
                  <a:srgbClr val="FF0000"/>
                </a:solidFill>
                <a:latin typeface="微软雅黑" panose="020B0503020204020204" pitchFamily="34" charset="-122"/>
                <a:ea typeface="微软雅黑" panose="020B0503020204020204" pitchFamily="34" charset="-122"/>
              </a:rPr>
              <a:t>响应</a:t>
            </a:r>
            <a:r>
              <a:rPr lang="zh-CN" altLang="en-US" sz="2800" dirty="0">
                <a:latin typeface="微软雅黑" panose="020B0503020204020204" pitchFamily="34" charset="-122"/>
                <a:ea typeface="微软雅黑" panose="020B0503020204020204" pitchFamily="34" charset="-122"/>
              </a:rPr>
              <a:t>。也就是说用例指的是对一组</a:t>
            </a:r>
            <a:r>
              <a:rPr lang="zh-CN" altLang="en-US" sz="2800" dirty="0">
                <a:solidFill>
                  <a:srgbClr val="FF0000"/>
                </a:solidFill>
                <a:latin typeface="微软雅黑" panose="020B0503020204020204" pitchFamily="34" charset="-122"/>
                <a:ea typeface="微软雅黑" panose="020B0503020204020204" pitchFamily="34" charset="-122"/>
              </a:rPr>
              <a:t>动作</a:t>
            </a:r>
            <a:r>
              <a:rPr lang="zh-CN" altLang="en-US" sz="2800" dirty="0">
                <a:latin typeface="微软雅黑" panose="020B0503020204020204" pitchFamily="34" charset="-122"/>
                <a:ea typeface="微软雅黑" panose="020B0503020204020204" pitchFamily="34" charset="-122"/>
              </a:rPr>
              <a:t>的描述，系统通过执行这些动作将对用例的参与者产生可以看到的结果，用来描述参与者可以感受到的系统服务或</a:t>
            </a:r>
            <a:r>
              <a:rPr lang="zh-CN" altLang="en-US" sz="2800" dirty="0" smtClean="0">
                <a:latin typeface="微软雅黑" panose="020B0503020204020204" pitchFamily="34" charset="-122"/>
                <a:ea typeface="微软雅黑" panose="020B0503020204020204" pitchFamily="34" charset="-122"/>
              </a:rPr>
              <a:t>功能。</a:t>
            </a:r>
            <a:r>
              <a:rPr lang="en-US" altLang="zh-CN" sz="2800" dirty="0" smtClean="0">
                <a:latin typeface="微软雅黑" panose="020B0503020204020204" pitchFamily="34" charset="-122"/>
                <a:ea typeface="微软雅黑" panose="020B0503020204020204" pitchFamily="34" charset="-122"/>
              </a:rPr>
              <a:t>[3]</a:t>
            </a:r>
            <a:endParaRPr lang="zh-CN" altLang="en-US" sz="28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4"/>
          <a:srcRect l="37690" t="30574" r="54138" b="64817"/>
          <a:stretch>
            <a:fillRect/>
          </a:stretch>
        </p:blipFill>
        <p:spPr>
          <a:xfrm>
            <a:off x="7302500" y="1366520"/>
            <a:ext cx="3829050" cy="1439545"/>
          </a:xfrm>
          <a:prstGeom prst="rect">
            <a:avLst/>
          </a:prstGeom>
        </p:spPr>
      </p:pic>
      <p:sp>
        <p:nvSpPr>
          <p:cNvPr id="2" name="日期占位符 1"/>
          <p:cNvSpPr>
            <a:spLocks noGrp="1"/>
          </p:cNvSpPr>
          <p:nvPr>
            <p:ph type="dt" sz="half" idx="10"/>
          </p:nvPr>
        </p:nvSpPr>
        <p:spPr/>
        <p:txBody>
          <a:bodyPr/>
          <a:lstStyle/>
          <a:p>
            <a:fld id="{59FA8C9B-6BED-4570-AD6A-513ECDC4FF78}" type="datetime1">
              <a:rPr lang="zh-CN" altLang="en-US" smtClean="0"/>
              <a:t>2018/10/28</a:t>
            </a:fld>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13</a:t>
            </a:fld>
            <a:endParaRPr lang="zh-CN" altLang="en-US"/>
          </a:p>
        </p:txBody>
      </p:sp>
      <p:pic>
        <p:nvPicPr>
          <p:cNvPr id="11" name="图片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33431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0" name="矩形 9"/>
          <p:cNvSpPr/>
          <p:nvPr/>
        </p:nvSpPr>
        <p:spPr>
          <a:xfrm>
            <a:off x="1320504" y="3746030"/>
            <a:ext cx="5064212" cy="294449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用例描述了用户提出的一些</a:t>
            </a:r>
            <a:r>
              <a:rPr lang="zh-CN" sz="2400" dirty="0">
                <a:solidFill>
                  <a:srgbClr val="FF0000"/>
                </a:solidFill>
                <a:latin typeface="微软雅黑" panose="020B0503020204020204" pitchFamily="34" charset="-122"/>
                <a:ea typeface="微软雅黑" panose="020B0503020204020204" pitchFamily="34" charset="-122"/>
              </a:rPr>
              <a:t>可见需求</a:t>
            </a:r>
            <a:r>
              <a:rPr lang="zh-CN" sz="2400" dirty="0">
                <a:latin typeface="微软雅黑" panose="020B0503020204020204" pitchFamily="34" charset="-122"/>
                <a:ea typeface="微软雅黑" panose="020B0503020204020204" pitchFamily="34" charset="-122"/>
              </a:rPr>
              <a:t>，对应一个具体的用户目标。使用用例可以促进与用户的沟通，正确地理解需求，同时也可以用划分系统与外部实体的界限，是面向对象分析与设计的起点，是类、对象、操作的来源</a:t>
            </a:r>
          </a:p>
        </p:txBody>
      </p:sp>
      <p:sp>
        <p:nvSpPr>
          <p:cNvPr id="11" name="等腰三角形 10"/>
          <p:cNvSpPr/>
          <p:nvPr/>
        </p:nvSpPr>
        <p:spPr>
          <a:xfrm rot="10800000">
            <a:off x="1136354" y="3498380"/>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321037" y="1512787"/>
            <a:ext cx="5163739" cy="198564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用例是</a:t>
            </a:r>
            <a:r>
              <a:rPr lang="zh-CN" sz="2400" dirty="0">
                <a:solidFill>
                  <a:srgbClr val="FF0000"/>
                </a:solidFill>
                <a:latin typeface="微软雅黑" panose="020B0503020204020204" pitchFamily="34" charset="-122"/>
                <a:ea typeface="微软雅黑" panose="020B0503020204020204" pitchFamily="34" charset="-122"/>
              </a:rPr>
              <a:t>从系统的使用角度</a:t>
            </a:r>
            <a:r>
              <a:rPr lang="zh-CN" sz="2400" dirty="0">
                <a:latin typeface="微软雅黑" panose="020B0503020204020204" pitchFamily="34" charset="-122"/>
                <a:ea typeface="微软雅黑" panose="020B0503020204020204" pitchFamily="34" charset="-122"/>
              </a:rPr>
              <a:t>描述系统中的信息，即在系统的外部所能看到的系统的功能，而不是考虑系统内部对该功能的具体实现方式</a:t>
            </a: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795955" y="3408424"/>
            <a:ext cx="5064212" cy="54673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用例把执行的</a:t>
            </a:r>
            <a:r>
              <a:rPr lang="zh-CN" sz="2400" dirty="0">
                <a:solidFill>
                  <a:srgbClr val="FF0000"/>
                </a:solidFill>
                <a:latin typeface="微软雅黑" panose="020B0503020204020204" pitchFamily="34" charset="-122"/>
                <a:ea typeface="微软雅黑" panose="020B0503020204020204" pitchFamily="34" charset="-122"/>
              </a:rPr>
              <a:t>结果反馈</a:t>
            </a:r>
            <a:r>
              <a:rPr lang="zh-CN" sz="2400" dirty="0">
                <a:latin typeface="微软雅黑" panose="020B0503020204020204" pitchFamily="34" charset="-122"/>
                <a:ea typeface="微软雅黑" panose="020B0503020204020204" pitchFamily="34" charset="-122"/>
              </a:rPr>
              <a:t>给参与者。</a:t>
            </a:r>
          </a:p>
        </p:txBody>
      </p:sp>
      <p:sp>
        <p:nvSpPr>
          <p:cNvPr id="19" name="等腰三角形 18"/>
          <p:cNvSpPr/>
          <p:nvPr/>
        </p:nvSpPr>
        <p:spPr>
          <a:xfrm rot="10800000">
            <a:off x="6484805" y="139801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795955" y="1639314"/>
            <a:ext cx="5064212" cy="54673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用例通常由某个</a:t>
            </a:r>
            <a:r>
              <a:rPr lang="zh-CN" sz="2400" dirty="0">
                <a:solidFill>
                  <a:srgbClr val="FF0000"/>
                </a:solidFill>
                <a:latin typeface="微软雅黑" panose="020B0503020204020204" pitchFamily="34" charset="-122"/>
                <a:ea typeface="微软雅黑" panose="020B0503020204020204" pitchFamily="34" charset="-122"/>
              </a:rPr>
              <a:t>参与者</a:t>
            </a:r>
            <a:r>
              <a:rPr lang="zh-CN" sz="2400" dirty="0">
                <a:latin typeface="微软雅黑" panose="020B0503020204020204" pitchFamily="34" charset="-122"/>
                <a:ea typeface="微软雅黑" panose="020B0503020204020204" pitchFamily="34" charset="-122"/>
              </a:rPr>
              <a:t>来执行。</a:t>
            </a:r>
          </a:p>
        </p:txBody>
      </p:sp>
      <p:sp>
        <p:nvSpPr>
          <p:cNvPr id="6" name="等腰三角形 5"/>
          <p:cNvSpPr/>
          <p:nvPr/>
        </p:nvSpPr>
        <p:spPr>
          <a:xfrm rot="10800000">
            <a:off x="6484805" y="333603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795955" y="4991479"/>
            <a:ext cx="5064212" cy="150558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用例在</a:t>
            </a:r>
            <a:r>
              <a:rPr lang="zh-CN" sz="2400" dirty="0">
                <a:solidFill>
                  <a:srgbClr val="FF0000"/>
                </a:solidFill>
                <a:latin typeface="微软雅黑" panose="020B0503020204020204" pitchFamily="34" charset="-122"/>
                <a:ea typeface="微软雅黑" panose="020B0503020204020204" pitchFamily="34" charset="-122"/>
              </a:rPr>
              <a:t>功能上具有完整性</a:t>
            </a:r>
            <a:r>
              <a:rPr lang="zh-CN" sz="2400" dirty="0">
                <a:latin typeface="微软雅黑" panose="020B0503020204020204" pitchFamily="34" charset="-122"/>
                <a:ea typeface="微软雅黑" panose="020B0503020204020204" pitchFamily="34" charset="-122"/>
              </a:rPr>
              <a:t>，即它从参与者接受输入，产生的结果最终再输出给参与者。</a:t>
            </a:r>
          </a:p>
        </p:txBody>
      </p:sp>
      <p:sp>
        <p:nvSpPr>
          <p:cNvPr id="8" name="等腰三角形 7"/>
          <p:cNvSpPr/>
          <p:nvPr/>
        </p:nvSpPr>
        <p:spPr>
          <a:xfrm rot="10800000">
            <a:off x="6484805" y="491908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630545" y="401320"/>
            <a:ext cx="6123305" cy="626745"/>
          </a:xfrm>
          <a:prstGeom prst="rect">
            <a:avLst/>
          </a:prstGeom>
        </p:spPr>
        <p:txBody>
          <a:bodyPr wrap="square" lIns="68570" tIns="34289" rIns="68570" bIns="34289">
            <a:spAutoFit/>
          </a:bodyPr>
          <a:lstStyle/>
          <a:p>
            <a:pPr defTabSz="685165">
              <a:lnSpc>
                <a:spcPct val="130000"/>
              </a:lnSpc>
            </a:pPr>
            <a:r>
              <a:rPr lang="zh-CN" sz="2800" b="1" dirty="0">
                <a:latin typeface="微软雅黑" panose="020B0503020204020204" pitchFamily="34" charset="-122"/>
                <a:ea typeface="微软雅黑" panose="020B0503020204020204" pitchFamily="34" charset="-122"/>
              </a:rPr>
              <a:t>使用用例进行系统需求分析的特点</a:t>
            </a:r>
          </a:p>
        </p:txBody>
      </p:sp>
      <p:sp>
        <p:nvSpPr>
          <p:cNvPr id="12" name="日期占位符 11"/>
          <p:cNvSpPr>
            <a:spLocks noGrp="1"/>
          </p:cNvSpPr>
          <p:nvPr>
            <p:ph type="dt" sz="half" idx="10"/>
          </p:nvPr>
        </p:nvSpPr>
        <p:spPr/>
        <p:txBody>
          <a:bodyPr/>
          <a:lstStyle/>
          <a:p>
            <a:fld id="{C3B08F05-1DC9-4884-881C-E8AC0BDBCE0A}" type="datetime1">
              <a:rPr lang="zh-CN" altLang="en-US" smtClean="0"/>
              <a:t>2018/10/28</a:t>
            </a:fld>
            <a:endParaRPr lang="zh-CN" altLang="en-US"/>
          </a:p>
        </p:txBody>
      </p:sp>
      <p:sp>
        <p:nvSpPr>
          <p:cNvPr id="13" name="灯片编号占位符 12"/>
          <p:cNvSpPr>
            <a:spLocks noGrp="1"/>
          </p:cNvSpPr>
          <p:nvPr>
            <p:ph type="sldNum" sz="quarter" idx="12"/>
          </p:nvPr>
        </p:nvSpPr>
        <p:spPr/>
        <p:txBody>
          <a:bodyPr/>
          <a:lstStyle/>
          <a:p>
            <a:fld id="{A99B09EC-0F5A-4ED1-9D27-B6EB06E679C1}" type="slidenum">
              <a:rPr lang="zh-CN" altLang="en-US" smtClean="0"/>
              <a:pPr/>
              <a:t>14</a:t>
            </a:fld>
            <a:endParaRPr lang="zh-CN" altLang="en-US"/>
          </a:p>
        </p:txBody>
      </p:sp>
    </p:spTree>
    <p:extLst>
      <p:ext uri="{BB962C8B-B14F-4D97-AF65-F5344CB8AC3E}">
        <p14:creationId xmlns:p14="http://schemas.microsoft.com/office/powerpoint/2010/main" val="378825240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59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6" name="矩形 15"/>
          <p:cNvSpPr/>
          <p:nvPr/>
        </p:nvSpPr>
        <p:spPr>
          <a:xfrm>
            <a:off x="822325" y="1491357"/>
            <a:ext cx="6104890" cy="3300902"/>
          </a:xfrm>
          <a:prstGeom prst="rect">
            <a:avLst/>
          </a:prstGeom>
        </p:spPr>
        <p:txBody>
          <a:bodyPr wrap="square" lIns="68570" tIns="34289" rIns="68570" bIns="34289">
            <a:spAutoFit/>
          </a:bodyPr>
          <a:lstStyle/>
          <a:p>
            <a:pPr defTabSz="685165">
              <a:lnSpc>
                <a:spcPct val="150000"/>
              </a:lnSpc>
            </a:pP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关联</a:t>
            </a:r>
            <a:r>
              <a:rPr lang="zh-CN" altLang="en-US" sz="2800" dirty="0">
                <a:latin typeface="微软雅黑" panose="020B0503020204020204" pitchFamily="34" charset="-122"/>
                <a:ea typeface="微软雅黑" panose="020B0503020204020204" pitchFamily="34" charset="-122"/>
              </a:rPr>
              <a:t>用于表示参与者和用例之间的对应关系，它表示参与者使用了系统中的哪些服务（用例），或者说系统所提供的服务（用例）是被哪些参与者所使用的。</a:t>
            </a:r>
          </a:p>
        </p:txBody>
      </p:sp>
      <p:sp>
        <p:nvSpPr>
          <p:cNvPr id="7" name="矩形 6"/>
          <p:cNvSpPr/>
          <p:nvPr/>
        </p:nvSpPr>
        <p:spPr>
          <a:xfrm>
            <a:off x="822325" y="5400675"/>
            <a:ext cx="10547985" cy="626745"/>
          </a:xfrm>
          <a:prstGeom prst="rect">
            <a:avLst/>
          </a:prstGeom>
        </p:spPr>
        <p:txBody>
          <a:bodyPr wrap="square" lIns="68570" tIns="34289" rIns="68570" bIns="34289">
            <a:spAutoFit/>
          </a:bodyPr>
          <a:lstStyle/>
          <a:p>
            <a:pPr defTabSz="685165">
              <a:lnSpc>
                <a:spcPct val="130000"/>
              </a:lnSpc>
            </a:pPr>
            <a:r>
              <a:rPr lang="zh-CN" altLang="en-US" sz="2800" dirty="0">
                <a:solidFill>
                  <a:srgbClr val="FF0000"/>
                </a:solidFill>
                <a:latin typeface="微软雅黑" panose="020B0503020204020204" pitchFamily="34" charset="-122"/>
                <a:ea typeface="微软雅黑" panose="020B0503020204020204" pitchFamily="34" charset="-122"/>
              </a:rPr>
              <a:t>用例除了与参与者有关联关系外，用例之间也存在着一定的关系。</a:t>
            </a:r>
          </a:p>
        </p:txBody>
      </p:sp>
      <p:pic>
        <p:nvPicPr>
          <p:cNvPr id="10" name="图片 9"/>
          <p:cNvPicPr>
            <a:picLocks noChangeAspect="1"/>
          </p:cNvPicPr>
          <p:nvPr/>
        </p:nvPicPr>
        <p:blipFill>
          <a:blip r:embed="rId4"/>
          <a:srcRect l="31664" t="34750" r="60995" b="59832"/>
          <a:stretch>
            <a:fillRect/>
          </a:stretch>
        </p:blipFill>
        <p:spPr>
          <a:xfrm>
            <a:off x="6967855" y="2051685"/>
            <a:ext cx="4138930" cy="2036445"/>
          </a:xfrm>
          <a:prstGeom prst="rect">
            <a:avLst/>
          </a:prstGeom>
        </p:spPr>
      </p:pic>
      <p:sp>
        <p:nvSpPr>
          <p:cNvPr id="2" name="日期占位符 1"/>
          <p:cNvSpPr>
            <a:spLocks noGrp="1"/>
          </p:cNvSpPr>
          <p:nvPr>
            <p:ph type="dt" sz="half" idx="10"/>
          </p:nvPr>
        </p:nvSpPr>
        <p:spPr/>
        <p:txBody>
          <a:bodyPr/>
          <a:lstStyle/>
          <a:p>
            <a:fld id="{9536A611-1C58-488D-8768-8DCD7D330C65}" type="datetime1">
              <a:rPr lang="zh-CN" altLang="en-US" smtClean="0"/>
              <a:t>2018/10/28</a:t>
            </a:fld>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15</a:t>
            </a:fld>
            <a:endParaRPr lang="zh-CN" altLang="en-US"/>
          </a:p>
        </p:txBody>
      </p:sp>
      <p:pic>
        <p:nvPicPr>
          <p:cNvPr id="12" name="图片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39335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包含关系</a:t>
            </a:r>
            <a:endParaRPr lang="zh-CN" sz="2400" b="1" dirty="0"/>
          </a:p>
        </p:txBody>
      </p:sp>
      <p:sp>
        <p:nvSpPr>
          <p:cNvPr id="63" name="矩形 62"/>
          <p:cNvSpPr/>
          <p:nvPr/>
        </p:nvSpPr>
        <p:spPr>
          <a:xfrm>
            <a:off x="533400" y="1728470"/>
            <a:ext cx="5398770" cy="3449955"/>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en-US" altLang="zh-CN" sz="2800" b="0" i="0" u="none" strike="noStrike" kern="0" cap="none" spc="0" normalizeH="0" baseline="0" noProof="0" dirty="0" smtClean="0">
                <a:ln>
                  <a:noFill/>
                </a:ln>
                <a:effectLst/>
                <a:uLnTx/>
                <a:uFillTx/>
                <a:latin typeface="Century Gothic" panose="020B0502020202020204"/>
                <a:ea typeface="微软雅黑" panose="020B0503020204020204" pitchFamily="34" charset="-122"/>
              </a:rPr>
              <a:t>	</a:t>
            </a:r>
            <a:r>
              <a:rPr kumimoji="0" lang="zh-CN" altLang="en-US" sz="2800" b="0" i="0" u="none" strike="noStrike" kern="0" cap="none" spc="0" normalizeH="0" baseline="0" noProof="0" dirty="0" smtClean="0">
                <a:ln>
                  <a:noFill/>
                </a:ln>
                <a:effectLst/>
                <a:uLnTx/>
                <a:uFillTx/>
                <a:latin typeface="Century Gothic" panose="020B0502020202020204"/>
                <a:ea typeface="微软雅黑" panose="020B0503020204020204" pitchFamily="34" charset="-122"/>
              </a:rPr>
              <a:t>包含</a:t>
            </a:r>
            <a:r>
              <a:rPr kumimoji="0" lang="zh-CN" altLang="en-US" sz="2800" b="0" i="0" u="none" strike="noStrike" kern="0" cap="none" spc="0" normalizeH="0" baseline="0" noProof="0" dirty="0" smtClean="0">
                <a:ln>
                  <a:noFill/>
                </a:ln>
                <a:effectLst/>
                <a:uLnTx/>
                <a:uFillTx/>
                <a:latin typeface="Century Gothic" panose="020B0502020202020204"/>
                <a:ea typeface="微软雅黑" panose="020B0503020204020204" pitchFamily="34" charset="-122"/>
              </a:rPr>
              <a:t>关系指的是两个用例之间的关系，其中一个用例（称为基本用例）的行为包含另一个用例（称为包含用例）的行为。表示基本用例中重用包含用例中的步骤。</a:t>
            </a:r>
            <a:endParaRPr kumimoji="0" lang="zh-CN" altLang="en-US" sz="2800" b="0" i="0" u="none" strike="noStrike" kern="0" cap="none" spc="0" normalizeH="0" baseline="0" noProof="0" dirty="0" smtClean="0">
              <a:ln>
                <a:noFill/>
              </a:ln>
              <a:effectLst/>
              <a:uLnTx/>
              <a:uFillTx/>
            </a:endParaRPr>
          </a:p>
        </p:txBody>
      </p:sp>
      <p:pic>
        <p:nvPicPr>
          <p:cNvPr id="4" name="图片 3"/>
          <p:cNvPicPr>
            <a:picLocks noChangeAspect="1"/>
          </p:cNvPicPr>
          <p:nvPr/>
        </p:nvPicPr>
        <p:blipFill>
          <a:blip r:embed="rId2"/>
          <a:srcRect l="26060" t="25632" r="39944" b="52986"/>
          <a:stretch>
            <a:fillRect/>
          </a:stretch>
        </p:blipFill>
        <p:spPr>
          <a:xfrm>
            <a:off x="5810250" y="2112010"/>
            <a:ext cx="5674360" cy="2379345"/>
          </a:xfrm>
          <a:prstGeom prst="rect">
            <a:avLst/>
          </a:prstGeom>
        </p:spPr>
      </p:pic>
      <p:sp>
        <p:nvSpPr>
          <p:cNvPr id="5" name="日期占位符 4"/>
          <p:cNvSpPr>
            <a:spLocks noGrp="1"/>
          </p:cNvSpPr>
          <p:nvPr>
            <p:ph type="dt" sz="half" idx="10"/>
          </p:nvPr>
        </p:nvSpPr>
        <p:spPr/>
        <p:txBody>
          <a:bodyPr/>
          <a:lstStyle/>
          <a:p>
            <a:fld id="{9A6AD19F-03AA-4F9C-9E75-F7D2AC561185}" type="datetime1">
              <a:rPr lang="zh-CN" altLang="en-US" smtClean="0"/>
              <a:t>2018/10/28</a:t>
            </a:fld>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16</a:t>
            </a:fld>
            <a:endParaRPr lang="zh-CN" altLang="en-US"/>
          </a:p>
        </p:txBody>
      </p:sp>
      <p:grpSp>
        <p:nvGrpSpPr>
          <p:cNvPr id="10" name="组合 9"/>
          <p:cNvGrpSpPr>
            <a:grpSpLocks/>
          </p:cNvGrpSpPr>
          <p:nvPr/>
        </p:nvGrpSpPr>
        <p:grpSpPr bwMode="auto">
          <a:xfrm>
            <a:off x="-785813" y="-1779588"/>
            <a:ext cx="10939463" cy="7556501"/>
            <a:chOff x="-785813" y="-1779588"/>
            <a:chExt cx="10939463" cy="7556501"/>
          </a:xfrm>
        </p:grpSpPr>
        <p:sp>
          <p:nvSpPr>
            <p:cNvPr id="11" name="任意多边形 3"/>
            <p:cNvSpPr>
              <a:spLocks noChangeArrowheads="1"/>
            </p:cNvSpPr>
            <p:nvPr/>
          </p:nvSpPr>
          <p:spPr bwMode="auto">
            <a:xfrm rot="-892780">
              <a:off x="-785813" y="-1779588"/>
              <a:ext cx="10939463" cy="7556501"/>
            </a:xfrm>
            <a:custGeom>
              <a:avLst/>
              <a:gdLst>
                <a:gd name="T0" fmla="*/ 2147483646 w 3243492"/>
                <a:gd name="T1" fmla="*/ 0 h 2240066"/>
                <a:gd name="T2" fmla="*/ 2147483646 w 3243492"/>
                <a:gd name="T3" fmla="*/ 2147483646 h 2240066"/>
                <a:gd name="T4" fmla="*/ 2147483646 w 3243492"/>
                <a:gd name="T5" fmla="*/ 2147483646 h 2240066"/>
                <a:gd name="T6" fmla="*/ 2147483646 w 3243492"/>
                <a:gd name="T7" fmla="*/ 2147483646 h 2240066"/>
                <a:gd name="T8" fmla="*/ 2147483646 w 3243492"/>
                <a:gd name="T9" fmla="*/ 2147483646 h 2240066"/>
                <a:gd name="T10" fmla="*/ 0 w 3243492"/>
                <a:gd name="T11" fmla="*/ 2147483646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solidFill>
              <a:schemeClr val="accent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2" name="文本框 1"/>
            <p:cNvSpPr txBox="1">
              <a:spLocks noChangeArrowheads="1"/>
            </p:cNvSpPr>
            <p:nvPr/>
          </p:nvSpPr>
          <p:spPr bwMode="auto">
            <a:xfrm rot="20718021">
              <a:off x="198392" y="2021019"/>
              <a:ext cx="978217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sz="4000" b="1" dirty="0" smtClean="0">
                  <a:solidFill>
                    <a:schemeClr val="bg1"/>
                  </a:solidFill>
                  <a:latin typeface="Arial" panose="020B0604020202020204" pitchFamily="34" charset="0"/>
                  <a:sym typeface="Calibri" panose="020F0502020204030204" pitchFamily="34" charset="0"/>
                </a:rPr>
                <a:t>问题</a:t>
              </a:r>
              <a:r>
                <a:rPr lang="en-US" altLang="zh-CN" sz="4000" b="1" dirty="0" smtClean="0">
                  <a:solidFill>
                    <a:schemeClr val="bg1"/>
                  </a:solidFill>
                  <a:latin typeface="Arial" panose="020B0604020202020204" pitchFamily="34" charset="0"/>
                  <a:sym typeface="Calibri" panose="020F0502020204030204" pitchFamily="34" charset="0"/>
                </a:rPr>
                <a:t>2</a:t>
              </a:r>
              <a:r>
                <a:rPr lang="zh-CN" altLang="en-US" sz="4000" b="1" dirty="0" smtClean="0">
                  <a:solidFill>
                    <a:schemeClr val="bg1"/>
                  </a:solidFill>
                  <a:latin typeface="Arial" panose="020B0604020202020204" pitchFamily="34" charset="0"/>
                  <a:sym typeface="Calibri" panose="020F0502020204030204" pitchFamily="34" charset="0"/>
                </a:rPr>
                <a:t>：请问参与者之间是否可以有泛化关系？</a:t>
              </a:r>
              <a:endParaRPr lang="en-US" altLang="zh-CN" sz="4000" b="1" dirty="0">
                <a:solidFill>
                  <a:schemeClr val="bg1"/>
                </a:solidFill>
                <a:latin typeface="Arial" panose="020B0604020202020204" pitchFamily="34" charset="0"/>
                <a:sym typeface="Calibri" panose="020F0502020204030204" pitchFamily="34" charset="0"/>
              </a:endParaRPr>
            </a:p>
          </p:txBody>
        </p:sp>
      </p:grpSp>
    </p:spTree>
    <p:extLst>
      <p:ext uri="{BB962C8B-B14F-4D97-AF65-F5344CB8AC3E}">
        <p14:creationId xmlns:p14="http://schemas.microsoft.com/office/powerpoint/2010/main" val="320276484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093470" y="0"/>
            <a:ext cx="8305800" cy="6858000"/>
            <a:chOff x="-648970" y="0"/>
            <a:chExt cx="8305800" cy="6858000"/>
          </a:xfrm>
        </p:grpSpPr>
        <p:sp>
          <p:nvSpPr>
            <p:cNvPr id="2" name="矩形 1"/>
            <p:cNvSpPr/>
            <p:nvPr/>
          </p:nvSpPr>
          <p:spPr>
            <a:xfrm>
              <a:off x="-64897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249428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泛化关系</a:t>
            </a:r>
            <a:endParaRPr lang="zh-CN" sz="2400" b="1" dirty="0"/>
          </a:p>
        </p:txBody>
      </p:sp>
      <p:sp>
        <p:nvSpPr>
          <p:cNvPr id="45" name="矩形 44"/>
          <p:cNvSpPr/>
          <p:nvPr/>
        </p:nvSpPr>
        <p:spPr>
          <a:xfrm>
            <a:off x="6448425" y="498475"/>
            <a:ext cx="4953000" cy="5128895"/>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pitchFamily="34" charset="-122"/>
              </a:rPr>
              <a:t>泛化关系指的是一般与特殊的关系。当多个用例共同拥有一种类似的结构和行为的时候，可以将他们的共性抽象成为父用例，其他用例作为泛化关系中的子用例。在用例的泛化关系中，子用例是父用例的一种特殊形式，子用例继承了父用例所有的结构、行为和关系。</a:t>
            </a:r>
            <a:endParaRPr kumimoji="0" lang="zh-CN" altLang="en-US" sz="2800" b="0" i="0" u="none" strike="noStrike" kern="0" cap="none" spc="0" normalizeH="0" baseline="0" noProof="0" dirty="0" smtClean="0">
              <a:ln>
                <a:noFill/>
              </a:ln>
              <a:solidFill>
                <a:schemeClr val="bg1"/>
              </a:solidFill>
              <a:effectLst/>
              <a:uLnTx/>
              <a:uFillTx/>
            </a:endParaRPr>
          </a:p>
        </p:txBody>
      </p:sp>
      <p:pic>
        <p:nvPicPr>
          <p:cNvPr id="4" name="图片 3"/>
          <p:cNvPicPr>
            <a:picLocks noChangeAspect="1"/>
          </p:cNvPicPr>
          <p:nvPr/>
        </p:nvPicPr>
        <p:blipFill>
          <a:blip r:embed="rId2"/>
          <a:srcRect l="26681" t="25535" r="40671" b="54569"/>
          <a:stretch>
            <a:fillRect/>
          </a:stretch>
        </p:blipFill>
        <p:spPr>
          <a:xfrm>
            <a:off x="-1012825" y="2150745"/>
            <a:ext cx="6906895" cy="2806065"/>
          </a:xfrm>
          <a:prstGeom prst="rect">
            <a:avLst/>
          </a:prstGeom>
        </p:spPr>
      </p:pic>
      <p:sp>
        <p:nvSpPr>
          <p:cNvPr id="5" name="日期占位符 4"/>
          <p:cNvSpPr>
            <a:spLocks noGrp="1"/>
          </p:cNvSpPr>
          <p:nvPr>
            <p:ph type="dt" sz="half" idx="10"/>
          </p:nvPr>
        </p:nvSpPr>
        <p:spPr/>
        <p:txBody>
          <a:bodyPr/>
          <a:lstStyle/>
          <a:p>
            <a:fld id="{2078C1FD-15F9-4804-940C-820781A0E971}" type="datetime1">
              <a:rPr lang="zh-CN" altLang="en-US" smtClean="0"/>
              <a:t>2018/10/28</a:t>
            </a:fld>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17</a:t>
            </a:fld>
            <a:endParaRPr lang="zh-CN" altLang="en-US"/>
          </a:p>
        </p:txBody>
      </p:sp>
    </p:spTree>
    <p:extLst>
      <p:ext uri="{BB962C8B-B14F-4D97-AF65-F5344CB8AC3E}">
        <p14:creationId xmlns:p14="http://schemas.microsoft.com/office/powerpoint/2010/main" val="2355636725"/>
      </p:ext>
    </p:extLst>
  </p:cSld>
  <p:clrMapOvr>
    <a:masterClrMapping/>
  </p:clrMapOvr>
  <p:transition spd="slow">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扩展关系</a:t>
            </a:r>
            <a:endParaRPr lang="zh-CN" sz="2400" b="1" dirty="0"/>
          </a:p>
        </p:txBody>
      </p:sp>
      <p:sp>
        <p:nvSpPr>
          <p:cNvPr id="63" name="矩形 62"/>
          <p:cNvSpPr/>
          <p:nvPr/>
        </p:nvSpPr>
        <p:spPr>
          <a:xfrm>
            <a:off x="533400" y="1546860"/>
            <a:ext cx="4855210" cy="4009390"/>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lang="zh-CN" altLang="en-US" sz="2800" kern="0" noProof="0" dirty="0" smtClean="0">
                <a:ln>
                  <a:noFill/>
                </a:ln>
                <a:solidFill>
                  <a:schemeClr val="tx1"/>
                </a:solidFill>
                <a:effectLst/>
                <a:uLnTx/>
                <a:uFillTx/>
                <a:latin typeface="Century Gothic" panose="020B0502020202020204"/>
                <a:ea typeface="微软雅黑" panose="020B0503020204020204" pitchFamily="34" charset="-122"/>
                <a:sym typeface="+mn-ea"/>
              </a:rPr>
              <a:t>扩展关系的基本含义与泛化关系类似。扩展关系是对基本用例的扩展，基本用例是一个完整的用例，即使没有子用例的参与，也可以完成一个完整的功能。存在一个扩展点且当被激活时，子用例才会被执行</a:t>
            </a:r>
            <a:endParaRPr kumimoji="0" lang="zh-CN" altLang="en-US" sz="2800" b="0" i="0" u="none" strike="noStrike" kern="0" cap="none" spc="0" normalizeH="0" baseline="0" noProof="0" dirty="0" smtClean="0">
              <a:ln>
                <a:noFill/>
              </a:ln>
              <a:solidFill>
                <a:schemeClr val="tx1"/>
              </a:solidFill>
              <a:effectLst/>
              <a:uLnTx/>
              <a:uFillTx/>
              <a:latin typeface="Century Gothic" panose="020B0502020202020204"/>
              <a:ea typeface="微软雅黑" panose="020B0503020204020204" pitchFamily="34" charset="-122"/>
              <a:sym typeface="+mn-ea"/>
            </a:endParaRPr>
          </a:p>
        </p:txBody>
      </p:sp>
      <p:pic>
        <p:nvPicPr>
          <p:cNvPr id="4" name="图片 3"/>
          <p:cNvPicPr>
            <a:picLocks noChangeAspect="1"/>
          </p:cNvPicPr>
          <p:nvPr/>
        </p:nvPicPr>
        <p:blipFill>
          <a:blip r:embed="rId2"/>
          <a:srcRect l="25653" t="20714" r="41289" b="51508"/>
          <a:stretch>
            <a:fillRect/>
          </a:stretch>
        </p:blipFill>
        <p:spPr>
          <a:xfrm>
            <a:off x="5537200" y="1546860"/>
            <a:ext cx="6215380" cy="3565525"/>
          </a:xfrm>
          <a:prstGeom prst="rect">
            <a:avLst/>
          </a:prstGeom>
        </p:spPr>
      </p:pic>
      <p:sp>
        <p:nvSpPr>
          <p:cNvPr id="5" name="日期占位符 4"/>
          <p:cNvSpPr>
            <a:spLocks noGrp="1"/>
          </p:cNvSpPr>
          <p:nvPr>
            <p:ph type="dt" sz="half" idx="10"/>
          </p:nvPr>
        </p:nvSpPr>
        <p:spPr/>
        <p:txBody>
          <a:bodyPr/>
          <a:lstStyle/>
          <a:p>
            <a:fld id="{4997296C-7F52-49BA-96B4-54C21C7908FB}" type="datetime1">
              <a:rPr lang="zh-CN" altLang="en-US" smtClean="0"/>
              <a:t>2018/10/28</a:t>
            </a:fld>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18</a:t>
            </a:fld>
            <a:endParaRPr lang="zh-CN" altLang="en-US"/>
          </a:p>
        </p:txBody>
      </p:sp>
    </p:spTree>
    <p:extLst>
      <p:ext uri="{BB962C8B-B14F-4D97-AF65-F5344CB8AC3E}">
        <p14:creationId xmlns:p14="http://schemas.microsoft.com/office/powerpoint/2010/main" val="3476438817"/>
      </p:ext>
    </p:extLst>
  </p:cSld>
  <p:clrMapOvr>
    <a:masterClrMapping/>
  </p:clrMapOvr>
  <p:transition spd="slow">
    <p:push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440180" y="0"/>
            <a:ext cx="8305800" cy="6858000"/>
            <a:chOff x="-648970" y="0"/>
            <a:chExt cx="8305800" cy="6858000"/>
          </a:xfrm>
        </p:grpSpPr>
        <p:sp>
          <p:nvSpPr>
            <p:cNvPr id="2" name="矩形 1"/>
            <p:cNvSpPr/>
            <p:nvPr/>
          </p:nvSpPr>
          <p:spPr>
            <a:xfrm>
              <a:off x="-64897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249428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分组关系</a:t>
            </a:r>
            <a:endParaRPr lang="zh-CN" sz="2400" b="1" dirty="0"/>
          </a:p>
        </p:txBody>
      </p:sp>
      <p:sp>
        <p:nvSpPr>
          <p:cNvPr id="45" name="矩形 44"/>
          <p:cNvSpPr/>
          <p:nvPr/>
        </p:nvSpPr>
        <p:spPr>
          <a:xfrm>
            <a:off x="6448425" y="498475"/>
            <a:ext cx="4953000" cy="5128895"/>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pitchFamily="34" charset="-122"/>
              </a:rPr>
              <a:t>在一些用例图中，用例的数目可能很多，这时就需要把这些用例组织起来。这种情况在一个系统包含很多子系统时会出现。另一种可能是当你按顺序和用户会谈，收集系统需求时，每个需求必须用一个单独的用例来表达，这时就需要某种方式来对这些需求进行分类。</a:t>
            </a:r>
            <a:endParaRPr kumimoji="0" lang="zh-CN" altLang="en-US" sz="2800" b="0" i="0" u="none" strike="noStrike" kern="0" cap="none" spc="0" normalizeH="0" baseline="0" noProof="0" dirty="0" smtClean="0">
              <a:ln>
                <a:noFill/>
              </a:ln>
              <a:solidFill>
                <a:schemeClr val="bg1"/>
              </a:solidFill>
              <a:effectLst/>
              <a:uLnTx/>
              <a:uFillTx/>
            </a:endParaRPr>
          </a:p>
        </p:txBody>
      </p:sp>
      <p:sp>
        <p:nvSpPr>
          <p:cNvPr id="63" name="矩形 62"/>
          <p:cNvSpPr/>
          <p:nvPr/>
        </p:nvSpPr>
        <p:spPr>
          <a:xfrm>
            <a:off x="315468" y="3856990"/>
            <a:ext cx="4899660" cy="1770380"/>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effectLst/>
                <a:uLnTx/>
                <a:uFillTx/>
                <a:latin typeface="Century Gothic" panose="020B0502020202020204"/>
                <a:ea typeface="微软雅黑" panose="020B0503020204020204" pitchFamily="34" charset="-122"/>
              </a:rPr>
              <a:t>最直接的方法就是把相关的用例放在一个包中组织起来。一组用例可以放在一个文件夹中</a:t>
            </a:r>
            <a:endParaRPr kumimoji="0" lang="zh-CN" altLang="en-US" sz="2800" b="0" i="0" u="none" strike="noStrike" kern="0" cap="none" spc="0" normalizeH="0" baseline="0" noProof="0" dirty="0" smtClean="0">
              <a:ln>
                <a:noFill/>
              </a:ln>
              <a:effectLst/>
              <a:uLnTx/>
              <a:uFillTx/>
            </a:endParaRPr>
          </a:p>
        </p:txBody>
      </p:sp>
      <p:sp>
        <p:nvSpPr>
          <p:cNvPr id="4" name="日期占位符 3"/>
          <p:cNvSpPr>
            <a:spLocks noGrp="1"/>
          </p:cNvSpPr>
          <p:nvPr>
            <p:ph type="dt" sz="half" idx="10"/>
          </p:nvPr>
        </p:nvSpPr>
        <p:spPr/>
        <p:txBody>
          <a:bodyPr/>
          <a:lstStyle/>
          <a:p>
            <a:fld id="{F84EAC01-EBBF-47A6-90E0-2CC18328C209}" type="datetime1">
              <a:rPr lang="zh-CN" altLang="en-US" smtClean="0"/>
              <a:t>2018/10/28</a:t>
            </a:fld>
            <a:endParaRPr lang="zh-CN" altLang="en-US"/>
          </a:p>
        </p:txBody>
      </p:sp>
      <p:sp>
        <p:nvSpPr>
          <p:cNvPr id="5" name="灯片编号占位符 4"/>
          <p:cNvSpPr>
            <a:spLocks noGrp="1"/>
          </p:cNvSpPr>
          <p:nvPr>
            <p:ph type="sldNum" sz="quarter" idx="12"/>
          </p:nvPr>
        </p:nvSpPr>
        <p:spPr/>
        <p:txBody>
          <a:bodyPr/>
          <a:lstStyle/>
          <a:p>
            <a:fld id="{A99B09EC-0F5A-4ED1-9D27-B6EB06E679C1}" type="slidenum">
              <a:rPr lang="zh-CN" altLang="en-US" smtClean="0"/>
              <a:pPr/>
              <a:t>19</a:t>
            </a:fld>
            <a:endParaRPr lang="zh-CN" altLang="en-US"/>
          </a:p>
        </p:txBody>
      </p:sp>
    </p:spTree>
    <p:extLst>
      <p:ext uri="{BB962C8B-B14F-4D97-AF65-F5344CB8AC3E}">
        <p14:creationId xmlns:p14="http://schemas.microsoft.com/office/powerpoint/2010/main" val="2328980107"/>
      </p:ext>
    </p:extLst>
  </p:cSld>
  <p:clrMapOvr>
    <a:masterClrMapping/>
  </p:clrMapOvr>
  <p:transition spd="slow">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228850" y="83820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rPr>
              <a:t>1</a:t>
            </a:r>
            <a:endParaRPr lang="zh-CN" altLang="en-US" sz="2800" b="1" dirty="0">
              <a:solidFill>
                <a:schemeClr val="tx1"/>
              </a:solidFill>
            </a:endParaRPr>
          </a:p>
        </p:txBody>
      </p:sp>
      <p:sp>
        <p:nvSpPr>
          <p:cNvPr id="6" name="椭圆 5"/>
          <p:cNvSpPr/>
          <p:nvPr/>
        </p:nvSpPr>
        <p:spPr>
          <a:xfrm>
            <a:off x="3009900" y="230780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rPr>
              <a:t>2</a:t>
            </a:r>
            <a:endParaRPr lang="zh-CN" altLang="en-US" sz="2800" b="1" dirty="0">
              <a:solidFill>
                <a:schemeClr val="tx1"/>
              </a:solidFill>
            </a:endParaRPr>
          </a:p>
        </p:txBody>
      </p:sp>
      <p:sp>
        <p:nvSpPr>
          <p:cNvPr id="8" name="椭圆 7"/>
          <p:cNvSpPr/>
          <p:nvPr/>
        </p:nvSpPr>
        <p:spPr>
          <a:xfrm>
            <a:off x="2228850" y="5400172"/>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4</a:t>
            </a:r>
            <a:endParaRPr lang="zh-CN" altLang="en-US" sz="2800" dirty="0">
              <a:solidFill>
                <a:schemeClr val="tx1"/>
              </a:solidFill>
            </a:endParaRPr>
          </a:p>
        </p:txBody>
      </p:sp>
      <p:sp>
        <p:nvSpPr>
          <p:cNvPr id="17" name="矩形 16"/>
          <p:cNvSpPr/>
          <p:nvPr/>
        </p:nvSpPr>
        <p:spPr>
          <a:xfrm>
            <a:off x="3400425" y="1020386"/>
            <a:ext cx="3969639" cy="789445"/>
          </a:xfrm>
          <a:prstGeom prst="rect">
            <a:avLst/>
          </a:prstGeom>
        </p:spPr>
        <p:txBody>
          <a:bodyPr wrap="square" lIns="68570" tIns="34289" rIns="68570" bIns="34289">
            <a:spAutoFit/>
          </a:bodyPr>
          <a:lstStyle/>
          <a:p>
            <a:pPr defTabSz="685681">
              <a:lnSpc>
                <a:spcPct val="130000"/>
              </a:lnSpc>
            </a:pPr>
            <a:r>
              <a:rPr lang="en-US" altLang="zh-CN" sz="3600" dirty="0" smtClean="0">
                <a:latin typeface="微软雅黑" panose="020B0503020204020204" pitchFamily="34" charset="-122"/>
                <a:ea typeface="微软雅黑" panose="020B0503020204020204" pitchFamily="34" charset="-122"/>
              </a:rPr>
              <a:t>UML</a:t>
            </a:r>
            <a:r>
              <a:rPr lang="zh-CN" altLang="en-US" sz="3600" dirty="0" smtClean="0">
                <a:latin typeface="微软雅黑" panose="020B0503020204020204" pitchFamily="34" charset="-122"/>
                <a:ea typeface="微软雅黑" panose="020B0503020204020204" pitchFamily="34" charset="-122"/>
              </a:rPr>
              <a:t>的图</a:t>
            </a:r>
            <a:endParaRPr lang="zh-CN" altLang="en-US" sz="3600" dirty="0">
              <a:latin typeface="微软雅黑" panose="020B0503020204020204" pitchFamily="34" charset="-122"/>
              <a:ea typeface="微软雅黑" panose="020B0503020204020204" pitchFamily="34" charset="-122"/>
            </a:endParaRPr>
          </a:p>
        </p:txBody>
      </p:sp>
      <p:sp>
        <p:nvSpPr>
          <p:cNvPr id="18" name="矩形 17"/>
          <p:cNvSpPr/>
          <p:nvPr/>
        </p:nvSpPr>
        <p:spPr>
          <a:xfrm>
            <a:off x="4088935" y="2398148"/>
            <a:ext cx="8103065" cy="789445"/>
          </a:xfrm>
          <a:prstGeom prst="rect">
            <a:avLst/>
          </a:prstGeom>
        </p:spPr>
        <p:txBody>
          <a:bodyPr wrap="square" lIns="68570" tIns="34289" rIns="68570" bIns="34289">
            <a:spAutoFit/>
          </a:bodyPr>
          <a:lstStyle/>
          <a:p>
            <a:pPr defTabSz="685681">
              <a:lnSpc>
                <a:spcPct val="130000"/>
              </a:lnSpc>
            </a:pPr>
            <a:r>
              <a:rPr lang="zh-CN" altLang="en-US" sz="3600" dirty="0" smtClean="0">
                <a:latin typeface="微软雅黑" panose="020B0503020204020204" pitchFamily="34" charset="-122"/>
                <a:ea typeface="微软雅黑" panose="020B0503020204020204" pitchFamily="34" charset="-122"/>
              </a:rPr>
              <a:t>用例图</a:t>
            </a:r>
            <a:endParaRPr lang="zh-CN" altLang="en-US" sz="3600" dirty="0">
              <a:latin typeface="微软雅黑" panose="020B0503020204020204" pitchFamily="34" charset="-122"/>
              <a:ea typeface="微软雅黑" panose="020B0503020204020204" pitchFamily="34" charset="-122"/>
            </a:endParaRPr>
          </a:p>
        </p:txBody>
      </p:sp>
      <p:sp>
        <p:nvSpPr>
          <p:cNvPr id="19" name="矩形 18"/>
          <p:cNvSpPr/>
          <p:nvPr/>
        </p:nvSpPr>
        <p:spPr>
          <a:xfrm>
            <a:off x="3993684" y="4032332"/>
            <a:ext cx="8360241" cy="789445"/>
          </a:xfrm>
          <a:prstGeom prst="rect">
            <a:avLst/>
          </a:prstGeom>
        </p:spPr>
        <p:txBody>
          <a:bodyPr wrap="square" lIns="68570" tIns="34289" rIns="68570" bIns="34289">
            <a:spAutoFit/>
          </a:bodyPr>
          <a:lstStyle/>
          <a:p>
            <a:pPr defTabSz="685681">
              <a:lnSpc>
                <a:spcPct val="130000"/>
              </a:lnSpc>
            </a:pPr>
            <a:r>
              <a:rPr lang="zh-CN" altLang="en-US" sz="3600" dirty="0" smtClean="0">
                <a:latin typeface="微软雅黑" panose="020B0503020204020204" pitchFamily="34" charset="-122"/>
                <a:ea typeface="微软雅黑" panose="020B0503020204020204" pitchFamily="34" charset="-122"/>
              </a:rPr>
              <a:t>类图</a:t>
            </a:r>
            <a:endParaRPr lang="zh-CN" altLang="en-US" sz="3600" dirty="0">
              <a:latin typeface="微软雅黑" panose="020B0503020204020204" pitchFamily="34" charset="-122"/>
              <a:ea typeface="微软雅黑" panose="020B0503020204020204" pitchFamily="34" charset="-122"/>
            </a:endParaRPr>
          </a:p>
        </p:txBody>
      </p:sp>
      <p:sp>
        <p:nvSpPr>
          <p:cNvPr id="20" name="矩形 19"/>
          <p:cNvSpPr/>
          <p:nvPr/>
        </p:nvSpPr>
        <p:spPr>
          <a:xfrm>
            <a:off x="3507123" y="5447290"/>
            <a:ext cx="8837277" cy="789445"/>
          </a:xfrm>
          <a:prstGeom prst="rect">
            <a:avLst/>
          </a:prstGeom>
        </p:spPr>
        <p:txBody>
          <a:bodyPr wrap="square" lIns="68570" tIns="34289" rIns="68570" bIns="34289">
            <a:spAutoFit/>
          </a:bodyPr>
          <a:lstStyle/>
          <a:p>
            <a:pPr defTabSz="685681">
              <a:lnSpc>
                <a:spcPct val="130000"/>
              </a:lnSpc>
            </a:pPr>
            <a:r>
              <a:rPr lang="zh-CN" altLang="en-US" sz="3600" dirty="0" smtClean="0">
                <a:latin typeface="微软雅黑" panose="020B0503020204020204" pitchFamily="34" charset="-122"/>
                <a:ea typeface="微软雅黑" panose="020B0503020204020204" pitchFamily="34" charset="-122"/>
              </a:rPr>
              <a:t>状态图</a:t>
            </a:r>
            <a:endParaRPr lang="zh-CN" altLang="en-US" sz="3600" dirty="0">
              <a:latin typeface="微软雅黑" panose="020B0503020204020204" pitchFamily="34" charset="-122"/>
              <a:ea typeface="微软雅黑" panose="020B0503020204020204" pitchFamily="34" charset="-122"/>
            </a:endParaRP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32718" y="2698333"/>
            <a:ext cx="701675" cy="1077218"/>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7" name="椭圆 6"/>
          <p:cNvSpPr/>
          <p:nvPr/>
        </p:nvSpPr>
        <p:spPr>
          <a:xfrm>
            <a:off x="2839805" y="3861633"/>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3</a:t>
            </a:r>
            <a:endParaRPr lang="zh-CN" altLang="en-US" sz="2800" dirty="0">
              <a:solidFill>
                <a:schemeClr val="tx1"/>
              </a:solidFill>
            </a:endParaRPr>
          </a:p>
        </p:txBody>
      </p:sp>
      <p:pic>
        <p:nvPicPr>
          <p:cNvPr id="16"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05153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560" y="-889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五边形 7"/>
          <p:cNvSpPr/>
          <p:nvPr/>
        </p:nvSpPr>
        <p:spPr>
          <a:xfrm>
            <a:off x="6981190" y="4217035"/>
            <a:ext cx="4354830" cy="1949450"/>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935730" y="4213860"/>
            <a:ext cx="4246880" cy="1953895"/>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369060" y="4213860"/>
            <a:ext cx="3855085" cy="1953895"/>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2" name="文本框 21"/>
          <p:cNvSpPr txBox="1"/>
          <p:nvPr/>
        </p:nvSpPr>
        <p:spPr>
          <a:xfrm>
            <a:off x="2177183" y="2247286"/>
            <a:ext cx="959161" cy="769441"/>
          </a:xfrm>
          <a:prstGeom prst="rect">
            <a:avLst/>
          </a:prstGeom>
          <a:noFill/>
        </p:spPr>
        <p:txBody>
          <a:bodyPr wrap="square" rtlCol="0">
            <a:spAutoFit/>
          </a:bodyPr>
          <a:lstStyle/>
          <a:p>
            <a:r>
              <a:rPr lang="en-US" altLang="zh-CN" sz="4400" b="1" dirty="0" smtClean="0">
                <a:solidFill>
                  <a:schemeClr val="bg1"/>
                </a:solidFill>
              </a:rPr>
              <a:t>01</a:t>
            </a:r>
            <a:endParaRPr lang="zh-CN" altLang="en-US" sz="4400" b="1" dirty="0">
              <a:solidFill>
                <a:schemeClr val="bg1"/>
              </a:solidFill>
            </a:endParaRPr>
          </a:p>
        </p:txBody>
      </p:sp>
      <p:sp>
        <p:nvSpPr>
          <p:cNvPr id="30" name="文本框 29"/>
          <p:cNvSpPr txBox="1"/>
          <p:nvPr/>
        </p:nvSpPr>
        <p:spPr>
          <a:xfrm>
            <a:off x="1655782" y="2911060"/>
            <a:ext cx="2105414" cy="1049020"/>
          </a:xfrm>
          <a:prstGeom prst="rect">
            <a:avLst/>
          </a:prstGeom>
          <a:noFill/>
        </p:spPr>
        <p:txBody>
          <a:bodyPr wrap="square" lIns="91424" tIns="45712" rIns="91424" bIns="45712" rtlCol="0">
            <a:spAutoFit/>
          </a:bodyPr>
          <a:lstStyle/>
          <a:p>
            <a:pPr>
              <a:lnSpc>
                <a:spcPct val="130000"/>
              </a:lnSpc>
            </a:pPr>
            <a:r>
              <a:rPr lang="zh-CN" sz="2400" dirty="0" smtClean="0">
                <a:solidFill>
                  <a:schemeClr val="bg1"/>
                </a:solidFill>
                <a:latin typeface="微软雅黑" panose="020B0503020204020204" pitchFamily="34" charset="-122"/>
                <a:ea typeface="微软雅黑" panose="020B0503020204020204" pitchFamily="34" charset="-122"/>
              </a:rPr>
              <a:t>识别出系统中的角色和用例</a:t>
            </a:r>
            <a:endParaRPr kumimoji="1" 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6" name="文本框 5"/>
          <p:cNvSpPr txBox="1"/>
          <p:nvPr/>
        </p:nvSpPr>
        <p:spPr>
          <a:xfrm>
            <a:off x="2874645" y="185420"/>
            <a:ext cx="6878955" cy="829945"/>
          </a:xfrm>
          <a:prstGeom prst="rect">
            <a:avLst/>
          </a:prstGeom>
          <a:noFill/>
        </p:spPr>
        <p:txBody>
          <a:bodyPr wrap="square" rtlCol="0">
            <a:spAutoFit/>
          </a:bodyPr>
          <a:lstStyle/>
          <a:p>
            <a:r>
              <a:rPr lang="zh-CN" altLang="en-US" sz="4800" b="1"/>
              <a:t>用例图建模技术及应用</a:t>
            </a:r>
          </a:p>
        </p:txBody>
      </p:sp>
      <p:sp>
        <p:nvSpPr>
          <p:cNvPr id="11" name="文本框 10"/>
          <p:cNvSpPr txBox="1"/>
          <p:nvPr/>
        </p:nvSpPr>
        <p:spPr>
          <a:xfrm>
            <a:off x="1369060" y="1226861"/>
            <a:ext cx="9204960" cy="2677656"/>
          </a:xfrm>
          <a:prstGeom prst="rect">
            <a:avLst/>
          </a:prstGeom>
          <a:noFill/>
        </p:spPr>
        <p:txBody>
          <a:bodyPr wrap="square" rtlCol="0">
            <a:spAutoFit/>
          </a:bodyPr>
          <a:lstStyle/>
          <a:p>
            <a:r>
              <a:rPr lang="en-US" altLang="zh-CN" sz="2800" dirty="0" smtClean="0">
                <a:solidFill>
                  <a:srgbClr val="FF0000"/>
                </a:solidFill>
              </a:rPr>
              <a:t>	</a:t>
            </a:r>
            <a:r>
              <a:rPr lang="zh-CN" altLang="en-US" sz="2800" dirty="0" smtClean="0">
                <a:solidFill>
                  <a:schemeClr val="accent1"/>
                </a:solidFill>
              </a:rPr>
              <a:t>在</a:t>
            </a:r>
            <a:r>
              <a:rPr lang="zh-CN" altLang="en-US" sz="2800" dirty="0">
                <a:solidFill>
                  <a:schemeClr val="accent1"/>
                </a:solidFill>
              </a:rPr>
              <a:t>传统的软件开方法和早期的面向对象开发方法中，描述系统的功能需求都是使用自然语言。这种做法使得系统没有一个统一的格式，随意性很大，容易产生理解上的歧义和不准确性。使用用例图模型来做系统的需求就可以解决这些问题</a:t>
            </a:r>
            <a:r>
              <a:rPr lang="zh-CN" altLang="en-US" sz="2800" dirty="0" smtClean="0">
                <a:solidFill>
                  <a:schemeClr val="accent1"/>
                </a:solidFill>
              </a:rPr>
              <a:t>。</a:t>
            </a:r>
            <a:endParaRPr lang="en-US" altLang="zh-CN" sz="2800" dirty="0" smtClean="0">
              <a:solidFill>
                <a:schemeClr val="accent1"/>
              </a:solidFill>
            </a:endParaRPr>
          </a:p>
          <a:p>
            <a:r>
              <a:rPr lang="en-US" altLang="zh-CN" sz="2800" dirty="0">
                <a:solidFill>
                  <a:srgbClr val="FF0000"/>
                </a:solidFill>
              </a:rPr>
              <a:t>	</a:t>
            </a:r>
            <a:r>
              <a:rPr lang="zh-CN" altLang="en-US" sz="2800" dirty="0" smtClean="0">
                <a:solidFill>
                  <a:srgbClr val="FF0000"/>
                </a:solidFill>
              </a:rPr>
              <a:t>创建</a:t>
            </a:r>
            <a:r>
              <a:rPr lang="zh-CN" altLang="en-US" sz="2800" dirty="0">
                <a:solidFill>
                  <a:srgbClr val="FF0000"/>
                </a:solidFill>
              </a:rPr>
              <a:t>用例图模型主要包括以下三部分内容：</a:t>
            </a:r>
            <a:endParaRPr lang="en-US" altLang="zh-CN" sz="2800" dirty="0">
              <a:solidFill>
                <a:srgbClr val="FF0000"/>
              </a:solidFill>
            </a:endParaRPr>
          </a:p>
        </p:txBody>
      </p:sp>
      <p:sp>
        <p:nvSpPr>
          <p:cNvPr id="7" name="文本框 6"/>
          <p:cNvSpPr txBox="1"/>
          <p:nvPr/>
        </p:nvSpPr>
        <p:spPr>
          <a:xfrm>
            <a:off x="2177183" y="4265951"/>
            <a:ext cx="959161" cy="769441"/>
          </a:xfrm>
          <a:prstGeom prst="rect">
            <a:avLst/>
          </a:prstGeom>
          <a:noFill/>
        </p:spPr>
        <p:txBody>
          <a:bodyPr wrap="square" rtlCol="0">
            <a:spAutoFit/>
          </a:bodyPr>
          <a:lstStyle/>
          <a:p>
            <a:r>
              <a:rPr lang="en-US" altLang="zh-CN" sz="4400" b="1" dirty="0" smtClean="0">
                <a:solidFill>
                  <a:schemeClr val="accent1"/>
                </a:solidFill>
              </a:rPr>
              <a:t>01</a:t>
            </a:r>
            <a:endParaRPr lang="zh-CN" altLang="en-US" sz="4400" b="1" dirty="0">
              <a:solidFill>
                <a:schemeClr val="accent1"/>
              </a:solidFill>
            </a:endParaRPr>
          </a:p>
        </p:txBody>
      </p:sp>
      <p:sp>
        <p:nvSpPr>
          <p:cNvPr id="12" name="文本框 11"/>
          <p:cNvSpPr txBox="1"/>
          <p:nvPr/>
        </p:nvSpPr>
        <p:spPr>
          <a:xfrm>
            <a:off x="5648913" y="4265951"/>
            <a:ext cx="959161" cy="769441"/>
          </a:xfrm>
          <a:prstGeom prst="rect">
            <a:avLst/>
          </a:prstGeom>
          <a:noFill/>
        </p:spPr>
        <p:txBody>
          <a:bodyPr wrap="square" rtlCol="0">
            <a:spAutoFit/>
          </a:bodyPr>
          <a:lstStyle/>
          <a:p>
            <a:r>
              <a:rPr lang="en-US" altLang="zh-CN" sz="4400" b="1" dirty="0" smtClean="0">
                <a:solidFill>
                  <a:schemeClr val="accent1"/>
                </a:solidFill>
              </a:rPr>
              <a:t>02</a:t>
            </a:r>
            <a:endParaRPr lang="zh-CN" altLang="en-US" sz="4400" b="1" dirty="0">
              <a:solidFill>
                <a:schemeClr val="accent1"/>
              </a:solidFill>
            </a:endParaRPr>
          </a:p>
        </p:txBody>
      </p:sp>
      <p:sp>
        <p:nvSpPr>
          <p:cNvPr id="13" name="文本框 12"/>
          <p:cNvSpPr txBox="1"/>
          <p:nvPr/>
        </p:nvSpPr>
        <p:spPr>
          <a:xfrm>
            <a:off x="8832261" y="4265951"/>
            <a:ext cx="959161" cy="769441"/>
          </a:xfrm>
          <a:prstGeom prst="rect">
            <a:avLst/>
          </a:prstGeom>
          <a:noFill/>
        </p:spPr>
        <p:txBody>
          <a:bodyPr wrap="square" rtlCol="0">
            <a:spAutoFit/>
          </a:bodyPr>
          <a:lstStyle/>
          <a:p>
            <a:r>
              <a:rPr lang="en-US" altLang="zh-CN" sz="4400" b="1" dirty="0" smtClean="0">
                <a:solidFill>
                  <a:schemeClr val="accent1"/>
                </a:solidFill>
              </a:rPr>
              <a:t>03</a:t>
            </a:r>
            <a:endParaRPr lang="zh-CN" altLang="en-US" sz="4400" b="1" dirty="0">
              <a:solidFill>
                <a:schemeClr val="accent1"/>
              </a:solidFill>
            </a:endParaRPr>
          </a:p>
        </p:txBody>
      </p:sp>
      <p:sp>
        <p:nvSpPr>
          <p:cNvPr id="14" name="文本框 13"/>
          <p:cNvSpPr txBox="1"/>
          <p:nvPr/>
        </p:nvSpPr>
        <p:spPr>
          <a:xfrm>
            <a:off x="1655782" y="4929725"/>
            <a:ext cx="2105414" cy="1005772"/>
          </a:xfrm>
          <a:prstGeom prst="rect">
            <a:avLst/>
          </a:prstGeom>
          <a:noFill/>
        </p:spPr>
        <p:txBody>
          <a:bodyPr wrap="square" lIns="91424" tIns="45712" rIns="91424" bIns="45712" rtlCol="0">
            <a:spAutoFit/>
          </a:bodyPr>
          <a:lstStyle/>
          <a:p>
            <a:pPr>
              <a:lnSpc>
                <a:spcPct val="130000"/>
              </a:lnSpc>
            </a:pPr>
            <a:r>
              <a:rPr lang="zh-CN" sz="2400" dirty="0" smtClean="0">
                <a:solidFill>
                  <a:schemeClr val="accent1"/>
                </a:solidFill>
                <a:latin typeface="微软雅黑" panose="020B0503020204020204" pitchFamily="34" charset="-122"/>
                <a:ea typeface="微软雅黑" panose="020B0503020204020204" pitchFamily="34" charset="-122"/>
              </a:rPr>
              <a:t>识别出系统中的角色和用例</a:t>
            </a:r>
            <a:endParaRPr kumimoji="1" lang="zh-CN" sz="2400" dirty="0">
              <a:solidFill>
                <a:schemeClr val="accent1"/>
              </a:solidFill>
              <a:latin typeface="微软雅黑" panose="020B0503020204020204" pitchFamily="34" charset="-122"/>
              <a:ea typeface="微软雅黑" panose="020B0503020204020204" pitchFamily="34" charset="-122"/>
              <a:cs typeface="Arial" panose="020B0604020202020204"/>
            </a:endParaRPr>
          </a:p>
        </p:txBody>
      </p:sp>
      <p:sp>
        <p:nvSpPr>
          <p:cNvPr id="15" name="文本框 29"/>
          <p:cNvSpPr txBox="1"/>
          <p:nvPr/>
        </p:nvSpPr>
        <p:spPr>
          <a:xfrm>
            <a:off x="5261416" y="4988819"/>
            <a:ext cx="2105414" cy="1005772"/>
          </a:xfrm>
          <a:prstGeom prst="rect">
            <a:avLst/>
          </a:prstGeom>
          <a:noFill/>
        </p:spPr>
        <p:txBody>
          <a:bodyPr wrap="square" lIns="91424" tIns="45712" rIns="91424" bIns="45712" rtlCol="0">
            <a:spAutoFit/>
          </a:bodyPr>
          <a:lstStyle/>
          <a:p>
            <a:pPr>
              <a:lnSpc>
                <a:spcPct val="130000"/>
              </a:lnSpc>
            </a:pPr>
            <a:r>
              <a:rPr kumimoji="1"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rPr>
              <a:t>区分用例之间的先后次序。</a:t>
            </a:r>
          </a:p>
        </p:txBody>
      </p:sp>
      <p:sp>
        <p:nvSpPr>
          <p:cNvPr id="16" name="文本框 29"/>
          <p:cNvSpPr txBox="1"/>
          <p:nvPr/>
        </p:nvSpPr>
        <p:spPr>
          <a:xfrm>
            <a:off x="8346648" y="5035420"/>
            <a:ext cx="2105414" cy="1005772"/>
          </a:xfrm>
          <a:prstGeom prst="rect">
            <a:avLst/>
          </a:prstGeom>
          <a:noFill/>
        </p:spPr>
        <p:txBody>
          <a:bodyPr wrap="square" lIns="91424" tIns="45712" rIns="91424" bIns="45712" rtlCol="0">
            <a:spAutoFit/>
          </a:bodyPr>
          <a:lstStyle/>
          <a:p>
            <a:pPr>
              <a:lnSpc>
                <a:spcPct val="130000"/>
              </a:lnSpc>
            </a:pPr>
            <a:r>
              <a:rPr kumimoji="1" lang="zh-CN" altLang="en-US" sz="2400" dirty="0">
                <a:solidFill>
                  <a:schemeClr val="accent1"/>
                </a:solidFill>
                <a:latin typeface="微软雅黑" panose="020B0503020204020204" pitchFamily="34" charset="-122"/>
                <a:ea typeface="微软雅黑" panose="020B0503020204020204" pitchFamily="34" charset="-122"/>
                <a:cs typeface="Arial" panose="020B0604020202020204"/>
              </a:rPr>
              <a:t>创建用例图模型结构</a:t>
            </a:r>
          </a:p>
        </p:txBody>
      </p:sp>
      <p:sp>
        <p:nvSpPr>
          <p:cNvPr id="17" name="日期占位符 16"/>
          <p:cNvSpPr>
            <a:spLocks noGrp="1"/>
          </p:cNvSpPr>
          <p:nvPr>
            <p:ph type="dt" sz="half" idx="10"/>
          </p:nvPr>
        </p:nvSpPr>
        <p:spPr/>
        <p:txBody>
          <a:bodyPr/>
          <a:lstStyle/>
          <a:p>
            <a:fld id="{49BA29D7-ECA7-40A4-B280-8CE525873DF7}" type="datetime1">
              <a:rPr lang="zh-CN" altLang="en-US" smtClean="0"/>
              <a:t>2018/10/28</a:t>
            </a:fld>
            <a:endParaRPr lang="zh-CN" altLang="en-US"/>
          </a:p>
        </p:txBody>
      </p:sp>
      <p:sp>
        <p:nvSpPr>
          <p:cNvPr id="18" name="灯片编号占位符 17"/>
          <p:cNvSpPr>
            <a:spLocks noGrp="1"/>
          </p:cNvSpPr>
          <p:nvPr>
            <p:ph type="sldNum" sz="quarter" idx="12"/>
          </p:nvPr>
        </p:nvSpPr>
        <p:spPr/>
        <p:txBody>
          <a:bodyPr/>
          <a:lstStyle/>
          <a:p>
            <a:fld id="{A99B09EC-0F5A-4ED1-9D27-B6EB06E679C1}" type="slidenum">
              <a:rPr lang="zh-CN" altLang="en-US" smtClean="0"/>
              <a:pPr/>
              <a:t>20</a:t>
            </a:fld>
            <a:endParaRPr lang="zh-CN" altLang="en-US"/>
          </a:p>
        </p:txBody>
      </p:sp>
      <p:pic>
        <p:nvPicPr>
          <p:cNvPr id="21"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801977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6" name="矩形 15"/>
          <p:cNvSpPr/>
          <p:nvPr/>
        </p:nvSpPr>
        <p:spPr>
          <a:xfrm>
            <a:off x="361315" y="1277620"/>
            <a:ext cx="11570335" cy="2306320"/>
          </a:xfrm>
          <a:prstGeom prst="rect">
            <a:avLst/>
          </a:prstGeom>
        </p:spPr>
        <p:txBody>
          <a:bodyPr wrap="square" lIns="68570" tIns="34289" rIns="68570" bIns="34289">
            <a:spAutoFit/>
          </a:bodyPr>
          <a:lstStyle/>
          <a:p>
            <a:pPr defTabSz="685165">
              <a:lnSpc>
                <a:spcPct val="130000"/>
              </a:lnSpc>
            </a:pP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创建</a:t>
            </a:r>
            <a:r>
              <a:rPr lang="zh-CN" altLang="en-US" sz="2800" dirty="0">
                <a:latin typeface="微软雅黑" panose="020B0503020204020204" pitchFamily="34" charset="-122"/>
                <a:ea typeface="微软雅黑" panose="020B0503020204020204" pitchFamily="34" charset="-122"/>
              </a:rPr>
              <a:t>用例图的第一项任务就是</a:t>
            </a:r>
            <a:r>
              <a:rPr lang="zh-CN" altLang="en-US" sz="2800" dirty="0">
                <a:solidFill>
                  <a:srgbClr val="FF0000"/>
                </a:solidFill>
                <a:latin typeface="微软雅黑" panose="020B0503020204020204" pitchFamily="34" charset="-122"/>
                <a:ea typeface="微软雅黑" panose="020B0503020204020204" pitchFamily="34" charset="-122"/>
              </a:rPr>
              <a:t>找到系统中的角色和用例</a:t>
            </a:r>
            <a:r>
              <a:rPr lang="zh-CN" altLang="en-US" sz="2800" dirty="0">
                <a:latin typeface="微软雅黑" panose="020B0503020204020204" pitchFamily="34" charset="-122"/>
                <a:ea typeface="微软雅黑" panose="020B0503020204020204" pitchFamily="34" charset="-122"/>
              </a:rPr>
              <a:t>。这项任务通常是由系统分析员通过与用户进行沟通来完成的。提出问题，了解业务需求，需要提出问题来得到所需要的答案。这些需求和得到的答案将成为创建用例图的基础信息。</a:t>
            </a:r>
          </a:p>
        </p:txBody>
      </p:sp>
      <p:sp>
        <p:nvSpPr>
          <p:cNvPr id="2" name="矩形 1"/>
          <p:cNvSpPr/>
          <p:nvPr/>
        </p:nvSpPr>
        <p:spPr>
          <a:xfrm>
            <a:off x="361315" y="3583940"/>
            <a:ext cx="11570335" cy="1186815"/>
          </a:xfrm>
          <a:prstGeom prst="rect">
            <a:avLst/>
          </a:prstGeom>
        </p:spPr>
        <p:txBody>
          <a:bodyPr wrap="square" lIns="68570" tIns="34289" rIns="68570" bIns="34289">
            <a:spAutoFit/>
          </a:bodyPr>
          <a:lstStyle/>
          <a:p>
            <a:pPr defTabSz="685165">
              <a:lnSpc>
                <a:spcPct val="130000"/>
              </a:lnSpc>
            </a:pP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第二</a:t>
            </a:r>
            <a:r>
              <a:rPr lang="zh-CN" altLang="en-US" sz="2800" dirty="0">
                <a:latin typeface="微软雅黑" panose="020B0503020204020204" pitchFamily="34" charset="-122"/>
                <a:ea typeface="微软雅黑" panose="020B0503020204020204" pitchFamily="34" charset="-122"/>
              </a:rPr>
              <a:t>项任务是</a:t>
            </a:r>
            <a:r>
              <a:rPr lang="zh-CN" altLang="en-US" sz="2800" dirty="0">
                <a:solidFill>
                  <a:srgbClr val="FF0000"/>
                </a:solidFill>
                <a:latin typeface="微软雅黑" panose="020B0503020204020204" pitchFamily="34" charset="-122"/>
                <a:ea typeface="微软雅黑" panose="020B0503020204020204" pitchFamily="34" charset="-122"/>
              </a:rPr>
              <a:t>区分用例优先次序</a:t>
            </a:r>
            <a:r>
              <a:rPr lang="zh-CN" altLang="en-US" sz="2800" dirty="0">
                <a:latin typeface="微软雅黑" panose="020B0503020204020204" pitchFamily="34" charset="-122"/>
                <a:ea typeface="微软雅黑" panose="020B0503020204020204" pitchFamily="34" charset="-122"/>
              </a:rPr>
              <a:t>。某项用例必须在其他用例之前完成，因为他们之间要相互依赖。</a:t>
            </a:r>
          </a:p>
        </p:txBody>
      </p:sp>
      <p:sp>
        <p:nvSpPr>
          <p:cNvPr id="6" name="矩形 5"/>
          <p:cNvSpPr/>
          <p:nvPr/>
        </p:nvSpPr>
        <p:spPr>
          <a:xfrm>
            <a:off x="361315" y="4878070"/>
            <a:ext cx="11570335" cy="1186815"/>
          </a:xfrm>
          <a:prstGeom prst="rect">
            <a:avLst/>
          </a:prstGeom>
        </p:spPr>
        <p:txBody>
          <a:bodyPr wrap="square" lIns="68570" tIns="34289" rIns="68570" bIns="34289">
            <a:spAutoFit/>
          </a:bodyPr>
          <a:lstStyle/>
          <a:p>
            <a:pPr defTabSz="685165">
              <a:lnSpc>
                <a:spcPct val="130000"/>
              </a:lnSpc>
            </a:pP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第三</a:t>
            </a:r>
            <a:r>
              <a:rPr lang="zh-CN" altLang="en-US" sz="2800" dirty="0">
                <a:latin typeface="微软雅黑" panose="020B0503020204020204" pitchFamily="34" charset="-122"/>
                <a:ea typeface="微软雅黑" panose="020B0503020204020204" pitchFamily="34" charset="-122"/>
              </a:rPr>
              <a:t>项任务是</a:t>
            </a:r>
            <a:r>
              <a:rPr lang="zh-CN" altLang="en-US" sz="2800" dirty="0">
                <a:solidFill>
                  <a:srgbClr val="FF0000"/>
                </a:solidFill>
                <a:latin typeface="微软雅黑" panose="020B0503020204020204" pitchFamily="34" charset="-122"/>
                <a:ea typeface="微软雅黑" panose="020B0503020204020204" pitchFamily="34" charset="-122"/>
              </a:rPr>
              <a:t>构建用例图模型</a:t>
            </a:r>
            <a:r>
              <a:rPr lang="zh-CN" altLang="en-US" sz="2800" dirty="0">
                <a:latin typeface="微软雅黑" panose="020B0503020204020204" pitchFamily="34" charset="-122"/>
                <a:ea typeface="微软雅黑" panose="020B0503020204020204" pitchFamily="34" charset="-122"/>
              </a:rPr>
              <a:t>。将已确定并细化的角色和用例放入用例图中。此时，再借助包含、扩展和泛化的关系给出用例之间的结构模型。</a:t>
            </a:r>
          </a:p>
        </p:txBody>
      </p:sp>
      <p:sp>
        <p:nvSpPr>
          <p:cNvPr id="7" name="日期占位符 6"/>
          <p:cNvSpPr>
            <a:spLocks noGrp="1"/>
          </p:cNvSpPr>
          <p:nvPr>
            <p:ph type="dt" sz="half" idx="10"/>
          </p:nvPr>
        </p:nvSpPr>
        <p:spPr/>
        <p:txBody>
          <a:bodyPr/>
          <a:lstStyle/>
          <a:p>
            <a:fld id="{2BB97F3B-4D74-47F3-BF5E-37D0537BDCA7}" type="datetime1">
              <a:rPr lang="zh-CN" altLang="en-US" smtClean="0"/>
              <a:t>2018/10/28</a:t>
            </a:fld>
            <a:endParaRPr lang="zh-CN" altLang="en-US"/>
          </a:p>
        </p:txBody>
      </p:sp>
      <p:sp>
        <p:nvSpPr>
          <p:cNvPr id="8" name="灯片编号占位符 7"/>
          <p:cNvSpPr>
            <a:spLocks noGrp="1"/>
          </p:cNvSpPr>
          <p:nvPr>
            <p:ph type="sldNum" sz="quarter" idx="12"/>
          </p:nvPr>
        </p:nvSpPr>
        <p:spPr/>
        <p:txBody>
          <a:bodyPr/>
          <a:lstStyle/>
          <a:p>
            <a:fld id="{A99B09EC-0F5A-4ED1-9D27-B6EB06E679C1}" type="slidenum">
              <a:rPr lang="zh-CN" altLang="en-US" smtClean="0"/>
              <a:pPr/>
              <a:t>21</a:t>
            </a:fld>
            <a:endParaRPr lang="zh-CN" altLang="en-US"/>
          </a:p>
        </p:txBody>
      </p:sp>
      <p:pic>
        <p:nvPicPr>
          <p:cNvPr id="12"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651759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smtClean="0">
                <a:solidFill>
                  <a:schemeClr val="bg1"/>
                </a:solidFill>
              </a:rPr>
              <a:t>PART</a:t>
            </a:r>
          </a:p>
          <a:p>
            <a:pPr algn="ctr"/>
            <a:r>
              <a:rPr lang="en-US" altLang="zh-CN" sz="9600" dirty="0" smtClean="0">
                <a:solidFill>
                  <a:schemeClr val="bg1"/>
                </a:solidFill>
              </a:rPr>
              <a:t>3</a:t>
            </a:r>
            <a:endParaRPr lang="zh-CN" altLang="en-US" sz="9600" dirty="0">
              <a:solidFill>
                <a:schemeClr val="bg1"/>
              </a:solidFill>
            </a:endParaRPr>
          </a:p>
        </p:txBody>
      </p:sp>
      <p:sp>
        <p:nvSpPr>
          <p:cNvPr id="5" name="文本框 4"/>
          <p:cNvSpPr txBox="1"/>
          <p:nvPr/>
        </p:nvSpPr>
        <p:spPr>
          <a:xfrm>
            <a:off x="5934074" y="2826749"/>
            <a:ext cx="3438525" cy="830997"/>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类图</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072187" y="366828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a:lstStyle/>
          <a:p>
            <a:fld id="{33CC4260-048E-4B96-BAC7-133D390AD226}" type="datetime1">
              <a:rPr lang="zh-CN" altLang="en-US" smtClean="0"/>
              <a:t>2018/10/28</a:t>
            </a:fld>
            <a:endParaRPr lang="zh-CN" altLang="en-US"/>
          </a:p>
        </p:txBody>
      </p:sp>
      <p:sp>
        <p:nvSpPr>
          <p:cNvPr id="9" name="灯片编号占位符 8"/>
          <p:cNvSpPr>
            <a:spLocks noGrp="1"/>
          </p:cNvSpPr>
          <p:nvPr>
            <p:ph type="sldNum" sz="quarter" idx="12"/>
          </p:nvPr>
        </p:nvSpPr>
        <p:spPr/>
        <p:txBody>
          <a:bodyPr/>
          <a:lstStyle/>
          <a:p>
            <a:fld id="{A99B09EC-0F5A-4ED1-9D27-B6EB06E679C1}" type="slidenum">
              <a:rPr lang="zh-CN" altLang="en-US" smtClean="0"/>
              <a:pPr/>
              <a:t>22</a:t>
            </a:fld>
            <a:endParaRPr lang="zh-CN" altLang="en-US"/>
          </a:p>
        </p:txBody>
      </p:sp>
    </p:spTree>
    <p:extLst>
      <p:ext uri="{BB962C8B-B14F-4D97-AF65-F5344CB8AC3E}">
        <p14:creationId xmlns:p14="http://schemas.microsoft.com/office/powerpoint/2010/main" val="3797841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概述</a:t>
            </a:r>
          </a:p>
        </p:txBody>
      </p:sp>
      <p:sp>
        <p:nvSpPr>
          <p:cNvPr id="45" name="矩形 44"/>
          <p:cNvSpPr/>
          <p:nvPr/>
        </p:nvSpPr>
        <p:spPr>
          <a:xfrm>
            <a:off x="4200808" y="4435085"/>
            <a:ext cx="4004233" cy="369332"/>
          </a:xfrm>
          <a:prstGeom prst="rect">
            <a:avLst/>
          </a:prstGeom>
        </p:spPr>
        <p:txBody>
          <a:bodyPr wrap="square">
            <a:spAutoFit/>
          </a:bodyPr>
          <a:lstStyle/>
          <a:p>
            <a:r>
              <a:rPr lang="zh-CN" altLang="en-US" dirty="0"/>
              <a:t>最上面是类名称</a:t>
            </a:r>
          </a:p>
        </p:txBody>
      </p:sp>
      <p:sp>
        <p:nvSpPr>
          <p:cNvPr id="63" name="矩形 62"/>
          <p:cNvSpPr/>
          <p:nvPr/>
        </p:nvSpPr>
        <p:spPr>
          <a:xfrm>
            <a:off x="417233" y="1632833"/>
            <a:ext cx="4978627" cy="2492990"/>
          </a:xfrm>
          <a:prstGeom prst="rect">
            <a:avLst/>
          </a:prstGeom>
        </p:spPr>
        <p:txBody>
          <a:bodyPr wrap="square">
            <a:spAutoFit/>
          </a:bodyPr>
          <a:lstStyle/>
          <a:p>
            <a:pPr lvl="0" defTabSz="685783">
              <a:lnSpc>
                <a:spcPct val="130000"/>
              </a:lnSpc>
              <a:defRPr/>
            </a:pPr>
            <a:r>
              <a:rPr kumimoji="0" lang="zh-CN" altLang="en-US" sz="2400" b="0" i="0" u="none" strike="noStrike" kern="0" cap="none" spc="0" normalizeH="0" baseline="0" noProof="0" dirty="0">
                <a:ln>
                  <a:noFill/>
                </a:ln>
                <a:effectLst/>
                <a:uLnTx/>
                <a:uFillTx/>
              </a:rPr>
              <a:t>类图是</a:t>
            </a:r>
            <a:r>
              <a:rPr lang="zh-CN" altLang="en-US" sz="2400" kern="0" dirty="0"/>
              <a:t>一组具有相同属性、操作、关系和语义的对象的抽象。主要包括名称部分（</a:t>
            </a:r>
            <a:r>
              <a:rPr lang="en-US" altLang="zh-CN" sz="2400" kern="0" dirty="0"/>
              <a:t>name</a:t>
            </a:r>
            <a:r>
              <a:rPr lang="zh-CN" altLang="en-US" sz="2400" kern="0" dirty="0"/>
              <a:t>）、属性部分（</a:t>
            </a:r>
            <a:r>
              <a:rPr lang="en-US" altLang="zh-CN" sz="2400" kern="0" dirty="0"/>
              <a:t>Attribute</a:t>
            </a:r>
            <a:r>
              <a:rPr lang="zh-CN" altLang="en-US" sz="2400" kern="0" dirty="0"/>
              <a:t>）和操作部分（</a:t>
            </a:r>
            <a:r>
              <a:rPr lang="en-US" altLang="zh-CN" sz="2400" kern="0" dirty="0"/>
              <a:t>Operation</a:t>
            </a:r>
            <a:r>
              <a:rPr lang="zh-CN" altLang="en-US" sz="2400" kern="0" dirty="0"/>
              <a:t>）</a:t>
            </a:r>
            <a:endParaRPr kumimoji="0" lang="zh-CN" altLang="en-US" sz="2400" b="0" i="0" u="none" strike="noStrike" kern="0" cap="none" spc="0" normalizeH="0" baseline="0" noProof="0" dirty="0">
              <a:ln>
                <a:noFill/>
              </a:ln>
              <a:effectLst/>
              <a:uLnTx/>
              <a:uFillTx/>
            </a:endParaRPr>
          </a:p>
        </p:txBody>
      </p:sp>
      <p:pic>
        <p:nvPicPr>
          <p:cNvPr id="8" name="图片 5">
            <a:extLst>
              <a:ext uri="{FF2B5EF4-FFF2-40B4-BE49-F238E27FC236}">
                <a16:creationId xmlns:a16="http://schemas.microsoft.com/office/drawing/2014/main" xmlns="" id="{CF2836BD-1B50-4BA6-A1A8-F299D5E2E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66" y="4345682"/>
            <a:ext cx="3382428" cy="200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xmlns="" id="{25B30301-1319-4944-BA02-F9818B5006CA}"/>
              </a:ext>
            </a:extLst>
          </p:cNvPr>
          <p:cNvSpPr/>
          <p:nvPr/>
        </p:nvSpPr>
        <p:spPr>
          <a:xfrm>
            <a:off x="4200808" y="5002156"/>
            <a:ext cx="2573140" cy="369332"/>
          </a:xfrm>
          <a:prstGeom prst="rect">
            <a:avLst/>
          </a:prstGeom>
        </p:spPr>
        <p:txBody>
          <a:bodyPr wrap="none">
            <a:spAutoFit/>
          </a:bodyPr>
          <a:lstStyle/>
          <a:p>
            <a:pPr>
              <a:buFont typeface="Arial" panose="020B0604020202020204" pitchFamily="34" charset="0"/>
              <a:buChar char="•"/>
            </a:pPr>
            <a:r>
              <a:rPr lang="zh-CN" altLang="en-US" dirty="0">
                <a:solidFill>
                  <a:srgbClr val="222222"/>
                </a:solidFill>
                <a:latin typeface="Arial" panose="020B0604020202020204" pitchFamily="34" charset="0"/>
              </a:rPr>
              <a:t>中间部分包含类的</a:t>
            </a:r>
            <a:r>
              <a:rPr lang="zh-CN" altLang="en-US" dirty="0">
                <a:latin typeface="Arial" panose="020B0604020202020204" pitchFamily="34" charset="0"/>
              </a:rPr>
              <a:t>属</a:t>
            </a:r>
            <a:r>
              <a:rPr lang="zh-CN" altLang="en-US" dirty="0">
                <a:solidFill>
                  <a:schemeClr val="bg1"/>
                </a:solidFill>
                <a:latin typeface="Arial" panose="020B0604020202020204" pitchFamily="34" charset="0"/>
              </a:rPr>
              <a:t>性</a:t>
            </a:r>
            <a:endParaRPr lang="zh-CN" altLang="en-US" b="0" i="0" dirty="0">
              <a:solidFill>
                <a:schemeClr val="bg1"/>
              </a:solidFill>
              <a:effectLst/>
              <a:latin typeface="Arial" panose="020B0604020202020204" pitchFamily="34" charset="0"/>
            </a:endParaRPr>
          </a:p>
        </p:txBody>
      </p:sp>
      <p:sp>
        <p:nvSpPr>
          <p:cNvPr id="5" name="矩形 4">
            <a:extLst>
              <a:ext uri="{FF2B5EF4-FFF2-40B4-BE49-F238E27FC236}">
                <a16:creationId xmlns:a16="http://schemas.microsoft.com/office/drawing/2014/main" xmlns="" id="{D69C73BD-09C2-43A4-8777-F3C2C71056E4}"/>
              </a:ext>
            </a:extLst>
          </p:cNvPr>
          <p:cNvSpPr/>
          <p:nvPr/>
        </p:nvSpPr>
        <p:spPr>
          <a:xfrm>
            <a:off x="4200808" y="5695987"/>
            <a:ext cx="2573140" cy="369332"/>
          </a:xfrm>
          <a:prstGeom prst="rect">
            <a:avLst/>
          </a:prstGeom>
        </p:spPr>
        <p:txBody>
          <a:bodyPr wrap="none">
            <a:spAutoFit/>
          </a:bodyPr>
          <a:lstStyle/>
          <a:p>
            <a:pPr>
              <a:buFont typeface="Arial" panose="020B0604020202020204" pitchFamily="34" charset="0"/>
              <a:buChar char="•"/>
            </a:pPr>
            <a:r>
              <a:rPr lang="zh-CN" altLang="en-US" dirty="0">
                <a:solidFill>
                  <a:srgbClr val="222222"/>
                </a:solidFill>
                <a:latin typeface="Arial" panose="020B0604020202020204" pitchFamily="34" charset="0"/>
              </a:rPr>
              <a:t>底部部分包含类的方法</a:t>
            </a:r>
            <a:endParaRPr lang="zh-CN" altLang="en-US" b="0" i="0" dirty="0">
              <a:solidFill>
                <a:srgbClr val="222222"/>
              </a:solidFill>
              <a:effectLst/>
              <a:latin typeface="Arial" panose="020B0604020202020204" pitchFamily="34" charset="0"/>
            </a:endParaRPr>
          </a:p>
        </p:txBody>
      </p:sp>
      <p:sp>
        <p:nvSpPr>
          <p:cNvPr id="11" name="矩形 10">
            <a:extLst>
              <a:ext uri="{FF2B5EF4-FFF2-40B4-BE49-F238E27FC236}">
                <a16:creationId xmlns:a16="http://schemas.microsoft.com/office/drawing/2014/main" xmlns="" id="{3AB846A7-3DF4-4CF3-8C17-D930DE69AEE9}"/>
              </a:ext>
            </a:extLst>
          </p:cNvPr>
          <p:cNvSpPr/>
          <p:nvPr/>
        </p:nvSpPr>
        <p:spPr>
          <a:xfrm>
            <a:off x="787338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成员</a:t>
            </a:r>
          </a:p>
        </p:txBody>
      </p:sp>
      <p:sp>
        <p:nvSpPr>
          <p:cNvPr id="6" name="矩形 5">
            <a:extLst>
              <a:ext uri="{FF2B5EF4-FFF2-40B4-BE49-F238E27FC236}">
                <a16:creationId xmlns:a16="http://schemas.microsoft.com/office/drawing/2014/main" xmlns="" id="{032A6995-7359-43D6-9D01-13D76A1B2BE9}"/>
              </a:ext>
            </a:extLst>
          </p:cNvPr>
          <p:cNvSpPr/>
          <p:nvPr/>
        </p:nvSpPr>
        <p:spPr>
          <a:xfrm>
            <a:off x="6773948" y="1293367"/>
            <a:ext cx="5266944" cy="2796407"/>
          </a:xfrm>
          <a:prstGeom prst="rect">
            <a:avLst/>
          </a:prstGeom>
        </p:spPr>
        <p:txBody>
          <a:bodyPr wrap="square">
            <a:spAutoFit/>
          </a:bodyPr>
          <a:lstStyle/>
          <a:p>
            <a:pPr>
              <a:lnSpc>
                <a:spcPct val="150000"/>
              </a:lnSpc>
            </a:pPr>
            <a:r>
              <a:rPr lang="en-US" altLang="zh-CN" sz="2400" dirty="0">
                <a:solidFill>
                  <a:schemeClr val="bg1"/>
                </a:solidFill>
                <a:latin typeface="Arial" panose="020B0604020202020204" pitchFamily="34" charset="0"/>
              </a:rPr>
              <a:t>UML</a:t>
            </a:r>
            <a:r>
              <a:rPr lang="zh-CN" altLang="en-US" sz="2400" dirty="0">
                <a:solidFill>
                  <a:schemeClr val="bg1"/>
                </a:solidFill>
                <a:latin typeface="Arial" panose="020B0604020202020204" pitchFamily="34" charset="0"/>
              </a:rPr>
              <a:t>提供机制，以代表类的成员，如属性和方法，对他们的其他信息。</a:t>
            </a:r>
          </a:p>
          <a:p>
            <a:pPr>
              <a:lnSpc>
                <a:spcPct val="150000"/>
              </a:lnSpc>
            </a:pPr>
            <a:r>
              <a:rPr lang="zh-CN" altLang="en-US" sz="2400" dirty="0">
                <a:solidFill>
                  <a:schemeClr val="bg1"/>
                </a:solidFill>
                <a:latin typeface="Arial" panose="020B0604020202020204" pitchFamily="34" charset="0"/>
              </a:rPr>
              <a:t>指定一个类成员（即任何属性或方法）的可见性有下列符号，必须摆在各成员的名字之前：</a:t>
            </a:r>
            <a:endParaRPr lang="zh-CN" altLang="en-US" sz="2400" b="0" i="0" dirty="0">
              <a:solidFill>
                <a:schemeClr val="bg1"/>
              </a:solidFill>
              <a:effectLst/>
              <a:latin typeface="Arial" panose="020B0604020202020204" pitchFamily="34" charset="0"/>
            </a:endParaRPr>
          </a:p>
        </p:txBody>
      </p:sp>
      <p:sp>
        <p:nvSpPr>
          <p:cNvPr id="7" name="矩形 6">
            <a:extLst>
              <a:ext uri="{FF2B5EF4-FFF2-40B4-BE49-F238E27FC236}">
                <a16:creationId xmlns:a16="http://schemas.microsoft.com/office/drawing/2014/main" xmlns="" id="{10B168C7-652B-42B0-A19D-FBEE251579CF}"/>
              </a:ext>
            </a:extLst>
          </p:cNvPr>
          <p:cNvSpPr/>
          <p:nvPr/>
        </p:nvSpPr>
        <p:spPr>
          <a:xfrm>
            <a:off x="8576728" y="4252024"/>
            <a:ext cx="2621878" cy="1938992"/>
          </a:xfrm>
          <a:prstGeom prst="rect">
            <a:avLst/>
          </a:prstGeom>
        </p:spPr>
        <p:txBody>
          <a:bodyPr wrap="square">
            <a:spAutoFit/>
          </a:bodyPr>
          <a:lstStyle/>
          <a:p>
            <a:r>
              <a:rPr lang="zh-CN" altLang="en-US" sz="2400" b="1" dirty="0">
                <a:solidFill>
                  <a:schemeClr val="bg1"/>
                </a:solidFill>
                <a:latin typeface="雅黑"/>
              </a:rPr>
              <a:t>标志	可见性类型</a:t>
            </a:r>
          </a:p>
          <a:p>
            <a:r>
              <a:rPr lang="en-US" altLang="zh-CN" sz="2400" b="1" dirty="0">
                <a:solidFill>
                  <a:schemeClr val="bg1"/>
                </a:solidFill>
                <a:latin typeface="雅黑"/>
              </a:rPr>
              <a:t>+	Public</a:t>
            </a:r>
          </a:p>
          <a:p>
            <a:r>
              <a:rPr lang="en-US" altLang="zh-CN" sz="2400" b="1" dirty="0">
                <a:solidFill>
                  <a:schemeClr val="bg1"/>
                </a:solidFill>
                <a:latin typeface="雅黑"/>
              </a:rPr>
              <a:t>#	Protected</a:t>
            </a:r>
          </a:p>
          <a:p>
            <a:r>
              <a:rPr lang="en-US" altLang="zh-CN" sz="2400" b="1" dirty="0">
                <a:solidFill>
                  <a:schemeClr val="bg1"/>
                </a:solidFill>
                <a:latin typeface="雅黑"/>
              </a:rPr>
              <a:t>-	Private</a:t>
            </a:r>
          </a:p>
          <a:p>
            <a:r>
              <a:rPr lang="en-US" altLang="zh-CN" sz="2400" b="1" dirty="0">
                <a:solidFill>
                  <a:schemeClr val="bg1"/>
                </a:solidFill>
                <a:latin typeface="雅黑"/>
              </a:rPr>
              <a:t>~	Package</a:t>
            </a:r>
            <a:endParaRPr lang="zh-CN" altLang="en-US" sz="2400" dirty="0">
              <a:solidFill>
                <a:schemeClr val="bg1"/>
              </a:solidFill>
            </a:endParaRPr>
          </a:p>
        </p:txBody>
      </p:sp>
      <p:sp>
        <p:nvSpPr>
          <p:cNvPr id="9" name="日期占位符 8"/>
          <p:cNvSpPr>
            <a:spLocks noGrp="1"/>
          </p:cNvSpPr>
          <p:nvPr>
            <p:ph type="dt" sz="half" idx="10"/>
          </p:nvPr>
        </p:nvSpPr>
        <p:spPr/>
        <p:txBody>
          <a:bodyPr/>
          <a:lstStyle/>
          <a:p>
            <a:fld id="{A13A1AA2-954A-4566-AD6E-52B1BCA4372A}" type="datetime1">
              <a:rPr lang="zh-CN" altLang="en-US" smtClean="0"/>
              <a:t>2018/10/28</a:t>
            </a:fld>
            <a:endParaRPr lang="zh-CN" altLang="en-US"/>
          </a:p>
        </p:txBody>
      </p:sp>
      <p:sp>
        <p:nvSpPr>
          <p:cNvPr id="10" name="灯片编号占位符 9"/>
          <p:cNvSpPr>
            <a:spLocks noGrp="1"/>
          </p:cNvSpPr>
          <p:nvPr>
            <p:ph type="sldNum" sz="quarter" idx="12"/>
          </p:nvPr>
        </p:nvSpPr>
        <p:spPr/>
        <p:txBody>
          <a:bodyPr/>
          <a:lstStyle/>
          <a:p>
            <a:fld id="{A99B09EC-0F5A-4ED1-9D27-B6EB06E679C1}" type="slidenum">
              <a:rPr lang="zh-CN" altLang="en-US" smtClean="0"/>
              <a:pPr/>
              <a:t>23</a:t>
            </a:fld>
            <a:endParaRPr lang="zh-CN" altLang="en-US"/>
          </a:p>
        </p:txBody>
      </p:sp>
    </p:spTree>
    <p:extLst>
      <p:ext uri="{BB962C8B-B14F-4D97-AF65-F5344CB8AC3E}">
        <p14:creationId xmlns:p14="http://schemas.microsoft.com/office/powerpoint/2010/main" val="3409777199"/>
      </p:ext>
    </p:extLst>
  </p:cSld>
  <p:clrMapOvr>
    <a:masterClrMapping/>
  </p:clrMapOvr>
  <p:transition spd="slow">
    <p:push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20"/>
          <p:cNvSpPr/>
          <p:nvPr/>
        </p:nvSpPr>
        <p:spPr>
          <a:xfrm>
            <a:off x="1229819" y="1733550"/>
            <a:ext cx="2946182" cy="4169853"/>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2" name="文本框 21"/>
          <p:cNvSpPr txBox="1"/>
          <p:nvPr/>
        </p:nvSpPr>
        <p:spPr>
          <a:xfrm>
            <a:off x="2008273" y="1873906"/>
            <a:ext cx="959161" cy="523220"/>
          </a:xfrm>
          <a:prstGeom prst="rect">
            <a:avLst/>
          </a:prstGeom>
          <a:noFill/>
        </p:spPr>
        <p:txBody>
          <a:bodyPr wrap="square" rtlCol="0">
            <a:spAutoFit/>
          </a:bodyPr>
          <a:lstStyle/>
          <a:p>
            <a:r>
              <a:rPr lang="zh-CN" altLang="en-US" sz="2800" b="1" dirty="0">
                <a:solidFill>
                  <a:schemeClr val="tx2"/>
                </a:solidFill>
              </a:rPr>
              <a:t>约束</a:t>
            </a:r>
          </a:p>
        </p:txBody>
      </p:sp>
      <p:sp>
        <p:nvSpPr>
          <p:cNvPr id="24" name="文本框 23"/>
          <p:cNvSpPr txBox="1"/>
          <p:nvPr/>
        </p:nvSpPr>
        <p:spPr>
          <a:xfrm>
            <a:off x="6756446" y="1873906"/>
            <a:ext cx="959161" cy="769441"/>
          </a:xfrm>
          <a:prstGeom prst="rect">
            <a:avLst/>
          </a:prstGeom>
          <a:noFill/>
        </p:spPr>
        <p:txBody>
          <a:bodyPr wrap="square" rtlCol="0">
            <a:spAutoFit/>
          </a:bodyPr>
          <a:lstStyle/>
          <a:p>
            <a:r>
              <a:rPr lang="en-US" altLang="zh-CN" sz="4400" b="1" dirty="0">
                <a:solidFill>
                  <a:schemeClr val="bg1"/>
                </a:solidFill>
              </a:rPr>
              <a:t>03</a:t>
            </a:r>
            <a:endParaRPr lang="zh-CN" altLang="en-US" sz="4400" b="1" dirty="0">
              <a:solidFill>
                <a:schemeClr val="bg1"/>
              </a:solidFill>
            </a:endParaRPr>
          </a:p>
        </p:txBody>
      </p:sp>
      <p:sp>
        <p:nvSpPr>
          <p:cNvPr id="30" name="文本框 29"/>
          <p:cNvSpPr txBox="1"/>
          <p:nvPr/>
        </p:nvSpPr>
        <p:spPr>
          <a:xfrm>
            <a:off x="1486872" y="2537680"/>
            <a:ext cx="2105414" cy="2973105"/>
          </a:xfrm>
          <a:prstGeom prst="rect">
            <a:avLst/>
          </a:prstGeom>
          <a:noFill/>
        </p:spPr>
        <p:txBody>
          <a:bodyPr wrap="square" lIns="91424" tIns="45712" rIns="91424" bIns="45712" rtlCol="0">
            <a:spAutoFit/>
          </a:bodyPr>
          <a:lstStyle/>
          <a:p>
            <a:pPr>
              <a:lnSpc>
                <a:spcPct val="130000"/>
              </a:lnSpc>
            </a:pPr>
            <a:r>
              <a:rPr kumimoji="1" lang="zh-CN" altLang="en-US" sz="2400" dirty="0">
                <a:solidFill>
                  <a:schemeClr val="tx2"/>
                </a:solidFill>
                <a:latin typeface="微软雅黑" panose="020B0503020204020204" pitchFamily="34" charset="-122"/>
                <a:ea typeface="微软雅黑" panose="020B0503020204020204" pitchFamily="34" charset="-122"/>
                <a:cs typeface="Arial"/>
              </a:rPr>
              <a:t>指定了该类所满足的一个或多个规则。在</a:t>
            </a:r>
            <a:r>
              <a:rPr kumimoji="1" lang="en-US" altLang="zh-CN" sz="2400" dirty="0">
                <a:solidFill>
                  <a:schemeClr val="tx2"/>
                </a:solidFill>
                <a:latin typeface="微软雅黑" panose="020B0503020204020204" pitchFamily="34" charset="-122"/>
                <a:ea typeface="微软雅黑" panose="020B0503020204020204" pitchFamily="34" charset="-122"/>
                <a:cs typeface="Arial"/>
              </a:rPr>
              <a:t>UML</a:t>
            </a:r>
            <a:r>
              <a:rPr kumimoji="1" lang="zh-CN" altLang="en-US" sz="2400" dirty="0">
                <a:solidFill>
                  <a:schemeClr val="tx2"/>
                </a:solidFill>
                <a:latin typeface="微软雅黑" panose="020B0503020204020204" pitchFamily="34" charset="-122"/>
                <a:ea typeface="微软雅黑" panose="020B0503020204020204" pitchFamily="34" charset="-122"/>
                <a:cs typeface="Arial"/>
              </a:rPr>
              <a:t>中约束用</a:t>
            </a:r>
            <a:r>
              <a:rPr kumimoji="1" lang="en-US" altLang="zh-CN" sz="2400" dirty="0">
                <a:solidFill>
                  <a:schemeClr val="tx2"/>
                </a:solidFill>
                <a:latin typeface="微软雅黑" panose="020B0503020204020204" pitchFamily="34" charset="-122"/>
                <a:ea typeface="微软雅黑" panose="020B0503020204020204" pitchFamily="34" charset="-122"/>
                <a:cs typeface="Arial"/>
              </a:rPr>
              <a:t>{}</a:t>
            </a:r>
            <a:r>
              <a:rPr kumimoji="1" lang="zh-CN" altLang="en-US" sz="2400" dirty="0">
                <a:solidFill>
                  <a:schemeClr val="tx2"/>
                </a:solidFill>
                <a:latin typeface="微软雅黑" panose="020B0503020204020204" pitchFamily="34" charset="-122"/>
                <a:ea typeface="微软雅黑" panose="020B0503020204020204" pitchFamily="34" charset="-122"/>
                <a:cs typeface="Arial"/>
              </a:rPr>
              <a:t>的格式写在类的边上</a:t>
            </a:r>
            <a:endParaRPr kumimoji="1" lang="en-US" altLang="zh-CN" sz="2400" dirty="0">
              <a:solidFill>
                <a:schemeClr val="tx2"/>
              </a:solidFill>
              <a:latin typeface="微软雅黑" panose="020B0503020204020204" pitchFamily="34" charset="-122"/>
              <a:ea typeface="微软雅黑" panose="020B0503020204020204" pitchFamily="34" charset="-122"/>
              <a:cs typeface="Arial"/>
            </a:endParaRPr>
          </a:p>
        </p:txBody>
      </p:sp>
      <p:sp>
        <p:nvSpPr>
          <p:cNvPr id="35" name="文本框 29"/>
          <p:cNvSpPr txBox="1"/>
          <p:nvPr/>
        </p:nvSpPr>
        <p:spPr>
          <a:xfrm>
            <a:off x="6369893" y="2615435"/>
            <a:ext cx="2105414" cy="2973105"/>
          </a:xfrm>
          <a:prstGeom prst="rect">
            <a:avLst/>
          </a:prstGeom>
          <a:noFill/>
        </p:spPr>
        <p:txBody>
          <a:bodyPr wrap="square" lIns="91424" tIns="45712" rIns="91424" bIns="45712" rtlCol="0">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a:endParaRPr>
          </a:p>
        </p:txBody>
      </p:sp>
      <p:sp>
        <p:nvSpPr>
          <p:cNvPr id="36" name="文本框 29"/>
          <p:cNvSpPr txBox="1"/>
          <p:nvPr/>
        </p:nvSpPr>
        <p:spPr>
          <a:xfrm>
            <a:off x="8637231" y="2662089"/>
            <a:ext cx="2105414" cy="2973105"/>
          </a:xfrm>
          <a:prstGeom prst="rect">
            <a:avLst/>
          </a:prstGeom>
          <a:noFill/>
        </p:spPr>
        <p:txBody>
          <a:bodyPr wrap="square" lIns="91424" tIns="45712" rIns="91424" bIns="45712" rtlCol="0">
            <a:spAutoFit/>
          </a:bodyPr>
          <a:lstStyle/>
          <a:p>
            <a:pP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a:endParaRPr>
          </a:p>
        </p:txBody>
      </p:sp>
      <p:pic>
        <p:nvPicPr>
          <p:cNvPr id="6" name="图片 5">
            <a:extLst>
              <a:ext uri="{FF2B5EF4-FFF2-40B4-BE49-F238E27FC236}">
                <a16:creationId xmlns:a16="http://schemas.microsoft.com/office/drawing/2014/main" xmlns="" id="{2AD7769D-8D59-40B1-A384-DB545C58DFA6}"/>
              </a:ext>
            </a:extLst>
          </p:cNvPr>
          <p:cNvPicPr>
            <a:picLocks noChangeAspect="1"/>
          </p:cNvPicPr>
          <p:nvPr/>
        </p:nvPicPr>
        <p:blipFill>
          <a:blip r:embed="rId2"/>
          <a:stretch>
            <a:fillRect/>
          </a:stretch>
        </p:blipFill>
        <p:spPr>
          <a:xfrm>
            <a:off x="4433054" y="849085"/>
            <a:ext cx="7199242" cy="5159829"/>
          </a:xfrm>
          <a:prstGeom prst="rect">
            <a:avLst/>
          </a:prstGeom>
        </p:spPr>
      </p:pic>
      <p:sp>
        <p:nvSpPr>
          <p:cNvPr id="7" name="日期占位符 6"/>
          <p:cNvSpPr>
            <a:spLocks noGrp="1"/>
          </p:cNvSpPr>
          <p:nvPr>
            <p:ph type="dt" sz="half" idx="10"/>
          </p:nvPr>
        </p:nvSpPr>
        <p:spPr/>
        <p:txBody>
          <a:bodyPr/>
          <a:lstStyle/>
          <a:p>
            <a:fld id="{B16494C6-F747-44D4-B4B6-3345746D0B3A}" type="datetime1">
              <a:rPr lang="zh-CN" altLang="en-US" smtClean="0"/>
              <a:t>2018/10/28</a:t>
            </a:fld>
            <a:endParaRPr lang="zh-CN" altLang="en-US"/>
          </a:p>
        </p:txBody>
      </p:sp>
      <p:sp>
        <p:nvSpPr>
          <p:cNvPr id="8" name="灯片编号占位符 7"/>
          <p:cNvSpPr>
            <a:spLocks noGrp="1"/>
          </p:cNvSpPr>
          <p:nvPr>
            <p:ph type="sldNum" sz="quarter" idx="12"/>
          </p:nvPr>
        </p:nvSpPr>
        <p:spPr/>
        <p:txBody>
          <a:bodyPr/>
          <a:lstStyle/>
          <a:p>
            <a:fld id="{A99B09EC-0F5A-4ED1-9D27-B6EB06E679C1}" type="slidenum">
              <a:rPr lang="zh-CN" altLang="en-US" smtClean="0"/>
              <a:pPr/>
              <a:t>24</a:t>
            </a:fld>
            <a:endParaRPr lang="zh-CN" altLang="en-US"/>
          </a:p>
        </p:txBody>
      </p:sp>
      <p:pic>
        <p:nvPicPr>
          <p:cNvPr id="16"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2245613"/>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6" name="矩形 15"/>
          <p:cNvSpPr/>
          <p:nvPr/>
        </p:nvSpPr>
        <p:spPr>
          <a:xfrm>
            <a:off x="804673" y="1700338"/>
            <a:ext cx="10634472" cy="4870562"/>
          </a:xfrm>
          <a:prstGeom prst="rect">
            <a:avLst/>
          </a:prstGeom>
        </p:spPr>
        <p:txBody>
          <a:bodyPr wrap="square" lIns="68570" tIns="34289" rIns="68570" bIns="34289">
            <a:spAutoFit/>
          </a:bodyPr>
          <a:lstStyle/>
          <a:p>
            <a:pPr defTabSz="685681">
              <a:lnSpc>
                <a:spcPct val="130000"/>
              </a:lnSpc>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可见性</a:t>
            </a:r>
            <a:r>
              <a:rPr lang="zh-CN" altLang="en-US" sz="2400" dirty="0">
                <a:latin typeface="微软雅黑" panose="020B0503020204020204" pitchFamily="34" charset="-122"/>
                <a:ea typeface="微软雅黑" panose="020B0503020204020204" pitchFamily="34" charset="-122"/>
              </a:rPr>
              <a:t>用于指定它所描述的属性能否被其他类访问，以及能以何种形式访问即和其他类产生联系。</a:t>
            </a:r>
            <a:endParaRPr lang="en-US" altLang="zh-CN" sz="2400" dirty="0">
              <a:latin typeface="微软雅黑" panose="020B0503020204020204" pitchFamily="34" charset="-122"/>
              <a:ea typeface="微软雅黑" panose="020B0503020204020204" pitchFamily="34" charset="-122"/>
            </a:endParaRPr>
          </a:p>
          <a:p>
            <a:pPr defTabSz="685681">
              <a:lnSpc>
                <a:spcPct val="130000"/>
              </a:lnSpc>
            </a:pPr>
            <a:r>
              <a:rPr lang="en-US" altLang="zh-CN"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常见</a:t>
            </a:r>
            <a:r>
              <a:rPr lang="zh-CN" altLang="en-US" sz="2400" dirty="0">
                <a:latin typeface="微软雅黑" panose="020B0503020204020204" pitchFamily="34" charset="-122"/>
                <a:ea typeface="微软雅黑" panose="020B0503020204020204" pitchFamily="34" charset="-122"/>
              </a:rPr>
              <a:t>的有三种，</a:t>
            </a:r>
            <a:r>
              <a:rPr lang="zh-CN" altLang="en-US" sz="2400" dirty="0">
                <a:solidFill>
                  <a:srgbClr val="FF0000"/>
                </a:solidFill>
                <a:latin typeface="微软雅黑" panose="020B0503020204020204" pitchFamily="34" charset="-122"/>
                <a:ea typeface="微软雅黑" panose="020B0503020204020204" pitchFamily="34" charset="-122"/>
              </a:rPr>
              <a:t>公有（</a:t>
            </a:r>
            <a:r>
              <a:rPr lang="en-US" altLang="zh-CN" sz="2400" dirty="0">
                <a:solidFill>
                  <a:srgbClr val="FF0000"/>
                </a:solidFill>
                <a:latin typeface="微软雅黑" panose="020B0503020204020204" pitchFamily="34" charset="-122"/>
                <a:ea typeface="微软雅黑" panose="020B0503020204020204" pitchFamily="34" charset="-122"/>
              </a:rPr>
              <a:t>Public</a:t>
            </a:r>
            <a:r>
              <a:rPr lang="zh-CN" altLang="en-US" sz="2400" dirty="0">
                <a:solidFill>
                  <a:srgbClr val="FF0000"/>
                </a:solidFill>
                <a:latin typeface="微软雅黑" panose="020B0503020204020204" pitchFamily="34" charset="-122"/>
                <a:ea typeface="微软雅黑" panose="020B0503020204020204" pitchFamily="34" charset="-122"/>
              </a:rPr>
              <a:t>）、私有（</a:t>
            </a:r>
            <a:r>
              <a:rPr lang="en-US" altLang="zh-CN" sz="2400" dirty="0">
                <a:solidFill>
                  <a:srgbClr val="FF0000"/>
                </a:solidFill>
                <a:latin typeface="微软雅黑" panose="020B0503020204020204" pitchFamily="34" charset="-122"/>
                <a:ea typeface="微软雅黑" panose="020B0503020204020204" pitchFamily="34" charset="-122"/>
              </a:rPr>
              <a:t>Private)</a:t>
            </a:r>
            <a:r>
              <a:rPr lang="zh-CN" altLang="en-US" sz="2400" dirty="0">
                <a:solidFill>
                  <a:srgbClr val="FF0000"/>
                </a:solidFill>
                <a:latin typeface="微软雅黑" panose="020B0503020204020204" pitchFamily="34" charset="-122"/>
                <a:ea typeface="微软雅黑" panose="020B0503020204020204" pitchFamily="34" charset="-122"/>
              </a:rPr>
              <a:t>和被保护（</a:t>
            </a:r>
            <a:r>
              <a:rPr lang="en-US" altLang="zh-CN" sz="2400" dirty="0">
                <a:solidFill>
                  <a:srgbClr val="FF0000"/>
                </a:solidFill>
                <a:latin typeface="微软雅黑" panose="020B0503020204020204" pitchFamily="34" charset="-122"/>
                <a:ea typeface="微软雅黑" panose="020B0503020204020204" pitchFamily="34" charset="-122"/>
              </a:rPr>
              <a:t>Protected)</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public</a:t>
            </a:r>
            <a:r>
              <a:rPr lang="zh-CN" altLang="en-US" sz="2400" dirty="0">
                <a:latin typeface="微软雅黑" panose="020B0503020204020204" pitchFamily="34" charset="-122"/>
                <a:ea typeface="微软雅黑" panose="020B0503020204020204" pitchFamily="34" charset="-122"/>
              </a:rPr>
              <a:t>：被声明为</a:t>
            </a:r>
            <a:r>
              <a:rPr lang="en-US" altLang="zh-CN" sz="2400" dirty="0">
                <a:latin typeface="微软雅黑" panose="020B0503020204020204" pitchFamily="34" charset="-122"/>
                <a:ea typeface="微软雅黑" panose="020B0503020204020204" pitchFamily="34" charset="-122"/>
              </a:rPr>
              <a:t>public</a:t>
            </a:r>
            <a:r>
              <a:rPr lang="zh-CN" altLang="en-US" sz="2400" dirty="0">
                <a:latin typeface="微软雅黑" panose="020B0503020204020204" pitchFamily="34" charset="-122"/>
                <a:ea typeface="微软雅黑" panose="020B0503020204020204" pitchFamily="34" charset="-122"/>
              </a:rPr>
              <a:t>的属性和操作可以在它所在的类的外部被查看、使用和更新，构成了类的公共接口。类的公共接口应尽可能减少变化，以防止任何使用该类的地方有不必要的变化。</a:t>
            </a:r>
            <a:r>
              <a:rPr lang="en-US" altLang="zh-CN" sz="2400" dirty="0">
                <a:latin typeface="微软雅黑" panose="020B0503020204020204" pitchFamily="34" charset="-122"/>
                <a:ea typeface="微软雅黑" panose="020B0503020204020204" pitchFamily="34" charset="-122"/>
              </a:rPr>
              <a:t>public</a:t>
            </a:r>
            <a:r>
              <a:rPr lang="zh-CN" altLang="en-US" sz="2400" dirty="0">
                <a:latin typeface="微软雅黑" panose="020B0503020204020204" pitchFamily="34" charset="-122"/>
                <a:ea typeface="微软雅黑" panose="020B0503020204020204" pitchFamily="34" charset="-122"/>
              </a:rPr>
              <a:t>属性能在本类内直接（不需要新建对象）被使用，同包的类则要通过新建对象，不同的包也要</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	</a:t>
            </a:r>
          </a:p>
          <a:p>
            <a:pPr defTabSz="685681">
              <a:lnSpc>
                <a:spcPct val="130000"/>
              </a:lnSpc>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protected</a:t>
            </a:r>
            <a:r>
              <a:rPr lang="zh-CN" altLang="en-US" sz="2400" dirty="0">
                <a:latin typeface="微软雅黑" panose="020B0503020204020204" pitchFamily="34" charset="-122"/>
                <a:ea typeface="微软雅黑" panose="020B0503020204020204" pitchFamily="34" charset="-122"/>
              </a:rPr>
              <a:t>：在本类中可以直接使用，同包的类则要通过新建对象，不同包则不能，继承的子类和本类的权限一样</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defTabSz="685681">
              <a:lnSpc>
                <a:spcPct val="130000"/>
              </a:lnSpc>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private</a:t>
            </a:r>
            <a:r>
              <a:rPr lang="zh-CN" altLang="en-US" sz="2400" dirty="0" smtClean="0">
                <a:latin typeface="微软雅黑" panose="020B0503020204020204" pitchFamily="34" charset="-122"/>
                <a:ea typeface="微软雅黑" panose="020B0503020204020204" pitchFamily="34" charset="-122"/>
              </a:rPr>
              <a:t>：安全级别更高，只能在本类和继承的类中使用。</a:t>
            </a:r>
            <a:endParaRPr lang="zh-CN" altLang="en-US" sz="2400" dirty="0">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585817" y="142994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xmlns="" id="{805C7448-31D7-497E-9962-FBD04CC6AF6B}"/>
              </a:ext>
            </a:extLst>
          </p:cNvPr>
          <p:cNvSpPr/>
          <p:nvPr/>
        </p:nvSpPr>
        <p:spPr>
          <a:xfrm>
            <a:off x="5369741" y="601621"/>
            <a:ext cx="1877437" cy="769441"/>
          </a:xfrm>
          <a:prstGeom prst="rect">
            <a:avLst/>
          </a:prstGeom>
          <a:noFill/>
        </p:spPr>
        <p:txBody>
          <a:bodyPr wrap="none" lIns="91440" tIns="45720" rIns="91440" bIns="45720">
            <a:spAutoFit/>
          </a:bodyPr>
          <a:lstStyle/>
          <a:p>
            <a:pPr algn="ctr"/>
            <a:r>
              <a:rPr lang="zh-CN" altLang="en-US" sz="4400" b="0" cap="none" spc="0" dirty="0">
                <a:ln w="0"/>
                <a:solidFill>
                  <a:schemeClr val="tx1"/>
                </a:solidFill>
                <a:effectLst>
                  <a:outerShdw blurRad="38100" dist="19050" dir="2700000" algn="tl" rotWithShape="0">
                    <a:schemeClr val="dk1">
                      <a:alpha val="40000"/>
                    </a:schemeClr>
                  </a:outerShdw>
                </a:effectLst>
              </a:rPr>
              <a:t>可见性</a:t>
            </a:r>
          </a:p>
        </p:txBody>
      </p:sp>
      <p:sp>
        <p:nvSpPr>
          <p:cNvPr id="6" name="矩形 5">
            <a:extLst>
              <a:ext uri="{FF2B5EF4-FFF2-40B4-BE49-F238E27FC236}">
                <a16:creationId xmlns:a16="http://schemas.microsoft.com/office/drawing/2014/main" xmlns="" id="{FC328FB3-3CEC-47FF-B86E-685949B59EF4}"/>
              </a:ext>
            </a:extLst>
          </p:cNvPr>
          <p:cNvSpPr/>
          <p:nvPr/>
        </p:nvSpPr>
        <p:spPr>
          <a:xfrm>
            <a:off x="8461080" y="128006"/>
            <a:ext cx="3371256" cy="1477328"/>
          </a:xfrm>
          <a:prstGeom prst="rect">
            <a:avLst/>
          </a:prstGeom>
        </p:spPr>
        <p:txBody>
          <a:bodyPr wrap="square">
            <a:spAutoFit/>
          </a:bodyPr>
          <a:lstStyle/>
          <a:p>
            <a:r>
              <a:rPr lang="zh-CN" altLang="en-US" b="1" dirty="0">
                <a:latin typeface="雅黑"/>
              </a:rPr>
              <a:t>标志	可见性类型</a:t>
            </a:r>
          </a:p>
          <a:p>
            <a:r>
              <a:rPr lang="en-US" altLang="zh-CN" b="1" dirty="0">
                <a:latin typeface="雅黑"/>
              </a:rPr>
              <a:t>+	Public</a:t>
            </a:r>
          </a:p>
          <a:p>
            <a:r>
              <a:rPr lang="en-US" altLang="zh-CN" b="1" dirty="0">
                <a:latin typeface="雅黑"/>
              </a:rPr>
              <a:t>#	Protected</a:t>
            </a:r>
          </a:p>
          <a:p>
            <a:r>
              <a:rPr lang="en-US" altLang="zh-CN" b="1" dirty="0">
                <a:latin typeface="雅黑"/>
              </a:rPr>
              <a:t>-	Private</a:t>
            </a:r>
          </a:p>
          <a:p>
            <a:r>
              <a:rPr lang="en-US" altLang="zh-CN" b="1" dirty="0">
                <a:latin typeface="雅黑"/>
              </a:rPr>
              <a:t>~	Package</a:t>
            </a:r>
            <a:endParaRPr lang="zh-CN" altLang="en-US" dirty="0"/>
          </a:p>
        </p:txBody>
      </p:sp>
      <p:sp>
        <p:nvSpPr>
          <p:cNvPr id="7" name="日期占位符 6"/>
          <p:cNvSpPr>
            <a:spLocks noGrp="1"/>
          </p:cNvSpPr>
          <p:nvPr>
            <p:ph type="dt" sz="half" idx="10"/>
          </p:nvPr>
        </p:nvSpPr>
        <p:spPr/>
        <p:txBody>
          <a:bodyPr/>
          <a:lstStyle/>
          <a:p>
            <a:fld id="{446D01CA-AB76-4D5D-8E19-33A56F18835B}" type="datetime1">
              <a:rPr lang="zh-CN" altLang="en-US" smtClean="0"/>
              <a:t>2018/10/28</a:t>
            </a:fld>
            <a:endParaRPr lang="zh-CN" altLang="en-US"/>
          </a:p>
        </p:txBody>
      </p:sp>
      <p:sp>
        <p:nvSpPr>
          <p:cNvPr id="8" name="灯片编号占位符 7"/>
          <p:cNvSpPr>
            <a:spLocks noGrp="1"/>
          </p:cNvSpPr>
          <p:nvPr>
            <p:ph type="sldNum" sz="quarter" idx="12"/>
          </p:nvPr>
        </p:nvSpPr>
        <p:spPr/>
        <p:txBody>
          <a:bodyPr/>
          <a:lstStyle/>
          <a:p>
            <a:fld id="{A99B09EC-0F5A-4ED1-9D27-B6EB06E679C1}" type="slidenum">
              <a:rPr lang="zh-CN" altLang="en-US" smtClean="0"/>
              <a:pPr/>
              <a:t>25</a:t>
            </a:fld>
            <a:endParaRPr lang="zh-CN" altLang="en-US"/>
          </a:p>
        </p:txBody>
      </p:sp>
    </p:spTree>
    <p:extLst>
      <p:ext uri="{BB962C8B-B14F-4D97-AF65-F5344CB8AC3E}">
        <p14:creationId xmlns:p14="http://schemas.microsoft.com/office/powerpoint/2010/main" val="3663655495"/>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3873"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6" name="矩形 15"/>
          <p:cNvSpPr/>
          <p:nvPr/>
        </p:nvSpPr>
        <p:spPr>
          <a:xfrm>
            <a:off x="1321037" y="1512787"/>
            <a:ext cx="5163739" cy="1942966"/>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接口</a:t>
            </a:r>
            <a:r>
              <a:rPr lang="en-US" altLang="zh-CN" sz="2400" dirty="0">
                <a:latin typeface="微软雅黑" panose="020B0503020204020204" pitchFamily="34" charset="-122"/>
                <a:ea typeface="微软雅黑" panose="020B0503020204020204" pitchFamily="34" charset="-122"/>
              </a:rPr>
              <a:t>(Interface)</a:t>
            </a:r>
            <a:r>
              <a:rPr lang="zh-CN" altLang="en-US" sz="2400" dirty="0">
                <a:latin typeface="微软雅黑" panose="020B0503020204020204" pitchFamily="34" charset="-122"/>
                <a:ea typeface="微软雅黑" panose="020B0503020204020204" pitchFamily="34" charset="-122"/>
              </a:rPr>
              <a:t>是描述类的部分行为的一组操作，它也是一个类提供给另一个类的一组操作，他也是一个类提供给另一个类的一组操作。</a:t>
            </a:r>
          </a:p>
        </p:txBody>
      </p:sp>
      <p:sp>
        <p:nvSpPr>
          <p:cNvPr id="17" name="等腰三角形 16"/>
          <p:cNvSpPr/>
          <p:nvPr/>
        </p:nvSpPr>
        <p:spPr>
          <a:xfrm rot="10800000">
            <a:off x="735054"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54437" y="3718177"/>
            <a:ext cx="5064212" cy="2903229"/>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接口的模型表示法和类大致相同，都是用一个矩形来表示。</a:t>
            </a:r>
            <a:r>
              <a:rPr lang="zh-CN" altLang="en-US" sz="2400" b="1" dirty="0">
                <a:solidFill>
                  <a:srgbClr val="FF0000"/>
                </a:solidFill>
                <a:latin typeface="微软雅黑" panose="020B0503020204020204" pitchFamily="34" charset="-122"/>
                <a:ea typeface="微软雅黑" panose="020B0503020204020204" pitchFamily="34" charset="-122"/>
              </a:rPr>
              <a:t>与类不同之处在于，接口是一组操作，没有属性。</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UML</a:t>
            </a:r>
            <a:r>
              <a:rPr lang="zh-CN" altLang="en-US" sz="2400" dirty="0">
                <a:latin typeface="微软雅黑" panose="020B0503020204020204" pitchFamily="34" charset="-122"/>
                <a:ea typeface="微软雅黑" panose="020B0503020204020204" pitchFamily="34" charset="-122"/>
              </a:rPr>
              <a:t>图形上</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接口的表示和类图的表示类似</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只是在最前面加上</a:t>
            </a:r>
            <a:r>
              <a:rPr lang="en-US" altLang="zh-CN" sz="2400" dirty="0">
                <a:latin typeface="微软雅黑" panose="020B0503020204020204" pitchFamily="34" charset="-122"/>
                <a:ea typeface="微软雅黑" panose="020B0503020204020204" pitchFamily="34" charset="-122"/>
              </a:rPr>
              <a:t>&lt;&lt;interface&gt;&gt;</a:t>
            </a:r>
            <a:r>
              <a:rPr lang="zh-CN" altLang="en-US" sz="2400" dirty="0">
                <a:latin typeface="微软雅黑" panose="020B0503020204020204" pitchFamily="34" charset="-122"/>
                <a:ea typeface="微软雅黑" panose="020B0503020204020204" pitchFamily="34" charset="-122"/>
              </a:rPr>
              <a:t>，或用一个圆圈表示</a:t>
            </a:r>
            <a:r>
              <a:rPr lang="en-US" altLang="zh-CN" sz="2400" dirty="0">
                <a:latin typeface="微软雅黑" panose="020B0503020204020204" pitchFamily="34" charset="-122"/>
                <a:ea typeface="微软雅黑" panose="020B0503020204020204" pitchFamily="34" charset="-122"/>
              </a:rPr>
              <a:t>.</a:t>
            </a:r>
          </a:p>
        </p:txBody>
      </p:sp>
      <p:sp>
        <p:nvSpPr>
          <p:cNvPr id="19" name="等腰三角形 18"/>
          <p:cNvSpPr/>
          <p:nvPr/>
        </p:nvSpPr>
        <p:spPr>
          <a:xfrm rot="10800000">
            <a:off x="735054" y="3678132"/>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EC14344C-3627-4B3E-844A-C8487810DD3A}"/>
              </a:ext>
            </a:extLst>
          </p:cNvPr>
          <p:cNvSpPr/>
          <p:nvPr/>
        </p:nvSpPr>
        <p:spPr>
          <a:xfrm>
            <a:off x="5476206" y="290491"/>
            <a:ext cx="1415772" cy="830997"/>
          </a:xfrm>
          <a:prstGeom prst="rect">
            <a:avLst/>
          </a:prstGeom>
        </p:spPr>
        <p:txBody>
          <a:bodyPr wrap="none">
            <a:spAutoFit/>
          </a:bodyPr>
          <a:lstStyle/>
          <a:p>
            <a:r>
              <a:rPr lang="zh-CN" altLang="en-US" sz="4800" b="1" dirty="0"/>
              <a:t>接口</a:t>
            </a:r>
            <a:endParaRPr lang="zh-CN" altLang="en-US" sz="4800" dirty="0"/>
          </a:p>
        </p:txBody>
      </p:sp>
      <p:cxnSp>
        <p:nvCxnSpPr>
          <p:cNvPr id="20" name="直接连接符 19">
            <a:extLst>
              <a:ext uri="{FF2B5EF4-FFF2-40B4-BE49-F238E27FC236}">
                <a16:creationId xmlns:a16="http://schemas.microsoft.com/office/drawing/2014/main" xmlns="" id="{14B14E82-8A82-4E5D-A6B2-CA834A4DD3D4}"/>
              </a:ext>
            </a:extLst>
          </p:cNvPr>
          <p:cNvCxnSpPr>
            <a:cxnSpLocks/>
          </p:cNvCxnSpPr>
          <p:nvPr/>
        </p:nvCxnSpPr>
        <p:spPr>
          <a:xfrm>
            <a:off x="6643912" y="1499134"/>
            <a:ext cx="0" cy="501596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4A41372F-1276-47DB-9255-8080CC487E50}"/>
              </a:ext>
            </a:extLst>
          </p:cNvPr>
          <p:cNvCxnSpPr>
            <a:cxnSpLocks/>
          </p:cNvCxnSpPr>
          <p:nvPr/>
        </p:nvCxnSpPr>
        <p:spPr>
          <a:xfrm>
            <a:off x="6548662" y="1499134"/>
            <a:ext cx="0" cy="501596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xmlns="" id="{26CE5CB7-B2D7-476F-A4B0-38FE019FA8DA}"/>
              </a:ext>
            </a:extLst>
          </p:cNvPr>
          <p:cNvPicPr>
            <a:picLocks noChangeAspect="1"/>
          </p:cNvPicPr>
          <p:nvPr/>
        </p:nvPicPr>
        <p:blipFill>
          <a:blip r:embed="rId3"/>
          <a:stretch>
            <a:fillRect/>
          </a:stretch>
        </p:blipFill>
        <p:spPr>
          <a:xfrm>
            <a:off x="7294440" y="2024804"/>
            <a:ext cx="4061153" cy="2878792"/>
          </a:xfrm>
          <a:prstGeom prst="rect">
            <a:avLst/>
          </a:prstGeom>
        </p:spPr>
      </p:pic>
      <p:sp>
        <p:nvSpPr>
          <p:cNvPr id="6" name="日期占位符 5"/>
          <p:cNvSpPr>
            <a:spLocks noGrp="1"/>
          </p:cNvSpPr>
          <p:nvPr>
            <p:ph type="dt" sz="half" idx="10"/>
          </p:nvPr>
        </p:nvSpPr>
        <p:spPr/>
        <p:txBody>
          <a:bodyPr/>
          <a:lstStyle/>
          <a:p>
            <a:fld id="{BC220CE4-4642-4D41-A6F5-93D1748B5A31}" type="datetime1">
              <a:rPr lang="zh-CN" altLang="en-US" smtClean="0"/>
              <a:t>2018/10/28</a:t>
            </a:fld>
            <a:endParaRPr lang="zh-CN" altLang="en-US"/>
          </a:p>
        </p:txBody>
      </p:sp>
      <p:sp>
        <p:nvSpPr>
          <p:cNvPr id="8" name="灯片编号占位符 7"/>
          <p:cNvSpPr>
            <a:spLocks noGrp="1"/>
          </p:cNvSpPr>
          <p:nvPr>
            <p:ph type="sldNum" sz="quarter" idx="12"/>
          </p:nvPr>
        </p:nvSpPr>
        <p:spPr/>
        <p:txBody>
          <a:bodyPr/>
          <a:lstStyle/>
          <a:p>
            <a:fld id="{A99B09EC-0F5A-4ED1-9D27-B6EB06E679C1}" type="slidenum">
              <a:rPr lang="zh-CN" altLang="en-US" smtClean="0"/>
              <a:pPr/>
              <a:t>26</a:t>
            </a:fld>
            <a:endParaRPr lang="zh-CN" altLang="en-US"/>
          </a:p>
        </p:txBody>
      </p:sp>
      <p:pic>
        <p:nvPicPr>
          <p:cNvPr id="22"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2957049"/>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3873"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1" name="等腰三角形 10"/>
          <p:cNvSpPr/>
          <p:nvPr/>
        </p:nvSpPr>
        <p:spPr>
          <a:xfrm rot="10800000">
            <a:off x="6832616" y="115092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39173" y="1439227"/>
            <a:ext cx="5853840" cy="1989773"/>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抽象类是包含一种或多种抽象方法的类</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它本身不需要构造实例。定义抽象类之后其他类可以对它进行补充并且通过实现其中的抽象方法，使抽象类具体化</a:t>
            </a:r>
          </a:p>
        </p:txBody>
      </p:sp>
      <p:sp>
        <p:nvSpPr>
          <p:cNvPr id="17" name="等腰三角形 16"/>
          <p:cNvSpPr/>
          <p:nvPr/>
        </p:nvSpPr>
        <p:spPr>
          <a:xfrm rot="10800000">
            <a:off x="420732" y="1246206"/>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39173" y="4141189"/>
            <a:ext cx="5718084" cy="1989773"/>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UML</a:t>
            </a:r>
            <a:r>
              <a:rPr lang="zh-CN" altLang="en-US" sz="2400" dirty="0">
                <a:latin typeface="微软雅黑" panose="020B0503020204020204" pitchFamily="34" charset="-122"/>
                <a:ea typeface="微软雅黑" panose="020B0503020204020204" pitchFamily="34" charset="-122"/>
              </a:rPr>
              <a:t>中抽象类的图形表示和类图一样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只是在最</a:t>
            </a:r>
            <a:r>
              <a:rPr lang="zh-CN" altLang="en-US" sz="2400" b="1" dirty="0">
                <a:solidFill>
                  <a:srgbClr val="FF0000"/>
                </a:solidFill>
                <a:latin typeface="微软雅黑" panose="020B0503020204020204" pitchFamily="34" charset="-122"/>
                <a:ea typeface="微软雅黑" panose="020B0503020204020204" pitchFamily="34" charset="-122"/>
              </a:rPr>
              <a:t>上面一层的类名前加描述</a:t>
            </a:r>
            <a:r>
              <a:rPr lang="en-US" altLang="zh-CN" sz="2400" b="1" dirty="0">
                <a:solidFill>
                  <a:srgbClr val="FF0000"/>
                </a:solidFill>
                <a:latin typeface="微软雅黑" panose="020B0503020204020204" pitchFamily="34" charset="-122"/>
                <a:ea typeface="微软雅黑" panose="020B0503020204020204" pitchFamily="34" charset="-122"/>
              </a:rPr>
              <a:t>&lt;&lt;abstract&gt;&gt;</a:t>
            </a:r>
            <a:r>
              <a:rPr lang="zh-CN" altLang="en-US" sz="2400" dirty="0">
                <a:latin typeface="微软雅黑" panose="020B0503020204020204" pitchFamily="34" charset="-122"/>
                <a:ea typeface="微软雅黑" panose="020B0503020204020204" pitchFamily="34" charset="-122"/>
              </a:rPr>
              <a:t>或是在类的属性上设置该类为抽象类，抽象类的类名用斜体表示。</a:t>
            </a:r>
            <a:endParaRPr lang="en-US" altLang="zh-CN" sz="2400" dirty="0">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396726" y="4005455"/>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EC14344C-3627-4B3E-844A-C8487810DD3A}"/>
              </a:ext>
            </a:extLst>
          </p:cNvPr>
          <p:cNvSpPr/>
          <p:nvPr/>
        </p:nvSpPr>
        <p:spPr>
          <a:xfrm>
            <a:off x="5476206" y="141089"/>
            <a:ext cx="1877437" cy="769441"/>
          </a:xfrm>
          <a:prstGeom prst="rect">
            <a:avLst/>
          </a:prstGeom>
        </p:spPr>
        <p:txBody>
          <a:bodyPr wrap="none">
            <a:spAutoFit/>
          </a:bodyPr>
          <a:lstStyle/>
          <a:p>
            <a:r>
              <a:rPr lang="zh-CN" altLang="en-US" sz="4400" b="1" dirty="0"/>
              <a:t>抽象类</a:t>
            </a:r>
            <a:endParaRPr lang="zh-CN" altLang="en-US" sz="4400" dirty="0"/>
          </a:p>
        </p:txBody>
      </p:sp>
      <p:sp>
        <p:nvSpPr>
          <p:cNvPr id="20" name="矩形 19">
            <a:extLst>
              <a:ext uri="{FF2B5EF4-FFF2-40B4-BE49-F238E27FC236}">
                <a16:creationId xmlns:a16="http://schemas.microsoft.com/office/drawing/2014/main" xmlns="" id="{94F47B39-B8B5-4EB8-9E78-DB964FF8E732}"/>
              </a:ext>
            </a:extLst>
          </p:cNvPr>
          <p:cNvSpPr/>
          <p:nvPr/>
        </p:nvSpPr>
        <p:spPr>
          <a:xfrm>
            <a:off x="6888266" y="1057120"/>
            <a:ext cx="5064212" cy="5830825"/>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接口与抽象</a:t>
            </a:r>
            <a:r>
              <a:rPr lang="zh-CN" altLang="en-US" sz="2400" dirty="0" smtClean="0">
                <a:latin typeface="微软雅黑" panose="020B0503020204020204" pitchFamily="34" charset="-122"/>
                <a:ea typeface="微软雅黑" panose="020B0503020204020204" pitchFamily="34" charset="-122"/>
              </a:rPr>
              <a:t>类的不同：</a:t>
            </a:r>
            <a:endParaRPr lang="en-US" altLang="zh-CN" sz="2400" dirty="0">
              <a:latin typeface="微软雅黑" panose="020B0503020204020204" pitchFamily="34" charset="-122"/>
              <a:ea typeface="微软雅黑" panose="020B0503020204020204" pitchFamily="34" charset="-122"/>
            </a:endParaRPr>
          </a:p>
          <a:p>
            <a:pPr defTabSz="685681">
              <a:lnSpc>
                <a:spcPct val="13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：抽象类可以包含某些实现代码</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但是接口没有任何实现部分</a:t>
            </a:r>
            <a:endParaRPr lang="en-US" altLang="zh-CN" sz="2400" dirty="0">
              <a:latin typeface="微软雅黑" panose="020B0503020204020204" pitchFamily="34" charset="-122"/>
              <a:ea typeface="微软雅黑" panose="020B0503020204020204" pitchFamily="34" charset="-122"/>
            </a:endParaRPr>
          </a:p>
          <a:p>
            <a:pPr defTabSz="685681">
              <a:lnSpc>
                <a:spcPct val="13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：抽象类可以包含属性而接口没有</a:t>
            </a:r>
            <a:endParaRPr lang="en-US" altLang="zh-CN" sz="2400" dirty="0">
              <a:latin typeface="微软雅黑" panose="020B0503020204020204" pitchFamily="34" charset="-122"/>
              <a:ea typeface="微软雅黑" panose="020B0503020204020204" pitchFamily="34" charset="-122"/>
            </a:endParaRPr>
          </a:p>
          <a:p>
            <a:pPr defTabSz="685681">
              <a:lnSpc>
                <a:spcPct val="130000"/>
              </a:lnSpc>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：接口可以被结构继承，但抽象类不行</a:t>
            </a:r>
            <a:endParaRPr lang="en-US" altLang="zh-CN" sz="2400" dirty="0">
              <a:latin typeface="微软雅黑" panose="020B0503020204020204" pitchFamily="34" charset="-122"/>
              <a:ea typeface="微软雅黑" panose="020B0503020204020204" pitchFamily="34" charset="-122"/>
            </a:endParaRPr>
          </a:p>
          <a:p>
            <a:pPr defTabSz="685681">
              <a:lnSpc>
                <a:spcPct val="130000"/>
              </a:lnSpc>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：抽象类可以有构造函数和</a:t>
            </a:r>
            <a:r>
              <a:rPr lang="zh-CN" altLang="en-US" sz="2400" b="1" dirty="0">
                <a:solidFill>
                  <a:srgbClr val="FF0000"/>
                </a:solidFill>
                <a:latin typeface="微软雅黑" panose="020B0503020204020204" pitchFamily="34" charset="-122"/>
                <a:ea typeface="微软雅黑" panose="020B0503020204020204" pitchFamily="34" charset="-122"/>
              </a:rPr>
              <a:t>析构函数</a:t>
            </a:r>
            <a:r>
              <a:rPr lang="en-US" altLang="zh-CN"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而接口都没有</a:t>
            </a:r>
            <a:endParaRPr lang="en-US" altLang="zh-CN" sz="2400" dirty="0">
              <a:latin typeface="微软雅黑" panose="020B0503020204020204" pitchFamily="34" charset="-122"/>
              <a:ea typeface="微软雅黑" panose="020B0503020204020204" pitchFamily="34" charset="-122"/>
            </a:endParaRPr>
          </a:p>
          <a:p>
            <a:pPr defTabSz="685681">
              <a:lnSpc>
                <a:spcPct val="130000"/>
              </a:lnSpc>
            </a:pP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：抽象类可以继承其他类和接口而接口仅能继承接口</a:t>
            </a:r>
            <a:endParaRPr lang="en-US" altLang="zh-CN" sz="2400" dirty="0">
              <a:latin typeface="微软雅黑" panose="020B0503020204020204" pitchFamily="34" charset="-122"/>
              <a:ea typeface="微软雅黑" panose="020B0503020204020204" pitchFamily="34" charset="-122"/>
            </a:endParaRPr>
          </a:p>
          <a:p>
            <a:pPr defTabSz="685681">
              <a:lnSpc>
                <a:spcPct val="130000"/>
              </a:lnSpc>
            </a:pP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：接口支持多继承而抽象类仅支持单继承</a:t>
            </a:r>
          </a:p>
        </p:txBody>
      </p:sp>
      <p:cxnSp>
        <p:nvCxnSpPr>
          <p:cNvPr id="21" name="直接连接符 20">
            <a:extLst>
              <a:ext uri="{FF2B5EF4-FFF2-40B4-BE49-F238E27FC236}">
                <a16:creationId xmlns:a16="http://schemas.microsoft.com/office/drawing/2014/main" xmlns="" id="{F7EB050E-0779-46FE-8155-7E465C90A327}"/>
              </a:ext>
            </a:extLst>
          </p:cNvPr>
          <p:cNvCxnSpPr>
            <a:cxnSpLocks/>
          </p:cNvCxnSpPr>
          <p:nvPr/>
        </p:nvCxnSpPr>
        <p:spPr>
          <a:xfrm>
            <a:off x="6643912" y="1499134"/>
            <a:ext cx="0" cy="501596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D7A8443F-0A37-4C9C-942D-72B6581DED67}"/>
              </a:ext>
            </a:extLst>
          </p:cNvPr>
          <p:cNvCxnSpPr>
            <a:cxnSpLocks/>
          </p:cNvCxnSpPr>
          <p:nvPr/>
        </p:nvCxnSpPr>
        <p:spPr>
          <a:xfrm>
            <a:off x="6548662" y="1499134"/>
            <a:ext cx="0" cy="501596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fld id="{E4DA156F-E53F-4D58-8CAA-41F31C369328}" type="datetime1">
              <a:rPr lang="zh-CN" altLang="en-US" smtClean="0"/>
              <a:t>2018/10/28</a:t>
            </a:fld>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27</a:t>
            </a:fld>
            <a:endParaRPr lang="zh-CN" altLang="en-US"/>
          </a:p>
        </p:txBody>
      </p:sp>
      <p:pic>
        <p:nvPicPr>
          <p:cNvPr id="23"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8481412"/>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1875" r="21875"/>
          <a:stretch/>
        </p:blipFill>
        <p:spPr>
          <a:xfrm rot="10800000">
            <a:off x="-3431708" y="-5597"/>
            <a:ext cx="6863417" cy="6863417"/>
          </a:xfrm>
          <a:prstGeom prst="pie">
            <a:avLst>
              <a:gd name="adj1" fmla="val 5347296"/>
              <a:gd name="adj2" fmla="val 16200000"/>
            </a:avLst>
          </a:prstGeom>
        </p:spPr>
      </p:pic>
      <p:sp>
        <p:nvSpPr>
          <p:cNvPr id="5" name="椭圆 4"/>
          <p:cNvSpPr/>
          <p:nvPr/>
        </p:nvSpPr>
        <p:spPr>
          <a:xfrm>
            <a:off x="1767499" y="43118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68587" y="5717871"/>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638498" y="2182728"/>
            <a:ext cx="8601075" cy="647035"/>
          </a:xfrm>
          <a:prstGeom prst="rect">
            <a:avLst/>
          </a:prstGeom>
        </p:spPr>
        <p:txBody>
          <a:bodyPr wrap="square" lIns="68570" tIns="34289" rIns="68570" bIns="34289">
            <a:spAutoFit/>
          </a:bodyPr>
          <a:lstStyle/>
          <a:p>
            <a:pPr defTabSz="685681">
              <a:lnSpc>
                <a:spcPct val="130000"/>
              </a:lnSpc>
            </a:pPr>
            <a:r>
              <a:rPr lang="zh-CN" altLang="en-US" sz="3200" dirty="0">
                <a:latin typeface="微软雅黑" panose="020B0503020204020204" pitchFamily="34" charset="-122"/>
                <a:ea typeface="微软雅黑" panose="020B0503020204020204" pitchFamily="34" charset="-122"/>
              </a:rPr>
              <a:t>泛化关系（</a:t>
            </a:r>
            <a:r>
              <a:rPr lang="en-US" altLang="zh-CN" sz="3200" dirty="0">
                <a:latin typeface="微软雅黑" panose="020B0503020204020204" pitchFamily="34" charset="-122"/>
                <a:ea typeface="微软雅黑" panose="020B0503020204020204" pitchFamily="34" charset="-122"/>
              </a:rPr>
              <a:t>Generalization</a:t>
            </a:r>
            <a:r>
              <a:rPr lang="zh-CN" altLang="en-US" sz="3200" dirty="0">
                <a:latin typeface="微软雅黑" panose="020B0503020204020204" pitchFamily="34" charset="-122"/>
                <a:ea typeface="微软雅黑" panose="020B0503020204020204" pitchFamily="34" charset="-122"/>
              </a:rPr>
              <a:t>）</a:t>
            </a:r>
          </a:p>
        </p:txBody>
      </p:sp>
      <p:sp>
        <p:nvSpPr>
          <p:cNvPr id="18" name="矩形 17"/>
          <p:cNvSpPr/>
          <p:nvPr/>
        </p:nvSpPr>
        <p:spPr>
          <a:xfrm>
            <a:off x="2548549" y="5857110"/>
            <a:ext cx="8103065" cy="647035"/>
          </a:xfrm>
          <a:prstGeom prst="rect">
            <a:avLst/>
          </a:prstGeom>
        </p:spPr>
        <p:txBody>
          <a:bodyPr wrap="square" lIns="68570" tIns="34289" rIns="68570" bIns="34289">
            <a:spAutoFit/>
          </a:bodyPr>
          <a:lstStyle/>
          <a:p>
            <a:pPr defTabSz="685681">
              <a:lnSpc>
                <a:spcPct val="130000"/>
              </a:lnSpc>
            </a:pPr>
            <a:r>
              <a:rPr lang="zh-CN" altLang="en-US" sz="3200" dirty="0">
                <a:latin typeface="微软雅黑" panose="020B0503020204020204" pitchFamily="34" charset="-122"/>
                <a:ea typeface="微软雅黑" panose="020B0503020204020204" pitchFamily="34" charset="-122"/>
              </a:rPr>
              <a:t>实现关系（</a:t>
            </a:r>
            <a:r>
              <a:rPr lang="en-US" altLang="zh-CN" sz="3200" dirty="0">
                <a:latin typeface="微软雅黑" panose="020B0503020204020204" pitchFamily="34" charset="-122"/>
                <a:ea typeface="微软雅黑" panose="020B0503020204020204" pitchFamily="34" charset="-122"/>
              </a:rPr>
              <a:t>Realization</a:t>
            </a:r>
            <a:r>
              <a:rPr lang="zh-CN" altLang="en-US" sz="3200" dirty="0">
                <a:latin typeface="微软雅黑" panose="020B0503020204020204" pitchFamily="34" charset="-122"/>
                <a:ea typeface="微软雅黑" panose="020B0503020204020204" pitchFamily="34" charset="-122"/>
              </a:rPr>
              <a:t>）</a:t>
            </a:r>
          </a:p>
        </p:txBody>
      </p:sp>
      <p:sp>
        <p:nvSpPr>
          <p:cNvPr id="19" name="矩形 18"/>
          <p:cNvSpPr/>
          <p:nvPr/>
        </p:nvSpPr>
        <p:spPr>
          <a:xfrm>
            <a:off x="2548549" y="510410"/>
            <a:ext cx="8360241" cy="647035"/>
          </a:xfrm>
          <a:prstGeom prst="rect">
            <a:avLst/>
          </a:prstGeom>
        </p:spPr>
        <p:txBody>
          <a:bodyPr wrap="square" lIns="68570" tIns="34289" rIns="68570" bIns="34289">
            <a:spAutoFit/>
          </a:bodyPr>
          <a:lstStyle/>
          <a:p>
            <a:pPr defTabSz="685681">
              <a:lnSpc>
                <a:spcPct val="130000"/>
              </a:lnSpc>
            </a:pPr>
            <a:r>
              <a:rPr lang="zh-CN" altLang="en-US" sz="3200" dirty="0">
                <a:latin typeface="微软雅黑" panose="020B0503020204020204" pitchFamily="34" charset="-122"/>
                <a:ea typeface="微软雅黑" panose="020B0503020204020204" pitchFamily="34" charset="-122"/>
              </a:rPr>
              <a:t>依赖关系（</a:t>
            </a:r>
            <a:r>
              <a:rPr lang="en-US" altLang="zh-CN" sz="3200" dirty="0">
                <a:latin typeface="微软雅黑" panose="020B0503020204020204" pitchFamily="34" charset="-122"/>
                <a:ea typeface="微软雅黑" panose="020B0503020204020204" pitchFamily="34" charset="-122"/>
              </a:rPr>
              <a:t>Dependency</a:t>
            </a:r>
            <a:r>
              <a:rPr lang="zh-CN" altLang="en-US" sz="3200" dirty="0">
                <a:latin typeface="微软雅黑" panose="020B0503020204020204" pitchFamily="34" charset="-122"/>
                <a:ea typeface="微软雅黑" panose="020B0503020204020204" pitchFamily="34" charset="-122"/>
              </a:rPr>
              <a:t>）</a:t>
            </a:r>
          </a:p>
        </p:txBody>
      </p:sp>
      <p:sp>
        <p:nvSpPr>
          <p:cNvPr id="20" name="矩形 19"/>
          <p:cNvSpPr/>
          <p:nvPr/>
        </p:nvSpPr>
        <p:spPr>
          <a:xfrm>
            <a:off x="3693338" y="4122327"/>
            <a:ext cx="8837277" cy="655434"/>
          </a:xfrm>
          <a:prstGeom prst="rect">
            <a:avLst/>
          </a:prstGeom>
        </p:spPr>
        <p:txBody>
          <a:bodyPr wrap="square" lIns="68570" tIns="34289" rIns="68570" bIns="34289">
            <a:spAutoFit/>
          </a:bodyPr>
          <a:lstStyle/>
          <a:p>
            <a:pPr defTabSz="685681">
              <a:lnSpc>
                <a:spcPct val="130000"/>
              </a:lnSpc>
            </a:pPr>
            <a:r>
              <a:rPr lang="zh-CN" altLang="en-US" sz="3200" dirty="0"/>
              <a:t>关联</a:t>
            </a:r>
            <a:r>
              <a:rPr lang="zh-CN" altLang="en-US" sz="3200" dirty="0">
                <a:latin typeface="微软雅黑" panose="020B0503020204020204" pitchFamily="34" charset="-122"/>
                <a:ea typeface="微软雅黑" panose="020B0503020204020204" pitchFamily="34" charset="-122"/>
              </a:rPr>
              <a:t>关系</a:t>
            </a:r>
            <a:r>
              <a:rPr lang="zh-CN" altLang="en-US" sz="3200" dirty="0"/>
              <a:t>（</a:t>
            </a:r>
            <a:r>
              <a:rPr lang="en-US" altLang="zh-CN" sz="3200" dirty="0"/>
              <a:t>Association</a:t>
            </a:r>
            <a:r>
              <a:rPr lang="zh-CN" altLang="en-US" sz="3200" dirty="0"/>
              <a:t>）</a:t>
            </a:r>
            <a:endParaRPr lang="zh-CN" altLang="en-US" sz="4000" dirty="0">
              <a:latin typeface="微软雅黑" panose="020B0503020204020204" pitchFamily="34" charset="-122"/>
              <a:ea typeface="微软雅黑" panose="020B0503020204020204" pitchFamily="34" charset="-122"/>
            </a:endParaRP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xmlns="" id="{98042DB0-0751-4558-8137-6016562F1427}"/>
              </a:ext>
            </a:extLst>
          </p:cNvPr>
          <p:cNvSpPr txBox="1"/>
          <p:nvPr/>
        </p:nvSpPr>
        <p:spPr>
          <a:xfrm>
            <a:off x="575176" y="1963959"/>
            <a:ext cx="615553" cy="2723448"/>
          </a:xfrm>
          <a:prstGeom prst="rect">
            <a:avLst/>
          </a:prstGeom>
          <a:noFill/>
        </p:spPr>
        <p:txBody>
          <a:bodyPr vert="eaVert" wrap="square" rtlCol="0">
            <a:spAutoFit/>
          </a:bodyPr>
          <a:lstStyle/>
          <a:p>
            <a:pPr algn="ctr"/>
            <a:r>
              <a:rPr lang="zh-CN" altLang="en-US" sz="2800" dirty="0">
                <a:solidFill>
                  <a:schemeClr val="bg1"/>
                </a:solidFill>
              </a:rPr>
              <a:t>类之间的关系</a:t>
            </a:r>
          </a:p>
        </p:txBody>
      </p:sp>
      <p:sp>
        <p:nvSpPr>
          <p:cNvPr id="14" name="椭圆 13">
            <a:extLst>
              <a:ext uri="{FF2B5EF4-FFF2-40B4-BE49-F238E27FC236}">
                <a16:creationId xmlns:a16="http://schemas.microsoft.com/office/drawing/2014/main" xmlns="" id="{98874EF5-7892-4A8D-9AEE-FB81D0F2BA94}"/>
              </a:ext>
            </a:extLst>
          </p:cNvPr>
          <p:cNvSpPr/>
          <p:nvPr/>
        </p:nvSpPr>
        <p:spPr>
          <a:xfrm>
            <a:off x="2827070" y="4033461"/>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1A9E14-2254-4CD2-8D92-64C22A2A6E7E}"/>
              </a:ext>
            </a:extLst>
          </p:cNvPr>
          <p:cNvSpPr/>
          <p:nvPr/>
        </p:nvSpPr>
        <p:spPr>
          <a:xfrm>
            <a:off x="2827070" y="2043489"/>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5872900"/>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6" name="矩形 15"/>
          <p:cNvSpPr/>
          <p:nvPr/>
        </p:nvSpPr>
        <p:spPr>
          <a:xfrm>
            <a:off x="743257" y="1512787"/>
            <a:ext cx="5163739" cy="1630701"/>
          </a:xfrm>
          <a:prstGeom prst="rect">
            <a:avLst/>
          </a:prstGeom>
        </p:spPr>
        <p:txBody>
          <a:bodyPr wrap="square" lIns="68570" tIns="34289" rIns="68570" bIns="34289">
            <a:spAutoFit/>
          </a:bodyPr>
          <a:lstStyle/>
          <a:p>
            <a:pPr defTabSz="685681">
              <a:lnSpc>
                <a:spcPct val="130000"/>
              </a:lnSpc>
            </a:pPr>
            <a:r>
              <a:rPr lang="zh-CN" altLang="en-US" sz="2000" dirty="0">
                <a:latin typeface="微软雅黑" panose="020B0503020204020204" pitchFamily="34" charset="-122"/>
                <a:ea typeface="微软雅黑" panose="020B0503020204020204" pitchFamily="34" charset="-122"/>
              </a:rPr>
              <a:t>关联关系（</a:t>
            </a:r>
            <a:r>
              <a:rPr lang="en-US" altLang="zh-CN" sz="2000" dirty="0">
                <a:latin typeface="微软雅黑" panose="020B0503020204020204" pitchFamily="34" charset="-122"/>
                <a:ea typeface="微软雅黑" panose="020B0503020204020204" pitchFamily="34" charset="-122"/>
              </a:rPr>
              <a:t>Dependency)</a:t>
            </a:r>
            <a:r>
              <a:rPr lang="zh-CN" altLang="en-US" sz="2000" dirty="0">
                <a:latin typeface="微软雅黑" panose="020B0503020204020204" pitchFamily="34" charset="-122"/>
                <a:ea typeface="微软雅黑" panose="020B0503020204020204" pitchFamily="34" charset="-122"/>
              </a:rPr>
              <a:t>：一个元素（服务提供者）的某些改变可能会影响或提供消息给其他元素（使用者），即使用者以某种形式依赖于其他类元。</a:t>
            </a:r>
          </a:p>
        </p:txBody>
      </p:sp>
      <p:sp>
        <p:nvSpPr>
          <p:cNvPr id="17" name="等腰三角形 16"/>
          <p:cNvSpPr/>
          <p:nvPr/>
        </p:nvSpPr>
        <p:spPr>
          <a:xfrm rot="10800000">
            <a:off x="550890" y="140766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15265" y="3475813"/>
            <a:ext cx="5064212" cy="1630701"/>
          </a:xfrm>
          <a:prstGeom prst="rect">
            <a:avLst/>
          </a:prstGeom>
        </p:spPr>
        <p:txBody>
          <a:bodyPr wrap="square" lIns="68570" tIns="34289" rIns="68570" bIns="34289">
            <a:spAutoFit/>
          </a:bodyPr>
          <a:lstStyle/>
          <a:p>
            <a:pPr defTabSz="685681">
              <a:lnSpc>
                <a:spcPct val="130000"/>
              </a:lnSpc>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图形上，把依赖画成一条有向的虚线，指向被依赖的事物。</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定义了</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种依赖：使用依赖，抽象依赖，授权依赖，绑定依赖。</a:t>
            </a:r>
            <a:r>
              <a:rPr lang="en-US" altLang="zh-CN" sz="2000" dirty="0">
                <a:latin typeface="微软雅黑" panose="020B0503020204020204" pitchFamily="34" charset="-122"/>
                <a:ea typeface="微软雅黑" panose="020B0503020204020204" pitchFamily="34" charset="-122"/>
              </a:rPr>
              <a:t>	</a:t>
            </a:r>
          </a:p>
        </p:txBody>
      </p:sp>
      <p:sp>
        <p:nvSpPr>
          <p:cNvPr id="19" name="等腰三角形 18"/>
          <p:cNvSpPr/>
          <p:nvPr/>
        </p:nvSpPr>
        <p:spPr>
          <a:xfrm rot="10800000">
            <a:off x="531115" y="3361513"/>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EC14344C-3627-4B3E-844A-C8487810DD3A}"/>
              </a:ext>
            </a:extLst>
          </p:cNvPr>
          <p:cNvSpPr/>
          <p:nvPr/>
        </p:nvSpPr>
        <p:spPr>
          <a:xfrm>
            <a:off x="5887216" y="148723"/>
            <a:ext cx="2646878" cy="830997"/>
          </a:xfrm>
          <a:prstGeom prst="rect">
            <a:avLst/>
          </a:prstGeom>
        </p:spPr>
        <p:txBody>
          <a:bodyPr wrap="none">
            <a:spAutoFit/>
          </a:bodyPr>
          <a:lstStyle/>
          <a:p>
            <a:r>
              <a:rPr lang="zh-CN" altLang="en-US" sz="4800" dirty="0"/>
              <a:t>依赖关系</a:t>
            </a:r>
          </a:p>
        </p:txBody>
      </p:sp>
      <p:cxnSp>
        <p:nvCxnSpPr>
          <p:cNvPr id="20" name="直接连接符 19">
            <a:extLst>
              <a:ext uri="{FF2B5EF4-FFF2-40B4-BE49-F238E27FC236}">
                <a16:creationId xmlns:a16="http://schemas.microsoft.com/office/drawing/2014/main" xmlns="" id="{14B14E82-8A82-4E5D-A6B2-CA834A4DD3D4}"/>
              </a:ext>
            </a:extLst>
          </p:cNvPr>
          <p:cNvCxnSpPr>
            <a:cxnSpLocks/>
          </p:cNvCxnSpPr>
          <p:nvPr/>
        </p:nvCxnSpPr>
        <p:spPr>
          <a:xfrm>
            <a:off x="6066132" y="1499134"/>
            <a:ext cx="0" cy="501596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4A41372F-1276-47DB-9255-8080CC487E50}"/>
              </a:ext>
            </a:extLst>
          </p:cNvPr>
          <p:cNvCxnSpPr>
            <a:cxnSpLocks/>
          </p:cNvCxnSpPr>
          <p:nvPr/>
        </p:nvCxnSpPr>
        <p:spPr>
          <a:xfrm>
            <a:off x="5970882" y="1499134"/>
            <a:ext cx="0" cy="501596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xmlns="" id="{E4C1AFDB-0070-4F8C-92E3-2623D87F5193}"/>
              </a:ext>
            </a:extLst>
          </p:cNvPr>
          <p:cNvSpPr/>
          <p:nvPr/>
        </p:nvSpPr>
        <p:spPr>
          <a:xfrm>
            <a:off x="6491630" y="1592827"/>
            <a:ext cx="5064212" cy="1114470"/>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①使用依赖：使用依赖是一种非常直接的关系，它通常表示使用者使用服务提供者所提供的服务实现它的行为。</a:t>
            </a:r>
            <a:endParaRPr lang="en-US" altLang="zh-CN" dirty="0">
              <a:latin typeface="微软雅黑" panose="020B0503020204020204" pitchFamily="34" charset="-122"/>
              <a:ea typeface="微软雅黑" panose="020B0503020204020204" pitchFamily="34" charset="-122"/>
            </a:endParaRPr>
          </a:p>
        </p:txBody>
      </p:sp>
      <p:sp>
        <p:nvSpPr>
          <p:cNvPr id="24" name="等腰三角形 23">
            <a:extLst>
              <a:ext uri="{FF2B5EF4-FFF2-40B4-BE49-F238E27FC236}">
                <a16:creationId xmlns:a16="http://schemas.microsoft.com/office/drawing/2014/main" xmlns="" id="{DCE8B930-D25F-4CC3-9B8E-099A8F6C82BB}"/>
              </a:ext>
            </a:extLst>
          </p:cNvPr>
          <p:cNvSpPr/>
          <p:nvPr/>
        </p:nvSpPr>
        <p:spPr>
          <a:xfrm rot="10800000">
            <a:off x="6307480" y="147852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xmlns="" id="{69FFC228-A2C5-402B-9215-3997B32F26FC}"/>
              </a:ext>
            </a:extLst>
          </p:cNvPr>
          <p:cNvSpPr/>
          <p:nvPr/>
        </p:nvSpPr>
        <p:spPr>
          <a:xfrm>
            <a:off x="6491630" y="2711303"/>
            <a:ext cx="5064212" cy="1474569"/>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②抽象依赖：抽象依赖建模表示使用者和提供者之间的关系，它依赖于在不同抽象层次上的事物。共有三种抽象依赖：跟踪依赖</a:t>
            </a:r>
            <a:r>
              <a:rPr lang="en-US" altLang="zh-CN" dirty="0">
                <a:latin typeface="微软雅黑" panose="020B0503020204020204" pitchFamily="34" charset="-122"/>
                <a:ea typeface="微软雅黑" panose="020B0503020204020204" pitchFamily="34" charset="-122"/>
              </a:rPr>
              <a:t>&lt;&lt;trace&gt;&gt; , </a:t>
            </a:r>
            <a:r>
              <a:rPr lang="zh-CN" altLang="en-US" dirty="0">
                <a:latin typeface="微软雅黑" panose="020B0503020204020204" pitchFamily="34" charset="-122"/>
                <a:ea typeface="微软雅黑" panose="020B0503020204020204" pitchFamily="34" charset="-122"/>
              </a:rPr>
              <a:t>精化依赖</a:t>
            </a:r>
            <a:r>
              <a:rPr lang="en-US" altLang="zh-CN" dirty="0">
                <a:latin typeface="微软雅黑" panose="020B0503020204020204" pitchFamily="34" charset="-122"/>
                <a:ea typeface="微软雅黑" panose="020B0503020204020204" pitchFamily="34" charset="-122"/>
              </a:rPr>
              <a:t>&lt;&lt;refine&gt;&gt;</a:t>
            </a:r>
            <a:r>
              <a:rPr lang="zh-CN" altLang="en-US" dirty="0">
                <a:latin typeface="微软雅黑" panose="020B0503020204020204" pitchFamily="34" charset="-122"/>
                <a:ea typeface="微软雅黑" panose="020B0503020204020204" pitchFamily="34" charset="-122"/>
              </a:rPr>
              <a:t>和派生依赖</a:t>
            </a:r>
            <a:r>
              <a:rPr lang="en-US" altLang="zh-CN" dirty="0">
                <a:latin typeface="微软雅黑" panose="020B0503020204020204" pitchFamily="34" charset="-122"/>
                <a:ea typeface="微软雅黑" panose="020B0503020204020204" pitchFamily="34" charset="-122"/>
              </a:rPr>
              <a:t>&lt;&lt;derive&gt;&gt;</a:t>
            </a:r>
          </a:p>
        </p:txBody>
      </p:sp>
      <p:sp>
        <p:nvSpPr>
          <p:cNvPr id="32" name="矩形 31">
            <a:extLst>
              <a:ext uri="{FF2B5EF4-FFF2-40B4-BE49-F238E27FC236}">
                <a16:creationId xmlns:a16="http://schemas.microsoft.com/office/drawing/2014/main" xmlns="" id="{D7EC0C78-0F03-4648-83C3-E05CAF79629A}"/>
              </a:ext>
            </a:extLst>
          </p:cNvPr>
          <p:cNvSpPr/>
          <p:nvPr/>
        </p:nvSpPr>
        <p:spPr>
          <a:xfrm>
            <a:off x="6491630" y="4247541"/>
            <a:ext cx="5064212" cy="1474569"/>
          </a:xfrm>
          <a:prstGeom prst="rect">
            <a:avLst/>
          </a:prstGeom>
        </p:spPr>
        <p:txBody>
          <a:bodyPr wrap="square" lIns="68570" tIns="34289" rIns="68570" bIns="34289">
            <a:spAutoFit/>
          </a:bodyPr>
          <a:lstStyle/>
          <a:p>
            <a:pPr defTabSz="685681">
              <a:lnSpc>
                <a:spcPct val="130000"/>
              </a:lnSpc>
            </a:pPr>
            <a:r>
              <a:rPr lang="zh-CN" altLang="en-US" dirty="0"/>
              <a:t>③</a:t>
            </a:r>
            <a:r>
              <a:rPr lang="zh-CN" altLang="en-US" dirty="0">
                <a:latin typeface="微软雅黑" panose="020B0503020204020204" pitchFamily="34" charset="-122"/>
                <a:ea typeface="微软雅黑" panose="020B0503020204020204" pitchFamily="34" charset="-122"/>
              </a:rPr>
              <a:t>授权依赖：表达了一个事物访问另一个事物的能力，提供者可以规定使用者的权限。主要有三种类型的授权依赖：访问依赖</a:t>
            </a:r>
            <a:r>
              <a:rPr lang="en-US" altLang="zh-CN" dirty="0">
                <a:latin typeface="微软雅黑" panose="020B0503020204020204" pitchFamily="34" charset="-122"/>
                <a:ea typeface="微软雅黑" panose="020B0503020204020204" pitchFamily="34" charset="-122"/>
              </a:rPr>
              <a:t>&lt;&lt;access&gt;&gt; </a:t>
            </a:r>
            <a:r>
              <a:rPr lang="zh-CN" altLang="en-US" dirty="0">
                <a:latin typeface="微软雅黑" panose="020B0503020204020204" pitchFamily="34" charset="-122"/>
                <a:ea typeface="微软雅黑" panose="020B0503020204020204" pitchFamily="34" charset="-122"/>
              </a:rPr>
              <a:t>导入依赖</a:t>
            </a:r>
            <a:r>
              <a:rPr lang="en-US" altLang="zh-CN" dirty="0">
                <a:latin typeface="微软雅黑" panose="020B0503020204020204" pitchFamily="34" charset="-122"/>
                <a:ea typeface="微软雅黑" panose="020B0503020204020204" pitchFamily="34" charset="-122"/>
              </a:rPr>
              <a:t>&lt;&lt;import&gt;&gt; </a:t>
            </a:r>
            <a:r>
              <a:rPr lang="zh-CN" altLang="en-US" dirty="0">
                <a:latin typeface="微软雅黑" panose="020B0503020204020204" pitchFamily="34" charset="-122"/>
                <a:ea typeface="微软雅黑" panose="020B0503020204020204" pitchFamily="34" charset="-122"/>
              </a:rPr>
              <a:t>友元依赖</a:t>
            </a:r>
            <a:r>
              <a:rPr lang="en-US" altLang="zh-CN" dirty="0">
                <a:latin typeface="微软雅黑" panose="020B0503020204020204" pitchFamily="34" charset="-122"/>
                <a:ea typeface="微软雅黑" panose="020B0503020204020204" pitchFamily="34" charset="-122"/>
              </a:rPr>
              <a:t>&lt;&lt;friend&gt;&gt;</a:t>
            </a:r>
          </a:p>
        </p:txBody>
      </p:sp>
      <p:sp>
        <p:nvSpPr>
          <p:cNvPr id="33" name="矩形 32">
            <a:extLst>
              <a:ext uri="{FF2B5EF4-FFF2-40B4-BE49-F238E27FC236}">
                <a16:creationId xmlns:a16="http://schemas.microsoft.com/office/drawing/2014/main" xmlns="" id="{795CCEAE-43AE-40B5-AD90-A9A45C402B60}"/>
              </a:ext>
            </a:extLst>
          </p:cNvPr>
          <p:cNvSpPr/>
          <p:nvPr/>
        </p:nvSpPr>
        <p:spPr>
          <a:xfrm>
            <a:off x="6491630" y="5925032"/>
            <a:ext cx="5064212" cy="754372"/>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④绑定依赖：它表明对目标模板使用给定的实际参数进行实例化 关键字为</a:t>
            </a:r>
            <a:r>
              <a:rPr lang="en-US" altLang="zh-CN" dirty="0">
                <a:latin typeface="微软雅黑" panose="020B0503020204020204" pitchFamily="34" charset="-122"/>
                <a:ea typeface="微软雅黑" panose="020B0503020204020204" pitchFamily="34" charset="-122"/>
              </a:rPr>
              <a:t>&lt;&lt;bind&gt;&gt;</a:t>
            </a:r>
          </a:p>
        </p:txBody>
      </p:sp>
      <p:pic>
        <p:nvPicPr>
          <p:cNvPr id="2" name="图片 1">
            <a:extLst>
              <a:ext uri="{FF2B5EF4-FFF2-40B4-BE49-F238E27FC236}">
                <a16:creationId xmlns:a16="http://schemas.microsoft.com/office/drawing/2014/main" xmlns="" id="{85D9C20D-3C43-4D43-8F10-0D8B199061A5}"/>
              </a:ext>
            </a:extLst>
          </p:cNvPr>
          <p:cNvPicPr>
            <a:picLocks noChangeAspect="1"/>
          </p:cNvPicPr>
          <p:nvPr/>
        </p:nvPicPr>
        <p:blipFill>
          <a:blip r:embed="rId3"/>
          <a:stretch>
            <a:fillRect/>
          </a:stretch>
        </p:blipFill>
        <p:spPr>
          <a:xfrm>
            <a:off x="101755" y="4793063"/>
            <a:ext cx="5522590" cy="1991417"/>
          </a:xfrm>
          <a:prstGeom prst="rect">
            <a:avLst/>
          </a:prstGeom>
        </p:spPr>
      </p:pic>
      <p:sp>
        <p:nvSpPr>
          <p:cNvPr id="6" name="日期占位符 5"/>
          <p:cNvSpPr>
            <a:spLocks noGrp="1"/>
          </p:cNvSpPr>
          <p:nvPr>
            <p:ph type="dt" sz="half" idx="10"/>
          </p:nvPr>
        </p:nvSpPr>
        <p:spPr/>
        <p:txBody>
          <a:bodyPr/>
          <a:lstStyle/>
          <a:p>
            <a:fld id="{2BBC24BC-401A-4597-BBDC-D405CC7BB5F4}" type="datetime1">
              <a:rPr lang="zh-CN" altLang="en-US" smtClean="0"/>
              <a:t>2018/10/28</a:t>
            </a:fld>
            <a:endParaRPr lang="zh-CN" altLang="en-US"/>
          </a:p>
        </p:txBody>
      </p:sp>
      <p:sp>
        <p:nvSpPr>
          <p:cNvPr id="8" name="灯片编号占位符 7"/>
          <p:cNvSpPr>
            <a:spLocks noGrp="1"/>
          </p:cNvSpPr>
          <p:nvPr>
            <p:ph type="sldNum" sz="quarter" idx="12"/>
          </p:nvPr>
        </p:nvSpPr>
        <p:spPr/>
        <p:txBody>
          <a:bodyPr/>
          <a:lstStyle/>
          <a:p>
            <a:fld id="{A99B09EC-0F5A-4ED1-9D27-B6EB06E679C1}" type="slidenum">
              <a:rPr lang="zh-CN" altLang="en-US" smtClean="0"/>
              <a:pPr/>
              <a:t>29</a:t>
            </a:fld>
            <a:endParaRPr lang="zh-CN" altLang="en-US"/>
          </a:p>
        </p:txBody>
      </p:sp>
    </p:spTree>
    <p:extLst>
      <p:ext uri="{BB962C8B-B14F-4D97-AF65-F5344CB8AC3E}">
        <p14:creationId xmlns:p14="http://schemas.microsoft.com/office/powerpoint/2010/main" val="85720650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228850" y="83820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rPr>
              <a:t>5</a:t>
            </a:r>
            <a:endParaRPr lang="zh-CN" altLang="en-US" sz="2800" b="1" dirty="0">
              <a:solidFill>
                <a:schemeClr val="tx1"/>
              </a:solidFill>
            </a:endParaRPr>
          </a:p>
        </p:txBody>
      </p:sp>
      <p:sp>
        <p:nvSpPr>
          <p:cNvPr id="6" name="椭圆 5"/>
          <p:cNvSpPr/>
          <p:nvPr/>
        </p:nvSpPr>
        <p:spPr>
          <a:xfrm>
            <a:off x="3009900" y="230780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rPr>
              <a:t>6</a:t>
            </a:r>
            <a:endParaRPr lang="zh-CN" altLang="en-US" sz="2800" b="1" dirty="0">
              <a:solidFill>
                <a:schemeClr val="tx1"/>
              </a:solidFill>
            </a:endParaRPr>
          </a:p>
        </p:txBody>
      </p:sp>
      <p:sp>
        <p:nvSpPr>
          <p:cNvPr id="8" name="椭圆 7"/>
          <p:cNvSpPr/>
          <p:nvPr/>
        </p:nvSpPr>
        <p:spPr>
          <a:xfrm>
            <a:off x="2228850" y="5400172"/>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8</a:t>
            </a:r>
            <a:endParaRPr lang="zh-CN" altLang="en-US" sz="2800" dirty="0">
              <a:solidFill>
                <a:schemeClr val="tx1"/>
              </a:solidFill>
            </a:endParaRPr>
          </a:p>
        </p:txBody>
      </p:sp>
      <p:sp>
        <p:nvSpPr>
          <p:cNvPr id="17" name="矩形 16"/>
          <p:cNvSpPr/>
          <p:nvPr/>
        </p:nvSpPr>
        <p:spPr>
          <a:xfrm>
            <a:off x="3400425" y="1020386"/>
            <a:ext cx="8601075" cy="789445"/>
          </a:xfrm>
          <a:prstGeom prst="rect">
            <a:avLst/>
          </a:prstGeom>
        </p:spPr>
        <p:txBody>
          <a:bodyPr wrap="square" lIns="68570" tIns="34289" rIns="68570" bIns="34289">
            <a:spAutoFit/>
          </a:bodyPr>
          <a:lstStyle/>
          <a:p>
            <a:pPr defTabSz="685681">
              <a:lnSpc>
                <a:spcPct val="130000"/>
              </a:lnSpc>
            </a:pPr>
            <a:r>
              <a:rPr lang="zh-CN" altLang="en-US" sz="3600" dirty="0" smtClean="0">
                <a:latin typeface="微软雅黑" panose="020B0503020204020204" pitchFamily="34" charset="-122"/>
                <a:ea typeface="微软雅黑" panose="020B0503020204020204" pitchFamily="34" charset="-122"/>
              </a:rPr>
              <a:t>顺序图</a:t>
            </a:r>
            <a:endParaRPr lang="zh-CN" altLang="en-US" sz="3600" dirty="0">
              <a:latin typeface="微软雅黑" panose="020B0503020204020204" pitchFamily="34" charset="-122"/>
              <a:ea typeface="微软雅黑" panose="020B0503020204020204" pitchFamily="34" charset="-122"/>
            </a:endParaRPr>
          </a:p>
        </p:txBody>
      </p:sp>
      <p:sp>
        <p:nvSpPr>
          <p:cNvPr id="18" name="矩形 17"/>
          <p:cNvSpPr/>
          <p:nvPr/>
        </p:nvSpPr>
        <p:spPr>
          <a:xfrm>
            <a:off x="4088935" y="2398148"/>
            <a:ext cx="8103065" cy="789445"/>
          </a:xfrm>
          <a:prstGeom prst="rect">
            <a:avLst/>
          </a:prstGeom>
        </p:spPr>
        <p:txBody>
          <a:bodyPr wrap="square" lIns="68570" tIns="34289" rIns="68570" bIns="34289">
            <a:spAutoFit/>
          </a:bodyPr>
          <a:lstStyle/>
          <a:p>
            <a:pPr defTabSz="685681">
              <a:lnSpc>
                <a:spcPct val="130000"/>
              </a:lnSpc>
            </a:pPr>
            <a:r>
              <a:rPr lang="zh-CN" altLang="en-US" sz="3600" dirty="0" smtClean="0">
                <a:latin typeface="微软雅黑" panose="020B0503020204020204" pitchFamily="34" charset="-122"/>
                <a:ea typeface="微软雅黑" panose="020B0503020204020204" pitchFamily="34" charset="-122"/>
              </a:rPr>
              <a:t>协作图</a:t>
            </a:r>
            <a:endParaRPr lang="zh-CN" altLang="en-US" sz="3600" dirty="0">
              <a:latin typeface="微软雅黑" panose="020B0503020204020204" pitchFamily="34" charset="-122"/>
              <a:ea typeface="微软雅黑" panose="020B0503020204020204" pitchFamily="34" charset="-122"/>
            </a:endParaRPr>
          </a:p>
        </p:txBody>
      </p:sp>
      <p:sp>
        <p:nvSpPr>
          <p:cNvPr id="19" name="矩形 18"/>
          <p:cNvSpPr/>
          <p:nvPr/>
        </p:nvSpPr>
        <p:spPr>
          <a:xfrm>
            <a:off x="3993684" y="4032332"/>
            <a:ext cx="8360241" cy="789445"/>
          </a:xfrm>
          <a:prstGeom prst="rect">
            <a:avLst/>
          </a:prstGeom>
        </p:spPr>
        <p:txBody>
          <a:bodyPr wrap="square" lIns="68570" tIns="34289" rIns="68570" bIns="34289">
            <a:spAutoFit/>
          </a:bodyPr>
          <a:lstStyle/>
          <a:p>
            <a:pPr defTabSz="685681">
              <a:lnSpc>
                <a:spcPct val="130000"/>
              </a:lnSpc>
            </a:pPr>
            <a:r>
              <a:rPr lang="zh-CN" altLang="en-US" sz="3600" dirty="0" smtClean="0">
                <a:latin typeface="微软雅黑" panose="020B0503020204020204" pitchFamily="34" charset="-122"/>
                <a:ea typeface="微软雅黑" panose="020B0503020204020204" pitchFamily="34" charset="-122"/>
              </a:rPr>
              <a:t>部署图</a:t>
            </a:r>
            <a:endParaRPr lang="zh-CN" altLang="en-US" sz="3600" dirty="0">
              <a:latin typeface="微软雅黑" panose="020B0503020204020204" pitchFamily="34" charset="-122"/>
              <a:ea typeface="微软雅黑" panose="020B0503020204020204" pitchFamily="34" charset="-122"/>
            </a:endParaRPr>
          </a:p>
        </p:txBody>
      </p:sp>
      <p:sp>
        <p:nvSpPr>
          <p:cNvPr id="20" name="矩形 19"/>
          <p:cNvSpPr/>
          <p:nvPr/>
        </p:nvSpPr>
        <p:spPr>
          <a:xfrm>
            <a:off x="3507123" y="5447290"/>
            <a:ext cx="8837277" cy="789445"/>
          </a:xfrm>
          <a:prstGeom prst="rect">
            <a:avLst/>
          </a:prstGeom>
        </p:spPr>
        <p:txBody>
          <a:bodyPr wrap="square" lIns="68570" tIns="34289" rIns="68570" bIns="34289">
            <a:spAutoFit/>
          </a:bodyPr>
          <a:lstStyle/>
          <a:p>
            <a:pPr defTabSz="685681">
              <a:lnSpc>
                <a:spcPct val="130000"/>
              </a:lnSpc>
            </a:pPr>
            <a:r>
              <a:rPr lang="zh-CN" altLang="en-US" sz="3600" dirty="0" smtClean="0">
                <a:latin typeface="微软雅黑" panose="020B0503020204020204" pitchFamily="34" charset="-122"/>
                <a:ea typeface="微软雅黑" panose="020B0503020204020204" pitchFamily="34" charset="-122"/>
              </a:rPr>
              <a:t>附录</a:t>
            </a:r>
            <a:endParaRPr lang="zh-CN" altLang="en-US" sz="3600" dirty="0">
              <a:latin typeface="微软雅黑" panose="020B0503020204020204" pitchFamily="34" charset="-122"/>
              <a:ea typeface="微软雅黑" panose="020B0503020204020204" pitchFamily="34" charset="-122"/>
            </a:endParaRP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32718" y="2698333"/>
            <a:ext cx="701675" cy="1077218"/>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7" name="椭圆 6"/>
          <p:cNvSpPr/>
          <p:nvPr/>
        </p:nvSpPr>
        <p:spPr>
          <a:xfrm>
            <a:off x="2839805" y="3861633"/>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7</a:t>
            </a:r>
            <a:endParaRPr lang="zh-CN" altLang="en-US" sz="2800" dirty="0">
              <a:solidFill>
                <a:schemeClr val="tx1"/>
              </a:solidFill>
            </a:endParaRPr>
          </a:p>
        </p:txBody>
      </p:sp>
      <p:pic>
        <p:nvPicPr>
          <p:cNvPr id="13"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628615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1" name="等腰三角形 10"/>
          <p:cNvSpPr/>
          <p:nvPr/>
        </p:nvSpPr>
        <p:spPr>
          <a:xfrm rot="10800000">
            <a:off x="1575037" y="4461060"/>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321037" y="1512787"/>
            <a:ext cx="9404874" cy="102951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泛化关系（</a:t>
            </a:r>
            <a:r>
              <a:rPr lang="en-US" altLang="zh-CN" sz="2400" dirty="0">
                <a:latin typeface="微软雅黑" panose="020B0503020204020204" pitchFamily="34" charset="-122"/>
                <a:ea typeface="微软雅黑" panose="020B0503020204020204" pitchFamily="34" charset="-122"/>
              </a:rPr>
              <a:t> Generalization</a:t>
            </a:r>
            <a:r>
              <a:rPr lang="zh-CN" altLang="en-US" sz="2400" dirty="0">
                <a:latin typeface="微软雅黑" panose="020B0503020204020204" pitchFamily="34" charset="-122"/>
                <a:ea typeface="微软雅黑" panose="020B0503020204020204" pitchFamily="34" charset="-122"/>
              </a:rPr>
              <a:t>）是一种存在与一般元素和特殊元素之间的分类关系，它只使用在类图上，而不是实例</a:t>
            </a:r>
            <a:r>
              <a:rPr lang="zh-CN" altLang="en-US" sz="2400" dirty="0" smtClean="0">
                <a:latin typeface="微软雅黑" panose="020B0503020204020204" pitchFamily="34" charset="-122"/>
                <a:ea typeface="微软雅黑" panose="020B0503020204020204" pitchFamily="34" charset="-122"/>
              </a:rPr>
              <a:t>上。</a:t>
            </a:r>
            <a:endParaRPr lang="zh-CN" altLang="en-US" sz="2400" dirty="0">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93044" y="2968369"/>
            <a:ext cx="9432867" cy="102951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在类图中，一般元素被称为超类或父类，而特殊元素被称为子类。</a:t>
            </a:r>
            <a:r>
              <a:rPr lang="zh-CN" altLang="en-US" sz="2400" b="1" dirty="0">
                <a:solidFill>
                  <a:srgbClr val="FF0000"/>
                </a:solidFill>
                <a:latin typeface="微软雅黑" panose="020B0503020204020204" pitchFamily="34" charset="-122"/>
                <a:ea typeface="微软雅黑" panose="020B0503020204020204" pitchFamily="34" charset="-122"/>
              </a:rPr>
              <a:t>在</a:t>
            </a:r>
            <a:r>
              <a:rPr lang="en-US" altLang="zh-CN" sz="2400" b="1" dirty="0">
                <a:solidFill>
                  <a:srgbClr val="FF0000"/>
                </a:solidFill>
                <a:latin typeface="微软雅黑" panose="020B0503020204020204" pitchFamily="34" charset="-122"/>
                <a:ea typeface="微软雅黑" panose="020B0503020204020204" pitchFamily="34" charset="-122"/>
              </a:rPr>
              <a:t>UML</a:t>
            </a:r>
            <a:r>
              <a:rPr lang="zh-CN" altLang="en-US" sz="2400" b="1" dirty="0">
                <a:solidFill>
                  <a:srgbClr val="FF0000"/>
                </a:solidFill>
                <a:latin typeface="微软雅黑" panose="020B0503020204020204" pitchFamily="34" charset="-122"/>
                <a:ea typeface="微软雅黑" panose="020B0503020204020204" pitchFamily="34" charset="-122"/>
              </a:rPr>
              <a:t>中，泛化关系用一条从子类指向父类的空心三角箭头表示。</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1108895" y="285406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EC14344C-3627-4B3E-844A-C8487810DD3A}"/>
              </a:ext>
            </a:extLst>
          </p:cNvPr>
          <p:cNvSpPr/>
          <p:nvPr/>
        </p:nvSpPr>
        <p:spPr>
          <a:xfrm>
            <a:off x="5476206" y="290491"/>
            <a:ext cx="2646878" cy="830997"/>
          </a:xfrm>
          <a:prstGeom prst="rect">
            <a:avLst/>
          </a:prstGeom>
        </p:spPr>
        <p:txBody>
          <a:bodyPr wrap="none">
            <a:spAutoFit/>
          </a:bodyPr>
          <a:lstStyle/>
          <a:p>
            <a:r>
              <a:rPr lang="zh-CN" altLang="en-US" sz="4800" dirty="0"/>
              <a:t>泛化关系</a:t>
            </a:r>
          </a:p>
        </p:txBody>
      </p:sp>
      <p:cxnSp>
        <p:nvCxnSpPr>
          <p:cNvPr id="20" name="直接连接符 19">
            <a:extLst>
              <a:ext uri="{FF2B5EF4-FFF2-40B4-BE49-F238E27FC236}">
                <a16:creationId xmlns:a16="http://schemas.microsoft.com/office/drawing/2014/main" xmlns="" id="{14B14E82-8A82-4E5D-A6B2-CA834A4DD3D4}"/>
              </a:ext>
            </a:extLst>
          </p:cNvPr>
          <p:cNvCxnSpPr>
            <a:cxnSpLocks/>
          </p:cNvCxnSpPr>
          <p:nvPr/>
        </p:nvCxnSpPr>
        <p:spPr>
          <a:xfrm>
            <a:off x="11243344" y="1392335"/>
            <a:ext cx="0" cy="501596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4A41372F-1276-47DB-9255-8080CC487E50}"/>
              </a:ext>
            </a:extLst>
          </p:cNvPr>
          <p:cNvCxnSpPr>
            <a:cxnSpLocks/>
          </p:cNvCxnSpPr>
          <p:nvPr/>
        </p:nvCxnSpPr>
        <p:spPr>
          <a:xfrm>
            <a:off x="11148094" y="1392335"/>
            <a:ext cx="0" cy="501596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xmlns="" id="{4721CF15-B722-49AC-AFD3-FB62AED37D53}"/>
              </a:ext>
            </a:extLst>
          </p:cNvPr>
          <p:cNvPicPr>
            <a:picLocks noChangeAspect="1"/>
          </p:cNvPicPr>
          <p:nvPr/>
        </p:nvPicPr>
        <p:blipFill>
          <a:blip r:embed="rId3"/>
          <a:stretch>
            <a:fillRect/>
          </a:stretch>
        </p:blipFill>
        <p:spPr>
          <a:xfrm>
            <a:off x="1840800" y="4644801"/>
            <a:ext cx="9606223" cy="2040855"/>
          </a:xfrm>
          <a:prstGeom prst="rect">
            <a:avLst/>
          </a:prstGeom>
        </p:spPr>
      </p:pic>
      <p:sp>
        <p:nvSpPr>
          <p:cNvPr id="6" name="日期占位符 5"/>
          <p:cNvSpPr>
            <a:spLocks noGrp="1"/>
          </p:cNvSpPr>
          <p:nvPr>
            <p:ph type="dt" sz="half" idx="10"/>
          </p:nvPr>
        </p:nvSpPr>
        <p:spPr/>
        <p:txBody>
          <a:bodyPr/>
          <a:lstStyle/>
          <a:p>
            <a:fld id="{FE568DF4-3EFC-4755-868B-5E3453824D7F}" type="datetime1">
              <a:rPr lang="zh-CN" altLang="en-US" smtClean="0"/>
              <a:t>2018/10/28</a:t>
            </a:fld>
            <a:endParaRPr lang="zh-CN" altLang="en-US"/>
          </a:p>
        </p:txBody>
      </p:sp>
      <p:sp>
        <p:nvSpPr>
          <p:cNvPr id="8" name="灯片编号占位符 7"/>
          <p:cNvSpPr>
            <a:spLocks noGrp="1"/>
          </p:cNvSpPr>
          <p:nvPr>
            <p:ph type="sldNum" sz="quarter" idx="12"/>
          </p:nvPr>
        </p:nvSpPr>
        <p:spPr/>
        <p:txBody>
          <a:bodyPr/>
          <a:lstStyle/>
          <a:p>
            <a:fld id="{A99B09EC-0F5A-4ED1-9D27-B6EB06E679C1}" type="slidenum">
              <a:rPr lang="zh-CN" altLang="en-US" smtClean="0"/>
              <a:pPr/>
              <a:t>30</a:t>
            </a:fld>
            <a:endParaRPr lang="zh-CN" altLang="en-US"/>
          </a:p>
        </p:txBody>
      </p:sp>
    </p:spTree>
    <p:extLst>
      <p:ext uri="{BB962C8B-B14F-4D97-AF65-F5344CB8AC3E}">
        <p14:creationId xmlns:p14="http://schemas.microsoft.com/office/powerpoint/2010/main" val="1738076445"/>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866" y="10483"/>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1" name="等腰三角形 10"/>
          <p:cNvSpPr/>
          <p:nvPr/>
        </p:nvSpPr>
        <p:spPr>
          <a:xfrm rot="10800000">
            <a:off x="1113188" y="3899502"/>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321037" y="1512787"/>
            <a:ext cx="5163739" cy="1114470"/>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关联关系（</a:t>
            </a:r>
            <a:r>
              <a:rPr lang="en-US" altLang="zh-CN" dirty="0">
                <a:latin typeface="微软雅黑" panose="020B0503020204020204" pitchFamily="34" charset="-122"/>
                <a:ea typeface="微软雅黑" panose="020B0503020204020204" pitchFamily="34" charset="-122"/>
              </a:rPr>
              <a:t>Association)</a:t>
            </a:r>
            <a:r>
              <a:rPr lang="zh-CN" altLang="en-US" dirty="0">
                <a:latin typeface="微软雅黑" panose="020B0503020204020204" pitchFamily="34" charset="-122"/>
                <a:ea typeface="微软雅黑" panose="020B0503020204020204" pitchFamily="34" charset="-122"/>
              </a:rPr>
              <a:t>是一种结构关系，描述了系统中对象或实例之间的离散连接。</a:t>
            </a:r>
            <a:r>
              <a:rPr lang="zh-CN" altLang="en-US" b="1" dirty="0">
                <a:solidFill>
                  <a:srgbClr val="FF0000"/>
                </a:solidFill>
                <a:latin typeface="微软雅黑" panose="020B0503020204020204" pitchFamily="34" charset="-122"/>
                <a:ea typeface="微软雅黑" panose="020B0503020204020204" pitchFamily="34" charset="-122"/>
              </a:rPr>
              <a:t>在</a:t>
            </a:r>
            <a:r>
              <a:rPr lang="en-US" altLang="zh-CN" b="1" dirty="0">
                <a:solidFill>
                  <a:srgbClr val="FF0000"/>
                </a:solidFill>
                <a:latin typeface="微软雅黑" panose="020B0503020204020204" pitchFamily="34" charset="-122"/>
                <a:ea typeface="微软雅黑" panose="020B0503020204020204" pitchFamily="34" charset="-122"/>
              </a:rPr>
              <a:t>UML</a:t>
            </a:r>
            <a:r>
              <a:rPr lang="zh-CN" altLang="en-US" b="1" dirty="0">
                <a:solidFill>
                  <a:srgbClr val="FF0000"/>
                </a:solidFill>
                <a:latin typeface="微软雅黑" panose="020B0503020204020204" pitchFamily="34" charset="-122"/>
                <a:ea typeface="微软雅黑" panose="020B0503020204020204" pitchFamily="34" charset="-122"/>
              </a:rPr>
              <a:t>图形中，关联关系用一条连接两个类的实线表示</a:t>
            </a: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93045" y="2968369"/>
            <a:ext cx="5064212" cy="754372"/>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中有</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种可应用到关联的基本修饰：关联名、关联的角色、关联的多重性、聚合</a:t>
            </a:r>
            <a:endParaRPr lang="en-US" altLang="zh-CN" dirty="0">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1108895" y="285406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EC14344C-3627-4B3E-844A-C8487810DD3A}"/>
              </a:ext>
            </a:extLst>
          </p:cNvPr>
          <p:cNvSpPr/>
          <p:nvPr/>
        </p:nvSpPr>
        <p:spPr>
          <a:xfrm>
            <a:off x="5476206" y="290491"/>
            <a:ext cx="2646878" cy="830997"/>
          </a:xfrm>
          <a:prstGeom prst="rect">
            <a:avLst/>
          </a:prstGeom>
        </p:spPr>
        <p:txBody>
          <a:bodyPr wrap="none">
            <a:spAutoFit/>
          </a:bodyPr>
          <a:lstStyle/>
          <a:p>
            <a:r>
              <a:rPr lang="zh-CN" altLang="en-US" sz="4800" dirty="0"/>
              <a:t>关联关系</a:t>
            </a:r>
          </a:p>
        </p:txBody>
      </p:sp>
      <p:cxnSp>
        <p:nvCxnSpPr>
          <p:cNvPr id="20" name="直接连接符 19">
            <a:extLst>
              <a:ext uri="{FF2B5EF4-FFF2-40B4-BE49-F238E27FC236}">
                <a16:creationId xmlns:a16="http://schemas.microsoft.com/office/drawing/2014/main" xmlns="" id="{14B14E82-8A82-4E5D-A6B2-CA834A4DD3D4}"/>
              </a:ext>
            </a:extLst>
          </p:cNvPr>
          <p:cNvCxnSpPr>
            <a:cxnSpLocks/>
          </p:cNvCxnSpPr>
          <p:nvPr/>
        </p:nvCxnSpPr>
        <p:spPr>
          <a:xfrm>
            <a:off x="6643912" y="1499134"/>
            <a:ext cx="0" cy="501596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4A41372F-1276-47DB-9255-8080CC487E50}"/>
              </a:ext>
            </a:extLst>
          </p:cNvPr>
          <p:cNvCxnSpPr>
            <a:cxnSpLocks/>
          </p:cNvCxnSpPr>
          <p:nvPr/>
        </p:nvCxnSpPr>
        <p:spPr>
          <a:xfrm>
            <a:off x="6548662" y="1499134"/>
            <a:ext cx="0" cy="501596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xmlns="" id="{3AF0A104-9283-4475-985A-DB4EE1296B52}"/>
              </a:ext>
            </a:extLst>
          </p:cNvPr>
          <p:cNvSpPr/>
          <p:nvPr/>
        </p:nvSpPr>
        <p:spPr>
          <a:xfrm>
            <a:off x="7127788" y="1512787"/>
            <a:ext cx="5064212" cy="1114470"/>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①关联名即名称：通常使用一个动词或者动词短语来命名关联，因为它表示源对象正在目标对象上执行的动作</a:t>
            </a:r>
          </a:p>
        </p:txBody>
      </p:sp>
      <p:sp>
        <p:nvSpPr>
          <p:cNvPr id="24" name="等腰三角形 23">
            <a:extLst>
              <a:ext uri="{FF2B5EF4-FFF2-40B4-BE49-F238E27FC236}">
                <a16:creationId xmlns:a16="http://schemas.microsoft.com/office/drawing/2014/main" xmlns="" id="{333DFA56-860A-4CC3-B56F-CB271A76D792}"/>
              </a:ext>
            </a:extLst>
          </p:cNvPr>
          <p:cNvSpPr/>
          <p:nvPr/>
        </p:nvSpPr>
        <p:spPr>
          <a:xfrm rot="10800000">
            <a:off x="6943638"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xmlns="" id="{F2951144-A401-406B-87EB-22AB2503168E}"/>
              </a:ext>
            </a:extLst>
          </p:cNvPr>
          <p:cNvSpPr/>
          <p:nvPr/>
        </p:nvSpPr>
        <p:spPr>
          <a:xfrm>
            <a:off x="7093778" y="2911274"/>
            <a:ext cx="5064212" cy="1114470"/>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②角色：当一个类处于关联的某一端时，该类就在这个关系中扮演了一个特定的角色，它呈现的是对另一端的职责。</a:t>
            </a:r>
          </a:p>
        </p:txBody>
      </p:sp>
      <p:sp>
        <p:nvSpPr>
          <p:cNvPr id="26" name="等腰三角形 25">
            <a:extLst>
              <a:ext uri="{FF2B5EF4-FFF2-40B4-BE49-F238E27FC236}">
                <a16:creationId xmlns:a16="http://schemas.microsoft.com/office/drawing/2014/main" xmlns="" id="{03EEF5D9-9FEF-4419-8E03-F080F223936D}"/>
              </a:ext>
            </a:extLst>
          </p:cNvPr>
          <p:cNvSpPr/>
          <p:nvPr/>
        </p:nvSpPr>
        <p:spPr>
          <a:xfrm rot="10800000">
            <a:off x="6908713" y="281461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xmlns="" id="{0A21B5D3-0BD1-4EB6-A5F8-ABF13E33B7F1}"/>
              </a:ext>
            </a:extLst>
          </p:cNvPr>
          <p:cNvSpPr/>
          <p:nvPr/>
        </p:nvSpPr>
        <p:spPr>
          <a:xfrm rot="10800000">
            <a:off x="6942723" y="412240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xmlns="" id="{3D94CD04-1409-408F-82EA-3FFF78232F99}"/>
              </a:ext>
            </a:extLst>
          </p:cNvPr>
          <p:cNvSpPr/>
          <p:nvPr/>
        </p:nvSpPr>
        <p:spPr>
          <a:xfrm>
            <a:off x="7091495" y="4252877"/>
            <a:ext cx="5064212" cy="1114470"/>
          </a:xfrm>
          <a:prstGeom prst="rect">
            <a:avLst/>
          </a:prstGeom>
        </p:spPr>
        <p:txBody>
          <a:bodyPr wrap="square" lIns="68570" tIns="34289" rIns="68570" bIns="34289">
            <a:spAutoFit/>
          </a:bodyPr>
          <a:lstStyle/>
          <a:p>
            <a:pPr defTabSz="685681">
              <a:lnSpc>
                <a:spcPct val="130000"/>
              </a:lnSpc>
            </a:pPr>
            <a:r>
              <a:rPr lang="zh-CN" altLang="en-US" dirty="0"/>
              <a:t>③</a:t>
            </a:r>
            <a:r>
              <a:rPr lang="zh-CN" altLang="en-US" dirty="0">
                <a:latin typeface="微软雅黑" panose="020B0503020204020204" pitchFamily="34" charset="-122"/>
                <a:ea typeface="微软雅黑" panose="020B0503020204020204" pitchFamily="34" charset="-122"/>
              </a:rPr>
              <a:t>多重性：当一个类处于关联的某一端时，该类就在这个关系中扮演了一个特定的角色，它呈现的是对另一端的职责。</a:t>
            </a:r>
          </a:p>
        </p:txBody>
      </p:sp>
      <p:sp>
        <p:nvSpPr>
          <p:cNvPr id="33" name="等腰三角形 32">
            <a:extLst>
              <a:ext uri="{FF2B5EF4-FFF2-40B4-BE49-F238E27FC236}">
                <a16:creationId xmlns:a16="http://schemas.microsoft.com/office/drawing/2014/main" xmlns="" id="{BD59139C-4073-413B-8699-C7BE59F397A2}"/>
              </a:ext>
            </a:extLst>
          </p:cNvPr>
          <p:cNvSpPr/>
          <p:nvPr/>
        </p:nvSpPr>
        <p:spPr>
          <a:xfrm rot="10800000">
            <a:off x="6927842" y="5410611"/>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xmlns="" id="{68A1DE12-3AED-4E7A-AE0C-B7B9CB10DC3E}"/>
              </a:ext>
            </a:extLst>
          </p:cNvPr>
          <p:cNvSpPr/>
          <p:nvPr/>
        </p:nvSpPr>
        <p:spPr>
          <a:xfrm>
            <a:off x="7076614" y="5541084"/>
            <a:ext cx="5064212" cy="1119151"/>
          </a:xfrm>
          <a:prstGeom prst="rect">
            <a:avLst/>
          </a:prstGeom>
        </p:spPr>
        <p:txBody>
          <a:bodyPr wrap="square" lIns="68570" tIns="34289" rIns="68570" bIns="34289">
            <a:spAutoFit/>
          </a:bodyPr>
          <a:lstStyle/>
          <a:p>
            <a:pPr defTabSz="685681">
              <a:lnSpc>
                <a:spcPct val="130000"/>
              </a:lnSpc>
            </a:pPr>
            <a:r>
              <a:rPr lang="zh-CN" altLang="en-US" dirty="0"/>
              <a:t>④聚合：即整体</a:t>
            </a:r>
            <a:r>
              <a:rPr lang="en-US" altLang="zh-CN" dirty="0"/>
              <a:t>/</a:t>
            </a:r>
            <a:r>
              <a:rPr lang="zh-CN" altLang="en-US" dirty="0"/>
              <a:t>部分描述了</a:t>
            </a:r>
            <a:r>
              <a:rPr lang="en-US" altLang="zh-CN" dirty="0"/>
              <a:t>”has a”</a:t>
            </a:r>
            <a:r>
              <a:rPr lang="zh-CN" altLang="en-US" dirty="0"/>
              <a:t>整体对象拥有部分对象</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在</a:t>
            </a:r>
            <a:r>
              <a:rPr lang="en-US" altLang="zh-CN" b="1" dirty="0">
                <a:solidFill>
                  <a:srgbClr val="FF0000"/>
                </a:solidFill>
                <a:latin typeface="微软雅黑" panose="020B0503020204020204" pitchFamily="34" charset="-122"/>
                <a:ea typeface="微软雅黑" panose="020B0503020204020204" pitchFamily="34" charset="-122"/>
              </a:rPr>
              <a:t>UML</a:t>
            </a:r>
            <a:r>
              <a:rPr lang="zh-CN" altLang="en-US" b="1" dirty="0">
                <a:solidFill>
                  <a:srgbClr val="FF0000"/>
                </a:solidFill>
                <a:latin typeface="微软雅黑" panose="020B0503020204020204" pitchFamily="34" charset="-122"/>
                <a:ea typeface="微软雅黑" panose="020B0503020204020204" pitchFamily="34" charset="-122"/>
              </a:rPr>
              <a:t>中，聚合被表示为在整体的一端用一个空心菱形修饰的简单对象</a:t>
            </a:r>
            <a:endParaRPr lang="en-US" altLang="zh-CN" b="1" dirty="0">
              <a:solidFill>
                <a:srgbClr val="FF0000"/>
              </a:solidFill>
            </a:endParaRPr>
          </a:p>
        </p:txBody>
      </p:sp>
      <p:pic>
        <p:nvPicPr>
          <p:cNvPr id="6" name="图片 5">
            <a:extLst>
              <a:ext uri="{FF2B5EF4-FFF2-40B4-BE49-F238E27FC236}">
                <a16:creationId xmlns:a16="http://schemas.microsoft.com/office/drawing/2014/main" xmlns="" id="{32F20975-F646-4A16-BA03-15E851AB9878}"/>
              </a:ext>
            </a:extLst>
          </p:cNvPr>
          <p:cNvPicPr>
            <a:picLocks noChangeAspect="1"/>
          </p:cNvPicPr>
          <p:nvPr/>
        </p:nvPicPr>
        <p:blipFill>
          <a:blip r:embed="rId3"/>
          <a:stretch>
            <a:fillRect/>
          </a:stretch>
        </p:blipFill>
        <p:spPr>
          <a:xfrm>
            <a:off x="193204" y="4670527"/>
            <a:ext cx="6307815" cy="1460666"/>
          </a:xfrm>
          <a:prstGeom prst="rect">
            <a:avLst/>
          </a:prstGeom>
        </p:spPr>
      </p:pic>
      <p:sp>
        <p:nvSpPr>
          <p:cNvPr id="2" name="日期占位符 1"/>
          <p:cNvSpPr>
            <a:spLocks noGrp="1"/>
          </p:cNvSpPr>
          <p:nvPr>
            <p:ph type="dt" sz="half" idx="10"/>
          </p:nvPr>
        </p:nvSpPr>
        <p:spPr/>
        <p:txBody>
          <a:bodyPr/>
          <a:lstStyle/>
          <a:p>
            <a:fld id="{C6328A5B-2428-470F-A45D-23E5BB3DFDB4}" type="datetime1">
              <a:rPr lang="zh-CN" altLang="en-US" smtClean="0"/>
              <a:t>2018/10/28</a:t>
            </a:fld>
            <a:endParaRPr lang="zh-CN" altLang="en-US"/>
          </a:p>
        </p:txBody>
      </p:sp>
      <p:sp>
        <p:nvSpPr>
          <p:cNvPr id="8" name="灯片编号占位符 7"/>
          <p:cNvSpPr>
            <a:spLocks noGrp="1"/>
          </p:cNvSpPr>
          <p:nvPr>
            <p:ph type="sldNum" sz="quarter" idx="12"/>
          </p:nvPr>
        </p:nvSpPr>
        <p:spPr/>
        <p:txBody>
          <a:bodyPr/>
          <a:lstStyle/>
          <a:p>
            <a:fld id="{A99B09EC-0F5A-4ED1-9D27-B6EB06E679C1}" type="slidenum">
              <a:rPr lang="zh-CN" altLang="en-US" smtClean="0"/>
              <a:pPr/>
              <a:t>31</a:t>
            </a:fld>
            <a:endParaRPr lang="zh-CN" altLang="en-US"/>
          </a:p>
        </p:txBody>
      </p:sp>
      <p:pic>
        <p:nvPicPr>
          <p:cNvPr id="27"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1456277"/>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866" y="10483"/>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6" name="矩形 15"/>
          <p:cNvSpPr/>
          <p:nvPr/>
        </p:nvSpPr>
        <p:spPr>
          <a:xfrm>
            <a:off x="1321037" y="1512787"/>
            <a:ext cx="5163739" cy="394273"/>
          </a:xfrm>
          <a:prstGeom prst="rect">
            <a:avLst/>
          </a:prstGeom>
        </p:spPr>
        <p:txBody>
          <a:bodyPr wrap="square" lIns="68570" tIns="34289" rIns="68570" bIns="34289">
            <a:spAutoFit/>
          </a:bodyPr>
          <a:lstStyle/>
          <a:p>
            <a:pPr defTabSz="685681">
              <a:lnSpc>
                <a:spcPct val="13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EC14344C-3627-4B3E-844A-C8487810DD3A}"/>
              </a:ext>
            </a:extLst>
          </p:cNvPr>
          <p:cNvSpPr/>
          <p:nvPr/>
        </p:nvSpPr>
        <p:spPr>
          <a:xfrm>
            <a:off x="5476206" y="290491"/>
            <a:ext cx="4063933" cy="830997"/>
          </a:xfrm>
          <a:prstGeom prst="rect">
            <a:avLst/>
          </a:prstGeom>
        </p:spPr>
        <p:txBody>
          <a:bodyPr wrap="none">
            <a:spAutoFit/>
          </a:bodyPr>
          <a:lstStyle/>
          <a:p>
            <a:r>
              <a:rPr lang="zh-CN" altLang="en-US" sz="4800" dirty="0"/>
              <a:t>关联关系（续</a:t>
            </a:r>
            <a:r>
              <a:rPr lang="en-US" altLang="zh-CN" sz="4800" dirty="0"/>
              <a:t>)</a:t>
            </a:r>
            <a:endParaRPr lang="zh-CN" altLang="en-US" sz="4800" dirty="0"/>
          </a:p>
        </p:txBody>
      </p:sp>
      <p:cxnSp>
        <p:nvCxnSpPr>
          <p:cNvPr id="20" name="直接连接符 19">
            <a:extLst>
              <a:ext uri="{FF2B5EF4-FFF2-40B4-BE49-F238E27FC236}">
                <a16:creationId xmlns:a16="http://schemas.microsoft.com/office/drawing/2014/main" xmlns="" id="{14B14E82-8A82-4E5D-A6B2-CA834A4DD3D4}"/>
              </a:ext>
            </a:extLst>
          </p:cNvPr>
          <p:cNvCxnSpPr>
            <a:cxnSpLocks/>
          </p:cNvCxnSpPr>
          <p:nvPr/>
        </p:nvCxnSpPr>
        <p:spPr>
          <a:xfrm>
            <a:off x="864904" y="1517761"/>
            <a:ext cx="0" cy="501596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4A41372F-1276-47DB-9255-8080CC487E50}"/>
              </a:ext>
            </a:extLst>
          </p:cNvPr>
          <p:cNvCxnSpPr>
            <a:cxnSpLocks/>
          </p:cNvCxnSpPr>
          <p:nvPr/>
        </p:nvCxnSpPr>
        <p:spPr>
          <a:xfrm>
            <a:off x="769654" y="1517761"/>
            <a:ext cx="0" cy="501596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xmlns="" id="{3AF0A104-9283-4475-985A-DB4EE1296B52}"/>
              </a:ext>
            </a:extLst>
          </p:cNvPr>
          <p:cNvSpPr/>
          <p:nvPr/>
        </p:nvSpPr>
        <p:spPr>
          <a:xfrm>
            <a:off x="1876696" y="1738783"/>
            <a:ext cx="8648048" cy="835740"/>
          </a:xfrm>
          <a:prstGeom prst="rect">
            <a:avLst/>
          </a:prstGeom>
        </p:spPr>
        <p:txBody>
          <a:bodyPr wrap="square" lIns="68570" tIns="34289" rIns="68570" bIns="34289">
            <a:spAutoFit/>
          </a:bodyPr>
          <a:lstStyle/>
          <a:p>
            <a:pPr defTabSz="685681">
              <a:lnSpc>
                <a:spcPct val="130000"/>
              </a:lnSpc>
            </a:pPr>
            <a:r>
              <a:rPr lang="zh-CN" altLang="en-US" dirty="0"/>
              <a:t>⑤</a:t>
            </a:r>
            <a:r>
              <a:rPr lang="zh-CN" altLang="en-US" sz="2000" dirty="0"/>
              <a:t>组合关系，组合关系是聚合关系中的一种特殊情况，</a:t>
            </a:r>
            <a:r>
              <a:rPr lang="zh-CN" altLang="en-US" sz="2000" b="1" dirty="0">
                <a:solidFill>
                  <a:srgbClr val="FF0000"/>
                </a:solidFill>
              </a:rPr>
              <a:t>是一种强聚合，在</a:t>
            </a:r>
            <a:r>
              <a:rPr lang="en-US" altLang="zh-CN" sz="2000" b="1" dirty="0">
                <a:solidFill>
                  <a:srgbClr val="FF0000"/>
                </a:solidFill>
              </a:rPr>
              <a:t>UML</a:t>
            </a:r>
            <a:r>
              <a:rPr lang="zh-CN" altLang="en-US" sz="2000" b="1" dirty="0">
                <a:solidFill>
                  <a:srgbClr val="FF0000"/>
                </a:solidFill>
              </a:rPr>
              <a:t>中用带实心菱头的实线来表示，其中头部指向整体</a:t>
            </a:r>
            <a:r>
              <a:rPr lang="zh-CN" altLang="en-US" sz="2000" dirty="0"/>
              <a:t>。</a:t>
            </a:r>
            <a:endParaRPr lang="zh-CN" altLang="en-US" sz="2000" dirty="0">
              <a:latin typeface="微软雅黑" panose="020B0503020204020204" pitchFamily="34" charset="-122"/>
              <a:ea typeface="微软雅黑" panose="020B0503020204020204" pitchFamily="34" charset="-122"/>
            </a:endParaRPr>
          </a:p>
        </p:txBody>
      </p:sp>
      <p:sp>
        <p:nvSpPr>
          <p:cNvPr id="24" name="等腰三角形 23">
            <a:extLst>
              <a:ext uri="{FF2B5EF4-FFF2-40B4-BE49-F238E27FC236}">
                <a16:creationId xmlns:a16="http://schemas.microsoft.com/office/drawing/2014/main" xmlns="" id="{333DFA56-860A-4CC3-B56F-CB271A76D792}"/>
              </a:ext>
            </a:extLst>
          </p:cNvPr>
          <p:cNvSpPr/>
          <p:nvPr/>
        </p:nvSpPr>
        <p:spPr>
          <a:xfrm rot="10800000">
            <a:off x="1692546" y="1624483"/>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xmlns="" id="{F2951144-A401-406B-87EB-22AB2503168E}"/>
              </a:ext>
            </a:extLst>
          </p:cNvPr>
          <p:cNvSpPr/>
          <p:nvPr/>
        </p:nvSpPr>
        <p:spPr>
          <a:xfrm>
            <a:off x="1842686" y="3137270"/>
            <a:ext cx="9303850" cy="830482"/>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⑥</a:t>
            </a:r>
            <a:r>
              <a:rPr lang="zh-CN" altLang="en-US" sz="2000" dirty="0">
                <a:latin typeface="微软雅黑" panose="020B0503020204020204" pitchFamily="34" charset="-122"/>
                <a:ea typeface="微软雅黑" panose="020B0503020204020204" pitchFamily="34" charset="-122"/>
              </a:rPr>
              <a:t>导向性，分为单向导航</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Unidirection</a:t>
            </a:r>
            <a:r>
              <a:rPr lang="en-US" altLang="zh-CN" sz="2000" dirty="0">
                <a:latin typeface="微软雅黑" panose="020B0503020204020204" pitchFamily="34" charset="-122"/>
                <a:ea typeface="微软雅黑" panose="020B0503020204020204" pitchFamily="34" charset="-122"/>
              </a:rPr>
              <a:t> Association)</a:t>
            </a:r>
            <a:r>
              <a:rPr lang="zh-CN" altLang="en-US" sz="2000" dirty="0">
                <a:latin typeface="微软雅黑" panose="020B0503020204020204" pitchFamily="34" charset="-122"/>
                <a:ea typeface="微软雅黑" panose="020B0503020204020204" pitchFamily="34" charset="-122"/>
              </a:rPr>
              <a:t>用带箭头的实线表示和双向导航</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Bidirection</a:t>
            </a:r>
            <a:r>
              <a:rPr lang="en-US" altLang="zh-CN" sz="2000" dirty="0">
                <a:latin typeface="微软雅黑" panose="020B0503020204020204" pitchFamily="34" charset="-122"/>
                <a:ea typeface="微软雅黑" panose="020B0503020204020204" pitchFamily="34" charset="-122"/>
              </a:rPr>
              <a:t> Association)</a:t>
            </a:r>
            <a:r>
              <a:rPr lang="zh-CN" altLang="en-US" sz="2000" dirty="0">
                <a:latin typeface="微软雅黑" panose="020B0503020204020204" pitchFamily="34" charset="-122"/>
                <a:ea typeface="微软雅黑" panose="020B0503020204020204" pitchFamily="34" charset="-122"/>
              </a:rPr>
              <a:t>没有箭头的实线表示</a:t>
            </a:r>
          </a:p>
        </p:txBody>
      </p:sp>
      <p:sp>
        <p:nvSpPr>
          <p:cNvPr id="26" name="等腰三角形 25">
            <a:extLst>
              <a:ext uri="{FF2B5EF4-FFF2-40B4-BE49-F238E27FC236}">
                <a16:creationId xmlns:a16="http://schemas.microsoft.com/office/drawing/2014/main" xmlns="" id="{03EEF5D9-9FEF-4419-8E03-F080F223936D}"/>
              </a:ext>
            </a:extLst>
          </p:cNvPr>
          <p:cNvSpPr/>
          <p:nvPr/>
        </p:nvSpPr>
        <p:spPr>
          <a:xfrm rot="10800000">
            <a:off x="1657621" y="3040610"/>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xmlns="" id="{0A21B5D3-0BD1-4EB6-A5F8-ABF13E33B7F1}"/>
              </a:ext>
            </a:extLst>
          </p:cNvPr>
          <p:cNvSpPr/>
          <p:nvPr/>
        </p:nvSpPr>
        <p:spPr>
          <a:xfrm rot="10800000">
            <a:off x="1691631" y="4348400"/>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xmlns="" id="{3D94CD04-1409-408F-82EA-3FFF78232F99}"/>
              </a:ext>
            </a:extLst>
          </p:cNvPr>
          <p:cNvSpPr/>
          <p:nvPr/>
        </p:nvSpPr>
        <p:spPr>
          <a:xfrm>
            <a:off x="1840403" y="4478873"/>
            <a:ext cx="5064212" cy="430372"/>
          </a:xfrm>
          <a:prstGeom prst="rect">
            <a:avLst/>
          </a:prstGeom>
        </p:spPr>
        <p:txBody>
          <a:bodyPr wrap="square" lIns="68570" tIns="34289" rIns="68570" bIns="34289">
            <a:spAutoFit/>
          </a:bodyPr>
          <a:lstStyle/>
          <a:p>
            <a:pPr defTabSz="685681">
              <a:lnSpc>
                <a:spcPct val="130000"/>
              </a:lnSpc>
            </a:pPr>
            <a:r>
              <a:rPr lang="zh-CN" altLang="en-US" dirty="0">
                <a:latin typeface="微软雅黑" panose="020B0503020204020204" pitchFamily="34" charset="-122"/>
                <a:ea typeface="微软雅黑" panose="020B0503020204020204" pitchFamily="34" charset="-122"/>
              </a:rPr>
              <a:t>⑦</a:t>
            </a:r>
            <a:r>
              <a:rPr lang="zh-CN" altLang="en-US" sz="2000" dirty="0">
                <a:latin typeface="微软雅黑" panose="020B0503020204020204" pitchFamily="34" charset="-122"/>
                <a:ea typeface="微软雅黑" panose="020B0503020204020204" pitchFamily="34" charset="-122"/>
              </a:rPr>
              <a:t>关联类</a:t>
            </a:r>
          </a:p>
        </p:txBody>
      </p:sp>
      <p:sp>
        <p:nvSpPr>
          <p:cNvPr id="33" name="等腰三角形 32">
            <a:extLst>
              <a:ext uri="{FF2B5EF4-FFF2-40B4-BE49-F238E27FC236}">
                <a16:creationId xmlns:a16="http://schemas.microsoft.com/office/drawing/2014/main" xmlns="" id="{BD59139C-4073-413B-8699-C7BE59F397A2}"/>
              </a:ext>
            </a:extLst>
          </p:cNvPr>
          <p:cNvSpPr/>
          <p:nvPr/>
        </p:nvSpPr>
        <p:spPr>
          <a:xfrm rot="10800000">
            <a:off x="1676750" y="563660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xmlns="" id="{68A1DE12-3AED-4E7A-AE0C-B7B9CB10DC3E}"/>
              </a:ext>
            </a:extLst>
          </p:cNvPr>
          <p:cNvSpPr/>
          <p:nvPr/>
        </p:nvSpPr>
        <p:spPr>
          <a:xfrm>
            <a:off x="1825522" y="5767080"/>
            <a:ext cx="6358358" cy="469357"/>
          </a:xfrm>
          <a:prstGeom prst="rect">
            <a:avLst/>
          </a:prstGeom>
        </p:spPr>
        <p:txBody>
          <a:bodyPr wrap="square" lIns="68570" tIns="34289" rIns="68570" bIns="34289">
            <a:spAutoFit/>
          </a:bodyPr>
          <a:lstStyle/>
          <a:p>
            <a:pPr defTabSz="685681">
              <a:lnSpc>
                <a:spcPct val="130000"/>
              </a:lnSpc>
            </a:pPr>
            <a:r>
              <a:rPr lang="zh-CN" altLang="en-US" dirty="0"/>
              <a:t>⑧</a:t>
            </a:r>
            <a:r>
              <a:rPr lang="zh-CN" altLang="en-US" sz="2000" dirty="0"/>
              <a:t>约束</a:t>
            </a:r>
            <a:r>
              <a:rPr lang="en-US" altLang="zh-CN" sz="2000" dirty="0"/>
              <a:t>(Constraint)</a:t>
            </a:r>
            <a:r>
              <a:rPr lang="zh-CN" altLang="en-US" sz="2000" dirty="0"/>
              <a:t>是各种模型语义的一种规则</a:t>
            </a:r>
            <a:endParaRPr lang="en-US" altLang="zh-CN" sz="2000" b="1" dirty="0">
              <a:solidFill>
                <a:srgbClr val="FF0000"/>
              </a:solidFill>
            </a:endParaRPr>
          </a:p>
        </p:txBody>
      </p:sp>
      <p:sp>
        <p:nvSpPr>
          <p:cNvPr id="2" name="日期占位符 1"/>
          <p:cNvSpPr>
            <a:spLocks noGrp="1"/>
          </p:cNvSpPr>
          <p:nvPr>
            <p:ph type="dt" sz="half" idx="10"/>
          </p:nvPr>
        </p:nvSpPr>
        <p:spPr/>
        <p:txBody>
          <a:bodyPr/>
          <a:lstStyle/>
          <a:p>
            <a:fld id="{C69F4A05-7794-4DE9-88E1-1DDD80761405}" type="datetime1">
              <a:rPr lang="zh-CN" altLang="en-US" smtClean="0"/>
              <a:t>2018/10/28</a:t>
            </a:fld>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32</a:t>
            </a:fld>
            <a:endParaRPr lang="zh-CN" altLang="en-US"/>
          </a:p>
        </p:txBody>
      </p:sp>
      <p:pic>
        <p:nvPicPr>
          <p:cNvPr id="31"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1139370"/>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156" y="32898"/>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6" name="矩形 15"/>
          <p:cNvSpPr/>
          <p:nvPr/>
        </p:nvSpPr>
        <p:spPr>
          <a:xfrm>
            <a:off x="1321037" y="1512787"/>
            <a:ext cx="5163739" cy="982703"/>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实现关系是将不同语义层内的元素连接起来，通常建立在不同模型内</a:t>
            </a: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93045" y="2968369"/>
            <a:ext cx="5064212" cy="2950036"/>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实现关系通常在两种情况下被使用：</a:t>
            </a:r>
            <a:endParaRPr lang="en-US" altLang="zh-CN" sz="2400" dirty="0">
              <a:latin typeface="微软雅黑" panose="020B0503020204020204" pitchFamily="34" charset="-122"/>
              <a:ea typeface="微软雅黑" panose="020B0503020204020204" pitchFamily="34" charset="-122"/>
            </a:endParaRPr>
          </a:p>
          <a:p>
            <a:pPr defTabSz="685681">
              <a:lnSpc>
                <a:spcPct val="130000"/>
              </a:lnSpc>
            </a:pPr>
            <a:r>
              <a:rPr lang="zh-CN" altLang="en-US" sz="2400" dirty="0" smtClean="0">
                <a:latin typeface="微软雅黑" panose="020B0503020204020204" pitchFamily="34" charset="-122"/>
                <a:ea typeface="微软雅黑" panose="020B0503020204020204" pitchFamily="34" charset="-122"/>
              </a:rPr>
              <a:t>①</a:t>
            </a:r>
            <a:r>
              <a:rPr lang="zh-CN" altLang="en-US" sz="2400" dirty="0">
                <a:latin typeface="微软雅黑" panose="020B0503020204020204" pitchFamily="34" charset="-122"/>
                <a:ea typeface="微软雅黑" panose="020B0503020204020204" pitchFamily="34" charset="-122"/>
              </a:rPr>
              <a:t>在接口与实现该接口的类之间</a:t>
            </a:r>
            <a:endParaRPr lang="en-US" altLang="zh-CN" sz="2400" dirty="0">
              <a:latin typeface="微软雅黑" panose="020B0503020204020204" pitchFamily="34" charset="-122"/>
              <a:ea typeface="微软雅黑" panose="020B0503020204020204" pitchFamily="34" charset="-122"/>
            </a:endParaRPr>
          </a:p>
          <a:p>
            <a:pPr defTabSz="685681">
              <a:lnSpc>
                <a:spcPct val="130000"/>
              </a:lnSpc>
            </a:pPr>
            <a:r>
              <a:rPr lang="zh-CN" altLang="en-US" sz="2400" dirty="0" smtClean="0">
                <a:latin typeface="微软雅黑" panose="020B0503020204020204" pitchFamily="34" charset="-122"/>
                <a:ea typeface="微软雅黑" panose="020B0503020204020204" pitchFamily="34" charset="-122"/>
              </a:rPr>
              <a:t>② </a:t>
            </a:r>
            <a:r>
              <a:rPr lang="zh-CN" altLang="en-US" sz="2400" dirty="0">
                <a:latin typeface="微软雅黑" panose="020B0503020204020204" pitchFamily="34" charset="-122"/>
                <a:ea typeface="微软雅黑" panose="020B0503020204020204" pitchFamily="34" charset="-122"/>
              </a:rPr>
              <a:t>在实例和实现用例的协作之间</a:t>
            </a:r>
            <a:endParaRPr lang="en-US" altLang="zh-CN" sz="2400" dirty="0">
              <a:latin typeface="微软雅黑" panose="020B0503020204020204" pitchFamily="34" charset="-122"/>
              <a:ea typeface="微软雅黑" panose="020B0503020204020204" pitchFamily="34" charset="-122"/>
            </a:endParaRPr>
          </a:p>
          <a:p>
            <a:pPr defTabSz="685681">
              <a:lnSpc>
                <a:spcPct val="130000"/>
              </a:lnSpc>
            </a:pP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UML</a:t>
            </a:r>
            <a:r>
              <a:rPr lang="zh-CN" altLang="en-US" sz="2400" dirty="0">
                <a:latin typeface="微软雅黑" panose="020B0503020204020204" pitchFamily="34" charset="-122"/>
                <a:ea typeface="微软雅黑" panose="020B0503020204020204" pitchFamily="34" charset="-122"/>
              </a:rPr>
              <a:t>中实现关系的符号是用一条带指向接口的空心三角头的虚线表示的</a:t>
            </a:r>
            <a:endParaRPr lang="en-US" altLang="zh-CN" sz="2400" dirty="0">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1108895" y="285406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EC14344C-3627-4B3E-844A-C8487810DD3A}"/>
              </a:ext>
            </a:extLst>
          </p:cNvPr>
          <p:cNvSpPr/>
          <p:nvPr/>
        </p:nvSpPr>
        <p:spPr>
          <a:xfrm>
            <a:off x="5476206" y="290491"/>
            <a:ext cx="2646878" cy="830997"/>
          </a:xfrm>
          <a:prstGeom prst="rect">
            <a:avLst/>
          </a:prstGeom>
        </p:spPr>
        <p:txBody>
          <a:bodyPr wrap="none">
            <a:spAutoFit/>
          </a:bodyPr>
          <a:lstStyle/>
          <a:p>
            <a:r>
              <a:rPr lang="zh-CN" altLang="en-US" sz="4800" b="1" dirty="0"/>
              <a:t>实现关系</a:t>
            </a:r>
            <a:endParaRPr lang="zh-CN" altLang="en-US" sz="4800" dirty="0"/>
          </a:p>
        </p:txBody>
      </p:sp>
      <p:cxnSp>
        <p:nvCxnSpPr>
          <p:cNvPr id="20" name="直接连接符 19">
            <a:extLst>
              <a:ext uri="{FF2B5EF4-FFF2-40B4-BE49-F238E27FC236}">
                <a16:creationId xmlns:a16="http://schemas.microsoft.com/office/drawing/2014/main" xmlns="" id="{14B14E82-8A82-4E5D-A6B2-CA834A4DD3D4}"/>
              </a:ext>
            </a:extLst>
          </p:cNvPr>
          <p:cNvCxnSpPr>
            <a:cxnSpLocks/>
          </p:cNvCxnSpPr>
          <p:nvPr/>
        </p:nvCxnSpPr>
        <p:spPr>
          <a:xfrm>
            <a:off x="6643912" y="1499134"/>
            <a:ext cx="0" cy="501596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4A41372F-1276-47DB-9255-8080CC487E50}"/>
              </a:ext>
            </a:extLst>
          </p:cNvPr>
          <p:cNvCxnSpPr>
            <a:cxnSpLocks/>
          </p:cNvCxnSpPr>
          <p:nvPr/>
        </p:nvCxnSpPr>
        <p:spPr>
          <a:xfrm>
            <a:off x="6548662" y="1499134"/>
            <a:ext cx="0" cy="501596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xmlns="" id="{64236FFD-8119-482D-96FD-19575D149DA4}"/>
              </a:ext>
            </a:extLst>
          </p:cNvPr>
          <p:cNvPicPr>
            <a:picLocks noChangeAspect="1"/>
          </p:cNvPicPr>
          <p:nvPr/>
        </p:nvPicPr>
        <p:blipFill>
          <a:blip r:embed="rId3"/>
          <a:stretch>
            <a:fillRect/>
          </a:stretch>
        </p:blipFill>
        <p:spPr>
          <a:xfrm>
            <a:off x="6843845" y="2625411"/>
            <a:ext cx="5048374" cy="1795179"/>
          </a:xfrm>
          <a:prstGeom prst="rect">
            <a:avLst/>
          </a:prstGeom>
        </p:spPr>
      </p:pic>
      <p:sp>
        <p:nvSpPr>
          <p:cNvPr id="6" name="日期占位符 5"/>
          <p:cNvSpPr>
            <a:spLocks noGrp="1"/>
          </p:cNvSpPr>
          <p:nvPr>
            <p:ph type="dt" sz="half" idx="10"/>
          </p:nvPr>
        </p:nvSpPr>
        <p:spPr/>
        <p:txBody>
          <a:bodyPr/>
          <a:lstStyle/>
          <a:p>
            <a:fld id="{651D35F5-9267-4677-B1B7-E1693E6AADE4}" type="datetime1">
              <a:rPr lang="zh-CN" altLang="en-US" smtClean="0"/>
              <a:t>2018/10/28</a:t>
            </a:fld>
            <a:endParaRPr lang="zh-CN" altLang="en-US"/>
          </a:p>
        </p:txBody>
      </p:sp>
      <p:sp>
        <p:nvSpPr>
          <p:cNvPr id="8" name="灯片编号占位符 7"/>
          <p:cNvSpPr>
            <a:spLocks noGrp="1"/>
          </p:cNvSpPr>
          <p:nvPr>
            <p:ph type="sldNum" sz="quarter" idx="12"/>
          </p:nvPr>
        </p:nvSpPr>
        <p:spPr/>
        <p:txBody>
          <a:bodyPr/>
          <a:lstStyle/>
          <a:p>
            <a:fld id="{A99B09EC-0F5A-4ED1-9D27-B6EB06E679C1}" type="slidenum">
              <a:rPr lang="zh-CN" altLang="en-US" smtClean="0"/>
              <a:pPr/>
              <a:t>33</a:t>
            </a:fld>
            <a:endParaRPr lang="zh-CN" altLang="en-US"/>
          </a:p>
        </p:txBody>
      </p:sp>
      <p:pic>
        <p:nvPicPr>
          <p:cNvPr id="22"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0714100"/>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8" y="-5597"/>
            <a:ext cx="6863417" cy="6863417"/>
          </a:xfrm>
          <a:prstGeom prst="pie">
            <a:avLst>
              <a:gd name="adj1" fmla="val 5347296"/>
              <a:gd name="adj2" fmla="val 16200000"/>
            </a:avLst>
          </a:prstGeom>
        </p:spPr>
      </p:pic>
      <p:sp>
        <p:nvSpPr>
          <p:cNvPr id="6" name="椭圆 5"/>
          <p:cNvSpPr/>
          <p:nvPr/>
        </p:nvSpPr>
        <p:spPr>
          <a:xfrm>
            <a:off x="3003942" y="303558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431710" y="590917"/>
            <a:ext cx="8601075" cy="719234"/>
          </a:xfrm>
          <a:prstGeom prst="rect">
            <a:avLst/>
          </a:prstGeom>
        </p:spPr>
        <p:txBody>
          <a:bodyPr wrap="square" lIns="68570" tIns="34289" rIns="68570" bIns="34289">
            <a:spAutoFit/>
          </a:bodyPr>
          <a:lstStyle/>
          <a:p>
            <a:pPr defTabSz="685681">
              <a:lnSpc>
                <a:spcPct val="130000"/>
              </a:lnSpc>
            </a:pPr>
            <a:r>
              <a:rPr lang="zh-CN" altLang="en-US" sz="3600" dirty="0">
                <a:latin typeface="微软雅黑" panose="020B0503020204020204" pitchFamily="34" charset="-122"/>
                <a:ea typeface="微软雅黑" panose="020B0503020204020204" pitchFamily="34" charset="-122"/>
              </a:rPr>
              <a:t>概念层</a:t>
            </a:r>
          </a:p>
        </p:txBody>
      </p:sp>
      <p:sp>
        <p:nvSpPr>
          <p:cNvPr id="18" name="矩形 17"/>
          <p:cNvSpPr/>
          <p:nvPr/>
        </p:nvSpPr>
        <p:spPr>
          <a:xfrm>
            <a:off x="3477458" y="4861118"/>
            <a:ext cx="5474821" cy="789445"/>
          </a:xfrm>
          <a:prstGeom prst="rect">
            <a:avLst/>
          </a:prstGeom>
        </p:spPr>
        <p:txBody>
          <a:bodyPr wrap="square" lIns="68570" tIns="34289" rIns="68570" bIns="34289">
            <a:spAutoFit/>
          </a:bodyPr>
          <a:lstStyle/>
          <a:p>
            <a:pPr defTabSz="685681">
              <a:lnSpc>
                <a:spcPct val="130000"/>
              </a:lnSpc>
            </a:pPr>
            <a:r>
              <a:rPr lang="zh-CN" altLang="en-US" sz="3600" dirty="0">
                <a:latin typeface="微软雅黑" panose="020B0503020204020204" pitchFamily="34" charset="-122"/>
                <a:ea typeface="微软雅黑" panose="020B0503020204020204" pitchFamily="34" charset="-122"/>
              </a:rPr>
              <a:t>实现层</a:t>
            </a: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98042DB0-0751-4558-8137-6016562F1427}"/>
              </a:ext>
            </a:extLst>
          </p:cNvPr>
          <p:cNvSpPr txBox="1"/>
          <p:nvPr/>
        </p:nvSpPr>
        <p:spPr>
          <a:xfrm>
            <a:off x="412788" y="1536002"/>
            <a:ext cx="615553" cy="3724654"/>
          </a:xfrm>
          <a:prstGeom prst="rect">
            <a:avLst/>
          </a:prstGeom>
          <a:noFill/>
        </p:spPr>
        <p:txBody>
          <a:bodyPr vert="eaVert" wrap="square" rtlCol="0">
            <a:spAutoFit/>
          </a:bodyPr>
          <a:lstStyle/>
          <a:p>
            <a:r>
              <a:rPr lang="zh-CN" altLang="en-US" sz="2800" dirty="0">
                <a:solidFill>
                  <a:schemeClr val="bg1"/>
                </a:solidFill>
              </a:rPr>
              <a:t>类图的建模技术与应用</a:t>
            </a:r>
          </a:p>
        </p:txBody>
      </p:sp>
      <p:sp>
        <p:nvSpPr>
          <p:cNvPr id="14" name="椭圆 13">
            <a:extLst>
              <a:ext uri="{FF2B5EF4-FFF2-40B4-BE49-F238E27FC236}">
                <a16:creationId xmlns:a16="http://schemas.microsoft.com/office/drawing/2014/main" xmlns="" id="{98874EF5-7892-4A8D-9AEE-FB81D0F2BA94}"/>
              </a:ext>
            </a:extLst>
          </p:cNvPr>
          <p:cNvSpPr/>
          <p:nvPr/>
        </p:nvSpPr>
        <p:spPr>
          <a:xfrm>
            <a:off x="2292116" y="516071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xmlns="" id="{4B1A9E14-2254-4CD2-8D92-64C22A2A6E7E}"/>
              </a:ext>
            </a:extLst>
          </p:cNvPr>
          <p:cNvSpPr/>
          <p:nvPr/>
        </p:nvSpPr>
        <p:spPr>
          <a:xfrm>
            <a:off x="2167935" y="824102"/>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xmlns="" id="{FAAE5219-CE44-47F9-A569-3D33EC329395}"/>
              </a:ext>
            </a:extLst>
          </p:cNvPr>
          <p:cNvSpPr/>
          <p:nvPr/>
        </p:nvSpPr>
        <p:spPr>
          <a:xfrm>
            <a:off x="4143536" y="2743293"/>
            <a:ext cx="6491246" cy="789445"/>
          </a:xfrm>
          <a:prstGeom prst="rect">
            <a:avLst/>
          </a:prstGeom>
        </p:spPr>
        <p:txBody>
          <a:bodyPr wrap="square" lIns="68570" tIns="34289" rIns="68570" bIns="34289">
            <a:spAutoFit/>
          </a:bodyPr>
          <a:lstStyle/>
          <a:p>
            <a:pPr defTabSz="685681">
              <a:lnSpc>
                <a:spcPct val="130000"/>
              </a:lnSpc>
            </a:pPr>
            <a:r>
              <a:rPr lang="zh-CN" altLang="en-US" sz="3600" dirty="0">
                <a:latin typeface="微软雅黑" panose="020B0503020204020204" pitchFamily="34" charset="-122"/>
                <a:ea typeface="微软雅黑" panose="020B0503020204020204" pitchFamily="34" charset="-122"/>
              </a:rPr>
              <a:t>说明层</a:t>
            </a:r>
          </a:p>
        </p:txBody>
      </p:sp>
      <p:sp>
        <p:nvSpPr>
          <p:cNvPr id="11" name="矩形 10"/>
          <p:cNvSpPr/>
          <p:nvPr/>
        </p:nvSpPr>
        <p:spPr>
          <a:xfrm>
            <a:off x="3569219" y="1261312"/>
            <a:ext cx="8645082" cy="549379"/>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概念层的类图描述的是现实世界中对问题领域的概念理解</a:t>
            </a:r>
          </a:p>
        </p:txBody>
      </p:sp>
      <p:sp>
        <p:nvSpPr>
          <p:cNvPr id="12" name="矩形 11"/>
          <p:cNvSpPr/>
          <p:nvPr/>
        </p:nvSpPr>
        <p:spPr>
          <a:xfrm>
            <a:off x="4042664" y="3398329"/>
            <a:ext cx="8867992" cy="549379"/>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说明层类图主要考虑的是类的接口部分，而不是实现部分。</a:t>
            </a:r>
            <a:endParaRPr lang="en-US" altLang="zh-CN" sz="2400" dirty="0">
              <a:latin typeface="微软雅黑" panose="020B0503020204020204" pitchFamily="34" charset="-122"/>
              <a:ea typeface="微软雅黑" panose="020B0503020204020204" pitchFamily="34" charset="-122"/>
            </a:endParaRPr>
          </a:p>
        </p:txBody>
      </p:sp>
      <p:sp>
        <p:nvSpPr>
          <p:cNvPr id="13" name="矩形 12"/>
          <p:cNvSpPr/>
          <p:nvPr/>
        </p:nvSpPr>
        <p:spPr>
          <a:xfrm>
            <a:off x="3196035" y="5542075"/>
            <a:ext cx="8836750" cy="102951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实现层类图是真正考虑类的实现问题，提供实现的细节，揭示了软件实体的构成情况。</a:t>
            </a:r>
          </a:p>
        </p:txBody>
      </p:sp>
      <p:pic>
        <p:nvPicPr>
          <p:cNvPr id="15"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054737"/>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smtClean="0">
                <a:solidFill>
                  <a:schemeClr val="bg1"/>
                </a:solidFill>
              </a:rPr>
              <a:t>PART</a:t>
            </a:r>
          </a:p>
          <a:p>
            <a:pPr algn="ctr"/>
            <a:r>
              <a:rPr lang="en-US" altLang="zh-CN" sz="9600" dirty="0" smtClean="0">
                <a:solidFill>
                  <a:schemeClr val="bg1"/>
                </a:solidFill>
              </a:rPr>
              <a:t>4</a:t>
            </a:r>
            <a:endParaRPr lang="zh-CN" altLang="en-US" sz="9600" dirty="0">
              <a:solidFill>
                <a:schemeClr val="bg1"/>
              </a:solidFill>
            </a:endParaRPr>
          </a:p>
        </p:txBody>
      </p:sp>
      <p:sp>
        <p:nvSpPr>
          <p:cNvPr id="5" name="文本框 4"/>
          <p:cNvSpPr txBox="1"/>
          <p:nvPr/>
        </p:nvSpPr>
        <p:spPr>
          <a:xfrm>
            <a:off x="5934074" y="2826749"/>
            <a:ext cx="3438525" cy="830997"/>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状态图</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072187" y="366828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a:lstStyle/>
          <a:p>
            <a:fld id="{E18B59FF-743F-44BB-A291-0AE78CDBF24A}" type="datetime1">
              <a:rPr lang="zh-CN" altLang="en-US" smtClean="0"/>
              <a:t>2018/10/28</a:t>
            </a:fld>
            <a:endParaRPr lang="zh-CN" altLang="en-US"/>
          </a:p>
        </p:txBody>
      </p:sp>
      <p:sp>
        <p:nvSpPr>
          <p:cNvPr id="9" name="灯片编号占位符 8"/>
          <p:cNvSpPr>
            <a:spLocks noGrp="1"/>
          </p:cNvSpPr>
          <p:nvPr>
            <p:ph type="sldNum" sz="quarter" idx="12"/>
          </p:nvPr>
        </p:nvSpPr>
        <p:spPr/>
        <p:txBody>
          <a:bodyPr/>
          <a:lstStyle/>
          <a:p>
            <a:fld id="{A99B09EC-0F5A-4ED1-9D27-B6EB06E679C1}" type="slidenum">
              <a:rPr lang="zh-CN" altLang="en-US" smtClean="0"/>
              <a:pPr/>
              <a:t>35</a:t>
            </a:fld>
            <a:endParaRPr lang="zh-CN" altLang="en-US"/>
          </a:p>
        </p:txBody>
      </p:sp>
    </p:spTree>
    <p:extLst>
      <p:ext uri="{BB962C8B-B14F-4D97-AF65-F5344CB8AC3E}">
        <p14:creationId xmlns:p14="http://schemas.microsoft.com/office/powerpoint/2010/main" val="39165430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505287" y="764588"/>
            <a:ext cx="684446" cy="1200329"/>
          </a:xfrm>
          <a:prstGeom prst="rect">
            <a:avLst/>
          </a:prstGeom>
          <a:noFill/>
        </p:spPr>
        <p:txBody>
          <a:bodyPr wrap="square" rtlCol="0">
            <a:spAutoFit/>
          </a:bodyPr>
          <a:lstStyle/>
          <a:p>
            <a:r>
              <a:rPr lang="zh-CN" altLang="en-US" sz="7200" b="1" dirty="0" smtClean="0"/>
              <a:t>！</a:t>
            </a:r>
            <a:endParaRPr lang="zh-CN" altLang="en-US" sz="7200" b="1" dirty="0"/>
          </a:p>
        </p:txBody>
      </p:sp>
      <p:sp>
        <p:nvSpPr>
          <p:cNvPr id="11" name="文本框 10"/>
          <p:cNvSpPr txBox="1"/>
          <p:nvPr/>
        </p:nvSpPr>
        <p:spPr>
          <a:xfrm>
            <a:off x="4146082" y="934770"/>
            <a:ext cx="3736435" cy="707886"/>
          </a:xfrm>
          <a:prstGeom prst="rect">
            <a:avLst/>
          </a:prstGeom>
          <a:noFill/>
        </p:spPr>
        <p:txBody>
          <a:bodyPr wrap="square" rtlCol="0">
            <a:spAutoFit/>
          </a:bodyPr>
          <a:lstStyle/>
          <a:p>
            <a:r>
              <a:rPr lang="zh-CN" altLang="en-US" sz="4000" dirty="0">
                <a:latin typeface="微软雅黑" panose="020B0503020204020204" pitchFamily="34" charset="-122"/>
                <a:ea typeface="微软雅黑" panose="020B0503020204020204" pitchFamily="34" charset="-122"/>
              </a:rPr>
              <a:t>状态图</a:t>
            </a:r>
          </a:p>
        </p:txBody>
      </p:sp>
      <p:cxnSp>
        <p:nvCxnSpPr>
          <p:cNvPr id="32" name="直接连接符 31"/>
          <p:cNvCxnSpPr/>
          <p:nvPr/>
        </p:nvCxnSpPr>
        <p:spPr>
          <a:xfrm>
            <a:off x="11158662" y="1964917"/>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1063412" y="1964917"/>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771178" y="2030949"/>
            <a:ext cx="6258897" cy="1749708"/>
          </a:xfrm>
          <a:prstGeom prst="rect">
            <a:avLst/>
          </a:prstGeom>
        </p:spPr>
        <p:txBody>
          <a:bodyPr wrap="square" lIns="68570" tIns="34289" rIns="68570" bIns="34289">
            <a:spAutoFit/>
          </a:bodyPr>
          <a:lstStyle/>
          <a:p>
            <a:pPr defTabSz="685681">
              <a:lnSpc>
                <a:spcPct val="130000"/>
              </a:lnSpc>
            </a:pP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描述</a:t>
            </a:r>
            <a:r>
              <a:rPr lang="zh-CN" altLang="en-US" sz="2800" dirty="0">
                <a:latin typeface="微软雅黑" panose="020B0503020204020204" pitchFamily="34" charset="-122"/>
                <a:ea typeface="微软雅黑" panose="020B0503020204020204" pitchFamily="34" charset="-122"/>
              </a:rPr>
              <a:t>一个实体基于事件反应的动态行为，显示该实体是如何根据当前所处的状态对不同事件作出反应的。</a:t>
            </a:r>
          </a:p>
        </p:txBody>
      </p:sp>
      <p:sp>
        <p:nvSpPr>
          <p:cNvPr id="4" name="日期占位符 3"/>
          <p:cNvSpPr>
            <a:spLocks noGrp="1"/>
          </p:cNvSpPr>
          <p:nvPr>
            <p:ph type="dt" sz="half" idx="10"/>
          </p:nvPr>
        </p:nvSpPr>
        <p:spPr/>
        <p:txBody>
          <a:bodyPr/>
          <a:lstStyle/>
          <a:p>
            <a:fld id="{62EF0D2A-23A0-4317-BC92-7EC9CBE0ED1B}" type="datetime1">
              <a:rPr lang="zh-CN" altLang="en-US" smtClean="0"/>
              <a:t>2018/10/28</a:t>
            </a:fld>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pPr/>
              <a:t>36</a:t>
            </a:fld>
            <a:endParaRPr lang="zh-CN" altLang="en-US"/>
          </a:p>
        </p:txBody>
      </p:sp>
      <p:grpSp>
        <p:nvGrpSpPr>
          <p:cNvPr id="14" name="组合 13"/>
          <p:cNvGrpSpPr>
            <a:grpSpLocks/>
          </p:cNvGrpSpPr>
          <p:nvPr/>
        </p:nvGrpSpPr>
        <p:grpSpPr bwMode="auto">
          <a:xfrm>
            <a:off x="-785813" y="-1779588"/>
            <a:ext cx="10939463" cy="7556501"/>
            <a:chOff x="-785813" y="-1779588"/>
            <a:chExt cx="10939463" cy="7556501"/>
          </a:xfrm>
        </p:grpSpPr>
        <p:sp>
          <p:nvSpPr>
            <p:cNvPr id="15" name="任意多边形 3"/>
            <p:cNvSpPr>
              <a:spLocks noChangeArrowheads="1"/>
            </p:cNvSpPr>
            <p:nvPr/>
          </p:nvSpPr>
          <p:spPr bwMode="auto">
            <a:xfrm rot="-892780">
              <a:off x="-785813" y="-1779588"/>
              <a:ext cx="10939463" cy="7556501"/>
            </a:xfrm>
            <a:custGeom>
              <a:avLst/>
              <a:gdLst>
                <a:gd name="T0" fmla="*/ 2147483646 w 3243492"/>
                <a:gd name="T1" fmla="*/ 0 h 2240066"/>
                <a:gd name="T2" fmla="*/ 2147483646 w 3243492"/>
                <a:gd name="T3" fmla="*/ 2147483646 h 2240066"/>
                <a:gd name="T4" fmla="*/ 2147483646 w 3243492"/>
                <a:gd name="T5" fmla="*/ 2147483646 h 2240066"/>
                <a:gd name="T6" fmla="*/ 2147483646 w 3243492"/>
                <a:gd name="T7" fmla="*/ 2147483646 h 2240066"/>
                <a:gd name="T8" fmla="*/ 2147483646 w 3243492"/>
                <a:gd name="T9" fmla="*/ 2147483646 h 2240066"/>
                <a:gd name="T10" fmla="*/ 0 w 3243492"/>
                <a:gd name="T11" fmla="*/ 2147483646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solidFill>
              <a:schemeClr val="accent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6" name="文本框 1"/>
            <p:cNvSpPr txBox="1">
              <a:spLocks noChangeArrowheads="1"/>
            </p:cNvSpPr>
            <p:nvPr/>
          </p:nvSpPr>
          <p:spPr bwMode="auto">
            <a:xfrm rot="20718021">
              <a:off x="198392" y="2021019"/>
              <a:ext cx="978217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sz="4000" b="1" dirty="0" smtClean="0">
                  <a:solidFill>
                    <a:schemeClr val="bg1"/>
                  </a:solidFill>
                  <a:latin typeface="Arial" panose="020B0604020202020204" pitchFamily="34" charset="0"/>
                  <a:sym typeface="Calibri" panose="020F0502020204030204" pitchFamily="34" charset="0"/>
                </a:rPr>
                <a:t>问题</a:t>
              </a:r>
              <a:r>
                <a:rPr lang="en-US" altLang="zh-CN" sz="4000" b="1" dirty="0" smtClean="0">
                  <a:solidFill>
                    <a:schemeClr val="bg1"/>
                  </a:solidFill>
                  <a:latin typeface="Arial" panose="020B0604020202020204" pitchFamily="34" charset="0"/>
                  <a:sym typeface="Calibri" panose="020F0502020204030204" pitchFamily="34" charset="0"/>
                </a:rPr>
                <a:t>3</a:t>
              </a:r>
              <a:r>
                <a:rPr lang="zh-CN" altLang="en-US" sz="4000" b="1" dirty="0" smtClean="0">
                  <a:solidFill>
                    <a:schemeClr val="bg1"/>
                  </a:solidFill>
                  <a:latin typeface="Arial" panose="020B0604020202020204" pitchFamily="34" charset="0"/>
                  <a:sym typeface="Calibri" panose="020F0502020204030204" pitchFamily="34" charset="0"/>
                </a:rPr>
                <a:t>：状态图包含</a:t>
              </a:r>
              <a:r>
                <a:rPr lang="en-US" altLang="zh-CN" sz="4000" b="1" dirty="0" smtClean="0">
                  <a:solidFill>
                    <a:schemeClr val="bg1"/>
                  </a:solidFill>
                  <a:latin typeface="Arial" panose="020B0604020202020204" pitchFamily="34" charset="0"/>
                  <a:sym typeface="Calibri" panose="020F0502020204030204" pitchFamily="34" charset="0"/>
                </a:rPr>
                <a:t>4</a:t>
              </a:r>
              <a:r>
                <a:rPr lang="zh-CN" altLang="en-US" sz="4000" b="1" dirty="0" smtClean="0">
                  <a:solidFill>
                    <a:schemeClr val="bg1"/>
                  </a:solidFill>
                  <a:latin typeface="Arial" panose="020B0604020202020204" pitchFamily="34" charset="0"/>
                  <a:sym typeface="Calibri" panose="020F0502020204030204" pitchFamily="34" charset="0"/>
                </a:rPr>
                <a:t>中基本元素，请问是哪</a:t>
              </a:r>
              <a:r>
                <a:rPr lang="en-US" altLang="zh-CN" sz="4000" b="1" dirty="0" smtClean="0">
                  <a:solidFill>
                    <a:schemeClr val="bg1"/>
                  </a:solidFill>
                  <a:latin typeface="Arial" panose="020B0604020202020204" pitchFamily="34" charset="0"/>
                  <a:sym typeface="Calibri" panose="020F0502020204030204" pitchFamily="34" charset="0"/>
                </a:rPr>
                <a:t>4</a:t>
              </a:r>
              <a:r>
                <a:rPr lang="zh-CN" altLang="en-US" sz="4000" b="1" dirty="0" smtClean="0">
                  <a:solidFill>
                    <a:schemeClr val="bg1"/>
                  </a:solidFill>
                  <a:latin typeface="Arial" panose="020B0604020202020204" pitchFamily="34" charset="0"/>
                  <a:sym typeface="Calibri" panose="020F0502020204030204" pitchFamily="34" charset="0"/>
                </a:rPr>
                <a:t>种？</a:t>
              </a:r>
              <a:endParaRPr lang="en-US" altLang="zh-CN" sz="4000" b="1" dirty="0">
                <a:solidFill>
                  <a:schemeClr val="bg1"/>
                </a:solidFill>
                <a:latin typeface="Arial" panose="020B0604020202020204" pitchFamily="34" charset="0"/>
                <a:sym typeface="Calibri" panose="020F0502020204030204" pitchFamily="34" charset="0"/>
              </a:endParaRPr>
            </a:p>
          </p:txBody>
        </p:sp>
      </p:grpSp>
      <p:pic>
        <p:nvPicPr>
          <p:cNvPr id="17"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23768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228850" y="83820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009900" y="230780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28850" y="5400172"/>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400425" y="1020386"/>
            <a:ext cx="8601075" cy="982703"/>
          </a:xfrm>
          <a:prstGeom prst="rect">
            <a:avLst/>
          </a:prstGeom>
        </p:spPr>
        <p:txBody>
          <a:bodyPr wrap="square" lIns="68570" tIns="34289" rIns="68570" bIns="34289">
            <a:spAutoFit/>
          </a:bodyPr>
          <a:lstStyle/>
          <a:p>
            <a:pPr defTabSz="685681">
              <a:lnSpc>
                <a:spcPct val="130000"/>
              </a:lnSpc>
            </a:pPr>
            <a:r>
              <a:rPr lang="zh-CN" altLang="en-US" sz="2400" b="1" dirty="0">
                <a:latin typeface="微软雅黑" panose="020B0503020204020204" pitchFamily="34" charset="-122"/>
                <a:ea typeface="微软雅黑" panose="020B0503020204020204" pitchFamily="34" charset="-122"/>
              </a:rPr>
              <a:t>状态：</a:t>
            </a:r>
            <a:r>
              <a:rPr lang="zh-CN" altLang="en-US" sz="2400" dirty="0">
                <a:latin typeface="微软雅黑" panose="020B0503020204020204" pitchFamily="34" charset="-122"/>
                <a:ea typeface="微软雅黑" panose="020B0503020204020204" pitchFamily="34" charset="-122"/>
              </a:rPr>
              <a:t>同</a:t>
            </a:r>
            <a:r>
              <a:rPr lang="zh-CN" altLang="en-US" sz="2400" dirty="0">
                <a:solidFill>
                  <a:srgbClr val="FF0000"/>
                </a:solidFill>
                <a:latin typeface="微软雅黑" panose="020B0503020204020204" pitchFamily="34" charset="-122"/>
                <a:ea typeface="微软雅黑" panose="020B0503020204020204" pitchFamily="34" charset="-122"/>
              </a:rPr>
              <a:t>圆角矩形</a:t>
            </a:r>
            <a:r>
              <a:rPr lang="zh-CN" altLang="en-US" sz="2400" dirty="0">
                <a:latin typeface="微软雅黑" panose="020B0503020204020204" pitchFamily="34" charset="-122"/>
                <a:ea typeface="微软雅黑" panose="020B0503020204020204" pitchFamily="34" charset="-122"/>
              </a:rPr>
              <a:t>表示，状态名称表示状态的名字，通常用字符串表示。状态的名称在状态图所在的上下文应该是唯一的。</a:t>
            </a:r>
          </a:p>
        </p:txBody>
      </p:sp>
      <p:sp>
        <p:nvSpPr>
          <p:cNvPr id="18" name="矩形 17"/>
          <p:cNvSpPr/>
          <p:nvPr/>
        </p:nvSpPr>
        <p:spPr>
          <a:xfrm>
            <a:off x="4088935" y="2398148"/>
            <a:ext cx="8103065" cy="982703"/>
          </a:xfrm>
          <a:prstGeom prst="rect">
            <a:avLst/>
          </a:prstGeom>
        </p:spPr>
        <p:txBody>
          <a:bodyPr wrap="square" lIns="68570" tIns="34289" rIns="68570" bIns="34289">
            <a:spAutoFit/>
          </a:bodyPr>
          <a:lstStyle/>
          <a:p>
            <a:pPr defTabSz="685681">
              <a:lnSpc>
                <a:spcPct val="130000"/>
              </a:lnSpc>
            </a:pPr>
            <a:r>
              <a:rPr lang="zh-CN" altLang="en-US" sz="2400" b="1" dirty="0">
                <a:latin typeface="微软雅黑" panose="020B0503020204020204" pitchFamily="34" charset="-122"/>
                <a:ea typeface="微软雅黑" panose="020B0503020204020204" pitchFamily="34" charset="-122"/>
              </a:rPr>
              <a:t>转换：</a:t>
            </a:r>
            <a:r>
              <a:rPr lang="zh-CN" altLang="en-US" sz="2400" dirty="0">
                <a:latin typeface="微软雅黑" panose="020B0503020204020204" pitchFamily="34" charset="-122"/>
                <a:ea typeface="微软雅黑" panose="020B0503020204020204" pitchFamily="34" charset="-122"/>
              </a:rPr>
              <a:t>用</a:t>
            </a:r>
            <a:r>
              <a:rPr lang="zh-CN" altLang="en-US" sz="2400" dirty="0">
                <a:solidFill>
                  <a:srgbClr val="FF0000"/>
                </a:solidFill>
                <a:latin typeface="微软雅黑" panose="020B0503020204020204" pitchFamily="34" charset="-122"/>
                <a:ea typeface="微软雅黑" panose="020B0503020204020204" pitchFamily="34" charset="-122"/>
              </a:rPr>
              <a:t>带箭头的直线</a:t>
            </a:r>
            <a:r>
              <a:rPr lang="zh-CN" altLang="en-US" sz="2400" dirty="0">
                <a:latin typeface="微软雅黑" panose="020B0503020204020204" pitchFamily="34" charset="-122"/>
                <a:ea typeface="微软雅黑" panose="020B0503020204020204" pitchFamily="34" charset="-122"/>
              </a:rPr>
              <a:t>表示。一端连着源状态，一端连着目标状态。</a:t>
            </a:r>
          </a:p>
        </p:txBody>
      </p:sp>
      <p:sp>
        <p:nvSpPr>
          <p:cNvPr id="19" name="矩形 18"/>
          <p:cNvSpPr/>
          <p:nvPr/>
        </p:nvSpPr>
        <p:spPr>
          <a:xfrm>
            <a:off x="3993684" y="4032332"/>
            <a:ext cx="8360241" cy="982703"/>
          </a:xfrm>
          <a:prstGeom prst="rect">
            <a:avLst/>
          </a:prstGeom>
        </p:spPr>
        <p:txBody>
          <a:bodyPr wrap="square" lIns="68570" tIns="34289" rIns="68570" bIns="34289">
            <a:spAutoFit/>
          </a:bodyPr>
          <a:lstStyle/>
          <a:p>
            <a:pPr defTabSz="685681">
              <a:lnSpc>
                <a:spcPct val="130000"/>
              </a:lnSpc>
            </a:pPr>
            <a:r>
              <a:rPr lang="zh-CN" altLang="en-US" sz="2400" b="1" dirty="0">
                <a:latin typeface="微软雅黑" panose="020B0503020204020204" pitchFamily="34" charset="-122"/>
                <a:ea typeface="微软雅黑" panose="020B0503020204020204" pitchFamily="34" charset="-122"/>
              </a:rPr>
              <a:t>初始状态：</a:t>
            </a:r>
            <a:r>
              <a:rPr lang="zh-CN" altLang="en-US" sz="2400" dirty="0">
                <a:latin typeface="微软雅黑" panose="020B0503020204020204" pitchFamily="34" charset="-122"/>
                <a:ea typeface="微软雅黑" panose="020B0503020204020204" pitchFamily="34" charset="-122"/>
              </a:rPr>
              <a:t>用</a:t>
            </a:r>
            <a:r>
              <a:rPr lang="zh-CN" altLang="en-US" sz="2400" dirty="0">
                <a:solidFill>
                  <a:srgbClr val="FF0000"/>
                </a:solidFill>
                <a:latin typeface="微软雅黑" panose="020B0503020204020204" pitchFamily="34" charset="-122"/>
                <a:ea typeface="微软雅黑" panose="020B0503020204020204" pitchFamily="34" charset="-122"/>
              </a:rPr>
              <a:t>实心圆</a:t>
            </a:r>
            <a:r>
              <a:rPr lang="zh-CN" altLang="en-US" sz="2400" dirty="0">
                <a:latin typeface="微软雅黑" panose="020B0503020204020204" pitchFamily="34" charset="-122"/>
                <a:ea typeface="微软雅黑" panose="020B0503020204020204" pitchFamily="34" charset="-122"/>
              </a:rPr>
              <a:t>表示，代表状态图起点位置，初始状态只能作为转换的源，不能作为转换目标。初始状态是</a:t>
            </a:r>
            <a:r>
              <a:rPr lang="zh-CN" altLang="en-US" sz="2400" dirty="0">
                <a:solidFill>
                  <a:srgbClr val="FF0000"/>
                </a:solidFill>
                <a:latin typeface="微软雅黑" panose="020B0503020204020204" pitchFamily="34" charset="-122"/>
                <a:ea typeface="微软雅黑" panose="020B0503020204020204" pitchFamily="34" charset="-122"/>
              </a:rPr>
              <a:t>唯一</a:t>
            </a:r>
            <a:r>
              <a:rPr lang="zh-CN" altLang="en-US" sz="2400" dirty="0">
                <a:latin typeface="微软雅黑" panose="020B0503020204020204" pitchFamily="34" charset="-122"/>
                <a:ea typeface="微软雅黑" panose="020B0503020204020204" pitchFamily="34" charset="-122"/>
              </a:rPr>
              <a:t>的。</a:t>
            </a:r>
          </a:p>
        </p:txBody>
      </p:sp>
      <p:sp>
        <p:nvSpPr>
          <p:cNvPr id="20" name="矩形 19"/>
          <p:cNvSpPr/>
          <p:nvPr/>
        </p:nvSpPr>
        <p:spPr>
          <a:xfrm>
            <a:off x="3507123" y="5447290"/>
            <a:ext cx="8837277" cy="982703"/>
          </a:xfrm>
          <a:prstGeom prst="rect">
            <a:avLst/>
          </a:prstGeom>
        </p:spPr>
        <p:txBody>
          <a:bodyPr wrap="square" lIns="68570" tIns="34289" rIns="68570" bIns="34289">
            <a:spAutoFit/>
          </a:bodyPr>
          <a:lstStyle/>
          <a:p>
            <a:pPr defTabSz="685681">
              <a:lnSpc>
                <a:spcPct val="130000"/>
              </a:lnSpc>
            </a:pPr>
            <a:r>
              <a:rPr lang="zh-CN" altLang="en-US" sz="2400" b="1" dirty="0">
                <a:latin typeface="微软雅黑" panose="020B0503020204020204" pitchFamily="34" charset="-122"/>
                <a:ea typeface="微软雅黑" panose="020B0503020204020204" pitchFamily="34" charset="-122"/>
              </a:rPr>
              <a:t>终止状态：</a:t>
            </a:r>
            <a:r>
              <a:rPr lang="zh-CN" altLang="en-US" sz="2400" dirty="0">
                <a:latin typeface="微软雅黑" panose="020B0503020204020204" pitchFamily="34" charset="-122"/>
                <a:ea typeface="微软雅黑" panose="020B0503020204020204" pitchFamily="34" charset="-122"/>
              </a:rPr>
              <a:t>模型元素的最后状态，状态图的终止点。终止状态在一个状态图中可以有</a:t>
            </a:r>
            <a:r>
              <a:rPr lang="zh-CN" altLang="en-US" sz="2400" dirty="0">
                <a:solidFill>
                  <a:srgbClr val="FF0000"/>
                </a:solidFill>
                <a:latin typeface="微软雅黑" panose="020B0503020204020204" pitchFamily="34" charset="-122"/>
                <a:ea typeface="微软雅黑" panose="020B0503020204020204" pitchFamily="34" charset="-122"/>
              </a:rPr>
              <a:t>多个</a:t>
            </a:r>
            <a:r>
              <a:rPr lang="zh-CN" altLang="en-US" sz="2400" dirty="0">
                <a:latin typeface="微软雅黑" panose="020B0503020204020204" pitchFamily="34" charset="-122"/>
                <a:ea typeface="微软雅黑" panose="020B0503020204020204" pitchFamily="34" charset="-122"/>
              </a:rPr>
              <a:t>。</a:t>
            </a: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582" y="1811585"/>
            <a:ext cx="701675" cy="255454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状态图元素</a:t>
            </a:r>
          </a:p>
        </p:txBody>
      </p:sp>
      <p:sp>
        <p:nvSpPr>
          <p:cNvPr id="7" name="椭圆 6"/>
          <p:cNvSpPr/>
          <p:nvPr/>
        </p:nvSpPr>
        <p:spPr>
          <a:xfrm>
            <a:off x="2839805" y="3861633"/>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4507937"/>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CCBFB766-937F-4733-84CD-296BA0014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74"/>
            <a:ext cx="12192000" cy="6845325"/>
          </a:xfrm>
          <a:prstGeom prst="rect">
            <a:avLst/>
          </a:prstGeom>
        </p:spPr>
      </p:pic>
      <p:sp>
        <p:nvSpPr>
          <p:cNvPr id="2" name="日期占位符 1"/>
          <p:cNvSpPr>
            <a:spLocks noGrp="1"/>
          </p:cNvSpPr>
          <p:nvPr>
            <p:ph type="dt" sz="half" idx="10"/>
          </p:nvPr>
        </p:nvSpPr>
        <p:spPr/>
        <p:txBody>
          <a:bodyPr/>
          <a:lstStyle/>
          <a:p>
            <a:fld id="{0F4F60B1-E950-4C47-95A4-35CC0C40A616}" type="datetime1">
              <a:rPr lang="zh-CN" altLang="en-US" smtClean="0"/>
              <a:t>2018/10/28</a:t>
            </a:fld>
            <a:endParaRPr lang="zh-CN" altLang="en-US"/>
          </a:p>
        </p:txBody>
      </p:sp>
      <p:sp>
        <p:nvSpPr>
          <p:cNvPr id="3" name="灯片编号占位符 2"/>
          <p:cNvSpPr>
            <a:spLocks noGrp="1"/>
          </p:cNvSpPr>
          <p:nvPr>
            <p:ph type="sldNum" sz="quarter" idx="12"/>
          </p:nvPr>
        </p:nvSpPr>
        <p:spPr/>
        <p:txBody>
          <a:bodyPr/>
          <a:lstStyle/>
          <a:p>
            <a:fld id="{A99B09EC-0F5A-4ED1-9D27-B6EB06E679C1}" type="slidenum">
              <a:rPr lang="zh-CN" altLang="en-US" smtClean="0"/>
              <a:pPr/>
              <a:t>38</a:t>
            </a:fld>
            <a:endParaRPr lang="zh-CN" altLang="en-US"/>
          </a:p>
        </p:txBody>
      </p:sp>
    </p:spTree>
    <p:extLst>
      <p:ext uri="{BB962C8B-B14F-4D97-AF65-F5344CB8AC3E}">
        <p14:creationId xmlns:p14="http://schemas.microsoft.com/office/powerpoint/2010/main" val="261724703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smtClean="0">
                <a:solidFill>
                  <a:schemeClr val="bg1"/>
                </a:solidFill>
              </a:rPr>
              <a:t>PART</a:t>
            </a:r>
          </a:p>
          <a:p>
            <a:pPr algn="ctr"/>
            <a:r>
              <a:rPr lang="en-US" altLang="zh-CN" sz="9600" dirty="0" smtClean="0">
                <a:solidFill>
                  <a:schemeClr val="bg1"/>
                </a:solidFill>
              </a:rPr>
              <a:t>5</a:t>
            </a:r>
            <a:endParaRPr lang="zh-CN" altLang="en-US" sz="9600" dirty="0">
              <a:solidFill>
                <a:schemeClr val="bg1"/>
              </a:solidFill>
            </a:endParaRPr>
          </a:p>
        </p:txBody>
      </p:sp>
      <p:sp>
        <p:nvSpPr>
          <p:cNvPr id="5" name="文本框 4"/>
          <p:cNvSpPr txBox="1"/>
          <p:nvPr/>
        </p:nvSpPr>
        <p:spPr>
          <a:xfrm>
            <a:off x="5934074" y="2826749"/>
            <a:ext cx="3438525" cy="830997"/>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顺序图</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072187" y="366828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a:lstStyle/>
          <a:p>
            <a:fld id="{8FECE937-40B4-426E-AA34-63E3728A958E}" type="datetime1">
              <a:rPr lang="zh-CN" altLang="en-US" smtClean="0"/>
              <a:t>2018/10/28</a:t>
            </a:fld>
            <a:endParaRPr lang="zh-CN" altLang="en-US"/>
          </a:p>
        </p:txBody>
      </p:sp>
      <p:sp>
        <p:nvSpPr>
          <p:cNvPr id="9" name="灯片编号占位符 8"/>
          <p:cNvSpPr>
            <a:spLocks noGrp="1"/>
          </p:cNvSpPr>
          <p:nvPr>
            <p:ph type="sldNum" sz="quarter" idx="12"/>
          </p:nvPr>
        </p:nvSpPr>
        <p:spPr/>
        <p:txBody>
          <a:bodyPr/>
          <a:lstStyle/>
          <a:p>
            <a:fld id="{A99B09EC-0F5A-4ED1-9D27-B6EB06E679C1}" type="slidenum">
              <a:rPr lang="zh-CN" altLang="en-US" smtClean="0"/>
              <a:pPr/>
              <a:t>39</a:t>
            </a:fld>
            <a:endParaRPr lang="zh-CN" altLang="en-US"/>
          </a:p>
        </p:txBody>
      </p:sp>
    </p:spTree>
    <p:extLst>
      <p:ext uri="{BB962C8B-B14F-4D97-AF65-F5344CB8AC3E}">
        <p14:creationId xmlns:p14="http://schemas.microsoft.com/office/powerpoint/2010/main" val="11399395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smtClean="0">
                <a:solidFill>
                  <a:schemeClr val="bg1"/>
                </a:solidFill>
              </a:rPr>
              <a:t>PART</a:t>
            </a:r>
          </a:p>
          <a:p>
            <a:pPr algn="ctr"/>
            <a:r>
              <a:rPr lang="en-US" altLang="zh-CN" sz="9600" dirty="0">
                <a:solidFill>
                  <a:schemeClr val="bg1"/>
                </a:solidFill>
              </a:rPr>
              <a:t>1</a:t>
            </a:r>
            <a:endParaRPr lang="zh-CN" altLang="en-US" sz="9600" dirty="0">
              <a:solidFill>
                <a:schemeClr val="bg1"/>
              </a:solidFill>
            </a:endParaRPr>
          </a:p>
        </p:txBody>
      </p:sp>
      <p:sp>
        <p:nvSpPr>
          <p:cNvPr id="5" name="文本框 4"/>
          <p:cNvSpPr txBox="1"/>
          <p:nvPr/>
        </p:nvSpPr>
        <p:spPr>
          <a:xfrm>
            <a:off x="5934074" y="2826749"/>
            <a:ext cx="3438525" cy="830997"/>
          </a:xfrm>
          <a:prstGeom prst="rect">
            <a:avLst/>
          </a:prstGeom>
          <a:noFill/>
        </p:spPr>
        <p:txBody>
          <a:bodyPr wrap="square" rtlCol="0">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UML</a:t>
            </a:r>
            <a:r>
              <a:rPr lang="zh-CN" altLang="en-US" sz="4800" b="1" dirty="0" smtClean="0">
                <a:solidFill>
                  <a:schemeClr val="bg1"/>
                </a:solidFill>
                <a:latin typeface="微软雅黑" panose="020B0503020204020204" pitchFamily="34" charset="-122"/>
                <a:ea typeface="微软雅黑" panose="020B0503020204020204" pitchFamily="34" charset="-122"/>
              </a:rPr>
              <a:t>的图</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072187" y="366828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a:lstStyle/>
          <a:p>
            <a:fld id="{6653FA0A-CCB6-4FCF-BE65-359746AEF4A1}" type="datetime1">
              <a:rPr lang="zh-CN" altLang="en-US" smtClean="0"/>
              <a:t>2018/10/28</a:t>
            </a:fld>
            <a:endParaRPr lang="zh-CN" altLang="en-US"/>
          </a:p>
        </p:txBody>
      </p:sp>
      <p:sp>
        <p:nvSpPr>
          <p:cNvPr id="9" name="灯片编号占位符 8"/>
          <p:cNvSpPr>
            <a:spLocks noGrp="1"/>
          </p:cNvSpPr>
          <p:nvPr>
            <p:ph type="sldNum" sz="quarter" idx="12"/>
          </p:nvPr>
        </p:nvSpPr>
        <p:spPr/>
        <p:txBody>
          <a:bodyPr/>
          <a:lstStyle/>
          <a:p>
            <a:fld id="{A99B09EC-0F5A-4ED1-9D27-B6EB06E679C1}" type="slidenum">
              <a:rPr lang="zh-CN" altLang="en-US" smtClean="0"/>
              <a:pPr/>
              <a:t>4</a:t>
            </a:fld>
            <a:endParaRPr lang="zh-CN" altLang="en-US"/>
          </a:p>
        </p:txBody>
      </p:sp>
    </p:spTree>
    <p:extLst>
      <p:ext uri="{BB962C8B-B14F-4D97-AF65-F5344CB8AC3E}">
        <p14:creationId xmlns:p14="http://schemas.microsoft.com/office/powerpoint/2010/main" val="30567135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501182" y="737654"/>
            <a:ext cx="684446" cy="1200329"/>
          </a:xfrm>
          <a:prstGeom prst="rect">
            <a:avLst/>
          </a:prstGeom>
          <a:noFill/>
        </p:spPr>
        <p:txBody>
          <a:bodyPr wrap="square" rtlCol="0">
            <a:spAutoFit/>
          </a:bodyPr>
          <a:lstStyle/>
          <a:p>
            <a:r>
              <a:rPr lang="zh-CN" altLang="en-US" sz="7200" b="1" dirty="0" smtClean="0"/>
              <a:t>！</a:t>
            </a:r>
            <a:endParaRPr lang="zh-CN" altLang="en-US" sz="7200" b="1" dirty="0"/>
          </a:p>
        </p:txBody>
      </p:sp>
      <p:sp>
        <p:nvSpPr>
          <p:cNvPr id="11" name="文本框 10"/>
          <p:cNvSpPr txBox="1"/>
          <p:nvPr/>
        </p:nvSpPr>
        <p:spPr>
          <a:xfrm>
            <a:off x="4172394" y="737654"/>
            <a:ext cx="3736435" cy="707886"/>
          </a:xfrm>
          <a:prstGeom prst="rect">
            <a:avLst/>
          </a:prstGeom>
          <a:noFill/>
        </p:spPr>
        <p:txBody>
          <a:bodyPr wrap="square" rtlCol="0">
            <a:spAutoFit/>
          </a:bodyPr>
          <a:lstStyle/>
          <a:p>
            <a:r>
              <a:rPr lang="zh-CN" altLang="en-US" sz="4000" dirty="0">
                <a:latin typeface="微软雅黑" panose="020B0503020204020204" pitchFamily="34" charset="-122"/>
                <a:ea typeface="微软雅黑" panose="020B0503020204020204" pitchFamily="34" charset="-122"/>
              </a:rPr>
              <a:t>顺序图</a:t>
            </a:r>
          </a:p>
        </p:txBody>
      </p:sp>
      <p:cxnSp>
        <p:nvCxnSpPr>
          <p:cNvPr id="32" name="直接连接符 31"/>
          <p:cNvCxnSpPr/>
          <p:nvPr/>
        </p:nvCxnSpPr>
        <p:spPr>
          <a:xfrm>
            <a:off x="11032139" y="1937983"/>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936889" y="1937983"/>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437205" y="1937983"/>
            <a:ext cx="6667848" cy="2309861"/>
          </a:xfrm>
          <a:prstGeom prst="rect">
            <a:avLst/>
          </a:prstGeom>
        </p:spPr>
        <p:txBody>
          <a:bodyPr wrap="square" lIns="68570" tIns="34289" rIns="68570" bIns="34289">
            <a:spAutoFit/>
          </a:bodyPr>
          <a:lstStyle/>
          <a:p>
            <a:pPr defTabSz="685681">
              <a:lnSpc>
                <a:spcPct val="130000"/>
              </a:lnSpc>
            </a:pP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描述</a:t>
            </a:r>
            <a:r>
              <a:rPr lang="zh-CN" altLang="en-US" sz="2800" dirty="0">
                <a:latin typeface="微软雅黑" panose="020B0503020204020204" pitchFamily="34" charset="-122"/>
                <a:ea typeface="微软雅黑" panose="020B0503020204020204" pitchFamily="34" charset="-122"/>
              </a:rPr>
              <a:t>对象之间动态的交互关系，主要体现对象之间进行信息传递的时间顺序。描述了对象随时间推移相互之间交换信息的过程。</a:t>
            </a:r>
          </a:p>
        </p:txBody>
      </p:sp>
      <p:sp>
        <p:nvSpPr>
          <p:cNvPr id="4" name="日期占位符 3"/>
          <p:cNvSpPr>
            <a:spLocks noGrp="1"/>
          </p:cNvSpPr>
          <p:nvPr>
            <p:ph type="dt" sz="half" idx="10"/>
          </p:nvPr>
        </p:nvSpPr>
        <p:spPr/>
        <p:txBody>
          <a:bodyPr/>
          <a:lstStyle/>
          <a:p>
            <a:fld id="{90FBFA78-2FDC-4374-B4A0-102AC5A987B0}" type="datetime1">
              <a:rPr lang="zh-CN" altLang="en-US" smtClean="0"/>
              <a:t>2018/10/28</a:t>
            </a:fld>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pPr/>
              <a:t>40</a:t>
            </a:fld>
            <a:endParaRPr lang="zh-CN" altLang="en-US"/>
          </a:p>
        </p:txBody>
      </p:sp>
      <p:pic>
        <p:nvPicPr>
          <p:cNvPr id="14"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07457"/>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228850" y="83820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009900" y="230780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28850" y="5400172"/>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431709" y="952981"/>
            <a:ext cx="8601075" cy="502571"/>
          </a:xfrm>
          <a:prstGeom prst="rect">
            <a:avLst/>
          </a:prstGeom>
        </p:spPr>
        <p:txBody>
          <a:bodyPr wrap="square" lIns="68570" tIns="34289" rIns="68570" bIns="34289">
            <a:spAutoFit/>
          </a:bodyPr>
          <a:lstStyle/>
          <a:p>
            <a:pPr defTabSz="685681">
              <a:lnSpc>
                <a:spcPct val="130000"/>
              </a:lnSpc>
            </a:pPr>
            <a:r>
              <a:rPr lang="zh-CN" altLang="en-US" sz="2400" b="1" dirty="0">
                <a:latin typeface="微软雅黑" panose="020B0503020204020204" pitchFamily="34" charset="-122"/>
                <a:ea typeface="微软雅黑" panose="020B0503020204020204" pitchFamily="34" charset="-122"/>
              </a:rPr>
              <a:t>对象：</a:t>
            </a:r>
            <a:r>
              <a:rPr lang="zh-CN" altLang="en-US" sz="2400" dirty="0">
                <a:latin typeface="微软雅黑" panose="020B0503020204020204" pitchFamily="34" charset="-122"/>
                <a:ea typeface="微软雅黑" panose="020B0503020204020204" pitchFamily="34" charset="-122"/>
              </a:rPr>
              <a:t>特定行为和属性的集合</a:t>
            </a:r>
          </a:p>
        </p:txBody>
      </p:sp>
      <p:sp>
        <p:nvSpPr>
          <p:cNvPr id="18" name="矩形 17"/>
          <p:cNvSpPr/>
          <p:nvPr/>
        </p:nvSpPr>
        <p:spPr>
          <a:xfrm>
            <a:off x="3960346" y="2038002"/>
            <a:ext cx="8103065" cy="982703"/>
          </a:xfrm>
          <a:prstGeom prst="rect">
            <a:avLst/>
          </a:prstGeom>
        </p:spPr>
        <p:txBody>
          <a:bodyPr wrap="square" lIns="68570" tIns="34289" rIns="68570" bIns="34289">
            <a:spAutoFit/>
          </a:bodyPr>
          <a:lstStyle/>
          <a:p>
            <a:pPr defTabSz="685681">
              <a:lnSpc>
                <a:spcPct val="130000"/>
              </a:lnSpc>
            </a:pPr>
            <a:r>
              <a:rPr lang="zh-CN" altLang="en-US" sz="2400" b="1" dirty="0">
                <a:latin typeface="微软雅黑" panose="020B0503020204020204" pitchFamily="34" charset="-122"/>
                <a:ea typeface="微软雅黑" panose="020B0503020204020204" pitchFamily="34" charset="-122"/>
              </a:rPr>
              <a:t>生命线：</a:t>
            </a:r>
            <a:r>
              <a:rPr lang="zh-CN" altLang="en-US" sz="2400" dirty="0">
                <a:latin typeface="微软雅黑" panose="020B0503020204020204" pitchFamily="34" charset="-122"/>
                <a:ea typeface="微软雅黑" panose="020B0503020204020204" pitchFamily="34" charset="-122"/>
              </a:rPr>
              <a:t>用虚线表示描述对象的存在周期，代表时间轴，时间沿竖线向下延伸。</a:t>
            </a:r>
          </a:p>
        </p:txBody>
      </p:sp>
      <p:sp>
        <p:nvSpPr>
          <p:cNvPr id="19" name="矩形 18"/>
          <p:cNvSpPr/>
          <p:nvPr/>
        </p:nvSpPr>
        <p:spPr>
          <a:xfrm>
            <a:off x="3831759" y="3296591"/>
            <a:ext cx="8360241" cy="1942966"/>
          </a:xfrm>
          <a:prstGeom prst="rect">
            <a:avLst/>
          </a:prstGeom>
        </p:spPr>
        <p:txBody>
          <a:bodyPr wrap="square" lIns="68570" tIns="34289" rIns="68570" bIns="34289">
            <a:spAutoFit/>
          </a:bodyPr>
          <a:lstStyle/>
          <a:p>
            <a:pPr defTabSz="685681">
              <a:lnSpc>
                <a:spcPct val="130000"/>
              </a:lnSpc>
            </a:pPr>
            <a:r>
              <a:rPr lang="zh-CN" altLang="en-US" sz="2400" b="1" dirty="0">
                <a:latin typeface="微软雅黑" panose="020B0503020204020204" pitchFamily="34" charset="-122"/>
                <a:ea typeface="微软雅黑" panose="020B0503020204020204" pitchFamily="34" charset="-122"/>
              </a:rPr>
              <a:t>信息：</a:t>
            </a:r>
            <a:r>
              <a:rPr lang="zh-CN" altLang="en-US" sz="2400" dirty="0">
                <a:latin typeface="微软雅黑" panose="020B0503020204020204" pitchFamily="34" charset="-122"/>
                <a:ea typeface="微软雅黑" panose="020B0503020204020204" pitchFamily="34" charset="-122"/>
              </a:rPr>
              <a:t>用从一个对象的生命线指向另一个对象的生命线的水平箭头表示。信息是对象与对象之间的交互、也就是对象与对象之间的通信、他可以是唤起信号、创建或撤销、消息可以是信号、也可以是调用。</a:t>
            </a:r>
          </a:p>
        </p:txBody>
      </p:sp>
      <p:sp>
        <p:nvSpPr>
          <p:cNvPr id="20" name="矩形 19"/>
          <p:cNvSpPr/>
          <p:nvPr/>
        </p:nvSpPr>
        <p:spPr>
          <a:xfrm>
            <a:off x="3507123" y="5447290"/>
            <a:ext cx="8837277" cy="982703"/>
          </a:xfrm>
          <a:prstGeom prst="rect">
            <a:avLst/>
          </a:prstGeom>
        </p:spPr>
        <p:txBody>
          <a:bodyPr wrap="square" lIns="68570" tIns="34289" rIns="68570" bIns="34289">
            <a:spAutoFit/>
          </a:bodyPr>
          <a:lstStyle/>
          <a:p>
            <a:pPr defTabSz="685681">
              <a:lnSpc>
                <a:spcPct val="130000"/>
              </a:lnSpc>
            </a:pPr>
            <a:r>
              <a:rPr lang="zh-CN" altLang="en-US" sz="2400" b="1" dirty="0">
                <a:latin typeface="微软雅黑" panose="020B0503020204020204" pitchFamily="34" charset="-122"/>
                <a:ea typeface="微软雅黑" panose="020B0503020204020204" pitchFamily="34" charset="-122"/>
              </a:rPr>
              <a:t>激活框：</a:t>
            </a:r>
            <a:r>
              <a:rPr lang="zh-CN" altLang="en-US" sz="2400" dirty="0">
                <a:latin typeface="微软雅黑" panose="020B0503020204020204" pitchFamily="34" charset="-122"/>
                <a:ea typeface="微软雅黑" panose="020B0503020204020204" pitchFamily="34" charset="-122"/>
              </a:rPr>
              <a:t>在相应对象的生命线上、画出长方形表示对象处于激活状态。</a:t>
            </a: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582" y="1811585"/>
            <a:ext cx="701675" cy="255454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顺序图组成</a:t>
            </a:r>
          </a:p>
        </p:txBody>
      </p:sp>
      <p:sp>
        <p:nvSpPr>
          <p:cNvPr id="7" name="椭圆 6"/>
          <p:cNvSpPr/>
          <p:nvPr/>
        </p:nvSpPr>
        <p:spPr>
          <a:xfrm>
            <a:off x="2839805" y="3861633"/>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2921560"/>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0" name="矩形 9"/>
          <p:cNvSpPr/>
          <p:nvPr/>
        </p:nvSpPr>
        <p:spPr>
          <a:xfrm>
            <a:off x="1224619" y="4868710"/>
            <a:ext cx="10182896" cy="1630701"/>
          </a:xfrm>
          <a:prstGeom prst="rect">
            <a:avLst/>
          </a:prstGeom>
        </p:spPr>
        <p:txBody>
          <a:bodyPr wrap="square" lIns="68570" tIns="34289" rIns="68570" bIns="34289">
            <a:spAutoFit/>
          </a:bodyPr>
          <a:lstStyle/>
          <a:p>
            <a:pPr defTabSz="685681">
              <a:lnSpc>
                <a:spcPct val="130000"/>
              </a:lnSpc>
            </a:pPr>
            <a:r>
              <a:rPr lang="zh-CN" altLang="en-US" sz="2000" dirty="0">
                <a:latin typeface="微软雅黑" panose="020B0503020204020204" pitchFamily="34" charset="-122"/>
                <a:ea typeface="微软雅黑" panose="020B0503020204020204" pitchFamily="34" charset="-122"/>
              </a:rPr>
              <a:t>返回消息           </a:t>
            </a:r>
            <a:endParaRPr lang="en-US" altLang="zh-CN" sz="2000" dirty="0">
              <a:latin typeface="微软雅黑" panose="020B0503020204020204" pitchFamily="34" charset="-122"/>
              <a:ea typeface="微软雅黑" panose="020B0503020204020204" pitchFamily="34" charset="-122"/>
            </a:endParaRPr>
          </a:p>
          <a:p>
            <a:pPr defTabSz="685681">
              <a:lnSpc>
                <a:spcPct val="13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发送给对象的异步消息或调用消息、对象给的反馈、称作返回消息</a:t>
            </a:r>
            <a:endParaRPr lang="en-US" altLang="zh-CN" sz="2000" dirty="0">
              <a:latin typeface="微软雅黑" panose="020B0503020204020204" pitchFamily="34" charset="-122"/>
              <a:ea typeface="微软雅黑" panose="020B0503020204020204" pitchFamily="34" charset="-122"/>
            </a:endParaRPr>
          </a:p>
          <a:p>
            <a:pPr defTabSz="685681">
              <a:lnSpc>
                <a:spcPct val="130000"/>
              </a:lnSpc>
            </a:pPr>
            <a:r>
              <a:rPr lang="zh-CN" altLang="en-US" sz="2000" dirty="0">
                <a:latin typeface="微软雅黑" panose="020B0503020204020204" pitchFamily="34" charset="-122"/>
                <a:ea typeface="微软雅黑" panose="020B0503020204020204" pitchFamily="34" charset="-122"/>
              </a:rPr>
              <a:t>如果是过程调用的返回、返回消息是隐含的、所以返回消息可以不用画出来，如果是非过程的、返回消息要明确的表示出来，返回消息用虚线和开口箭头表示。</a:t>
            </a:r>
          </a:p>
        </p:txBody>
      </p:sp>
      <p:sp>
        <p:nvSpPr>
          <p:cNvPr id="11" name="等腰三角形 10"/>
          <p:cNvSpPr/>
          <p:nvPr/>
        </p:nvSpPr>
        <p:spPr>
          <a:xfrm rot="10800000">
            <a:off x="1040469" y="4754410"/>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478620" y="1223368"/>
            <a:ext cx="10086478" cy="1630701"/>
          </a:xfrm>
          <a:prstGeom prst="rect">
            <a:avLst/>
          </a:prstGeom>
        </p:spPr>
        <p:txBody>
          <a:bodyPr wrap="square" lIns="68570" tIns="34289" rIns="68570" bIns="34289">
            <a:spAutoFit/>
          </a:bodyPr>
          <a:lstStyle/>
          <a:p>
            <a:pPr defTabSz="685681">
              <a:lnSpc>
                <a:spcPct val="130000"/>
              </a:lnSpc>
            </a:pPr>
            <a:r>
              <a:rPr lang="zh-CN" altLang="en-US" sz="2000" dirty="0">
                <a:latin typeface="微软雅黑" panose="020B0503020204020204" pitchFamily="34" charset="-122"/>
                <a:ea typeface="微软雅黑" panose="020B0503020204020204" pitchFamily="34" charset="-122"/>
              </a:rPr>
              <a:t>调用消息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同步消息           </a:t>
            </a:r>
            <a:endParaRPr lang="en-US" altLang="zh-CN" sz="2000" dirty="0">
              <a:latin typeface="微软雅黑" panose="020B0503020204020204" pitchFamily="34" charset="-122"/>
              <a:ea typeface="微软雅黑" panose="020B0503020204020204" pitchFamily="34" charset="-122"/>
            </a:endParaRPr>
          </a:p>
          <a:p>
            <a:pPr defTabSz="685681">
              <a:lnSpc>
                <a:spcPct val="13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简单的说就是把调用的消息发给接受者、等待接受者放弃或者返回信息、接受者返回信息之前不能发送任何别的消息、并且工作流程被中断。 调用消息用实线和实心箭头表示</a:t>
            </a:r>
            <a:r>
              <a:rPr lang="en-US" altLang="zh-CN" sz="2000" dirty="0">
                <a:latin typeface="微软雅黑" panose="020B0503020204020204" pitchFamily="34" charset="-122"/>
                <a:ea typeface="微软雅黑" panose="020B0503020204020204" pitchFamily="34" charset="-122"/>
              </a:rPr>
              <a:t>.</a:t>
            </a:r>
          </a:p>
        </p:txBody>
      </p:sp>
      <p:sp>
        <p:nvSpPr>
          <p:cNvPr id="17" name="等腰三角形 16"/>
          <p:cNvSpPr/>
          <p:nvPr/>
        </p:nvSpPr>
        <p:spPr>
          <a:xfrm rot="10800000">
            <a:off x="1073968" y="1232260"/>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93043" y="2968369"/>
            <a:ext cx="10114471" cy="1630701"/>
          </a:xfrm>
          <a:prstGeom prst="rect">
            <a:avLst/>
          </a:prstGeom>
        </p:spPr>
        <p:txBody>
          <a:bodyPr wrap="square" lIns="68570" tIns="34289" rIns="68570" bIns="34289">
            <a:spAutoFit/>
          </a:bodyPr>
          <a:lstStyle/>
          <a:p>
            <a:pPr defTabSz="685681">
              <a:lnSpc>
                <a:spcPct val="130000"/>
              </a:lnSpc>
            </a:pPr>
            <a:r>
              <a:rPr lang="zh-CN" altLang="en-US" sz="2000" dirty="0">
                <a:latin typeface="微软雅黑" panose="020B0503020204020204" pitchFamily="34" charset="-122"/>
                <a:ea typeface="微软雅黑" panose="020B0503020204020204" pitchFamily="34" charset="-122"/>
              </a:rPr>
              <a:t>异步消息</a:t>
            </a:r>
            <a:endParaRPr lang="en-US" altLang="zh-CN" sz="2000" dirty="0">
              <a:latin typeface="微软雅黑" panose="020B0503020204020204" pitchFamily="34" charset="-122"/>
              <a:ea typeface="微软雅黑" panose="020B0503020204020204" pitchFamily="34" charset="-122"/>
            </a:endParaRPr>
          </a:p>
          <a:p>
            <a:pPr defTabSz="685681">
              <a:lnSpc>
                <a:spcPct val="13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简单的说就是把消息发给接受者、不用等待接受者的反馈、可以给别的对象发消息</a:t>
            </a:r>
          </a:p>
          <a:p>
            <a:pPr defTabSz="685681">
              <a:lnSpc>
                <a:spcPct val="130000"/>
              </a:lnSpc>
            </a:pPr>
            <a:r>
              <a:rPr lang="zh-CN" altLang="en-US" sz="2000" dirty="0">
                <a:latin typeface="微软雅黑" panose="020B0503020204020204" pitchFamily="34" charset="-122"/>
                <a:ea typeface="微软雅黑" panose="020B0503020204020204" pitchFamily="34" charset="-122"/>
              </a:rPr>
              <a:t>异步消息可以并发工作，异步消息的接受者必须是一个主动对象，异步消息表示方式是实线和开口箭头。</a:t>
            </a:r>
          </a:p>
        </p:txBody>
      </p:sp>
      <p:sp>
        <p:nvSpPr>
          <p:cNvPr id="19" name="等腰三角形 18"/>
          <p:cNvSpPr/>
          <p:nvPr/>
        </p:nvSpPr>
        <p:spPr>
          <a:xfrm rot="10800000">
            <a:off x="1108895" y="285406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C66FD9DF-9B67-45C9-8674-AEF789BD320B}" type="datetime1">
              <a:rPr lang="zh-CN" altLang="en-US" smtClean="0"/>
              <a:t>2018/10/28</a:t>
            </a:fld>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42</a:t>
            </a:fld>
            <a:endParaRPr lang="zh-CN" altLang="en-US"/>
          </a:p>
        </p:txBody>
      </p:sp>
      <p:pic>
        <p:nvPicPr>
          <p:cNvPr id="20"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2557829"/>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6" name="矩形 15"/>
          <p:cNvSpPr/>
          <p:nvPr/>
        </p:nvSpPr>
        <p:spPr>
          <a:xfrm>
            <a:off x="1321101" y="2255706"/>
            <a:ext cx="10086478" cy="830482"/>
          </a:xfrm>
          <a:prstGeom prst="rect">
            <a:avLst/>
          </a:prstGeom>
        </p:spPr>
        <p:txBody>
          <a:bodyPr wrap="square" lIns="68570" tIns="34289" rIns="68570" bIns="34289">
            <a:spAutoFit/>
          </a:bodyPr>
          <a:lstStyle/>
          <a:p>
            <a:pPr defTabSz="685681">
              <a:lnSpc>
                <a:spcPct val="130000"/>
              </a:lnSpc>
            </a:pPr>
            <a:r>
              <a:rPr lang="zh-CN" altLang="en-US" sz="2000" dirty="0">
                <a:latin typeface="微软雅黑" panose="020B0503020204020204" pitchFamily="34" charset="-122"/>
                <a:ea typeface="微软雅黑" panose="020B0503020204020204" pitchFamily="34" charset="-122"/>
              </a:rPr>
              <a:t>阻止消息</a:t>
            </a:r>
            <a:endParaRPr lang="en-US" altLang="zh-CN" sz="2000" dirty="0">
              <a:latin typeface="微软雅黑" panose="020B0503020204020204" pitchFamily="34" charset="-122"/>
              <a:ea typeface="微软雅黑" panose="020B0503020204020204" pitchFamily="34" charset="-122"/>
            </a:endParaRPr>
          </a:p>
          <a:p>
            <a:pPr defTabSz="685681">
              <a:lnSpc>
                <a:spcPct val="13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接受者无法立即接收消息、则发送者放弃这个消息</a:t>
            </a:r>
            <a:endParaRPr lang="en-US" altLang="zh-CN" sz="2000" dirty="0">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1136951" y="2141406"/>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321098" y="4211052"/>
            <a:ext cx="10114471" cy="830482"/>
          </a:xfrm>
          <a:prstGeom prst="rect">
            <a:avLst/>
          </a:prstGeom>
        </p:spPr>
        <p:txBody>
          <a:bodyPr wrap="square" lIns="68570" tIns="34289" rIns="68570" bIns="34289">
            <a:spAutoFit/>
          </a:bodyPr>
          <a:lstStyle/>
          <a:p>
            <a:pPr defTabSz="685681">
              <a:lnSpc>
                <a:spcPct val="130000"/>
              </a:lnSpc>
            </a:pPr>
            <a:r>
              <a:rPr lang="zh-CN" altLang="en-US" sz="2000" dirty="0">
                <a:latin typeface="微软雅黑" panose="020B0503020204020204" pitchFamily="34" charset="-122"/>
                <a:ea typeface="微软雅黑" panose="020B0503020204020204" pitchFamily="34" charset="-122"/>
              </a:rPr>
              <a:t> 超时消息</a:t>
            </a:r>
            <a:endParaRPr lang="en-US" altLang="zh-CN" sz="2000" dirty="0">
              <a:latin typeface="微软雅黑" panose="020B0503020204020204" pitchFamily="34" charset="-122"/>
              <a:ea typeface="微软雅黑" panose="020B0503020204020204" pitchFamily="34" charset="-122"/>
            </a:endParaRPr>
          </a:p>
          <a:p>
            <a:pPr defTabSz="685681">
              <a:lnSpc>
                <a:spcPct val="13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接受者在指定时间内无法接受此消息、则发送者放弃这个消息</a:t>
            </a:r>
          </a:p>
        </p:txBody>
      </p:sp>
      <p:sp>
        <p:nvSpPr>
          <p:cNvPr id="19" name="等腰三角形 18"/>
          <p:cNvSpPr/>
          <p:nvPr/>
        </p:nvSpPr>
        <p:spPr>
          <a:xfrm rot="10800000">
            <a:off x="1136950" y="4096752"/>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BE2ACAB1-7523-4C45-A4A4-89B1FE1D9BF8}" type="datetime1">
              <a:rPr lang="zh-CN" altLang="en-US" smtClean="0"/>
              <a:t>2018/10/28</a:t>
            </a:fld>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43</a:t>
            </a:fld>
            <a:endParaRPr lang="zh-CN" altLang="en-US"/>
          </a:p>
        </p:txBody>
      </p:sp>
      <p:pic>
        <p:nvPicPr>
          <p:cNvPr id="13"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2483631"/>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779922" y="1267214"/>
            <a:ext cx="1068435" cy="1134804"/>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1913223" y="1326394"/>
            <a:ext cx="644194" cy="1015663"/>
          </a:xfrm>
          <a:prstGeom prst="rect">
            <a:avLst/>
          </a:prstGeom>
          <a:noFill/>
        </p:spPr>
        <p:txBody>
          <a:bodyPr wrap="square" rtlCol="0">
            <a:spAutoFit/>
          </a:bodyPr>
          <a:lstStyle/>
          <a:p>
            <a:r>
              <a:rPr lang="en-US" altLang="zh-CN" sz="6000" b="1" dirty="0"/>
              <a:t>1</a:t>
            </a:r>
            <a:endParaRPr lang="zh-CN" altLang="en-US" sz="60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顺序图作用</a:t>
            </a:r>
          </a:p>
        </p:txBody>
      </p:sp>
      <p:grpSp>
        <p:nvGrpSpPr>
          <p:cNvPr id="12" name="组合 11">
            <a:extLst>
              <a:ext uri="{FF2B5EF4-FFF2-40B4-BE49-F238E27FC236}">
                <a16:creationId xmlns:a16="http://schemas.microsoft.com/office/drawing/2014/main" xmlns="" id="{3ECC6867-DE8D-4AE6-92A3-08A6D8CE3290}"/>
              </a:ext>
            </a:extLst>
          </p:cNvPr>
          <p:cNvGrpSpPr/>
          <p:nvPr/>
        </p:nvGrpSpPr>
        <p:grpSpPr>
          <a:xfrm>
            <a:off x="1779922" y="2809006"/>
            <a:ext cx="1068435" cy="1134804"/>
            <a:chOff x="2543174" y="564615"/>
            <a:chExt cx="1279618" cy="1481182"/>
          </a:xfrm>
        </p:grpSpPr>
        <p:sp>
          <p:nvSpPr>
            <p:cNvPr id="13" name="矩形 12">
              <a:extLst>
                <a:ext uri="{FF2B5EF4-FFF2-40B4-BE49-F238E27FC236}">
                  <a16:creationId xmlns:a16="http://schemas.microsoft.com/office/drawing/2014/main" xmlns="" id="{4F82807E-970F-41C1-AAA7-92F50C6CCA5D}"/>
                </a:ext>
              </a:extLst>
            </p:cNvPr>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xmlns="" id="{5579C4A9-91C5-40AF-9ADB-4659AC2E2A5E}"/>
                </a:ext>
              </a:extLst>
            </p:cNvPr>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6D172F4B-8CDB-4404-9E55-D4486D67FB33}"/>
                </a:ext>
              </a:extLst>
            </p:cNvPr>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a:extLst>
              <a:ext uri="{FF2B5EF4-FFF2-40B4-BE49-F238E27FC236}">
                <a16:creationId xmlns:a16="http://schemas.microsoft.com/office/drawing/2014/main" xmlns="" id="{B559AFBA-7A33-4AFE-9C22-87BBCFCFA4C5}"/>
              </a:ext>
            </a:extLst>
          </p:cNvPr>
          <p:cNvSpPr txBox="1"/>
          <p:nvPr/>
        </p:nvSpPr>
        <p:spPr>
          <a:xfrm>
            <a:off x="1913223" y="2868186"/>
            <a:ext cx="644194" cy="1015663"/>
          </a:xfrm>
          <a:prstGeom prst="rect">
            <a:avLst/>
          </a:prstGeom>
          <a:noFill/>
        </p:spPr>
        <p:txBody>
          <a:bodyPr wrap="square" rtlCol="0">
            <a:spAutoFit/>
          </a:bodyPr>
          <a:lstStyle/>
          <a:p>
            <a:r>
              <a:rPr lang="en-US" altLang="zh-CN" sz="6000" b="1" dirty="0"/>
              <a:t>2</a:t>
            </a:r>
            <a:endParaRPr lang="zh-CN" altLang="en-US" sz="6000" b="1" dirty="0"/>
          </a:p>
        </p:txBody>
      </p:sp>
      <p:grpSp>
        <p:nvGrpSpPr>
          <p:cNvPr id="17" name="组合 16">
            <a:extLst>
              <a:ext uri="{FF2B5EF4-FFF2-40B4-BE49-F238E27FC236}">
                <a16:creationId xmlns:a16="http://schemas.microsoft.com/office/drawing/2014/main" xmlns="" id="{C600D3FB-9729-4D3E-AF0D-EB493C36529B}"/>
              </a:ext>
            </a:extLst>
          </p:cNvPr>
          <p:cNvGrpSpPr/>
          <p:nvPr/>
        </p:nvGrpSpPr>
        <p:grpSpPr>
          <a:xfrm>
            <a:off x="1732314" y="4392626"/>
            <a:ext cx="1068435" cy="1134804"/>
            <a:chOff x="2543174" y="564615"/>
            <a:chExt cx="1279618" cy="1481182"/>
          </a:xfrm>
        </p:grpSpPr>
        <p:sp>
          <p:nvSpPr>
            <p:cNvPr id="20" name="矩形 19">
              <a:extLst>
                <a:ext uri="{FF2B5EF4-FFF2-40B4-BE49-F238E27FC236}">
                  <a16:creationId xmlns:a16="http://schemas.microsoft.com/office/drawing/2014/main" xmlns="" id="{711FF9EC-510D-4C1B-A102-C3547333373F}"/>
                </a:ext>
              </a:extLst>
            </p:cNvPr>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xmlns="" id="{B88396BA-13DF-4FD8-BAE6-AE6432CA8399}"/>
                </a:ext>
              </a:extLst>
            </p:cNvPr>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D843FBC7-DDF6-48D4-901F-45A15DA86592}"/>
                </a:ext>
              </a:extLst>
            </p:cNvPr>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文本框 22">
            <a:extLst>
              <a:ext uri="{FF2B5EF4-FFF2-40B4-BE49-F238E27FC236}">
                <a16:creationId xmlns:a16="http://schemas.microsoft.com/office/drawing/2014/main" xmlns="" id="{D9C225F8-9CA6-49EE-8CE1-1A7F99C9838C}"/>
              </a:ext>
            </a:extLst>
          </p:cNvPr>
          <p:cNvSpPr txBox="1"/>
          <p:nvPr/>
        </p:nvSpPr>
        <p:spPr>
          <a:xfrm>
            <a:off x="1865615" y="4451806"/>
            <a:ext cx="644194" cy="1015663"/>
          </a:xfrm>
          <a:prstGeom prst="rect">
            <a:avLst/>
          </a:prstGeom>
          <a:noFill/>
        </p:spPr>
        <p:txBody>
          <a:bodyPr wrap="square" rtlCol="0">
            <a:spAutoFit/>
          </a:bodyPr>
          <a:lstStyle/>
          <a:p>
            <a:r>
              <a:rPr lang="en-US" altLang="zh-CN" sz="6000" b="1" dirty="0"/>
              <a:t>3</a:t>
            </a:r>
            <a:endParaRPr lang="zh-CN" altLang="en-US" sz="6000" b="1" dirty="0"/>
          </a:p>
        </p:txBody>
      </p:sp>
      <p:sp>
        <p:nvSpPr>
          <p:cNvPr id="4" name="文本框 3">
            <a:extLst>
              <a:ext uri="{FF2B5EF4-FFF2-40B4-BE49-F238E27FC236}">
                <a16:creationId xmlns:a16="http://schemas.microsoft.com/office/drawing/2014/main" xmlns="" id="{CF75896A-0AAD-42F1-8667-F167F598297C}"/>
              </a:ext>
            </a:extLst>
          </p:cNvPr>
          <p:cNvSpPr txBox="1"/>
          <p:nvPr/>
        </p:nvSpPr>
        <p:spPr>
          <a:xfrm>
            <a:off x="3771178" y="1049395"/>
            <a:ext cx="7741268" cy="1569660"/>
          </a:xfrm>
          <a:prstGeom prst="rect">
            <a:avLst/>
          </a:prstGeom>
          <a:noFill/>
        </p:spPr>
        <p:txBody>
          <a:bodyPr wrap="square" rtlCol="0">
            <a:spAutoFit/>
          </a:bodyPr>
          <a:lstStyle/>
          <a:p>
            <a:r>
              <a:rPr lang="en-US" altLang="zh-CN" sz="2400" dirty="0"/>
              <a:t>	</a:t>
            </a:r>
            <a:r>
              <a:rPr lang="zh-CN" altLang="en-US" sz="2400" dirty="0"/>
              <a:t>对于</a:t>
            </a:r>
            <a:r>
              <a:rPr lang="zh-CN" altLang="en-US" sz="2400" dirty="0">
                <a:solidFill>
                  <a:srgbClr val="FF0000"/>
                </a:solidFill>
              </a:rPr>
              <a:t>业务人员</a:t>
            </a:r>
            <a:r>
              <a:rPr lang="zh-CN" altLang="en-US" sz="2400" dirty="0"/>
              <a:t>，顺序图可显示</a:t>
            </a:r>
            <a:r>
              <a:rPr lang="zh-CN" altLang="en-US" sz="2400" dirty="0">
                <a:solidFill>
                  <a:srgbClr val="FF0000"/>
                </a:solidFill>
              </a:rPr>
              <a:t>不同的业务对象如何交互</a:t>
            </a:r>
            <a:r>
              <a:rPr lang="zh-CN" altLang="en-US" sz="2400" dirty="0"/>
              <a:t>，对于交流当前业务如何进行很有用。除记录组织的当前事件外，一个业务级的顺序图能被当作一个需求文件使用，为实现一个未来系统传递需求。</a:t>
            </a:r>
          </a:p>
        </p:txBody>
      </p:sp>
      <p:sp>
        <p:nvSpPr>
          <p:cNvPr id="7" name="文本框 6">
            <a:extLst>
              <a:ext uri="{FF2B5EF4-FFF2-40B4-BE49-F238E27FC236}">
                <a16:creationId xmlns:a16="http://schemas.microsoft.com/office/drawing/2014/main" xmlns="" id="{30A921AA-36C8-4DA3-93C1-E1AB28DFF15C}"/>
              </a:ext>
            </a:extLst>
          </p:cNvPr>
          <p:cNvSpPr txBox="1"/>
          <p:nvPr/>
        </p:nvSpPr>
        <p:spPr>
          <a:xfrm>
            <a:off x="3771179" y="2644170"/>
            <a:ext cx="7741268" cy="1569660"/>
          </a:xfrm>
          <a:prstGeom prst="rect">
            <a:avLst/>
          </a:prstGeom>
          <a:noFill/>
        </p:spPr>
        <p:txBody>
          <a:bodyPr wrap="square" rtlCol="0">
            <a:spAutoFit/>
          </a:bodyPr>
          <a:lstStyle/>
          <a:p>
            <a:r>
              <a:rPr lang="en-US" altLang="zh-CN" sz="2400" dirty="0"/>
              <a:t>	</a:t>
            </a:r>
            <a:r>
              <a:rPr lang="zh-CN" altLang="en-US" sz="2400" dirty="0"/>
              <a:t>对于</a:t>
            </a:r>
            <a:r>
              <a:rPr lang="zh-CN" altLang="en-US" sz="2400" dirty="0">
                <a:solidFill>
                  <a:srgbClr val="FF0000"/>
                </a:solidFill>
              </a:rPr>
              <a:t>需求分析人员</a:t>
            </a:r>
            <a:r>
              <a:rPr lang="zh-CN" altLang="en-US" sz="2400" dirty="0"/>
              <a:t>，顺序图能通过提供一个深层次的表达，把用例带入下一层次。通常用例被细化为一个或者更多的顺序图。顺序图的主要用途之一，是</a:t>
            </a:r>
            <a:r>
              <a:rPr lang="zh-CN" altLang="en-US" sz="2400" dirty="0">
                <a:solidFill>
                  <a:srgbClr val="FF0000"/>
                </a:solidFill>
              </a:rPr>
              <a:t>把用例表达的需求，转化为进一步、更深层次的精细表达</a:t>
            </a:r>
            <a:r>
              <a:rPr lang="zh-CN" altLang="en-US" sz="2400" dirty="0"/>
              <a:t>。</a:t>
            </a:r>
          </a:p>
        </p:txBody>
      </p:sp>
      <p:sp>
        <p:nvSpPr>
          <p:cNvPr id="8" name="文本框 7">
            <a:extLst>
              <a:ext uri="{FF2B5EF4-FFF2-40B4-BE49-F238E27FC236}">
                <a16:creationId xmlns:a16="http://schemas.microsoft.com/office/drawing/2014/main" xmlns="" id="{6F98B122-40C2-4D91-ACE2-BE83FCB3BA65}"/>
              </a:ext>
            </a:extLst>
          </p:cNvPr>
          <p:cNvSpPr txBox="1"/>
          <p:nvPr/>
        </p:nvSpPr>
        <p:spPr>
          <a:xfrm>
            <a:off x="3771178" y="4164037"/>
            <a:ext cx="7741268" cy="1569660"/>
          </a:xfrm>
          <a:prstGeom prst="rect">
            <a:avLst/>
          </a:prstGeom>
          <a:noFill/>
        </p:spPr>
        <p:txBody>
          <a:bodyPr wrap="square" rtlCol="0">
            <a:spAutoFit/>
          </a:bodyPr>
          <a:lstStyle/>
          <a:p>
            <a:r>
              <a:rPr lang="en-US" altLang="zh-CN" sz="2400" dirty="0"/>
              <a:t>	</a:t>
            </a:r>
            <a:r>
              <a:rPr lang="zh-CN" altLang="en-US" sz="2400" dirty="0"/>
              <a:t>对于</a:t>
            </a:r>
            <a:r>
              <a:rPr lang="zh-CN" altLang="en-US" sz="2400" dirty="0">
                <a:solidFill>
                  <a:srgbClr val="FF0000"/>
                </a:solidFill>
              </a:rPr>
              <a:t>技术人员</a:t>
            </a:r>
            <a:r>
              <a:rPr lang="zh-CN" altLang="en-US" sz="2400" dirty="0"/>
              <a:t>，顺序图在记录一个</a:t>
            </a:r>
            <a:r>
              <a:rPr lang="zh-CN" altLang="en-US" sz="2400" dirty="0">
                <a:solidFill>
                  <a:srgbClr val="FF0000"/>
                </a:solidFill>
              </a:rPr>
              <a:t>未来系统的行为应该如何表现时非常有用</a:t>
            </a:r>
            <a:r>
              <a:rPr lang="zh-CN" altLang="en-US" sz="2400" dirty="0"/>
              <a:t>。在设计阶段，架构师和开发者能使用顺序图挖掘出系统对象间的交互，进一步完善整个系统的设计。</a:t>
            </a:r>
          </a:p>
        </p:txBody>
      </p:sp>
      <p:sp>
        <p:nvSpPr>
          <p:cNvPr id="18" name="日期占位符 17"/>
          <p:cNvSpPr>
            <a:spLocks noGrp="1"/>
          </p:cNvSpPr>
          <p:nvPr>
            <p:ph type="dt" sz="half" idx="10"/>
          </p:nvPr>
        </p:nvSpPr>
        <p:spPr/>
        <p:txBody>
          <a:bodyPr/>
          <a:lstStyle/>
          <a:p>
            <a:fld id="{6B598C53-6FF8-4631-A7B5-87BF24A9C61E}" type="datetime1">
              <a:rPr lang="zh-CN" altLang="en-US" smtClean="0"/>
              <a:t>2018/10/28</a:t>
            </a:fld>
            <a:endParaRPr lang="zh-CN" altLang="en-US"/>
          </a:p>
        </p:txBody>
      </p:sp>
      <p:sp>
        <p:nvSpPr>
          <p:cNvPr id="19" name="灯片编号占位符 18"/>
          <p:cNvSpPr>
            <a:spLocks noGrp="1"/>
          </p:cNvSpPr>
          <p:nvPr>
            <p:ph type="sldNum" sz="quarter" idx="12"/>
          </p:nvPr>
        </p:nvSpPr>
        <p:spPr/>
        <p:txBody>
          <a:bodyPr/>
          <a:lstStyle/>
          <a:p>
            <a:fld id="{A99B09EC-0F5A-4ED1-9D27-B6EB06E679C1}" type="slidenum">
              <a:rPr lang="zh-CN" altLang="en-US" smtClean="0"/>
              <a:pPr/>
              <a:t>44</a:t>
            </a:fld>
            <a:endParaRPr lang="zh-CN" altLang="en-US"/>
          </a:p>
        </p:txBody>
      </p:sp>
    </p:spTree>
    <p:extLst>
      <p:ext uri="{BB962C8B-B14F-4D97-AF65-F5344CB8AC3E}">
        <p14:creationId xmlns:p14="http://schemas.microsoft.com/office/powerpoint/2010/main" val="4127144529"/>
      </p:ext>
    </p:extLst>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8F60B824-381F-4BF9-AC6E-3DE555B38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日期占位符 1"/>
          <p:cNvSpPr>
            <a:spLocks noGrp="1"/>
          </p:cNvSpPr>
          <p:nvPr>
            <p:ph type="dt" sz="half" idx="10"/>
          </p:nvPr>
        </p:nvSpPr>
        <p:spPr/>
        <p:txBody>
          <a:bodyPr/>
          <a:lstStyle/>
          <a:p>
            <a:fld id="{0CCB02B4-AF66-463D-A024-B1D3A5C901E3}" type="datetime1">
              <a:rPr lang="zh-CN" altLang="en-US" smtClean="0"/>
              <a:t>2018/10/28</a:t>
            </a:fld>
            <a:endParaRPr lang="zh-CN" altLang="en-US"/>
          </a:p>
        </p:txBody>
      </p:sp>
      <p:sp>
        <p:nvSpPr>
          <p:cNvPr id="4" name="灯片编号占位符 3"/>
          <p:cNvSpPr>
            <a:spLocks noGrp="1"/>
          </p:cNvSpPr>
          <p:nvPr>
            <p:ph type="sldNum" sz="quarter" idx="12"/>
          </p:nvPr>
        </p:nvSpPr>
        <p:spPr/>
        <p:txBody>
          <a:bodyPr/>
          <a:lstStyle/>
          <a:p>
            <a:fld id="{A99B09EC-0F5A-4ED1-9D27-B6EB06E679C1}" type="slidenum">
              <a:rPr lang="zh-CN" altLang="en-US" smtClean="0"/>
              <a:pPr/>
              <a:t>45</a:t>
            </a:fld>
            <a:endParaRPr lang="zh-CN" altLang="en-US"/>
          </a:p>
        </p:txBody>
      </p:sp>
    </p:spTree>
    <p:extLst>
      <p:ext uri="{BB962C8B-B14F-4D97-AF65-F5344CB8AC3E}">
        <p14:creationId xmlns:p14="http://schemas.microsoft.com/office/powerpoint/2010/main" val="149558968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smtClean="0">
                <a:solidFill>
                  <a:schemeClr val="bg1"/>
                </a:solidFill>
              </a:rPr>
              <a:t>PART</a:t>
            </a:r>
          </a:p>
          <a:p>
            <a:pPr algn="ctr"/>
            <a:r>
              <a:rPr lang="en-US" altLang="zh-CN" sz="9600" dirty="0" smtClean="0">
                <a:solidFill>
                  <a:schemeClr val="bg1"/>
                </a:solidFill>
              </a:rPr>
              <a:t>6</a:t>
            </a:r>
            <a:endParaRPr lang="zh-CN" altLang="en-US" sz="9600" dirty="0">
              <a:solidFill>
                <a:schemeClr val="bg1"/>
              </a:solidFill>
            </a:endParaRPr>
          </a:p>
        </p:txBody>
      </p:sp>
      <p:sp>
        <p:nvSpPr>
          <p:cNvPr id="5" name="文本框 4"/>
          <p:cNvSpPr txBox="1"/>
          <p:nvPr/>
        </p:nvSpPr>
        <p:spPr>
          <a:xfrm>
            <a:off x="5934074" y="2826749"/>
            <a:ext cx="3438525" cy="830997"/>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通信图</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072187" y="366828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a:lstStyle/>
          <a:p>
            <a:fld id="{F72ED7D3-4CD5-466F-9017-F6CC88AA2227}" type="datetime1">
              <a:rPr lang="zh-CN" altLang="en-US" smtClean="0"/>
              <a:t>2018/10/28</a:t>
            </a:fld>
            <a:endParaRPr lang="zh-CN" altLang="en-US"/>
          </a:p>
        </p:txBody>
      </p:sp>
      <p:sp>
        <p:nvSpPr>
          <p:cNvPr id="9" name="灯片编号占位符 8"/>
          <p:cNvSpPr>
            <a:spLocks noGrp="1"/>
          </p:cNvSpPr>
          <p:nvPr>
            <p:ph type="sldNum" sz="quarter" idx="12"/>
          </p:nvPr>
        </p:nvSpPr>
        <p:spPr/>
        <p:txBody>
          <a:bodyPr/>
          <a:lstStyle/>
          <a:p>
            <a:fld id="{A99B09EC-0F5A-4ED1-9D27-B6EB06E679C1}" type="slidenum">
              <a:rPr lang="zh-CN" altLang="en-US" smtClean="0"/>
              <a:pPr/>
              <a:t>46</a:t>
            </a:fld>
            <a:endParaRPr lang="zh-CN" altLang="en-US"/>
          </a:p>
        </p:txBody>
      </p:sp>
    </p:spTree>
    <p:extLst>
      <p:ext uri="{BB962C8B-B14F-4D97-AF65-F5344CB8AC3E}">
        <p14:creationId xmlns:p14="http://schemas.microsoft.com/office/powerpoint/2010/main" val="24311773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1</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通信图的概述</a:t>
            </a:r>
          </a:p>
        </p:txBody>
      </p:sp>
      <p:cxnSp>
        <p:nvCxnSpPr>
          <p:cNvPr id="12" name="直接连接符 11">
            <a:extLst>
              <a:ext uri="{FF2B5EF4-FFF2-40B4-BE49-F238E27FC236}">
                <a16:creationId xmlns:a16="http://schemas.microsoft.com/office/drawing/2014/main" xmlns="" id="{1775EDE3-0AD5-43E4-9AD1-CEFB6EF65725}"/>
              </a:ext>
            </a:extLst>
          </p:cNvPr>
          <p:cNvCxnSpPr/>
          <p:nvPr/>
        </p:nvCxnSpPr>
        <p:spPr>
          <a:xfrm>
            <a:off x="4335800" y="2031571"/>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E3A2482C-C3B1-425C-949A-1D01B9B335CC}"/>
              </a:ext>
            </a:extLst>
          </p:cNvPr>
          <p:cNvCxnSpPr/>
          <p:nvPr/>
        </p:nvCxnSpPr>
        <p:spPr>
          <a:xfrm>
            <a:off x="4240550" y="2031571"/>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5345C5D3-86AE-42AA-9D33-A38F6CDC06CE}"/>
              </a:ext>
            </a:extLst>
          </p:cNvPr>
          <p:cNvSpPr/>
          <p:nvPr/>
        </p:nvSpPr>
        <p:spPr>
          <a:xfrm>
            <a:off x="4478571" y="1937983"/>
            <a:ext cx="7418887" cy="3463382"/>
          </a:xfrm>
          <a:prstGeom prst="rect">
            <a:avLst/>
          </a:prstGeom>
        </p:spPr>
        <p:txBody>
          <a:bodyPr wrap="square" lIns="68570" tIns="34289" rIns="68570" bIns="34289">
            <a:spAutoFit/>
          </a:bodyPr>
          <a:lstStyle/>
          <a:p>
            <a:pPr defTabSz="685681">
              <a:lnSpc>
                <a:spcPct val="130000"/>
              </a:lnSpc>
            </a:pPr>
            <a:r>
              <a:rPr lang="zh-CN" altLang="en-US" sz="2800" dirty="0">
                <a:latin typeface="微软雅黑" panose="020B0503020204020204" pitchFamily="34" charset="-122"/>
                <a:ea typeface="微软雅黑" panose="020B0503020204020204" pitchFamily="34" charset="-122"/>
              </a:rPr>
              <a:t>通信图</a:t>
            </a:r>
            <a:r>
              <a:rPr lang="zh-CN" altLang="en-US" sz="2400" dirty="0">
                <a:latin typeface="微软雅黑" panose="020B0503020204020204" pitchFamily="34" charset="-122"/>
                <a:ea typeface="微软雅黑" panose="020B0503020204020204" pitchFamily="34" charset="-122"/>
              </a:rPr>
              <a:t>（</a:t>
            </a:r>
            <a:r>
              <a:rPr lang="zh-CN" altLang="en-US" sz="2400" dirty="0"/>
              <a:t>即</a:t>
            </a:r>
            <a:r>
              <a:rPr lang="en-US" altLang="zh-CN" sz="2400" dirty="0"/>
              <a:t>Communication Diagram</a:t>
            </a:r>
            <a:r>
              <a:rPr lang="zh-CN" altLang="en-US" sz="2400" dirty="0"/>
              <a:t>，在</a:t>
            </a:r>
            <a:r>
              <a:rPr lang="en-US" altLang="zh-CN" sz="2400" dirty="0"/>
              <a:t>UML2.0</a:t>
            </a:r>
            <a:r>
              <a:rPr lang="zh-CN" altLang="en-US" sz="2400" dirty="0"/>
              <a:t>之前，通信图也称为协作图，而“协作”作为一个结构事物用于表达静态结构和动态行为的概念组合，表达不同事物相互协作完成一个复杂功能。故</a:t>
            </a:r>
            <a:r>
              <a:rPr lang="en-US" altLang="zh-CN" sz="2400" dirty="0"/>
              <a:t>UML 2.0</a:t>
            </a:r>
            <a:r>
              <a:rPr lang="zh-CN" altLang="en-US" sz="2400" dirty="0"/>
              <a:t>以后通信图不再是协作图，没有专门的”协作图“，只有”协作“</a:t>
            </a:r>
            <a:r>
              <a:rPr lang="zh-CN" altLang="en-US" sz="2400" dirty="0">
                <a:latin typeface="微软雅黑" panose="020B0503020204020204" pitchFamily="34" charset="-122"/>
                <a:ea typeface="微软雅黑" panose="020B0503020204020204" pitchFamily="34" charset="-122"/>
              </a:rPr>
              <a:t>）是一种交互图，强调的是</a:t>
            </a:r>
            <a:r>
              <a:rPr lang="zh-CN" altLang="en-US" sz="2400" dirty="0">
                <a:solidFill>
                  <a:srgbClr val="FF0000"/>
                </a:solidFill>
                <a:latin typeface="微软雅黑" panose="020B0503020204020204" pitchFamily="34" charset="-122"/>
                <a:ea typeface="微软雅黑" panose="020B0503020204020204" pitchFamily="34" charset="-122"/>
              </a:rPr>
              <a:t>发生和接受消息的对象之间的组织结构</a:t>
            </a:r>
            <a:r>
              <a:rPr lang="zh-CN" altLang="en-US" sz="2400" dirty="0">
                <a:latin typeface="微软雅黑" panose="020B0503020204020204" pitchFamily="34" charset="-122"/>
                <a:ea typeface="微软雅黑" panose="020B0503020204020204" pitchFamily="34" charset="-122"/>
              </a:rPr>
              <a:t>。</a:t>
            </a:r>
          </a:p>
        </p:txBody>
      </p:sp>
      <p:sp>
        <p:nvSpPr>
          <p:cNvPr id="4" name="日期占位符 3"/>
          <p:cNvSpPr>
            <a:spLocks noGrp="1"/>
          </p:cNvSpPr>
          <p:nvPr>
            <p:ph type="dt" sz="half" idx="10"/>
          </p:nvPr>
        </p:nvSpPr>
        <p:spPr/>
        <p:txBody>
          <a:bodyPr/>
          <a:lstStyle/>
          <a:p>
            <a:fld id="{0AD6F157-FB06-4458-945F-79E85A24273D}" type="datetime1">
              <a:rPr lang="zh-CN" altLang="en-US" smtClean="0"/>
              <a:t>2018/10/28</a:t>
            </a:fld>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pPr/>
              <a:t>47</a:t>
            </a:fld>
            <a:endParaRPr lang="zh-CN" altLang="en-US"/>
          </a:p>
        </p:txBody>
      </p:sp>
      <p:pic>
        <p:nvPicPr>
          <p:cNvPr id="15"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3964313"/>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2</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通信图的基本内容</a:t>
            </a:r>
          </a:p>
        </p:txBody>
      </p:sp>
      <p:cxnSp>
        <p:nvCxnSpPr>
          <p:cNvPr id="12" name="直接连接符 11">
            <a:extLst>
              <a:ext uri="{FF2B5EF4-FFF2-40B4-BE49-F238E27FC236}">
                <a16:creationId xmlns:a16="http://schemas.microsoft.com/office/drawing/2014/main" xmlns="" id="{1775EDE3-0AD5-43E4-9AD1-CEFB6EF65725}"/>
              </a:ext>
            </a:extLst>
          </p:cNvPr>
          <p:cNvCxnSpPr>
            <a:cxnSpLocks/>
          </p:cNvCxnSpPr>
          <p:nvPr/>
        </p:nvCxnSpPr>
        <p:spPr>
          <a:xfrm>
            <a:off x="4335800" y="2031571"/>
            <a:ext cx="0" cy="4333269"/>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E3A2482C-C3B1-425C-949A-1D01B9B335CC}"/>
              </a:ext>
            </a:extLst>
          </p:cNvPr>
          <p:cNvCxnSpPr>
            <a:cxnSpLocks/>
          </p:cNvCxnSpPr>
          <p:nvPr/>
        </p:nvCxnSpPr>
        <p:spPr>
          <a:xfrm>
            <a:off x="4240550" y="2031571"/>
            <a:ext cx="0" cy="4220254"/>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5345C5D3-86AE-42AA-9D33-A38F6CDC06CE}"/>
              </a:ext>
            </a:extLst>
          </p:cNvPr>
          <p:cNvSpPr/>
          <p:nvPr/>
        </p:nvSpPr>
        <p:spPr>
          <a:xfrm>
            <a:off x="4548233" y="1227051"/>
            <a:ext cx="7418887" cy="50257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通信图由以下基本元素构成：对象、链接和消息。</a:t>
            </a:r>
            <a:endParaRPr lang="en-US" altLang="zh-CN" sz="2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xmlns="" id="{1EDA0926-7B77-4A6D-8913-3B0EBEDCA6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3585" y="2003903"/>
            <a:ext cx="5448056" cy="4247922"/>
          </a:xfrm>
          <a:prstGeom prst="rect">
            <a:avLst/>
          </a:prstGeom>
        </p:spPr>
      </p:pic>
      <p:sp>
        <p:nvSpPr>
          <p:cNvPr id="4" name="日期占位符 3"/>
          <p:cNvSpPr>
            <a:spLocks noGrp="1"/>
          </p:cNvSpPr>
          <p:nvPr>
            <p:ph type="dt" sz="half" idx="10"/>
          </p:nvPr>
        </p:nvSpPr>
        <p:spPr/>
        <p:txBody>
          <a:bodyPr/>
          <a:lstStyle/>
          <a:p>
            <a:fld id="{A9442EA0-7E5C-414A-8542-CBE97BC58E38}" type="datetime1">
              <a:rPr lang="zh-CN" altLang="en-US" smtClean="0"/>
              <a:t>2018/10/28</a:t>
            </a:fld>
            <a:endParaRPr lang="zh-CN" altLang="en-US"/>
          </a:p>
        </p:txBody>
      </p:sp>
      <p:sp>
        <p:nvSpPr>
          <p:cNvPr id="8" name="灯片编号占位符 7"/>
          <p:cNvSpPr>
            <a:spLocks noGrp="1"/>
          </p:cNvSpPr>
          <p:nvPr>
            <p:ph type="sldNum" sz="quarter" idx="12"/>
          </p:nvPr>
        </p:nvSpPr>
        <p:spPr/>
        <p:txBody>
          <a:bodyPr/>
          <a:lstStyle/>
          <a:p>
            <a:fld id="{A99B09EC-0F5A-4ED1-9D27-B6EB06E679C1}" type="slidenum">
              <a:rPr lang="zh-CN" altLang="en-US" smtClean="0"/>
              <a:pPr/>
              <a:t>48</a:t>
            </a:fld>
            <a:endParaRPr lang="zh-CN" altLang="en-US"/>
          </a:p>
        </p:txBody>
      </p:sp>
      <p:pic>
        <p:nvPicPr>
          <p:cNvPr id="15"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7790041"/>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349769" y="1153895"/>
            <a:ext cx="835219"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对象</a:t>
            </a:r>
          </a:p>
        </p:txBody>
      </p:sp>
      <p:sp>
        <p:nvSpPr>
          <p:cNvPr id="6" name="椭圆 5"/>
          <p:cNvSpPr/>
          <p:nvPr/>
        </p:nvSpPr>
        <p:spPr>
          <a:xfrm>
            <a:off x="2962930" y="290716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链接</a:t>
            </a:r>
          </a:p>
        </p:txBody>
      </p:sp>
      <p:sp>
        <p:nvSpPr>
          <p:cNvPr id="17" name="矩形 16"/>
          <p:cNvSpPr/>
          <p:nvPr/>
        </p:nvSpPr>
        <p:spPr>
          <a:xfrm>
            <a:off x="3353455" y="606276"/>
            <a:ext cx="8601075" cy="1509642"/>
          </a:xfrm>
          <a:prstGeom prst="rect">
            <a:avLst/>
          </a:prstGeom>
        </p:spPr>
        <p:txBody>
          <a:bodyPr wrap="square" lIns="68570" tIns="34289" rIns="68570" bIns="34289">
            <a:spAutoFit/>
          </a:bodyPr>
          <a:lstStyle/>
          <a:p>
            <a:pPr defTabSz="685681">
              <a:lnSpc>
                <a:spcPct val="130000"/>
              </a:lnSpc>
            </a:pPr>
            <a:r>
              <a:rPr lang="zh-CN" altLang="en-US" sz="2400" dirty="0"/>
              <a:t>         通信图与顺序图中的对象的概念是一样，只不过在通信图中，</a:t>
            </a:r>
            <a:r>
              <a:rPr lang="zh-CN" altLang="en-US" sz="2400" dirty="0">
                <a:solidFill>
                  <a:srgbClr val="FF0000"/>
                </a:solidFill>
              </a:rPr>
              <a:t>无法表示对象的创建和撤销</a:t>
            </a:r>
            <a:r>
              <a:rPr lang="zh-CN" altLang="en-US" sz="2400" dirty="0"/>
              <a:t>，所以对于对象在图中的位置没有限制</a:t>
            </a:r>
            <a:endParaRPr lang="zh-CN" altLang="en-US" sz="2400" dirty="0">
              <a:latin typeface="微软雅黑" panose="020B0503020204020204" pitchFamily="34" charset="-122"/>
              <a:ea typeface="微软雅黑" panose="020B0503020204020204" pitchFamily="34" charset="-122"/>
            </a:endParaRPr>
          </a:p>
        </p:txBody>
      </p:sp>
      <p:sp>
        <p:nvSpPr>
          <p:cNvPr id="18" name="矩形 17"/>
          <p:cNvSpPr/>
          <p:nvPr/>
        </p:nvSpPr>
        <p:spPr>
          <a:xfrm>
            <a:off x="3981054" y="2339732"/>
            <a:ext cx="8103065" cy="1546575"/>
          </a:xfrm>
          <a:prstGeom prst="rect">
            <a:avLst/>
          </a:prstGeom>
        </p:spPr>
        <p:txBody>
          <a:bodyPr wrap="square" lIns="68570" tIns="34289" rIns="68570" bIns="34289">
            <a:spAutoFit/>
          </a:bodyPr>
          <a:lstStyle/>
          <a:p>
            <a:r>
              <a:rPr lang="zh-CN" altLang="en-US" sz="2400" dirty="0"/>
              <a:t>         通信图中链的符号和对象图中链所用的符号是一样的，即一条连接两个类角色的实线</a:t>
            </a:r>
            <a:r>
              <a:rPr lang="zh-CN" altLang="en-US" sz="2400" dirty="0" smtClean="0"/>
              <a:t>。对于</a:t>
            </a:r>
            <a:r>
              <a:rPr lang="zh-CN" altLang="en-US" sz="2400" dirty="0"/>
              <a:t>链接还可以加上</a:t>
            </a:r>
            <a:r>
              <a:rPr lang="zh-CN" altLang="en-US" sz="2400" dirty="0">
                <a:solidFill>
                  <a:srgbClr val="FF0000"/>
                </a:solidFill>
              </a:rPr>
              <a:t>“角色”与“约束”</a:t>
            </a:r>
            <a:r>
              <a:rPr lang="zh-CN" altLang="en-US" sz="2400" dirty="0"/>
              <a:t>，在链角色上附加的约束有</a:t>
            </a:r>
            <a:r>
              <a:rPr lang="en-US" altLang="zh-CN" sz="2400" dirty="0"/>
              <a:t>global(</a:t>
            </a:r>
            <a:r>
              <a:rPr lang="zh-CN" altLang="en-US" sz="2400" dirty="0"/>
              <a:t>全局</a:t>
            </a:r>
            <a:r>
              <a:rPr lang="en-US" altLang="zh-CN" sz="2400" dirty="0"/>
              <a:t>)</a:t>
            </a:r>
            <a:r>
              <a:rPr lang="zh-CN" altLang="en-US" sz="2400" dirty="0"/>
              <a:t>，</a:t>
            </a:r>
            <a:r>
              <a:rPr lang="en-US" altLang="zh-CN" sz="2400" dirty="0"/>
              <a:t>local(</a:t>
            </a:r>
            <a:r>
              <a:rPr lang="zh-CN" altLang="en-US" sz="2400" dirty="0"/>
              <a:t>局部</a:t>
            </a:r>
            <a:r>
              <a:rPr lang="en-US" altLang="zh-CN" sz="2400" dirty="0"/>
              <a:t>)</a:t>
            </a:r>
            <a:r>
              <a:rPr lang="zh-CN" altLang="en-US" sz="2400" dirty="0"/>
              <a:t>，</a:t>
            </a:r>
            <a:r>
              <a:rPr lang="en-US" altLang="zh-CN" sz="2400" dirty="0"/>
              <a:t>parameter(</a:t>
            </a:r>
            <a:r>
              <a:rPr lang="zh-CN" altLang="en-US" sz="2400" dirty="0"/>
              <a:t>参数</a:t>
            </a:r>
            <a:r>
              <a:rPr lang="en-US" altLang="zh-CN" sz="2400" dirty="0"/>
              <a:t>)</a:t>
            </a:r>
            <a:r>
              <a:rPr lang="zh-CN" altLang="en-US" sz="2400" dirty="0"/>
              <a:t>，</a:t>
            </a:r>
            <a:r>
              <a:rPr lang="en-US" altLang="zh-CN" sz="2400" dirty="0"/>
              <a:t>self(</a:t>
            </a:r>
            <a:r>
              <a:rPr lang="zh-CN" altLang="en-US" sz="2400" dirty="0"/>
              <a:t>自身</a:t>
            </a:r>
            <a:r>
              <a:rPr lang="en-US" altLang="zh-CN" sz="2400" dirty="0"/>
              <a:t>)</a:t>
            </a:r>
            <a:r>
              <a:rPr lang="zh-CN" altLang="en-US" sz="2400" dirty="0"/>
              <a:t>，</a:t>
            </a:r>
            <a:r>
              <a:rPr lang="en-US" altLang="zh-CN" sz="2400" dirty="0"/>
              <a:t>broadcast(</a:t>
            </a:r>
            <a:r>
              <a:rPr lang="zh-CN" altLang="en-US" sz="2400" dirty="0"/>
              <a:t>广播</a:t>
            </a:r>
            <a:r>
              <a:rPr lang="en-US" altLang="zh-CN" sz="2400" dirty="0"/>
              <a:t>)</a:t>
            </a:r>
          </a:p>
        </p:txBody>
      </p:sp>
      <p:sp>
        <p:nvSpPr>
          <p:cNvPr id="19" name="矩形 18"/>
          <p:cNvSpPr/>
          <p:nvPr/>
        </p:nvSpPr>
        <p:spPr>
          <a:xfrm>
            <a:off x="3473871" y="4315548"/>
            <a:ext cx="8360241" cy="2285239"/>
          </a:xfrm>
          <a:prstGeom prst="rect">
            <a:avLst/>
          </a:prstGeom>
        </p:spPr>
        <p:txBody>
          <a:bodyPr wrap="square" lIns="68570" tIns="34289" rIns="68570" bIns="34289">
            <a:spAutoFit/>
          </a:bodyPr>
          <a:lstStyle/>
          <a:p>
            <a:r>
              <a:rPr lang="zh-CN" altLang="en-US" sz="2400" dirty="0"/>
              <a:t>         通信图中的消息类型与顺序图中的相同，只不过为了说明交互过程中消息的时间顺序，需要给消息添加顺序号。顺序号是消息的一个数字前缀，是一个整数，由</a:t>
            </a:r>
            <a:r>
              <a:rPr lang="en-US" altLang="zh-CN" sz="2400" dirty="0"/>
              <a:t>1</a:t>
            </a:r>
            <a:r>
              <a:rPr lang="zh-CN" altLang="en-US" sz="2400" dirty="0"/>
              <a:t>开始递增，每个消息都必须由唯一的顺序号。可以通过点表示法代表控制的嵌套关系。嵌套可以具有任意深度。与顺序图相比，通信图可以显示更为复杂的分支。</a:t>
            </a: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2445" y="2106961"/>
            <a:ext cx="701675" cy="255454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通信图元素</a:t>
            </a:r>
          </a:p>
        </p:txBody>
      </p:sp>
      <p:sp>
        <p:nvSpPr>
          <p:cNvPr id="7" name="椭圆 6"/>
          <p:cNvSpPr/>
          <p:nvPr/>
        </p:nvSpPr>
        <p:spPr>
          <a:xfrm>
            <a:off x="2471387" y="4976307"/>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消息</a:t>
            </a:r>
          </a:p>
        </p:txBody>
      </p:sp>
      <p:grpSp>
        <p:nvGrpSpPr>
          <p:cNvPr id="11" name="组合 10"/>
          <p:cNvGrpSpPr>
            <a:grpSpLocks/>
          </p:cNvGrpSpPr>
          <p:nvPr/>
        </p:nvGrpSpPr>
        <p:grpSpPr bwMode="auto">
          <a:xfrm>
            <a:off x="-785813" y="-1779588"/>
            <a:ext cx="10939463" cy="7556501"/>
            <a:chOff x="-785813" y="-1779588"/>
            <a:chExt cx="10939463" cy="7556501"/>
          </a:xfrm>
        </p:grpSpPr>
        <p:sp>
          <p:nvSpPr>
            <p:cNvPr id="12" name="任意多边形 3"/>
            <p:cNvSpPr>
              <a:spLocks noChangeArrowheads="1"/>
            </p:cNvSpPr>
            <p:nvPr/>
          </p:nvSpPr>
          <p:spPr bwMode="auto">
            <a:xfrm rot="-892780">
              <a:off x="-785813" y="-1779588"/>
              <a:ext cx="10939463" cy="7556501"/>
            </a:xfrm>
            <a:custGeom>
              <a:avLst/>
              <a:gdLst>
                <a:gd name="T0" fmla="*/ 2147483646 w 3243492"/>
                <a:gd name="T1" fmla="*/ 0 h 2240066"/>
                <a:gd name="T2" fmla="*/ 2147483646 w 3243492"/>
                <a:gd name="T3" fmla="*/ 2147483646 h 2240066"/>
                <a:gd name="T4" fmla="*/ 2147483646 w 3243492"/>
                <a:gd name="T5" fmla="*/ 2147483646 h 2240066"/>
                <a:gd name="T6" fmla="*/ 2147483646 w 3243492"/>
                <a:gd name="T7" fmla="*/ 2147483646 h 2240066"/>
                <a:gd name="T8" fmla="*/ 2147483646 w 3243492"/>
                <a:gd name="T9" fmla="*/ 2147483646 h 2240066"/>
                <a:gd name="T10" fmla="*/ 0 w 3243492"/>
                <a:gd name="T11" fmla="*/ 2147483646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solidFill>
              <a:schemeClr val="accent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3" name="文本框 1"/>
            <p:cNvSpPr txBox="1">
              <a:spLocks noChangeArrowheads="1"/>
            </p:cNvSpPr>
            <p:nvPr/>
          </p:nvSpPr>
          <p:spPr bwMode="auto">
            <a:xfrm rot="20718021">
              <a:off x="198392" y="2021019"/>
              <a:ext cx="978217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sz="4000" b="1" dirty="0" smtClean="0">
                  <a:solidFill>
                    <a:schemeClr val="bg1"/>
                  </a:solidFill>
                  <a:latin typeface="Arial" panose="020B0604020202020204" pitchFamily="34" charset="0"/>
                  <a:sym typeface="Calibri" panose="020F0502020204030204" pitchFamily="34" charset="0"/>
                </a:rPr>
                <a:t>问题</a:t>
              </a:r>
              <a:r>
                <a:rPr lang="en-US" altLang="zh-CN" sz="4000" b="1" dirty="0" smtClean="0">
                  <a:solidFill>
                    <a:schemeClr val="bg1"/>
                  </a:solidFill>
                  <a:latin typeface="Arial" panose="020B0604020202020204" pitchFamily="34" charset="0"/>
                  <a:sym typeface="Calibri" panose="020F0502020204030204" pitchFamily="34" charset="0"/>
                </a:rPr>
                <a:t>4</a:t>
              </a:r>
              <a:r>
                <a:rPr lang="zh-CN" altLang="en-US" sz="4000" b="1" dirty="0" smtClean="0">
                  <a:solidFill>
                    <a:schemeClr val="bg1"/>
                  </a:solidFill>
                  <a:latin typeface="Arial" panose="020B0604020202020204" pitchFamily="34" charset="0"/>
                  <a:sym typeface="Calibri" panose="020F0502020204030204" pitchFamily="34" charset="0"/>
                </a:rPr>
                <a:t>：顺序图和通信图都是交互图，请问它们之间最主要的区别在哪里</a:t>
              </a:r>
              <a:r>
                <a:rPr lang="zh-CN" altLang="en-US" sz="4000" b="1" dirty="0">
                  <a:solidFill>
                    <a:schemeClr val="bg1"/>
                  </a:solidFill>
                  <a:latin typeface="Arial" panose="020B0604020202020204" pitchFamily="34" charset="0"/>
                  <a:sym typeface="Calibri" panose="020F0502020204030204" pitchFamily="34" charset="0"/>
                </a:rPr>
                <a:t>？</a:t>
              </a:r>
              <a:endParaRPr lang="en-US" altLang="zh-CN" sz="4000" b="1" dirty="0">
                <a:solidFill>
                  <a:schemeClr val="bg1"/>
                </a:solidFill>
                <a:latin typeface="Arial" panose="020B0604020202020204" pitchFamily="34" charset="0"/>
                <a:sym typeface="Calibri" panose="020F0502020204030204" pitchFamily="34" charset="0"/>
              </a:endParaRPr>
            </a:p>
          </p:txBody>
        </p:sp>
      </p:grpSp>
    </p:spTree>
    <p:extLst>
      <p:ext uri="{BB962C8B-B14F-4D97-AF65-F5344CB8AC3E}">
        <p14:creationId xmlns:p14="http://schemas.microsoft.com/office/powerpoint/2010/main" val="11128565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7086627" y="1714500"/>
            <a:ext cx="3943324" cy="3505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7312168" y="1938403"/>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215217" y="2069700"/>
            <a:ext cx="3494314" cy="2893084"/>
          </a:xfrm>
          <a:prstGeom prst="rect">
            <a:avLst/>
          </a:prstGeom>
          <a:noFill/>
        </p:spPr>
        <p:txBody>
          <a:bodyPr wrap="square" lIns="91424" tIns="45712" rIns="91424" bIns="45712" rtlCol="0">
            <a:spAutoFit/>
          </a:bodyPr>
          <a:lstStyle/>
          <a:p>
            <a:pPr>
              <a:lnSpc>
                <a:spcPct val="130000"/>
              </a:lnSpc>
            </a:pPr>
            <a:r>
              <a:rPr kumimoji="1" lang="en-US" altLang="zh-CN" sz="2800" dirty="0" smtClean="0">
                <a:solidFill>
                  <a:schemeClr val="bg1"/>
                </a:solidFill>
                <a:latin typeface="微软雅黑" panose="020B0503020204020204" pitchFamily="34" charset="-122"/>
                <a:ea typeface="微软雅黑" panose="020B0503020204020204" pitchFamily="34" charset="-122"/>
                <a:cs typeface="Arial"/>
              </a:rPr>
              <a:t>UML</a:t>
            </a:r>
            <a:r>
              <a:rPr kumimoji="1" lang="zh-CN" altLang="en-US" sz="2800" dirty="0" smtClean="0">
                <a:solidFill>
                  <a:schemeClr val="bg1"/>
                </a:solidFill>
                <a:latin typeface="微软雅黑" panose="020B0503020204020204" pitchFamily="34" charset="-122"/>
                <a:ea typeface="微软雅黑" panose="020B0503020204020204" pitchFamily="34" charset="-122"/>
                <a:cs typeface="Arial"/>
              </a:rPr>
              <a:t>图是描述</a:t>
            </a:r>
            <a:r>
              <a:rPr kumimoji="1" lang="en-US" altLang="zh-CN" sz="2800" dirty="0" smtClean="0">
                <a:solidFill>
                  <a:schemeClr val="bg1"/>
                </a:solidFill>
                <a:latin typeface="微软雅黑" panose="020B0503020204020204" pitchFamily="34" charset="-122"/>
                <a:ea typeface="微软雅黑" panose="020B0503020204020204" pitchFamily="34" charset="-122"/>
                <a:cs typeface="Arial"/>
              </a:rPr>
              <a:t>UML</a:t>
            </a:r>
            <a:r>
              <a:rPr kumimoji="1" lang="zh-CN" altLang="en-US" sz="2800" dirty="0" smtClean="0">
                <a:solidFill>
                  <a:schemeClr val="bg1"/>
                </a:solidFill>
                <a:latin typeface="微软雅黑" panose="020B0503020204020204" pitchFamily="34" charset="-122"/>
                <a:ea typeface="微软雅黑" panose="020B0503020204020204" pitchFamily="34" charset="-122"/>
                <a:cs typeface="Arial"/>
              </a:rPr>
              <a:t>视图内容的图形。通过不同</a:t>
            </a:r>
            <a:r>
              <a:rPr kumimoji="1" lang="en-US" altLang="zh-CN" sz="2800" dirty="0" smtClean="0">
                <a:solidFill>
                  <a:schemeClr val="bg1"/>
                </a:solidFill>
                <a:latin typeface="微软雅黑" panose="020B0503020204020204" pitchFamily="34" charset="-122"/>
                <a:ea typeface="微软雅黑" panose="020B0503020204020204" pitchFamily="34" charset="-122"/>
                <a:cs typeface="Arial"/>
              </a:rPr>
              <a:t>UML</a:t>
            </a:r>
            <a:r>
              <a:rPr kumimoji="1" lang="zh-CN" altLang="en-US" sz="2800" dirty="0" smtClean="0">
                <a:solidFill>
                  <a:schemeClr val="bg1"/>
                </a:solidFill>
                <a:latin typeface="微软雅黑" panose="020B0503020204020204" pitchFamily="34" charset="-122"/>
                <a:ea typeface="微软雅黑" panose="020B0503020204020204" pitchFamily="34" charset="-122"/>
                <a:cs typeface="Arial"/>
              </a:rPr>
              <a:t>图的相互组合提供被建模系统的所有视图。</a:t>
            </a:r>
            <a:r>
              <a:rPr kumimoji="1" lang="en-US" altLang="zh-CN" sz="2800" dirty="0" smtClean="0">
                <a:solidFill>
                  <a:schemeClr val="bg1"/>
                </a:solidFill>
                <a:latin typeface="微软雅黑" panose="020B0503020204020204" pitchFamily="34" charset="-122"/>
                <a:ea typeface="微软雅黑" panose="020B0503020204020204" pitchFamily="34" charset="-122"/>
                <a:cs typeface="Arial"/>
              </a:rPr>
              <a:t>[1]</a:t>
            </a:r>
            <a:endParaRPr kumimoji="1" lang="en-US" altLang="zh-CN" sz="2800" dirty="0">
              <a:solidFill>
                <a:schemeClr val="bg1"/>
              </a:solidFill>
              <a:latin typeface="微软雅黑" panose="020B0503020204020204" pitchFamily="34" charset="-122"/>
              <a:ea typeface="微软雅黑" panose="020B0503020204020204" pitchFamily="34" charset="-122"/>
              <a:cs typeface="Arial"/>
            </a:endParaRPr>
          </a:p>
        </p:txBody>
      </p:sp>
      <p:sp>
        <p:nvSpPr>
          <p:cNvPr id="3" name="日期占位符 2"/>
          <p:cNvSpPr>
            <a:spLocks noGrp="1"/>
          </p:cNvSpPr>
          <p:nvPr>
            <p:ph type="dt" sz="half" idx="10"/>
          </p:nvPr>
        </p:nvSpPr>
        <p:spPr/>
        <p:txBody>
          <a:bodyPr/>
          <a:lstStyle/>
          <a:p>
            <a:fld id="{EEF91EF0-CD41-4FB6-800E-DEDAE538E8C9}" type="datetime1">
              <a:rPr lang="zh-CN" altLang="en-US" smtClean="0"/>
              <a:t>2018/10/28</a:t>
            </a:fld>
            <a:endParaRPr lang="zh-CN" altLang="en-US"/>
          </a:p>
        </p:txBody>
      </p:sp>
      <p:sp>
        <p:nvSpPr>
          <p:cNvPr id="4" name="灯片编号占位符 3"/>
          <p:cNvSpPr>
            <a:spLocks noGrp="1"/>
          </p:cNvSpPr>
          <p:nvPr>
            <p:ph type="sldNum" sz="quarter" idx="12"/>
          </p:nvPr>
        </p:nvSpPr>
        <p:spPr/>
        <p:txBody>
          <a:bodyPr/>
          <a:lstStyle/>
          <a:p>
            <a:fld id="{A99B09EC-0F5A-4ED1-9D27-B6EB06E679C1}" type="slidenum">
              <a:rPr lang="zh-CN" altLang="en-US" smtClean="0"/>
              <a:pPr/>
              <a:t>5</a:t>
            </a:fld>
            <a:endParaRPr lang="zh-CN" altLang="en-US"/>
          </a:p>
        </p:txBody>
      </p:sp>
      <p:pic>
        <p:nvPicPr>
          <p:cNvPr id="1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5174" y="778330"/>
            <a:ext cx="5527892" cy="5301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15"/>
          <p:cNvGrpSpPr>
            <a:grpSpLocks/>
          </p:cNvGrpSpPr>
          <p:nvPr/>
        </p:nvGrpSpPr>
        <p:grpSpPr bwMode="auto">
          <a:xfrm>
            <a:off x="-785813" y="-1779588"/>
            <a:ext cx="10939463" cy="7556501"/>
            <a:chOff x="-785813" y="-1779588"/>
            <a:chExt cx="10939463" cy="7556501"/>
          </a:xfrm>
        </p:grpSpPr>
        <p:sp>
          <p:nvSpPr>
            <p:cNvPr id="17" name="任意多边形 3"/>
            <p:cNvSpPr>
              <a:spLocks noChangeArrowheads="1"/>
            </p:cNvSpPr>
            <p:nvPr/>
          </p:nvSpPr>
          <p:spPr bwMode="auto">
            <a:xfrm rot="-892780">
              <a:off x="-785813" y="-1779588"/>
              <a:ext cx="10939463" cy="7556501"/>
            </a:xfrm>
            <a:custGeom>
              <a:avLst/>
              <a:gdLst>
                <a:gd name="T0" fmla="*/ 2147483646 w 3243492"/>
                <a:gd name="T1" fmla="*/ 0 h 2240066"/>
                <a:gd name="T2" fmla="*/ 2147483646 w 3243492"/>
                <a:gd name="T3" fmla="*/ 2147483646 h 2240066"/>
                <a:gd name="T4" fmla="*/ 2147483646 w 3243492"/>
                <a:gd name="T5" fmla="*/ 2147483646 h 2240066"/>
                <a:gd name="T6" fmla="*/ 2147483646 w 3243492"/>
                <a:gd name="T7" fmla="*/ 2147483646 h 2240066"/>
                <a:gd name="T8" fmla="*/ 2147483646 w 3243492"/>
                <a:gd name="T9" fmla="*/ 2147483646 h 2240066"/>
                <a:gd name="T10" fmla="*/ 0 w 3243492"/>
                <a:gd name="T11" fmla="*/ 2147483646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solidFill>
              <a:schemeClr val="accent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8" name="文本框 1"/>
            <p:cNvSpPr txBox="1">
              <a:spLocks noChangeArrowheads="1"/>
            </p:cNvSpPr>
            <p:nvPr/>
          </p:nvSpPr>
          <p:spPr bwMode="auto">
            <a:xfrm rot="20718021">
              <a:off x="198392" y="2482683"/>
              <a:ext cx="97821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sz="4000" b="1" dirty="0">
                  <a:solidFill>
                    <a:schemeClr val="bg1"/>
                  </a:solidFill>
                  <a:latin typeface="Arial" panose="020B0604020202020204" pitchFamily="34" charset="0"/>
                  <a:sym typeface="Calibri" panose="020F0502020204030204" pitchFamily="34" charset="0"/>
                </a:rPr>
                <a:t>问题</a:t>
              </a:r>
              <a:r>
                <a:rPr lang="en-US" altLang="zh-CN" sz="4000" b="1" dirty="0">
                  <a:solidFill>
                    <a:schemeClr val="bg1"/>
                  </a:solidFill>
                  <a:latin typeface="Arial" panose="020B0604020202020204" pitchFamily="34" charset="0"/>
                  <a:sym typeface="Calibri" panose="020F0502020204030204" pitchFamily="34" charset="0"/>
                </a:rPr>
                <a:t>1</a:t>
              </a:r>
              <a:r>
                <a:rPr lang="zh-CN" altLang="en-US" sz="4000" b="1" dirty="0">
                  <a:solidFill>
                    <a:schemeClr val="bg1"/>
                  </a:solidFill>
                  <a:latin typeface="Arial" panose="020B0604020202020204" pitchFamily="34" charset="0"/>
                  <a:sym typeface="Calibri" panose="020F0502020204030204" pitchFamily="34" charset="0"/>
                </a:rPr>
                <a:t>：</a:t>
              </a:r>
              <a:r>
                <a:rPr lang="zh-CN" altLang="en-US" sz="4000" b="1" dirty="0" smtClean="0">
                  <a:solidFill>
                    <a:schemeClr val="bg1"/>
                  </a:solidFill>
                  <a:latin typeface="Arial" panose="020B0604020202020204" pitchFamily="34" charset="0"/>
                  <a:sym typeface="Calibri" panose="020F0502020204030204" pitchFamily="34" charset="0"/>
                </a:rPr>
                <a:t>请说出至少</a:t>
              </a:r>
              <a:r>
                <a:rPr lang="en-US" altLang="zh-CN" sz="4000" b="1" dirty="0" smtClean="0">
                  <a:solidFill>
                    <a:schemeClr val="bg1"/>
                  </a:solidFill>
                  <a:latin typeface="Arial" panose="020B0604020202020204" pitchFamily="34" charset="0"/>
                  <a:sym typeface="Calibri" panose="020F0502020204030204" pitchFamily="34" charset="0"/>
                </a:rPr>
                <a:t>7</a:t>
              </a:r>
              <a:r>
                <a:rPr lang="zh-CN" altLang="en-US" sz="4000" b="1" dirty="0" smtClean="0">
                  <a:solidFill>
                    <a:schemeClr val="bg1"/>
                  </a:solidFill>
                  <a:latin typeface="Arial" panose="020B0604020202020204" pitchFamily="34" charset="0"/>
                  <a:sym typeface="Calibri" panose="020F0502020204030204" pitchFamily="34" charset="0"/>
                </a:rPr>
                <a:t>种</a:t>
              </a:r>
              <a:r>
                <a:rPr lang="en-US" altLang="zh-CN" sz="4000" b="1" dirty="0" smtClean="0">
                  <a:solidFill>
                    <a:schemeClr val="bg1"/>
                  </a:solidFill>
                  <a:latin typeface="Arial" panose="020B0604020202020204" pitchFamily="34" charset="0"/>
                  <a:sym typeface="Calibri" panose="020F0502020204030204" pitchFamily="34" charset="0"/>
                </a:rPr>
                <a:t>UML2.0</a:t>
              </a:r>
              <a:r>
                <a:rPr lang="zh-CN" altLang="en-US" sz="4000" b="1" dirty="0" smtClean="0">
                  <a:solidFill>
                    <a:schemeClr val="bg1"/>
                  </a:solidFill>
                  <a:latin typeface="Arial" panose="020B0604020202020204" pitchFamily="34" charset="0"/>
                  <a:sym typeface="Calibri" panose="020F0502020204030204" pitchFamily="34" charset="0"/>
                </a:rPr>
                <a:t>中包含的图</a:t>
              </a:r>
              <a:endParaRPr lang="en-US" altLang="zh-CN" sz="4000" b="1" dirty="0">
                <a:solidFill>
                  <a:schemeClr val="bg1"/>
                </a:solidFill>
                <a:latin typeface="Arial" panose="020B0604020202020204" pitchFamily="34" charset="0"/>
                <a:sym typeface="Calibri" panose="020F0502020204030204" pitchFamily="34" charset="0"/>
              </a:endParaRPr>
            </a:p>
          </p:txBody>
        </p:sp>
      </p:grpSp>
      <p:pic>
        <p:nvPicPr>
          <p:cNvPr id="19"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527420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3</a:t>
            </a:r>
            <a:endParaRPr lang="zh-CN" altLang="en-US" sz="7200" b="1" dirty="0"/>
          </a:p>
        </p:txBody>
      </p:sp>
      <p:sp>
        <p:nvSpPr>
          <p:cNvPr id="11" name="文本框 10"/>
          <p:cNvSpPr txBox="1"/>
          <p:nvPr/>
        </p:nvSpPr>
        <p:spPr>
          <a:xfrm>
            <a:off x="3771178" y="419091"/>
            <a:ext cx="4407049"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通信图与顺序图的比较</a:t>
            </a:r>
          </a:p>
        </p:txBody>
      </p:sp>
      <p:cxnSp>
        <p:nvCxnSpPr>
          <p:cNvPr id="12" name="直接连接符 11">
            <a:extLst>
              <a:ext uri="{FF2B5EF4-FFF2-40B4-BE49-F238E27FC236}">
                <a16:creationId xmlns:a16="http://schemas.microsoft.com/office/drawing/2014/main" xmlns="" id="{1775EDE3-0AD5-43E4-9AD1-CEFB6EF65725}"/>
              </a:ext>
            </a:extLst>
          </p:cNvPr>
          <p:cNvCxnSpPr/>
          <p:nvPr/>
        </p:nvCxnSpPr>
        <p:spPr>
          <a:xfrm>
            <a:off x="4335800" y="2031571"/>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E3A2482C-C3B1-425C-949A-1D01B9B335CC}"/>
              </a:ext>
            </a:extLst>
          </p:cNvPr>
          <p:cNvCxnSpPr/>
          <p:nvPr/>
        </p:nvCxnSpPr>
        <p:spPr>
          <a:xfrm>
            <a:off x="4240550" y="2031571"/>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5345C5D3-86AE-42AA-9D33-A38F6CDC06CE}"/>
              </a:ext>
            </a:extLst>
          </p:cNvPr>
          <p:cNvSpPr/>
          <p:nvPr/>
        </p:nvSpPr>
        <p:spPr>
          <a:xfrm>
            <a:off x="4548234" y="2031571"/>
            <a:ext cx="7418887" cy="3824122"/>
          </a:xfrm>
          <a:prstGeom prst="rect">
            <a:avLst/>
          </a:prstGeom>
        </p:spPr>
        <p:txBody>
          <a:bodyPr wrap="square" lIns="68570" tIns="34289" rIns="68570" bIns="34289">
            <a:spAutoFit/>
          </a:bodyPr>
          <a:lstStyle/>
          <a:p>
            <a:pPr defTabSz="685681">
              <a:lnSpc>
                <a:spcPct val="130000"/>
              </a:lnSpc>
            </a:pPr>
            <a:r>
              <a:rPr lang="zh-CN" altLang="en-US" sz="2800" dirty="0"/>
              <a:t>通信图与顺序图很相似，两者语义等价，他们的</a:t>
            </a:r>
            <a:r>
              <a:rPr lang="zh-CN" altLang="en-US" sz="2800" dirty="0" smtClean="0"/>
              <a:t>区别主要在于</a:t>
            </a:r>
            <a:r>
              <a:rPr lang="zh-CN" altLang="en-US" sz="2800" dirty="0"/>
              <a:t>下面两点：</a:t>
            </a:r>
            <a:endParaRPr lang="en-US" altLang="zh-CN" sz="2800" dirty="0"/>
          </a:p>
          <a:p>
            <a:r>
              <a:rPr lang="en-US" altLang="zh-CN" sz="2800" dirty="0"/>
              <a:t>1.</a:t>
            </a:r>
            <a:r>
              <a:rPr lang="zh-CN" altLang="en-US" sz="2800" dirty="0"/>
              <a:t>顺序图强调是交互的</a:t>
            </a:r>
            <a:r>
              <a:rPr lang="zh-CN" altLang="en-US" sz="2800" dirty="0">
                <a:solidFill>
                  <a:srgbClr val="FF0000"/>
                </a:solidFill>
              </a:rPr>
              <a:t>时间顺序</a:t>
            </a:r>
            <a:r>
              <a:rPr lang="zh-CN" altLang="en-US" sz="2800" dirty="0"/>
              <a:t>，但没有明确地表达对象之间的关系。</a:t>
            </a:r>
          </a:p>
          <a:p>
            <a:r>
              <a:rPr lang="en-US" altLang="zh-CN" sz="2800" dirty="0"/>
              <a:t>2.</a:t>
            </a:r>
            <a:r>
              <a:rPr lang="zh-CN" altLang="en-US" sz="2800" dirty="0"/>
              <a:t>通信图强调的是交互的语境和参与交互的对象的整体组织，它描述了</a:t>
            </a:r>
            <a:r>
              <a:rPr lang="zh-CN" altLang="en-US" sz="2800" dirty="0">
                <a:solidFill>
                  <a:srgbClr val="FF0000"/>
                </a:solidFill>
              </a:rPr>
              <a:t>对象之间的关系</a:t>
            </a:r>
            <a:r>
              <a:rPr lang="zh-CN" altLang="en-US" sz="2800" dirty="0"/>
              <a:t>，但时间顺序必须从顺序号获得。</a:t>
            </a:r>
          </a:p>
          <a:p>
            <a:pPr defTabSz="685681">
              <a:lnSpc>
                <a:spcPct val="130000"/>
              </a:lnSpc>
            </a:pPr>
            <a:endParaRPr lang="zh-CN" altLang="en-US" sz="2400"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fld id="{04947242-5D2D-45DE-BBA5-0ECA5F9582FA}" type="datetime1">
              <a:rPr lang="zh-CN" altLang="en-US" smtClean="0"/>
              <a:t>2018/10/28</a:t>
            </a:fld>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pPr/>
              <a:t>50</a:t>
            </a:fld>
            <a:endParaRPr lang="zh-CN" altLang="en-US"/>
          </a:p>
        </p:txBody>
      </p:sp>
      <p:pic>
        <p:nvPicPr>
          <p:cNvPr id="15"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0924983"/>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4</a:t>
            </a:r>
            <a:endParaRPr lang="zh-CN" altLang="en-US" sz="7200" b="1" dirty="0"/>
          </a:p>
        </p:txBody>
      </p:sp>
      <p:sp>
        <p:nvSpPr>
          <p:cNvPr id="11" name="文本框 10"/>
          <p:cNvSpPr txBox="1"/>
          <p:nvPr/>
        </p:nvSpPr>
        <p:spPr>
          <a:xfrm>
            <a:off x="3771178" y="419091"/>
            <a:ext cx="4407049"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通信图的建模技术</a:t>
            </a:r>
          </a:p>
        </p:txBody>
      </p:sp>
      <p:cxnSp>
        <p:nvCxnSpPr>
          <p:cNvPr id="12" name="直接连接符 11">
            <a:extLst>
              <a:ext uri="{FF2B5EF4-FFF2-40B4-BE49-F238E27FC236}">
                <a16:creationId xmlns:a16="http://schemas.microsoft.com/office/drawing/2014/main" xmlns="" id="{1775EDE3-0AD5-43E4-9AD1-CEFB6EF65725}"/>
              </a:ext>
            </a:extLst>
          </p:cNvPr>
          <p:cNvCxnSpPr>
            <a:cxnSpLocks/>
          </p:cNvCxnSpPr>
          <p:nvPr/>
        </p:nvCxnSpPr>
        <p:spPr>
          <a:xfrm>
            <a:off x="4335800" y="1623317"/>
            <a:ext cx="0" cy="429459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E3A2482C-C3B1-425C-949A-1D01B9B335CC}"/>
              </a:ext>
            </a:extLst>
          </p:cNvPr>
          <p:cNvCxnSpPr>
            <a:cxnSpLocks/>
          </p:cNvCxnSpPr>
          <p:nvPr/>
        </p:nvCxnSpPr>
        <p:spPr>
          <a:xfrm>
            <a:off x="4240550" y="1623317"/>
            <a:ext cx="0" cy="411993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5345C5D3-86AE-42AA-9D33-A38F6CDC06CE}"/>
              </a:ext>
            </a:extLst>
          </p:cNvPr>
          <p:cNvSpPr/>
          <p:nvPr/>
        </p:nvSpPr>
        <p:spPr>
          <a:xfrm>
            <a:off x="4548234" y="1519056"/>
            <a:ext cx="7418887" cy="4343623"/>
          </a:xfrm>
          <a:prstGeom prst="rect">
            <a:avLst/>
          </a:prstGeom>
        </p:spPr>
        <p:txBody>
          <a:bodyPr wrap="square" lIns="68570" tIns="34289" rIns="68570" bIns="34289">
            <a:spAutoFit/>
          </a:bodyPr>
          <a:lstStyle/>
          <a:p>
            <a:pPr defTabSz="685681">
              <a:lnSpc>
                <a:spcPct val="130000"/>
              </a:lnSpc>
            </a:pPr>
            <a:r>
              <a:rPr lang="en-US" altLang="zh-CN" sz="2400" dirty="0"/>
              <a:t>1.</a:t>
            </a:r>
            <a:r>
              <a:rPr lang="zh-CN" altLang="en-US" sz="2400" dirty="0"/>
              <a:t>确定交互过程的上下文。</a:t>
            </a:r>
          </a:p>
          <a:p>
            <a:pPr defTabSz="685681">
              <a:lnSpc>
                <a:spcPct val="130000"/>
              </a:lnSpc>
            </a:pPr>
            <a:r>
              <a:rPr lang="en-US" altLang="zh-CN" sz="2400" dirty="0"/>
              <a:t>2.</a:t>
            </a:r>
            <a:r>
              <a:rPr lang="zh-CN" altLang="en-US" sz="2400" dirty="0"/>
              <a:t>通过识别对象在交互中扮演的角色，设置交互的场景。</a:t>
            </a:r>
          </a:p>
          <a:p>
            <a:pPr defTabSz="685681">
              <a:lnSpc>
                <a:spcPct val="130000"/>
              </a:lnSpc>
            </a:pPr>
            <a:r>
              <a:rPr lang="en-US" altLang="zh-CN" sz="2400" dirty="0"/>
              <a:t>3.</a:t>
            </a:r>
            <a:r>
              <a:rPr lang="zh-CN" altLang="en-US" sz="2400" dirty="0"/>
              <a:t>描述对象之间可能有信息沿着它传递的链。</a:t>
            </a:r>
          </a:p>
          <a:p>
            <a:pPr defTabSz="685681">
              <a:lnSpc>
                <a:spcPct val="130000"/>
              </a:lnSpc>
            </a:pPr>
            <a:r>
              <a:rPr lang="en-US" altLang="zh-CN" sz="2400" dirty="0"/>
              <a:t>4.</a:t>
            </a:r>
            <a:r>
              <a:rPr lang="zh-CN" altLang="en-US" sz="2400" dirty="0"/>
              <a:t>从引起交互的消息开始，适当地设置其顺序号，然后将随后的每个消息附到适当的链上。</a:t>
            </a:r>
          </a:p>
          <a:p>
            <a:pPr defTabSz="685681">
              <a:lnSpc>
                <a:spcPct val="130000"/>
              </a:lnSpc>
            </a:pPr>
            <a:r>
              <a:rPr lang="en-US" altLang="zh-CN" sz="2400" dirty="0"/>
              <a:t>5.</a:t>
            </a:r>
            <a:r>
              <a:rPr lang="zh-CN" altLang="en-US" sz="2400" dirty="0"/>
              <a:t>如果需要说明时间或空间约束，可以用时间标记修饰这个消息，并附上合适的时间和空间约束。</a:t>
            </a:r>
          </a:p>
          <a:p>
            <a:pPr defTabSz="685681">
              <a:lnSpc>
                <a:spcPct val="130000"/>
              </a:lnSpc>
            </a:pPr>
            <a:r>
              <a:rPr lang="en-US" altLang="zh-CN" sz="2400"/>
              <a:t>6.</a:t>
            </a:r>
            <a:r>
              <a:rPr lang="zh-CN" altLang="en-US" sz="2400"/>
              <a:t>如果</a:t>
            </a:r>
            <a:r>
              <a:rPr lang="zh-CN" altLang="en-US" sz="2400" dirty="0"/>
              <a:t>需要更形式化地说明这个控制流，可以为每个消息附上前置和后置条件。</a:t>
            </a:r>
            <a:endParaRPr lang="zh-CN" altLang="en-US" sz="2000"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fld id="{8C42D3DA-6C53-49B3-B7B2-0682B4442656}" type="datetime1">
              <a:rPr lang="zh-CN" altLang="en-US" smtClean="0"/>
              <a:t>2018/10/28</a:t>
            </a:fld>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pPr/>
              <a:t>51</a:t>
            </a:fld>
            <a:endParaRPr lang="zh-CN" altLang="en-US"/>
          </a:p>
        </p:txBody>
      </p:sp>
      <p:pic>
        <p:nvPicPr>
          <p:cNvPr id="15"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298721"/>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smtClean="0">
                <a:solidFill>
                  <a:schemeClr val="bg1"/>
                </a:solidFill>
              </a:rPr>
              <a:t>PART</a:t>
            </a:r>
          </a:p>
          <a:p>
            <a:pPr algn="ctr"/>
            <a:r>
              <a:rPr lang="en-US" altLang="zh-CN" sz="9600" dirty="0" smtClean="0">
                <a:solidFill>
                  <a:schemeClr val="bg1"/>
                </a:solidFill>
              </a:rPr>
              <a:t>7</a:t>
            </a:r>
            <a:endParaRPr lang="zh-CN" altLang="en-US" sz="9600" dirty="0">
              <a:solidFill>
                <a:schemeClr val="bg1"/>
              </a:solidFill>
            </a:endParaRPr>
          </a:p>
        </p:txBody>
      </p:sp>
      <p:sp>
        <p:nvSpPr>
          <p:cNvPr id="5" name="文本框 4"/>
          <p:cNvSpPr txBox="1"/>
          <p:nvPr/>
        </p:nvSpPr>
        <p:spPr>
          <a:xfrm>
            <a:off x="5934074" y="2826749"/>
            <a:ext cx="3438525" cy="830997"/>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部署图</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072187" y="366828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a:lstStyle/>
          <a:p>
            <a:fld id="{4BCFEA5B-BBBA-4747-988C-F1BFF146D7D2}" type="datetime1">
              <a:rPr lang="zh-CN" altLang="en-US" smtClean="0"/>
              <a:t>2018/10/28</a:t>
            </a:fld>
            <a:endParaRPr lang="zh-CN" altLang="en-US"/>
          </a:p>
        </p:txBody>
      </p:sp>
      <p:sp>
        <p:nvSpPr>
          <p:cNvPr id="9" name="灯片编号占位符 8"/>
          <p:cNvSpPr>
            <a:spLocks noGrp="1"/>
          </p:cNvSpPr>
          <p:nvPr>
            <p:ph type="sldNum" sz="quarter" idx="12"/>
          </p:nvPr>
        </p:nvSpPr>
        <p:spPr/>
        <p:txBody>
          <a:bodyPr/>
          <a:lstStyle/>
          <a:p>
            <a:fld id="{A99B09EC-0F5A-4ED1-9D27-B6EB06E679C1}" type="slidenum">
              <a:rPr lang="zh-CN" altLang="en-US" smtClean="0"/>
              <a:pPr/>
              <a:t>52</a:t>
            </a:fld>
            <a:endParaRPr lang="zh-CN" altLang="en-US"/>
          </a:p>
        </p:txBody>
      </p:sp>
    </p:spTree>
    <p:extLst>
      <p:ext uri="{BB962C8B-B14F-4D97-AF65-F5344CB8AC3E}">
        <p14:creationId xmlns:p14="http://schemas.microsoft.com/office/powerpoint/2010/main" val="9454968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1</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部署图的概述</a:t>
            </a:r>
          </a:p>
        </p:txBody>
      </p:sp>
      <p:cxnSp>
        <p:nvCxnSpPr>
          <p:cNvPr id="12" name="直接连接符 11">
            <a:extLst>
              <a:ext uri="{FF2B5EF4-FFF2-40B4-BE49-F238E27FC236}">
                <a16:creationId xmlns:a16="http://schemas.microsoft.com/office/drawing/2014/main" xmlns="" id="{1775EDE3-0AD5-43E4-9AD1-CEFB6EF65725}"/>
              </a:ext>
            </a:extLst>
          </p:cNvPr>
          <p:cNvCxnSpPr/>
          <p:nvPr/>
        </p:nvCxnSpPr>
        <p:spPr>
          <a:xfrm>
            <a:off x="4335800" y="2031571"/>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E3A2482C-C3B1-425C-949A-1D01B9B335CC}"/>
              </a:ext>
            </a:extLst>
          </p:cNvPr>
          <p:cNvCxnSpPr/>
          <p:nvPr/>
        </p:nvCxnSpPr>
        <p:spPr>
          <a:xfrm>
            <a:off x="4240550" y="2031571"/>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5345C5D3-86AE-42AA-9D33-A38F6CDC06CE}"/>
              </a:ext>
            </a:extLst>
          </p:cNvPr>
          <p:cNvSpPr/>
          <p:nvPr/>
        </p:nvSpPr>
        <p:spPr>
          <a:xfrm>
            <a:off x="4490028" y="2045797"/>
            <a:ext cx="7418887" cy="3030058"/>
          </a:xfrm>
          <a:prstGeom prst="rect">
            <a:avLst/>
          </a:prstGeom>
        </p:spPr>
        <p:txBody>
          <a:bodyPr wrap="square" lIns="68570" tIns="34289" rIns="68570" bIns="34289">
            <a:spAutoFit/>
          </a:bodyPr>
          <a:lstStyle/>
          <a:p>
            <a:pPr defTabSz="685681">
              <a:lnSpc>
                <a:spcPct val="130000"/>
              </a:lnSpc>
            </a:pPr>
            <a:r>
              <a:rPr lang="zh-CN" altLang="en-US" sz="2800" dirty="0">
                <a:latin typeface="微软雅黑" panose="020B0503020204020204" pitchFamily="34" charset="-122"/>
                <a:ea typeface="微软雅黑" panose="020B0503020204020204" pitchFamily="34" charset="-122"/>
              </a:rPr>
              <a:t>部署图</a:t>
            </a:r>
            <a:r>
              <a:rPr lang="en-US" altLang="zh-CN" sz="2400" dirty="0">
                <a:latin typeface="微软雅黑" panose="020B0503020204020204" pitchFamily="34" charset="-122"/>
                <a:ea typeface="微软雅黑" panose="020B0503020204020204" pitchFamily="34" charset="-122"/>
              </a:rPr>
              <a:t>(Deployment Diagram)</a:t>
            </a:r>
            <a:r>
              <a:rPr lang="zh-CN" altLang="en-US" sz="2400" dirty="0">
                <a:latin typeface="微软雅黑" panose="020B0503020204020204" pitchFamily="34" charset="-122"/>
                <a:ea typeface="微软雅黑" panose="020B0503020204020204" pitchFamily="34" charset="-122"/>
              </a:rPr>
              <a:t>用于静态建模，是</a:t>
            </a:r>
            <a:r>
              <a:rPr lang="zh-CN" altLang="en-US" sz="2400" dirty="0">
                <a:solidFill>
                  <a:srgbClr val="FF0000"/>
                </a:solidFill>
                <a:latin typeface="微软雅黑" panose="020B0503020204020204" pitchFamily="34" charset="-122"/>
                <a:ea typeface="微软雅黑" panose="020B0503020204020204" pitchFamily="34" charset="-122"/>
              </a:rPr>
              <a:t>表示运行时过程结点结构、组件实例及其对象结构</a:t>
            </a:r>
            <a:r>
              <a:rPr lang="zh-CN" altLang="en-US" sz="2400" dirty="0">
                <a:latin typeface="微软雅黑" panose="020B0503020204020204" pitchFamily="34" charset="-122"/>
                <a:ea typeface="微软雅黑" panose="020B0503020204020204" pitchFamily="34" charset="-122"/>
              </a:rPr>
              <a:t>的图。从部署图中，您可以了解到软件和硬件组件之间的物理关系以及处理节点的组件分布情况。使用部署图可以显示运行时系统的结构，同时还传达构成应用程序的硬件和软件元素的配置和部署方式。</a:t>
            </a:r>
          </a:p>
        </p:txBody>
      </p:sp>
      <p:sp>
        <p:nvSpPr>
          <p:cNvPr id="4" name="日期占位符 3"/>
          <p:cNvSpPr>
            <a:spLocks noGrp="1"/>
          </p:cNvSpPr>
          <p:nvPr>
            <p:ph type="dt" sz="half" idx="10"/>
          </p:nvPr>
        </p:nvSpPr>
        <p:spPr/>
        <p:txBody>
          <a:bodyPr/>
          <a:lstStyle/>
          <a:p>
            <a:fld id="{F97126B0-CC31-482B-98FC-B20D60CBB336}" type="datetime1">
              <a:rPr lang="zh-CN" altLang="en-US" smtClean="0"/>
              <a:t>2018/10/28</a:t>
            </a:fld>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pPr/>
              <a:t>53</a:t>
            </a:fld>
            <a:endParaRPr lang="zh-CN" altLang="en-US"/>
          </a:p>
        </p:txBody>
      </p:sp>
      <p:pic>
        <p:nvPicPr>
          <p:cNvPr id="15"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3410669"/>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2</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通信图的基本内容</a:t>
            </a:r>
          </a:p>
        </p:txBody>
      </p:sp>
      <p:cxnSp>
        <p:nvCxnSpPr>
          <p:cNvPr id="12" name="直接连接符 11">
            <a:extLst>
              <a:ext uri="{FF2B5EF4-FFF2-40B4-BE49-F238E27FC236}">
                <a16:creationId xmlns:a16="http://schemas.microsoft.com/office/drawing/2014/main" xmlns="" id="{1775EDE3-0AD5-43E4-9AD1-CEFB6EF65725}"/>
              </a:ext>
            </a:extLst>
          </p:cNvPr>
          <p:cNvCxnSpPr>
            <a:cxnSpLocks/>
          </p:cNvCxnSpPr>
          <p:nvPr/>
        </p:nvCxnSpPr>
        <p:spPr>
          <a:xfrm>
            <a:off x="4335800" y="1661706"/>
            <a:ext cx="0" cy="4333269"/>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E3A2482C-C3B1-425C-949A-1D01B9B335CC}"/>
              </a:ext>
            </a:extLst>
          </p:cNvPr>
          <p:cNvCxnSpPr>
            <a:cxnSpLocks/>
          </p:cNvCxnSpPr>
          <p:nvPr/>
        </p:nvCxnSpPr>
        <p:spPr>
          <a:xfrm>
            <a:off x="4240550" y="1661706"/>
            <a:ext cx="0" cy="4220254"/>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5345C5D3-86AE-42AA-9D33-A38F6CDC06CE}"/>
              </a:ext>
            </a:extLst>
          </p:cNvPr>
          <p:cNvSpPr/>
          <p:nvPr/>
        </p:nvSpPr>
        <p:spPr>
          <a:xfrm>
            <a:off x="4478571" y="1568118"/>
            <a:ext cx="7418887" cy="549379"/>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通信图由以下基本元素构成：</a:t>
            </a:r>
            <a:r>
              <a:rPr lang="zh-CN" altLang="en-US" sz="2400" dirty="0">
                <a:solidFill>
                  <a:srgbClr val="FF0000"/>
                </a:solidFill>
                <a:latin typeface="微软雅黑" panose="020B0503020204020204" pitchFamily="34" charset="-122"/>
                <a:ea typeface="微软雅黑" panose="020B0503020204020204" pitchFamily="34" charset="-122"/>
              </a:rPr>
              <a:t>结点、组件和关系</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xmlns="" id="{039403C1-111F-40E1-BF2A-2FA6BE8BE950}"/>
              </a:ext>
            </a:extLst>
          </p:cNvPr>
          <p:cNvPicPr>
            <a:picLocks noChangeAspect="1"/>
          </p:cNvPicPr>
          <p:nvPr/>
        </p:nvPicPr>
        <p:blipFill rotWithShape="1">
          <a:blip r:embed="rId3"/>
          <a:srcRect l="19004" t="9439" r="26813" b="27473"/>
          <a:stretch/>
        </p:blipFill>
        <p:spPr>
          <a:xfrm>
            <a:off x="5079616" y="2128210"/>
            <a:ext cx="5553169" cy="4310699"/>
          </a:xfrm>
          <a:prstGeom prst="rect">
            <a:avLst/>
          </a:prstGeom>
        </p:spPr>
      </p:pic>
      <p:sp>
        <p:nvSpPr>
          <p:cNvPr id="7" name="日期占位符 6"/>
          <p:cNvSpPr>
            <a:spLocks noGrp="1"/>
          </p:cNvSpPr>
          <p:nvPr>
            <p:ph type="dt" sz="half" idx="10"/>
          </p:nvPr>
        </p:nvSpPr>
        <p:spPr/>
        <p:txBody>
          <a:bodyPr/>
          <a:lstStyle/>
          <a:p>
            <a:fld id="{5E4A1075-B109-4000-B9F6-A74164AB998F}" type="datetime1">
              <a:rPr lang="zh-CN" altLang="en-US" smtClean="0"/>
              <a:t>2018/10/28</a:t>
            </a:fld>
            <a:endParaRPr lang="zh-CN" altLang="en-US"/>
          </a:p>
        </p:txBody>
      </p:sp>
      <p:sp>
        <p:nvSpPr>
          <p:cNvPr id="8" name="灯片编号占位符 7"/>
          <p:cNvSpPr>
            <a:spLocks noGrp="1"/>
          </p:cNvSpPr>
          <p:nvPr>
            <p:ph type="sldNum" sz="quarter" idx="12"/>
          </p:nvPr>
        </p:nvSpPr>
        <p:spPr/>
        <p:txBody>
          <a:bodyPr/>
          <a:lstStyle/>
          <a:p>
            <a:fld id="{A99B09EC-0F5A-4ED1-9D27-B6EB06E679C1}" type="slidenum">
              <a:rPr lang="zh-CN" altLang="en-US" smtClean="0"/>
              <a:pPr/>
              <a:t>54</a:t>
            </a:fld>
            <a:endParaRPr lang="zh-CN" altLang="en-US"/>
          </a:p>
        </p:txBody>
      </p:sp>
      <p:pic>
        <p:nvPicPr>
          <p:cNvPr id="15"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044657"/>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349769" y="1153895"/>
            <a:ext cx="835219"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结点</a:t>
            </a:r>
          </a:p>
        </p:txBody>
      </p:sp>
      <p:sp>
        <p:nvSpPr>
          <p:cNvPr id="6" name="椭圆 5"/>
          <p:cNvSpPr/>
          <p:nvPr/>
        </p:nvSpPr>
        <p:spPr>
          <a:xfrm>
            <a:off x="2962930" y="3035587"/>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组件</a:t>
            </a:r>
          </a:p>
        </p:txBody>
      </p:sp>
      <p:sp>
        <p:nvSpPr>
          <p:cNvPr id="17" name="矩形 16"/>
          <p:cNvSpPr/>
          <p:nvPr/>
        </p:nvSpPr>
        <p:spPr>
          <a:xfrm>
            <a:off x="3489362" y="809861"/>
            <a:ext cx="8601075" cy="1469118"/>
          </a:xfrm>
          <a:prstGeom prst="rect">
            <a:avLst/>
          </a:prstGeom>
        </p:spPr>
        <p:txBody>
          <a:bodyPr wrap="square" lIns="68570" tIns="34289" rIns="68570" bIns="34289">
            <a:spAutoFit/>
          </a:bodyPr>
          <a:lstStyle/>
          <a:p>
            <a:pPr defTabSz="685681">
              <a:lnSpc>
                <a:spcPct val="130000"/>
              </a:lnSpc>
            </a:pPr>
            <a:r>
              <a:rPr lang="zh-CN" altLang="en-US" sz="2400" dirty="0"/>
              <a:t>        结点时存在于运行时并代表一项计算资源的物理元素，一般至少拥有一些内存，而且通常具有处理能力。它一般用于对执行处理或计算的资源建模。</a:t>
            </a:r>
            <a:endParaRPr lang="zh-CN" altLang="en-US" sz="2400" dirty="0">
              <a:latin typeface="微软雅黑" panose="020B0503020204020204" pitchFamily="34" charset="-122"/>
              <a:ea typeface="微软雅黑" panose="020B0503020204020204" pitchFamily="34" charset="-122"/>
            </a:endParaRPr>
          </a:p>
        </p:txBody>
      </p:sp>
      <p:sp>
        <p:nvSpPr>
          <p:cNvPr id="18" name="矩形 17"/>
          <p:cNvSpPr/>
          <p:nvPr/>
        </p:nvSpPr>
        <p:spPr>
          <a:xfrm>
            <a:off x="4088935" y="2775042"/>
            <a:ext cx="8103065" cy="1546575"/>
          </a:xfrm>
          <a:prstGeom prst="rect">
            <a:avLst/>
          </a:prstGeom>
        </p:spPr>
        <p:txBody>
          <a:bodyPr wrap="square" lIns="68570" tIns="34289" rIns="68570" bIns="34289">
            <a:spAutoFit/>
          </a:bodyPr>
          <a:lstStyle/>
          <a:p>
            <a:r>
              <a:rPr lang="zh-CN" altLang="en-US" sz="2400" dirty="0"/>
              <a:t>         组件是系统可替换的物理部件。它是参与系统执行的事物，它表示逻辑元素的物理模块。简单来说，组件是被结点执行的事物，如假设结点是一台服务器，则组件就是其上运行的软件。</a:t>
            </a:r>
            <a:endParaRPr lang="en-US" altLang="zh-CN" sz="2400" dirty="0"/>
          </a:p>
        </p:txBody>
      </p:sp>
      <p:sp>
        <p:nvSpPr>
          <p:cNvPr id="19" name="矩形 18"/>
          <p:cNvSpPr/>
          <p:nvPr/>
        </p:nvSpPr>
        <p:spPr>
          <a:xfrm>
            <a:off x="3067502" y="5171615"/>
            <a:ext cx="8360241" cy="438580"/>
          </a:xfrm>
          <a:prstGeom prst="rect">
            <a:avLst/>
          </a:prstGeom>
        </p:spPr>
        <p:txBody>
          <a:bodyPr wrap="square" lIns="68570" tIns="34289" rIns="68570" bIns="34289">
            <a:spAutoFit/>
          </a:bodyPr>
          <a:lstStyle/>
          <a:p>
            <a:r>
              <a:rPr lang="zh-CN" altLang="en-US" sz="2400" dirty="0"/>
              <a:t>         部署图中也可以包括依赖、泛化、关联、及实现关系。</a:t>
            </a: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2445" y="2106961"/>
            <a:ext cx="701675" cy="255454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通信图元素</a:t>
            </a:r>
          </a:p>
        </p:txBody>
      </p:sp>
      <p:sp>
        <p:nvSpPr>
          <p:cNvPr id="7" name="椭圆 6"/>
          <p:cNvSpPr/>
          <p:nvPr/>
        </p:nvSpPr>
        <p:spPr>
          <a:xfrm>
            <a:off x="2471387" y="4976307"/>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关系</a:t>
            </a:r>
          </a:p>
        </p:txBody>
      </p:sp>
    </p:spTree>
    <p:extLst>
      <p:ext uri="{BB962C8B-B14F-4D97-AF65-F5344CB8AC3E}">
        <p14:creationId xmlns:p14="http://schemas.microsoft.com/office/powerpoint/2010/main" val="2098650859"/>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3</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部署图的应用</a:t>
            </a:r>
          </a:p>
        </p:txBody>
      </p:sp>
      <p:cxnSp>
        <p:nvCxnSpPr>
          <p:cNvPr id="12" name="直接连接符 11">
            <a:extLst>
              <a:ext uri="{FF2B5EF4-FFF2-40B4-BE49-F238E27FC236}">
                <a16:creationId xmlns:a16="http://schemas.microsoft.com/office/drawing/2014/main" xmlns="" id="{1775EDE3-0AD5-43E4-9AD1-CEFB6EF65725}"/>
              </a:ext>
            </a:extLst>
          </p:cNvPr>
          <p:cNvCxnSpPr/>
          <p:nvPr/>
        </p:nvCxnSpPr>
        <p:spPr>
          <a:xfrm>
            <a:off x="4335800" y="2031571"/>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E3A2482C-C3B1-425C-949A-1D01B9B335CC}"/>
              </a:ext>
            </a:extLst>
          </p:cNvPr>
          <p:cNvCxnSpPr/>
          <p:nvPr/>
        </p:nvCxnSpPr>
        <p:spPr>
          <a:xfrm>
            <a:off x="4240550" y="2031571"/>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5345C5D3-86AE-42AA-9D33-A38F6CDC06CE}"/>
              </a:ext>
            </a:extLst>
          </p:cNvPr>
          <p:cNvSpPr/>
          <p:nvPr/>
        </p:nvSpPr>
        <p:spPr>
          <a:xfrm>
            <a:off x="4459207" y="2031571"/>
            <a:ext cx="7418887" cy="2870014"/>
          </a:xfrm>
          <a:prstGeom prst="rect">
            <a:avLst/>
          </a:prstGeom>
        </p:spPr>
        <p:txBody>
          <a:bodyPr wrap="square" lIns="68570" tIns="34289" rIns="68570" bIns="34289">
            <a:spAutoFit/>
          </a:bodyPr>
          <a:lstStyle/>
          <a:p>
            <a:pPr defTabSz="685681">
              <a:lnSpc>
                <a:spcPct val="130000"/>
              </a:lnSpc>
            </a:pPr>
            <a:r>
              <a:rPr lang="zh-CN" altLang="en-US" sz="2800" dirty="0">
                <a:latin typeface="微软雅黑" panose="020B0503020204020204" pitchFamily="34" charset="-122"/>
                <a:ea typeface="微软雅黑" panose="020B0503020204020204" pitchFamily="34" charset="-122"/>
              </a:rPr>
              <a:t>对系统静态部署试图建模时，通常以下三种方式之一使用部署图：</a:t>
            </a:r>
            <a:endParaRPr lang="en-US" altLang="zh-CN" sz="2800" dirty="0">
              <a:latin typeface="微软雅黑" panose="020B0503020204020204" pitchFamily="34" charset="-122"/>
              <a:ea typeface="微软雅黑" panose="020B0503020204020204" pitchFamily="34" charset="-122"/>
            </a:endParaRPr>
          </a:p>
          <a:p>
            <a:pPr defTabSz="685681">
              <a:lnSpc>
                <a:spcPct val="130000"/>
              </a:lnSpc>
            </a:pPr>
            <a:r>
              <a:rPr lang="en-US" altLang="zh-CN" sz="2800" dirty="0" smtClean="0">
                <a:latin typeface="微软雅黑" panose="020B0503020204020204" pitchFamily="34" charset="-122"/>
                <a:ea typeface="微软雅黑" panose="020B0503020204020204" pitchFamily="34" charset="-122"/>
              </a:rPr>
              <a:t>	1</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对嵌入式系统建模</a:t>
            </a:r>
            <a:endParaRPr lang="en-US" altLang="zh-CN" sz="2800" dirty="0">
              <a:latin typeface="微软雅黑" panose="020B0503020204020204" pitchFamily="34" charset="-122"/>
              <a:ea typeface="微软雅黑" panose="020B0503020204020204" pitchFamily="34" charset="-122"/>
            </a:endParaRPr>
          </a:p>
          <a:p>
            <a:pPr defTabSz="685681">
              <a:lnSpc>
                <a:spcPct val="130000"/>
              </a:lnSpc>
            </a:pPr>
            <a:r>
              <a:rPr lang="en-US" altLang="zh-CN" sz="2800" dirty="0" smtClean="0">
                <a:latin typeface="微软雅黑" panose="020B0503020204020204" pitchFamily="34" charset="-122"/>
                <a:ea typeface="微软雅黑" panose="020B0503020204020204" pitchFamily="34" charset="-122"/>
              </a:rPr>
              <a:t>	2</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对客户</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服务器系统建模</a:t>
            </a:r>
            <a:endParaRPr lang="en-US" altLang="zh-CN" sz="2800" dirty="0">
              <a:latin typeface="微软雅黑" panose="020B0503020204020204" pitchFamily="34" charset="-122"/>
              <a:ea typeface="微软雅黑" panose="020B0503020204020204" pitchFamily="34" charset="-122"/>
            </a:endParaRPr>
          </a:p>
          <a:p>
            <a:pPr defTabSz="685681">
              <a:lnSpc>
                <a:spcPct val="130000"/>
              </a:lnSpc>
            </a:pPr>
            <a:r>
              <a:rPr lang="en-US" altLang="zh-CN" sz="2800" dirty="0" smtClean="0">
                <a:latin typeface="微软雅黑" panose="020B0503020204020204" pitchFamily="34" charset="-122"/>
                <a:ea typeface="微软雅黑" panose="020B0503020204020204" pitchFamily="34" charset="-122"/>
              </a:rPr>
              <a:t>	3</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对全分布式系统建模</a:t>
            </a:r>
            <a:endParaRPr lang="zh-CN" altLang="en-US" sz="2400"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fld id="{8124278A-5FD9-4A73-B75E-789840CCD124}" type="datetime1">
              <a:rPr lang="zh-CN" altLang="en-US" smtClean="0"/>
              <a:t>2018/10/28</a:t>
            </a:fld>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pPr/>
              <a:t>56</a:t>
            </a:fld>
            <a:endParaRPr lang="zh-CN" altLang="en-US"/>
          </a:p>
        </p:txBody>
      </p:sp>
      <p:pic>
        <p:nvPicPr>
          <p:cNvPr id="15"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1948534"/>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smtClean="0">
                <a:solidFill>
                  <a:schemeClr val="bg1"/>
                </a:solidFill>
              </a:rPr>
              <a:t>PART</a:t>
            </a:r>
          </a:p>
          <a:p>
            <a:pPr algn="ctr"/>
            <a:r>
              <a:rPr lang="en-US" altLang="zh-CN" sz="9600" dirty="0" smtClean="0">
                <a:solidFill>
                  <a:schemeClr val="bg1"/>
                </a:solidFill>
              </a:rPr>
              <a:t>8</a:t>
            </a:r>
            <a:endParaRPr lang="zh-CN" altLang="en-US" sz="9600" dirty="0">
              <a:solidFill>
                <a:schemeClr val="bg1"/>
              </a:solidFill>
            </a:endParaRPr>
          </a:p>
        </p:txBody>
      </p:sp>
      <p:sp>
        <p:nvSpPr>
          <p:cNvPr id="5" name="文本框 4"/>
          <p:cNvSpPr txBox="1"/>
          <p:nvPr/>
        </p:nvSpPr>
        <p:spPr>
          <a:xfrm>
            <a:off x="5934074" y="2826749"/>
            <a:ext cx="3438525" cy="830997"/>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附录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072187" y="366828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a:lstStyle/>
          <a:p>
            <a:fld id="{0EB183DC-D734-4ABF-9991-C7565C67EC88}" type="datetime1">
              <a:rPr lang="zh-CN" altLang="en-US" smtClean="0"/>
              <a:t>2018/10/28</a:t>
            </a:fld>
            <a:endParaRPr lang="zh-CN" altLang="en-US"/>
          </a:p>
        </p:txBody>
      </p:sp>
      <p:sp>
        <p:nvSpPr>
          <p:cNvPr id="9" name="灯片编号占位符 8"/>
          <p:cNvSpPr>
            <a:spLocks noGrp="1"/>
          </p:cNvSpPr>
          <p:nvPr>
            <p:ph type="sldNum" sz="quarter" idx="12"/>
          </p:nvPr>
        </p:nvSpPr>
        <p:spPr/>
        <p:txBody>
          <a:bodyPr/>
          <a:lstStyle/>
          <a:p>
            <a:fld id="{A99B09EC-0F5A-4ED1-9D27-B6EB06E679C1}" type="slidenum">
              <a:rPr lang="zh-CN" altLang="en-US" smtClean="0"/>
              <a:pPr/>
              <a:t>57</a:t>
            </a:fld>
            <a:endParaRPr lang="zh-CN" altLang="en-US"/>
          </a:p>
        </p:txBody>
      </p:sp>
    </p:spTree>
    <p:extLst>
      <p:ext uri="{BB962C8B-B14F-4D97-AF65-F5344CB8AC3E}">
        <p14:creationId xmlns:p14="http://schemas.microsoft.com/office/powerpoint/2010/main" val="27893388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228850" y="83820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009900" y="230780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28850" y="5400172"/>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582" y="1811585"/>
            <a:ext cx="701675" cy="2062103"/>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参考资料</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7" name="椭圆 6"/>
          <p:cNvSpPr/>
          <p:nvPr/>
        </p:nvSpPr>
        <p:spPr>
          <a:xfrm>
            <a:off x="2839805" y="3861633"/>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058052" y="1619250"/>
            <a:ext cx="7408523" cy="2308324"/>
          </a:xfrm>
          <a:prstGeom prst="rect">
            <a:avLst/>
          </a:prstGeom>
        </p:spPr>
        <p:txBody>
          <a:bodyPr wrap="square">
            <a:spAutoFit/>
          </a:bodyPr>
          <a:lstStyle/>
          <a:p>
            <a:pPr>
              <a:spcBef>
                <a:spcPct val="0"/>
              </a:spcBef>
            </a:pPr>
            <a:r>
              <a:rPr lang="en-US" altLang="zh-CN" dirty="0"/>
              <a:t>[1]</a:t>
            </a:r>
            <a:r>
              <a:rPr lang="zh-CN" altLang="en-US" dirty="0"/>
              <a:t>杨弘平 等</a:t>
            </a:r>
            <a:r>
              <a:rPr lang="en-US" altLang="zh-CN" dirty="0"/>
              <a:t>.UML2 </a:t>
            </a:r>
            <a:r>
              <a:rPr lang="zh-CN" altLang="en-US" dirty="0"/>
              <a:t>基础、建模与设计教程</a:t>
            </a:r>
            <a:r>
              <a:rPr lang="en-US" altLang="zh-CN" dirty="0"/>
              <a:t>[M].</a:t>
            </a:r>
            <a:r>
              <a:rPr lang="zh-CN" altLang="en-US" dirty="0"/>
              <a:t>北京</a:t>
            </a:r>
            <a:r>
              <a:rPr lang="en-US" altLang="zh-CN" dirty="0"/>
              <a:t>:</a:t>
            </a:r>
            <a:r>
              <a:rPr lang="zh-CN" altLang="en-US" dirty="0"/>
              <a:t>清华大学出版社</a:t>
            </a:r>
            <a:r>
              <a:rPr lang="en-US" altLang="zh-CN" dirty="0"/>
              <a:t>,2015.1~13</a:t>
            </a:r>
            <a:r>
              <a:rPr lang="en-US" altLang="zh-CN" dirty="0" smtClean="0"/>
              <a:t>.</a:t>
            </a:r>
          </a:p>
          <a:p>
            <a:pPr>
              <a:lnSpc>
                <a:spcPct val="100000"/>
              </a:lnSpc>
              <a:spcBef>
                <a:spcPct val="0"/>
              </a:spcBef>
              <a:buFontTx/>
              <a:buNone/>
            </a:pPr>
            <a:r>
              <a:rPr lang="en-US" altLang="zh-CN" dirty="0" smtClean="0"/>
              <a:t>[2]Grady </a:t>
            </a:r>
            <a:r>
              <a:rPr lang="en-US" altLang="zh-CN" dirty="0" err="1"/>
              <a:t>Booch,James</a:t>
            </a:r>
            <a:r>
              <a:rPr lang="en-US" altLang="zh-CN" dirty="0"/>
              <a:t> </a:t>
            </a:r>
            <a:r>
              <a:rPr lang="en-US" altLang="zh-CN" dirty="0" err="1"/>
              <a:t>Rumbaugh,Ivar</a:t>
            </a:r>
            <a:r>
              <a:rPr lang="en-US" altLang="zh-CN" dirty="0"/>
              <a:t> </a:t>
            </a:r>
            <a:r>
              <a:rPr lang="en-US" altLang="zh-CN" dirty="0" err="1"/>
              <a:t>Jacobson.UML</a:t>
            </a:r>
            <a:r>
              <a:rPr lang="zh-CN" altLang="en-US" dirty="0"/>
              <a:t>用户指南</a:t>
            </a:r>
            <a:r>
              <a:rPr lang="en-US" altLang="zh-CN" dirty="0"/>
              <a:t>[M].</a:t>
            </a:r>
            <a:r>
              <a:rPr lang="zh-CN" altLang="en-US" dirty="0"/>
              <a:t>第二版</a:t>
            </a:r>
            <a:r>
              <a:rPr lang="en-US" altLang="zh-CN" dirty="0"/>
              <a:t>.</a:t>
            </a:r>
            <a:r>
              <a:rPr lang="zh-CN" altLang="en-US" dirty="0"/>
              <a:t>修订版</a:t>
            </a:r>
            <a:r>
              <a:rPr lang="en-US" altLang="zh-CN" dirty="0"/>
              <a:t>.</a:t>
            </a:r>
            <a:r>
              <a:rPr lang="zh-CN" altLang="en-US" dirty="0"/>
              <a:t>邵维忠</a:t>
            </a:r>
            <a:r>
              <a:rPr lang="en-US" altLang="zh-CN" dirty="0"/>
              <a:t>,</a:t>
            </a:r>
            <a:r>
              <a:rPr lang="zh-CN" altLang="en-US" dirty="0"/>
              <a:t>麻志毅</a:t>
            </a:r>
            <a:r>
              <a:rPr lang="en-US" altLang="zh-CN" dirty="0"/>
              <a:t>,</a:t>
            </a:r>
            <a:r>
              <a:rPr lang="zh-CN" altLang="en-US" dirty="0"/>
              <a:t>马浩海</a:t>
            </a:r>
            <a:r>
              <a:rPr lang="en-US" altLang="zh-CN" dirty="0"/>
              <a:t>,</a:t>
            </a:r>
            <a:r>
              <a:rPr lang="zh-CN" altLang="en-US" dirty="0"/>
              <a:t>刘辉</a:t>
            </a:r>
            <a:r>
              <a:rPr lang="en-US" altLang="zh-CN" dirty="0"/>
              <a:t>.</a:t>
            </a:r>
            <a:r>
              <a:rPr lang="zh-CN" altLang="en-US" dirty="0"/>
              <a:t>北京</a:t>
            </a:r>
            <a:r>
              <a:rPr lang="en-US" altLang="zh-CN" dirty="0"/>
              <a:t>:</a:t>
            </a:r>
            <a:r>
              <a:rPr lang="zh-CN" altLang="en-US" dirty="0"/>
              <a:t>人民邮电出版社</a:t>
            </a:r>
            <a:r>
              <a:rPr lang="en-US" altLang="zh-CN" dirty="0"/>
              <a:t>,2013.1~26.</a:t>
            </a:r>
          </a:p>
          <a:p>
            <a:pPr>
              <a:lnSpc>
                <a:spcPct val="100000"/>
              </a:lnSpc>
              <a:spcBef>
                <a:spcPct val="0"/>
              </a:spcBef>
              <a:buFontTx/>
              <a:buNone/>
            </a:pPr>
            <a:r>
              <a:rPr lang="en-US" altLang="zh-CN" dirty="0" smtClean="0"/>
              <a:t>[3]</a:t>
            </a:r>
            <a:r>
              <a:rPr lang="zh-CN" altLang="en-US" dirty="0"/>
              <a:t> </a:t>
            </a:r>
            <a:r>
              <a:rPr lang="en-US" altLang="zh-CN" dirty="0"/>
              <a:t>UML</a:t>
            </a:r>
            <a:r>
              <a:rPr lang="zh-CN" altLang="en-US" dirty="0"/>
              <a:t>图之一</a:t>
            </a:r>
            <a:r>
              <a:rPr lang="en-US" altLang="zh-CN" dirty="0"/>
              <a:t>——</a:t>
            </a:r>
            <a:r>
              <a:rPr lang="zh-CN" altLang="en-US" dirty="0"/>
              <a:t>用</a:t>
            </a:r>
            <a:r>
              <a:rPr lang="zh-CN" altLang="en-US" dirty="0" smtClean="0"/>
              <a:t>例图</a:t>
            </a:r>
            <a:r>
              <a:rPr lang="en-US" altLang="zh-CN" dirty="0"/>
              <a:t>[J/OL]. </a:t>
            </a:r>
            <a:r>
              <a:rPr lang="en-US" altLang="zh-CN" dirty="0">
                <a:hlinkClick r:id="rId4"/>
              </a:rPr>
              <a:t>https://</a:t>
            </a:r>
            <a:r>
              <a:rPr lang="en-US" altLang="zh-CN" dirty="0" smtClean="0">
                <a:hlinkClick r:id="rId4"/>
              </a:rPr>
              <a:t>blog.csdn.net/wangyongxia921/article/details/8246628.2018/10/27</a:t>
            </a:r>
            <a:endParaRPr lang="en-US" altLang="zh-CN" dirty="0" smtClean="0"/>
          </a:p>
          <a:p>
            <a:pPr>
              <a:lnSpc>
                <a:spcPct val="100000"/>
              </a:lnSpc>
              <a:spcBef>
                <a:spcPct val="0"/>
              </a:spcBef>
              <a:buFontTx/>
              <a:buNone/>
            </a:pPr>
            <a:r>
              <a:rPr lang="en-US" altLang="zh-CN" dirty="0" smtClean="0"/>
              <a:t>[4] 【UML】</a:t>
            </a:r>
            <a:r>
              <a:rPr lang="zh-CN" altLang="en-US" dirty="0" smtClean="0"/>
              <a:t>时序图</a:t>
            </a:r>
            <a:r>
              <a:rPr lang="en-US" altLang="zh-CN" dirty="0" smtClean="0"/>
              <a:t>Sequence diagram</a:t>
            </a:r>
            <a:r>
              <a:rPr lang="zh-CN" altLang="en-US" dirty="0" smtClean="0"/>
              <a:t>（交互图）</a:t>
            </a:r>
            <a:r>
              <a:rPr lang="en-US" altLang="zh-CN" dirty="0" smtClean="0"/>
              <a:t>[</a:t>
            </a:r>
            <a:r>
              <a:rPr lang="en-US" altLang="zh-CN" dirty="0"/>
              <a:t>J/OL]. https://</a:t>
            </a:r>
            <a:r>
              <a:rPr lang="en-US" altLang="zh-CN" dirty="0" smtClean="0"/>
              <a:t>blog.csdn.net/sds15732622190/article/details/49401927.2018/10/27</a:t>
            </a:r>
            <a:endParaRPr lang="en-US" altLang="zh-CN" dirty="0"/>
          </a:p>
        </p:txBody>
      </p:sp>
      <p:pic>
        <p:nvPicPr>
          <p:cNvPr id="14" name="图片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9438178"/>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228850" y="83820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009900" y="230780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28850" y="5400172"/>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582" y="1811585"/>
            <a:ext cx="701675" cy="3539430"/>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组员分工及绩效</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7" name="椭圆 6"/>
          <p:cNvSpPr/>
          <p:nvPr/>
        </p:nvSpPr>
        <p:spPr>
          <a:xfrm>
            <a:off x="2839805" y="3861633"/>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6"/>
          <p:cNvSpPr txBox="1">
            <a:spLocks noChangeArrowheads="1"/>
          </p:cNvSpPr>
          <p:nvPr/>
        </p:nvSpPr>
        <p:spPr bwMode="auto">
          <a:xfrm>
            <a:off x="3979398" y="1687007"/>
            <a:ext cx="6892818"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dirty="0"/>
              <a:t>工作分工：</a:t>
            </a:r>
            <a:endParaRPr lang="en-US" altLang="zh-CN" sz="2000" dirty="0"/>
          </a:p>
          <a:p>
            <a:pPr>
              <a:lnSpc>
                <a:spcPct val="100000"/>
              </a:lnSpc>
              <a:spcBef>
                <a:spcPct val="0"/>
              </a:spcBef>
              <a:buFontTx/>
              <a:buNone/>
            </a:pPr>
            <a:r>
              <a:rPr lang="zh-CN" altLang="en-US" sz="2000" dirty="0"/>
              <a:t>沈启航</a:t>
            </a:r>
            <a:r>
              <a:rPr lang="en-US" altLang="zh-CN" sz="2000" dirty="0" smtClean="0"/>
              <a:t>——PPT</a:t>
            </a:r>
            <a:r>
              <a:rPr lang="zh-CN" altLang="en-US" sz="2000" dirty="0" smtClean="0"/>
              <a:t>整合，问题编写；</a:t>
            </a:r>
            <a:endParaRPr lang="en-US" altLang="zh-CN" sz="2000" dirty="0"/>
          </a:p>
          <a:p>
            <a:pPr>
              <a:lnSpc>
                <a:spcPct val="100000"/>
              </a:lnSpc>
              <a:spcBef>
                <a:spcPct val="0"/>
              </a:spcBef>
              <a:buFontTx/>
              <a:buNone/>
            </a:pPr>
            <a:r>
              <a:rPr lang="zh-CN" altLang="en-US" sz="2000" dirty="0"/>
              <a:t>叶柏成</a:t>
            </a:r>
            <a:r>
              <a:rPr lang="en-US" altLang="zh-CN" sz="2000" dirty="0"/>
              <a:t>——PPT</a:t>
            </a:r>
            <a:r>
              <a:rPr lang="zh-CN" altLang="en-US" sz="2000" dirty="0" smtClean="0"/>
              <a:t>编写（</a:t>
            </a:r>
            <a:r>
              <a:rPr lang="en-US" altLang="zh-CN" sz="2000" dirty="0" smtClean="0"/>
              <a:t>6,7</a:t>
            </a:r>
            <a:r>
              <a:rPr lang="zh-CN" altLang="en-US" sz="2000" dirty="0" smtClean="0"/>
              <a:t>）；</a:t>
            </a:r>
            <a:endParaRPr lang="en-US" altLang="zh-CN" sz="2000" dirty="0"/>
          </a:p>
          <a:p>
            <a:pPr>
              <a:lnSpc>
                <a:spcPct val="100000"/>
              </a:lnSpc>
              <a:spcBef>
                <a:spcPct val="0"/>
              </a:spcBef>
              <a:buFontTx/>
              <a:buNone/>
            </a:pPr>
            <a:r>
              <a:rPr lang="zh-CN" altLang="en-US" sz="2000" dirty="0"/>
              <a:t>杨以恒</a:t>
            </a:r>
            <a:r>
              <a:rPr lang="en-US" altLang="zh-CN" sz="2000" dirty="0"/>
              <a:t>——PPT</a:t>
            </a:r>
            <a:r>
              <a:rPr lang="zh-CN" altLang="en-US" sz="2000" dirty="0" smtClean="0"/>
              <a:t>编写（</a:t>
            </a:r>
            <a:r>
              <a:rPr lang="en-US" altLang="zh-CN" sz="2000" dirty="0" smtClean="0"/>
              <a:t>2</a:t>
            </a:r>
            <a:r>
              <a:rPr lang="zh-CN" altLang="en-US" sz="2000" dirty="0" smtClean="0"/>
              <a:t>）；</a:t>
            </a:r>
            <a:endParaRPr lang="en-US" altLang="zh-CN" sz="2000" dirty="0"/>
          </a:p>
          <a:p>
            <a:pPr>
              <a:lnSpc>
                <a:spcPct val="100000"/>
              </a:lnSpc>
              <a:spcBef>
                <a:spcPct val="0"/>
              </a:spcBef>
              <a:buFontTx/>
              <a:buNone/>
            </a:pPr>
            <a:r>
              <a:rPr lang="zh-CN" altLang="en-US" sz="2000" dirty="0"/>
              <a:t>徐哲远</a:t>
            </a:r>
            <a:r>
              <a:rPr lang="en-US" altLang="zh-CN" sz="2000" dirty="0"/>
              <a:t>——PPT</a:t>
            </a:r>
            <a:r>
              <a:rPr lang="zh-CN" altLang="en-US" sz="2000" dirty="0" smtClean="0"/>
              <a:t>编写（</a:t>
            </a:r>
            <a:r>
              <a:rPr lang="en-US" altLang="zh-CN" sz="2000" dirty="0" smtClean="0"/>
              <a:t>4,5</a:t>
            </a:r>
            <a:r>
              <a:rPr lang="zh-CN" altLang="en-US" sz="2000" dirty="0" smtClean="0"/>
              <a:t>）；</a:t>
            </a:r>
            <a:endParaRPr lang="en-US" altLang="zh-CN" sz="2000" dirty="0"/>
          </a:p>
          <a:p>
            <a:pPr>
              <a:lnSpc>
                <a:spcPct val="100000"/>
              </a:lnSpc>
              <a:spcBef>
                <a:spcPct val="0"/>
              </a:spcBef>
              <a:buFontTx/>
              <a:buNone/>
            </a:pPr>
            <a:r>
              <a:rPr lang="zh-CN" altLang="en-US" sz="2000" dirty="0"/>
              <a:t>骆佳俊</a:t>
            </a:r>
            <a:r>
              <a:rPr lang="en-US" altLang="zh-CN" sz="2000" dirty="0"/>
              <a:t>——PPT</a:t>
            </a:r>
            <a:r>
              <a:rPr lang="zh-CN" altLang="en-US" sz="2000" dirty="0" smtClean="0"/>
              <a:t>编写（</a:t>
            </a:r>
            <a:r>
              <a:rPr lang="en-US" altLang="zh-CN" sz="2000" dirty="0" smtClean="0"/>
              <a:t>3</a:t>
            </a:r>
            <a:r>
              <a:rPr lang="zh-CN" altLang="en-US" sz="2000" dirty="0" smtClean="0"/>
              <a:t>）；</a:t>
            </a:r>
            <a:endParaRPr lang="en-US" altLang="zh-CN" sz="2000" dirty="0"/>
          </a:p>
          <a:p>
            <a:pPr>
              <a:lnSpc>
                <a:spcPct val="100000"/>
              </a:lnSpc>
              <a:spcBef>
                <a:spcPct val="0"/>
              </a:spcBef>
              <a:buFontTx/>
              <a:buNone/>
            </a:pPr>
            <a:endParaRPr lang="en-US" altLang="zh-CN" sz="2000" dirty="0"/>
          </a:p>
          <a:p>
            <a:pPr>
              <a:lnSpc>
                <a:spcPct val="100000"/>
              </a:lnSpc>
              <a:spcBef>
                <a:spcPct val="0"/>
              </a:spcBef>
              <a:buFontTx/>
              <a:buNone/>
            </a:pPr>
            <a:endParaRPr lang="en-US" altLang="zh-CN" sz="2000" dirty="0"/>
          </a:p>
          <a:p>
            <a:pPr>
              <a:lnSpc>
                <a:spcPct val="100000"/>
              </a:lnSpc>
              <a:spcBef>
                <a:spcPct val="0"/>
              </a:spcBef>
              <a:buFontTx/>
              <a:buNone/>
            </a:pPr>
            <a:r>
              <a:rPr lang="zh-CN" altLang="en-US" sz="2000" dirty="0"/>
              <a:t>绩效（</a:t>
            </a:r>
            <a:r>
              <a:rPr lang="en-US" altLang="zh-CN" sz="2000" dirty="0"/>
              <a:t>10</a:t>
            </a:r>
            <a:r>
              <a:rPr lang="zh-CN" altLang="en-US" sz="2000" dirty="0"/>
              <a:t>分制）：</a:t>
            </a:r>
            <a:endParaRPr lang="en-US" altLang="zh-CN" sz="2000" dirty="0"/>
          </a:p>
          <a:p>
            <a:pPr>
              <a:lnSpc>
                <a:spcPct val="100000"/>
              </a:lnSpc>
              <a:spcBef>
                <a:spcPct val="0"/>
              </a:spcBef>
              <a:buFontTx/>
              <a:buNone/>
            </a:pPr>
            <a:r>
              <a:rPr lang="zh-CN" altLang="en-US" sz="2000" dirty="0"/>
              <a:t>沈启航 </a:t>
            </a:r>
            <a:r>
              <a:rPr lang="en-US" altLang="zh-CN" sz="2000" dirty="0" smtClean="0"/>
              <a:t>8.8 </a:t>
            </a:r>
            <a:r>
              <a:rPr lang="zh-CN" altLang="en-US" sz="2000" dirty="0"/>
              <a:t>叶柏</a:t>
            </a:r>
            <a:r>
              <a:rPr lang="zh-CN" altLang="en-US" sz="2000" dirty="0" smtClean="0"/>
              <a:t>成</a:t>
            </a:r>
            <a:r>
              <a:rPr lang="en-US" altLang="zh-CN" sz="2000" dirty="0" smtClean="0"/>
              <a:t>9.2 </a:t>
            </a:r>
            <a:r>
              <a:rPr lang="zh-CN" altLang="en-US" sz="2000" dirty="0"/>
              <a:t>杨以</a:t>
            </a:r>
            <a:r>
              <a:rPr lang="zh-CN" altLang="en-US" sz="2000" dirty="0" smtClean="0"/>
              <a:t>恒</a:t>
            </a:r>
            <a:r>
              <a:rPr lang="en-US" altLang="zh-CN" sz="2000" dirty="0" smtClean="0"/>
              <a:t>9.1 </a:t>
            </a:r>
            <a:r>
              <a:rPr lang="zh-CN" altLang="en-US" sz="2000" dirty="0"/>
              <a:t>徐哲</a:t>
            </a:r>
            <a:r>
              <a:rPr lang="zh-CN" altLang="en-US" sz="2000" dirty="0" smtClean="0"/>
              <a:t>远</a:t>
            </a:r>
            <a:r>
              <a:rPr lang="en-US" altLang="zh-CN" sz="2000" dirty="0" smtClean="0"/>
              <a:t>9.3 </a:t>
            </a:r>
            <a:r>
              <a:rPr lang="zh-CN" altLang="en-US" sz="2000" dirty="0" smtClean="0"/>
              <a:t>骆佳俊</a:t>
            </a:r>
            <a:r>
              <a:rPr lang="en-US" altLang="zh-CN" sz="2000" dirty="0" smtClean="0"/>
              <a:t>9.0 </a:t>
            </a:r>
            <a:endParaRPr lang="en-US" altLang="zh-CN" sz="2000" dirty="0"/>
          </a:p>
          <a:p>
            <a:pPr>
              <a:lnSpc>
                <a:spcPct val="100000"/>
              </a:lnSpc>
              <a:spcBef>
                <a:spcPct val="0"/>
              </a:spcBef>
              <a:buFontTx/>
              <a:buNone/>
            </a:pPr>
            <a:endParaRPr lang="zh-CN" altLang="en-US" sz="2000" dirty="0"/>
          </a:p>
        </p:txBody>
      </p:sp>
      <p:pic>
        <p:nvPicPr>
          <p:cNvPr id="11"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53159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UML</a:t>
            </a:r>
            <a:r>
              <a:rPr lang="zh-CN" altLang="en-US" sz="2400" b="1" dirty="0" smtClean="0"/>
              <a:t>的图</a:t>
            </a:r>
            <a:endParaRPr lang="zh-CN" altLang="en-US" sz="2400" b="1" dirty="0"/>
          </a:p>
        </p:txBody>
      </p:sp>
      <p:sp>
        <p:nvSpPr>
          <p:cNvPr id="45" name="矩形 44"/>
          <p:cNvSpPr/>
          <p:nvPr/>
        </p:nvSpPr>
        <p:spPr>
          <a:xfrm>
            <a:off x="7187185" y="521214"/>
            <a:ext cx="4485412" cy="3255186"/>
          </a:xfrm>
          <a:prstGeom prst="rect">
            <a:avLst/>
          </a:prstGeom>
        </p:spPr>
        <p:txBody>
          <a:bodyPr wrap="square">
            <a:spAutoFit/>
          </a:bodyPr>
          <a:lstStyle/>
          <a:p>
            <a:pPr>
              <a:lnSpc>
                <a:spcPct val="150000"/>
              </a:lnSpc>
              <a:spcBef>
                <a:spcPct val="0"/>
              </a:spcBef>
            </a:pPr>
            <a:r>
              <a:rPr lang="zh-CN" altLang="en-US" sz="2800" b="1" dirty="0">
                <a:solidFill>
                  <a:schemeClr val="bg1"/>
                </a:solidFill>
                <a:sym typeface="宋体" panose="02010600030101010101" pitchFamily="2" charset="-122"/>
              </a:rPr>
              <a:t>为了对系统进行可视化，可以从不同角度画图，这样一个图是对系统的投影。对所有的</a:t>
            </a:r>
            <a:r>
              <a:rPr lang="zh-CN" altLang="en-US" sz="2800" b="1" dirty="0" smtClean="0">
                <a:solidFill>
                  <a:schemeClr val="bg1"/>
                </a:solidFill>
                <a:sym typeface="宋体" panose="02010600030101010101" pitchFamily="2" charset="-122"/>
              </a:rPr>
              <a:t>系统而言</a:t>
            </a:r>
            <a:r>
              <a:rPr lang="zh-CN" altLang="en-US" sz="2800" b="1" dirty="0">
                <a:solidFill>
                  <a:schemeClr val="bg1"/>
                </a:solidFill>
                <a:sym typeface="宋体" panose="02010600030101010101" pitchFamily="2" charset="-122"/>
              </a:rPr>
              <a:t>，图是组成元素的省略视图</a:t>
            </a:r>
            <a:r>
              <a:rPr lang="zh-CN" altLang="en-US" sz="2800" b="1" dirty="0" smtClean="0">
                <a:solidFill>
                  <a:schemeClr val="bg1"/>
                </a:solidFill>
                <a:sym typeface="宋体" panose="02010600030101010101" pitchFamily="2" charset="-122"/>
              </a:rPr>
              <a:t>。</a:t>
            </a:r>
            <a:endParaRPr lang="zh-CN" altLang="en-US" sz="2800" b="1" dirty="0">
              <a:solidFill>
                <a:schemeClr val="bg1"/>
              </a:solidFill>
              <a:sym typeface="宋体" panose="02010600030101010101" pitchFamily="2" charset="-122"/>
            </a:endParaRPr>
          </a:p>
        </p:txBody>
      </p:sp>
      <p:sp>
        <p:nvSpPr>
          <p:cNvPr id="63" name="矩形 62"/>
          <p:cNvSpPr/>
          <p:nvPr/>
        </p:nvSpPr>
        <p:spPr>
          <a:xfrm>
            <a:off x="347315" y="1255756"/>
            <a:ext cx="5120797" cy="5262979"/>
          </a:xfrm>
          <a:prstGeom prst="rect">
            <a:avLst/>
          </a:prstGeom>
        </p:spPr>
        <p:txBody>
          <a:bodyPr wrap="square">
            <a:spAutoFit/>
          </a:bodyPr>
          <a:lstStyle/>
          <a:p>
            <a:pPr>
              <a:lnSpc>
                <a:spcPct val="150000"/>
              </a:lnSpc>
              <a:spcBef>
                <a:spcPct val="0"/>
              </a:spcBef>
            </a:pPr>
            <a:r>
              <a:rPr lang="zh-CN" altLang="en-US" sz="2800" b="1" dirty="0">
                <a:solidFill>
                  <a:schemeClr val="tx2"/>
                </a:solidFill>
                <a:latin typeface="Arial" panose="020B0604020202020204" pitchFamily="34" charset="0"/>
                <a:sym typeface="Calibri" panose="020F0502020204030204" pitchFamily="34" charset="0"/>
              </a:rPr>
              <a:t>在</a:t>
            </a:r>
            <a:r>
              <a:rPr lang="en-US" altLang="zh-CN" sz="2800" b="1" dirty="0">
                <a:solidFill>
                  <a:schemeClr val="tx2"/>
                </a:solidFill>
                <a:latin typeface="Arial" panose="020B0604020202020204" pitchFamily="34" charset="0"/>
                <a:sym typeface="Calibri" panose="020F0502020204030204" pitchFamily="34" charset="0"/>
              </a:rPr>
              <a:t>UML1.x</a:t>
            </a:r>
            <a:r>
              <a:rPr lang="zh-CN" altLang="en-US" sz="2800" b="1" dirty="0">
                <a:solidFill>
                  <a:schemeClr val="tx2"/>
                </a:solidFill>
                <a:latin typeface="Arial" panose="020B0604020202020204" pitchFamily="34" charset="0"/>
                <a:sym typeface="Calibri" panose="020F0502020204030204" pitchFamily="34" charset="0"/>
              </a:rPr>
              <a:t>的版本中，重要内容由</a:t>
            </a:r>
            <a:r>
              <a:rPr lang="en-US" altLang="zh-CN" sz="2800" b="1" dirty="0">
                <a:solidFill>
                  <a:schemeClr val="tx2"/>
                </a:solidFill>
                <a:latin typeface="Arial" panose="020B0604020202020204" pitchFamily="34" charset="0"/>
                <a:sym typeface="Calibri" panose="020F0502020204030204" pitchFamily="34" charset="0"/>
              </a:rPr>
              <a:t>9</a:t>
            </a:r>
            <a:r>
              <a:rPr lang="zh-CN" altLang="en-US" sz="2800" b="1" dirty="0">
                <a:solidFill>
                  <a:schemeClr val="tx2"/>
                </a:solidFill>
                <a:latin typeface="Arial" panose="020B0604020202020204" pitchFamily="34" charset="0"/>
                <a:sym typeface="Calibri" panose="020F0502020204030204" pitchFamily="34" charset="0"/>
              </a:rPr>
              <a:t>种图来定义，包括</a:t>
            </a:r>
            <a:r>
              <a:rPr lang="zh-CN" altLang="en-US" sz="2800" b="1" dirty="0">
                <a:solidFill>
                  <a:srgbClr val="FF0000"/>
                </a:solidFill>
                <a:latin typeface="Arial" panose="020B0604020202020204" pitchFamily="34" charset="0"/>
                <a:sym typeface="Calibri" panose="020F0502020204030204" pitchFamily="34" charset="0"/>
              </a:rPr>
              <a:t>用例图、类图、对象图、状态图、构件图、部署图、协作图、交互序列图、活动图</a:t>
            </a:r>
            <a:r>
              <a:rPr lang="zh-CN" altLang="en-US" sz="2800" b="1" dirty="0">
                <a:solidFill>
                  <a:schemeClr val="tx2"/>
                </a:solidFill>
                <a:latin typeface="Arial" panose="020B0604020202020204" pitchFamily="34" charset="0"/>
                <a:sym typeface="Calibri" panose="020F0502020204030204" pitchFamily="34" charset="0"/>
              </a:rPr>
              <a:t>。而在</a:t>
            </a:r>
            <a:r>
              <a:rPr lang="en-US" altLang="zh-CN" sz="2800" b="1" dirty="0">
                <a:solidFill>
                  <a:schemeClr val="tx2"/>
                </a:solidFill>
                <a:latin typeface="Arial" panose="020B0604020202020204" pitchFamily="34" charset="0"/>
                <a:sym typeface="Calibri" panose="020F0502020204030204" pitchFamily="34" charset="0"/>
              </a:rPr>
              <a:t>UML2.0</a:t>
            </a:r>
            <a:r>
              <a:rPr lang="zh-CN" altLang="en-US" sz="2800" b="1" dirty="0">
                <a:solidFill>
                  <a:schemeClr val="tx2"/>
                </a:solidFill>
                <a:latin typeface="Arial" panose="020B0604020202020204" pitchFamily="34" charset="0"/>
                <a:sym typeface="Calibri" panose="020F0502020204030204" pitchFamily="34" charset="0"/>
              </a:rPr>
              <a:t>中又新增了</a:t>
            </a:r>
            <a:r>
              <a:rPr lang="en-US" altLang="zh-CN" sz="2800" b="1" dirty="0">
                <a:solidFill>
                  <a:schemeClr val="tx2"/>
                </a:solidFill>
                <a:latin typeface="Arial" panose="020B0604020202020204" pitchFamily="34" charset="0"/>
                <a:sym typeface="Calibri" panose="020F0502020204030204" pitchFamily="34" charset="0"/>
              </a:rPr>
              <a:t>4</a:t>
            </a:r>
            <a:r>
              <a:rPr lang="zh-CN" altLang="en-US" sz="2800" b="1" dirty="0">
                <a:solidFill>
                  <a:schemeClr val="tx2"/>
                </a:solidFill>
                <a:latin typeface="Arial" panose="020B0604020202020204" pitchFamily="34" charset="0"/>
                <a:sym typeface="Calibri" panose="020F0502020204030204" pitchFamily="34" charset="0"/>
              </a:rPr>
              <a:t>种图，包括</a:t>
            </a:r>
            <a:r>
              <a:rPr lang="zh-CN" altLang="en-US" sz="2800" b="1" dirty="0">
                <a:solidFill>
                  <a:srgbClr val="FF0000"/>
                </a:solidFill>
                <a:latin typeface="Arial" panose="020B0604020202020204" pitchFamily="34" charset="0"/>
                <a:sym typeface="Calibri" panose="020F0502020204030204" pitchFamily="34" charset="0"/>
              </a:rPr>
              <a:t>包图、组合结构图、交互概览图、时间图</a:t>
            </a:r>
            <a:r>
              <a:rPr lang="zh-CN" altLang="en-US" sz="2800" b="1" dirty="0">
                <a:solidFill>
                  <a:schemeClr val="tx2"/>
                </a:solidFill>
                <a:latin typeface="Arial" panose="020B0604020202020204" pitchFamily="34" charset="0"/>
                <a:sym typeface="Calibri" panose="020F0502020204030204" pitchFamily="34" charset="0"/>
              </a:rPr>
              <a:t>。</a:t>
            </a:r>
            <a:endParaRPr lang="zh-CN" altLang="en-US" sz="2800" b="1" dirty="0">
              <a:solidFill>
                <a:schemeClr val="tx2"/>
              </a:solidFill>
              <a:latin typeface="Arial" panose="020B0604020202020204" pitchFamily="34" charset="0"/>
              <a:sym typeface="Calibri" panose="020F0502020204030204" pitchFamily="34" charset="0"/>
            </a:endParaRPr>
          </a:p>
        </p:txBody>
      </p:sp>
      <p:sp>
        <p:nvSpPr>
          <p:cNvPr id="4" name="日期占位符 3"/>
          <p:cNvSpPr>
            <a:spLocks noGrp="1"/>
          </p:cNvSpPr>
          <p:nvPr>
            <p:ph type="dt" sz="half" idx="10"/>
          </p:nvPr>
        </p:nvSpPr>
        <p:spPr/>
        <p:txBody>
          <a:bodyPr/>
          <a:lstStyle/>
          <a:p>
            <a:fld id="{72A304F3-DE68-4AC1-9079-451D3F80CE98}" type="datetime1">
              <a:rPr lang="zh-CN" altLang="en-US" smtClean="0"/>
              <a:t>2018/10/28</a:t>
            </a:fld>
            <a:endParaRPr lang="zh-CN" altLang="en-US"/>
          </a:p>
        </p:txBody>
      </p:sp>
      <p:sp>
        <p:nvSpPr>
          <p:cNvPr id="5" name="灯片编号占位符 4"/>
          <p:cNvSpPr>
            <a:spLocks noGrp="1"/>
          </p:cNvSpPr>
          <p:nvPr>
            <p:ph type="sldNum" sz="quarter" idx="12"/>
          </p:nvPr>
        </p:nvSpPr>
        <p:spPr/>
        <p:txBody>
          <a:bodyPr/>
          <a:lstStyle/>
          <a:p>
            <a:fld id="{A99B09EC-0F5A-4ED1-9D27-B6EB06E679C1}" type="slidenum">
              <a:rPr lang="zh-CN" altLang="en-US" smtClean="0"/>
              <a:pPr/>
              <a:t>6</a:t>
            </a:fld>
            <a:endParaRPr lang="zh-CN" altLang="en-US"/>
          </a:p>
        </p:txBody>
      </p:sp>
    </p:spTree>
    <p:extLst>
      <p:ext uri="{BB962C8B-B14F-4D97-AF65-F5344CB8AC3E}">
        <p14:creationId xmlns:p14="http://schemas.microsoft.com/office/powerpoint/2010/main" val="1884052063"/>
      </p:ext>
    </p:extLst>
  </p:cSld>
  <p:clrMapOvr>
    <a:masterClrMapping/>
  </p:clrMapOvr>
  <p:transition spd="slow">
    <p:push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63995" y="2283379"/>
            <a:ext cx="3788228" cy="2123658"/>
          </a:xfrm>
          <a:prstGeom prst="rect">
            <a:avLst/>
          </a:prstGeom>
          <a:noFill/>
        </p:spPr>
        <p:txBody>
          <a:bodyPr wrap="square" rtlCol="0">
            <a:spAutoFit/>
          </a:bodyPr>
          <a:lstStyle/>
          <a:p>
            <a:r>
              <a:rPr lang="en-US" altLang="zh-CN" sz="6600" b="1" dirty="0" smtClean="0">
                <a:solidFill>
                  <a:schemeClr val="bg1"/>
                </a:solidFill>
              </a:rPr>
              <a:t>PRD2018-G03</a:t>
            </a:r>
            <a:endParaRPr lang="zh-CN" altLang="en-US" sz="6600" b="1" dirty="0">
              <a:solidFill>
                <a:schemeClr val="bg1"/>
              </a:solidFill>
            </a:endParaRPr>
          </a:p>
        </p:txBody>
      </p:sp>
      <p:cxnSp>
        <p:nvCxnSpPr>
          <p:cNvPr id="3" name="直接连接符 2"/>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945415" y="2502322"/>
            <a:ext cx="2337499" cy="1569660"/>
          </a:xfrm>
          <a:prstGeom prst="rect">
            <a:avLst/>
          </a:prstGeom>
        </p:spPr>
        <p:txBody>
          <a:bodyPr wrap="none">
            <a:spAutoFit/>
          </a:bodyPr>
          <a:lstStyle/>
          <a:p>
            <a:r>
              <a:rPr kumimoji="1" lang="en-US" altLang="zh-CN" sz="4800" dirty="0" smtClean="0">
                <a:solidFill>
                  <a:schemeClr val="bg1"/>
                </a:solidFill>
                <a:latin typeface="微软雅黑" panose="020B0503020204020204" pitchFamily="34" charset="-122"/>
                <a:ea typeface="微软雅黑" panose="020B0503020204020204" pitchFamily="34" charset="-122"/>
              </a:rPr>
              <a:t>THANK</a:t>
            </a:r>
          </a:p>
          <a:p>
            <a:r>
              <a:rPr kumimoji="1" lang="en-US" altLang="zh-CN" sz="4800" dirty="0" smtClean="0">
                <a:solidFill>
                  <a:schemeClr val="bg1"/>
                </a:solidFill>
                <a:latin typeface="微软雅黑" panose="020B0503020204020204" pitchFamily="34" charset="-122"/>
                <a:ea typeface="微软雅黑" panose="020B0503020204020204" pitchFamily="34" charset="-122"/>
              </a:rPr>
              <a:t>YOU!</a:t>
            </a:r>
            <a:endParaRPr kumimoji="1"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70F7512B-7181-4C27-AA03-5E39EA828E1F}" type="datetime1">
              <a:rPr lang="zh-CN" altLang="en-US" smtClean="0"/>
              <a:t>2018/10/28</a:t>
            </a:fld>
            <a:endParaRPr lang="zh-CN" altLang="en-US"/>
          </a:p>
        </p:txBody>
      </p:sp>
      <p:sp>
        <p:nvSpPr>
          <p:cNvPr id="8" name="灯片编号占位符 7"/>
          <p:cNvSpPr>
            <a:spLocks noGrp="1"/>
          </p:cNvSpPr>
          <p:nvPr>
            <p:ph type="sldNum" sz="quarter" idx="12"/>
          </p:nvPr>
        </p:nvSpPr>
        <p:spPr/>
        <p:txBody>
          <a:bodyPr/>
          <a:lstStyle/>
          <a:p>
            <a:fld id="{A99B09EC-0F5A-4ED1-9D27-B6EB06E679C1}" type="slidenum">
              <a:rPr lang="zh-CN" altLang="en-US" smtClean="0"/>
              <a:pPr/>
              <a:t>60</a:t>
            </a:fld>
            <a:endParaRPr lang="zh-CN" altLang="en-US"/>
          </a:p>
        </p:txBody>
      </p:sp>
      <p:pic>
        <p:nvPicPr>
          <p:cNvPr id="9"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48039" y="257460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63677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smtClean="0">
                <a:solidFill>
                  <a:schemeClr val="bg1"/>
                </a:solidFill>
              </a:rPr>
              <a:t>PART</a:t>
            </a:r>
          </a:p>
          <a:p>
            <a:pPr algn="ctr"/>
            <a:r>
              <a:rPr lang="en-US" altLang="zh-CN" sz="9600" dirty="0" smtClean="0">
                <a:solidFill>
                  <a:schemeClr val="bg1"/>
                </a:solidFill>
              </a:rPr>
              <a:t>2</a:t>
            </a:r>
            <a:endParaRPr lang="zh-CN" altLang="en-US" sz="9600" dirty="0">
              <a:solidFill>
                <a:schemeClr val="bg1"/>
              </a:solidFill>
            </a:endParaRPr>
          </a:p>
        </p:txBody>
      </p:sp>
      <p:sp>
        <p:nvSpPr>
          <p:cNvPr id="5" name="文本框 4"/>
          <p:cNvSpPr txBox="1"/>
          <p:nvPr/>
        </p:nvSpPr>
        <p:spPr>
          <a:xfrm>
            <a:off x="5934074" y="2826749"/>
            <a:ext cx="3438525" cy="830997"/>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用例图</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072187" y="366828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a:lstStyle/>
          <a:p>
            <a:fld id="{39309A65-BEDA-4605-81A7-A735C1003988}" type="datetime1">
              <a:rPr lang="zh-CN" altLang="en-US" smtClean="0"/>
              <a:t>2018/10/28</a:t>
            </a:fld>
            <a:endParaRPr lang="zh-CN" altLang="en-US"/>
          </a:p>
        </p:txBody>
      </p:sp>
      <p:sp>
        <p:nvSpPr>
          <p:cNvPr id="9" name="灯片编号占位符 8"/>
          <p:cNvSpPr>
            <a:spLocks noGrp="1"/>
          </p:cNvSpPr>
          <p:nvPr>
            <p:ph type="sldNum" sz="quarter" idx="12"/>
          </p:nvPr>
        </p:nvSpPr>
        <p:spPr/>
        <p:txBody>
          <a:bodyPr/>
          <a:lstStyle/>
          <a:p>
            <a:fld id="{A99B09EC-0F5A-4ED1-9D27-B6EB06E679C1}" type="slidenum">
              <a:rPr lang="zh-CN" altLang="en-US" smtClean="0"/>
              <a:pPr/>
              <a:t>7</a:t>
            </a:fld>
            <a:endParaRPr lang="zh-CN" altLang="en-US"/>
          </a:p>
        </p:txBody>
      </p:sp>
    </p:spTree>
    <p:extLst>
      <p:ext uri="{BB962C8B-B14F-4D97-AF65-F5344CB8AC3E}">
        <p14:creationId xmlns:p14="http://schemas.microsoft.com/office/powerpoint/2010/main" val="16361275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11" name="文本框 10"/>
          <p:cNvSpPr txBox="1"/>
          <p:nvPr/>
        </p:nvSpPr>
        <p:spPr>
          <a:xfrm>
            <a:off x="3771178" y="419091"/>
            <a:ext cx="3736435" cy="583565"/>
          </a:xfrm>
          <a:prstGeom prst="rect">
            <a:avLst/>
          </a:prstGeom>
          <a:noFill/>
        </p:spPr>
        <p:txBody>
          <a:bodyPr wrap="square" rtlCol="0">
            <a:spAutoFit/>
          </a:bodyPr>
          <a:lstStyle/>
          <a:p>
            <a:r>
              <a:rPr lang="zh-CN" altLang="en-US" sz="3200" dirty="0" smtClean="0">
                <a:latin typeface="微软雅黑" panose="020B0503020204020204" pitchFamily="34" charset="-122"/>
                <a:ea typeface="微软雅黑" panose="020B0503020204020204" pitchFamily="34" charset="-122"/>
              </a:rPr>
              <a:t>用例图的定义</a:t>
            </a:r>
            <a:endParaRPr lang="zh-CN" altLang="en-US" sz="3200" dirty="0">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7299894" y="2210852"/>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204644" y="2210852"/>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442835" y="2117090"/>
            <a:ext cx="4662170" cy="3425825"/>
          </a:xfrm>
          <a:prstGeom prst="rect">
            <a:avLst/>
          </a:prstGeom>
        </p:spPr>
        <p:txBody>
          <a:bodyPr wrap="square" lIns="68570" tIns="34289" rIns="68570" bIns="34289">
            <a:spAutoFit/>
          </a:bodyPr>
          <a:lstStyle/>
          <a:p>
            <a:pPr defTabSz="685165">
              <a:lnSpc>
                <a:spcPct val="130000"/>
              </a:lnSpc>
            </a:pPr>
            <a:r>
              <a:rPr lang="zh-CN" sz="2800" dirty="0">
                <a:latin typeface="微软雅黑" panose="020B0503020204020204" pitchFamily="34" charset="-122"/>
                <a:ea typeface="微软雅黑" panose="020B0503020204020204" pitchFamily="34" charset="-122"/>
              </a:rPr>
              <a:t>用例图</a:t>
            </a:r>
            <a:r>
              <a:rPr lang="en-US" altLang="zh-CN" sz="2800" dirty="0">
                <a:latin typeface="微软雅黑" panose="020B0503020204020204" pitchFamily="34" charset="-122"/>
                <a:ea typeface="微软雅黑" panose="020B0503020204020204" pitchFamily="34" charset="-122"/>
              </a:rPr>
              <a:t>(Use Case Diagram)</a:t>
            </a:r>
            <a:r>
              <a:rPr lang="zh-CN" altLang="en-US" sz="2800" dirty="0">
                <a:latin typeface="微软雅黑" panose="020B0503020204020204" pitchFamily="34" charset="-122"/>
                <a:ea typeface="微软雅黑" panose="020B0503020204020204" pitchFamily="34" charset="-122"/>
              </a:rPr>
              <a:t>是显示一组</a:t>
            </a:r>
            <a:r>
              <a:rPr lang="zh-CN" altLang="en-US" sz="2800" dirty="0">
                <a:solidFill>
                  <a:srgbClr val="FF0000"/>
                </a:solidFill>
                <a:latin typeface="微软雅黑" panose="020B0503020204020204" pitchFamily="34" charset="-122"/>
                <a:ea typeface="微软雅黑" panose="020B0503020204020204" pitchFamily="34" charset="-122"/>
              </a:rPr>
              <a:t>用例</a:t>
            </a:r>
            <a:r>
              <a:rPr lang="zh-CN" altLang="en-US" sz="2800" dirty="0">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参与者</a:t>
            </a:r>
            <a:r>
              <a:rPr lang="zh-CN" altLang="en-US" sz="2800" dirty="0">
                <a:latin typeface="微软雅黑" panose="020B0503020204020204" pitchFamily="34" charset="-122"/>
                <a:ea typeface="微软雅黑" panose="020B0503020204020204" pitchFamily="34" charset="-122"/>
              </a:rPr>
              <a:t>以及它们之间</a:t>
            </a:r>
            <a:r>
              <a:rPr lang="zh-CN" altLang="en-US" sz="2800" dirty="0">
                <a:solidFill>
                  <a:srgbClr val="FF0000"/>
                </a:solidFill>
                <a:latin typeface="微软雅黑" panose="020B0503020204020204" pitchFamily="34" charset="-122"/>
                <a:ea typeface="微软雅黑" panose="020B0503020204020204" pitchFamily="34" charset="-122"/>
              </a:rPr>
              <a:t>关系</a:t>
            </a:r>
            <a:r>
              <a:rPr lang="zh-CN" altLang="en-US" sz="2800" dirty="0">
                <a:latin typeface="微软雅黑" panose="020B0503020204020204" pitchFamily="34" charset="-122"/>
                <a:ea typeface="微软雅黑" panose="020B0503020204020204" pitchFamily="34" charset="-122"/>
              </a:rPr>
              <a:t>的一种图。</a:t>
            </a:r>
          </a:p>
          <a:p>
            <a:pPr defTabSz="685165">
              <a:lnSpc>
                <a:spcPct val="130000"/>
              </a:lnSpc>
            </a:pPr>
            <a:r>
              <a:rPr lang="zh-CN" altLang="en-US" sz="2800" dirty="0">
                <a:latin typeface="微软雅黑" panose="020B0503020204020204" pitchFamily="34" charset="-122"/>
                <a:ea typeface="微软雅黑" panose="020B0503020204020204" pitchFamily="34" charset="-122"/>
              </a:rPr>
              <a:t>用例图在</a:t>
            </a: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中是非常特别的图形元素，它描述了用户希望如何使用一个系统</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[3]</a:t>
            </a:r>
            <a:endParaRPr lang="zh-CN" altLang="en-US" sz="28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rcRect l="25218" t="19771" r="40881" b="47983"/>
          <a:stretch>
            <a:fillRect/>
          </a:stretch>
        </p:blipFill>
        <p:spPr>
          <a:xfrm>
            <a:off x="814070" y="2175510"/>
            <a:ext cx="5704205" cy="3422650"/>
          </a:xfrm>
          <a:prstGeom prst="rect">
            <a:avLst/>
          </a:prstGeom>
        </p:spPr>
      </p:pic>
      <p:sp>
        <p:nvSpPr>
          <p:cNvPr id="7" name="日期占位符 6"/>
          <p:cNvSpPr>
            <a:spLocks noGrp="1"/>
          </p:cNvSpPr>
          <p:nvPr>
            <p:ph type="dt" sz="half" idx="10"/>
          </p:nvPr>
        </p:nvSpPr>
        <p:spPr/>
        <p:txBody>
          <a:bodyPr/>
          <a:lstStyle/>
          <a:p>
            <a:fld id="{ED7A5082-8030-4C3B-9D34-FE18065CDBE5}" type="datetime1">
              <a:rPr lang="zh-CN" altLang="en-US" smtClean="0"/>
              <a:t>2018/10/28</a:t>
            </a:fld>
            <a:endParaRPr lang="zh-CN" altLang="en-US"/>
          </a:p>
        </p:txBody>
      </p:sp>
      <p:sp>
        <p:nvSpPr>
          <p:cNvPr id="8" name="灯片编号占位符 7"/>
          <p:cNvSpPr>
            <a:spLocks noGrp="1"/>
          </p:cNvSpPr>
          <p:nvPr>
            <p:ph type="sldNum" sz="quarter" idx="12"/>
          </p:nvPr>
        </p:nvSpPr>
        <p:spPr/>
        <p:txBody>
          <a:bodyPr/>
          <a:lstStyle/>
          <a:p>
            <a:fld id="{A99B09EC-0F5A-4ED1-9D27-B6EB06E679C1}" type="slidenum">
              <a:rPr lang="zh-CN" altLang="en-US" smtClean="0"/>
              <a:pPr/>
              <a:t>8</a:t>
            </a:fld>
            <a:endParaRPr lang="zh-CN" altLang="en-US"/>
          </a:p>
        </p:txBody>
      </p:sp>
      <p:pic>
        <p:nvPicPr>
          <p:cNvPr id="15"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267162"/>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1214775" y="1407529"/>
            <a:ext cx="9838649" cy="3947232"/>
          </a:xfrm>
          <a:prstGeom prst="rect">
            <a:avLst/>
          </a:prstGeom>
        </p:spPr>
        <p:txBody>
          <a:bodyPr wrap="square" lIns="68570" tIns="34289" rIns="68570" bIns="34289">
            <a:spAutoFit/>
          </a:bodyPr>
          <a:lstStyle/>
          <a:p>
            <a:pPr defTabSz="685165">
              <a:lnSpc>
                <a:spcPct val="150000"/>
              </a:lnSpc>
            </a:pPr>
            <a:r>
              <a:rPr lang="en-US" altLang="zh-CN" sz="2800" dirty="0" smtClean="0">
                <a:solidFill>
                  <a:schemeClr val="tx2">
                    <a:lumMod val="75000"/>
                  </a:schemeClr>
                </a:solidFill>
                <a:latin typeface="微软雅黑" panose="020B0503020204020204" pitchFamily="34" charset="-122"/>
                <a:ea typeface="微软雅黑" panose="020B0503020204020204" pitchFamily="34" charset="-122"/>
              </a:rPr>
              <a:t>	</a:t>
            </a:r>
            <a:r>
              <a:rPr lang="zh-CN" altLang="en-US" sz="2800" dirty="0" smtClean="0">
                <a:solidFill>
                  <a:schemeClr val="tx2">
                    <a:lumMod val="75000"/>
                  </a:schemeClr>
                </a:solidFill>
                <a:latin typeface="微软雅黑" panose="020B0503020204020204" pitchFamily="34" charset="-122"/>
                <a:ea typeface="微软雅黑" panose="020B0503020204020204" pitchFamily="34" charset="-122"/>
              </a:rPr>
              <a:t>用</a:t>
            </a:r>
            <a:r>
              <a:rPr lang="zh-CN" altLang="en-US" sz="2800" dirty="0">
                <a:solidFill>
                  <a:schemeClr val="tx2">
                    <a:lumMod val="75000"/>
                  </a:schemeClr>
                </a:solidFill>
                <a:latin typeface="微软雅黑" panose="020B0503020204020204" pitchFamily="34" charset="-122"/>
                <a:ea typeface="微软雅黑" panose="020B0503020204020204" pitchFamily="34" charset="-122"/>
              </a:rPr>
              <a:t>例图</a:t>
            </a:r>
            <a:r>
              <a:rPr lang="zh-CN" altLang="en-US" sz="2800" dirty="0">
                <a:solidFill>
                  <a:srgbClr val="FF0000"/>
                </a:solidFill>
                <a:latin typeface="微软雅黑" panose="020B0503020204020204" pitchFamily="34" charset="-122"/>
                <a:ea typeface="微软雅黑" panose="020B0503020204020204" pitchFamily="34" charset="-122"/>
              </a:rPr>
              <a:t>从用户的角度</a:t>
            </a:r>
            <a:r>
              <a:rPr lang="zh-CN" altLang="en-US" sz="2800" dirty="0">
                <a:solidFill>
                  <a:schemeClr val="tx2">
                    <a:lumMod val="75000"/>
                  </a:schemeClr>
                </a:solidFill>
                <a:latin typeface="微软雅黑" panose="020B0503020204020204" pitchFamily="34" charset="-122"/>
                <a:ea typeface="微软雅黑" panose="020B0503020204020204" pitchFamily="34" charset="-122"/>
              </a:rPr>
              <a:t>而不是开发者的角度来描述对软件产品的需求，分析产品所需的功能和动态行为。用例图常用来对</a:t>
            </a:r>
            <a:r>
              <a:rPr lang="zh-CN" altLang="en-US" sz="2800" dirty="0">
                <a:solidFill>
                  <a:srgbClr val="FF0000"/>
                </a:solidFill>
                <a:latin typeface="微软雅黑" panose="020B0503020204020204" pitchFamily="34" charset="-122"/>
                <a:ea typeface="微软雅黑" panose="020B0503020204020204" pitchFamily="34" charset="-122"/>
              </a:rPr>
              <a:t>需求</a:t>
            </a:r>
            <a:r>
              <a:rPr lang="zh-CN" altLang="en-US" sz="2800" dirty="0">
                <a:solidFill>
                  <a:schemeClr val="tx2">
                    <a:lumMod val="75000"/>
                  </a:schemeClr>
                </a:solidFill>
                <a:latin typeface="微软雅黑" panose="020B0503020204020204" pitchFamily="34" charset="-122"/>
                <a:ea typeface="微软雅黑" panose="020B0503020204020204" pitchFamily="34" charset="-122"/>
              </a:rPr>
              <a:t>进行建模，用例图在系统的整个分析、设计和开发阶段是非常重要的，它的正确与否直接影响到客户对最终实现的产品的，满意度。用例图被广泛使用在各种开发活动中，但他最常用于描述系统以及子系统。</a:t>
            </a:r>
          </a:p>
        </p:txBody>
      </p:sp>
      <p:sp>
        <p:nvSpPr>
          <p:cNvPr id="3" name="日期占位符 2"/>
          <p:cNvSpPr>
            <a:spLocks noGrp="1"/>
          </p:cNvSpPr>
          <p:nvPr>
            <p:ph type="dt" sz="half" idx="10"/>
          </p:nvPr>
        </p:nvSpPr>
        <p:spPr/>
        <p:txBody>
          <a:bodyPr/>
          <a:lstStyle/>
          <a:p>
            <a:fld id="{6A87F75B-9912-4F64-B764-052B4D0B5593}" type="datetime1">
              <a:rPr lang="zh-CN" altLang="en-US" smtClean="0"/>
              <a:t>2018/10/28</a:t>
            </a:fld>
            <a:endParaRPr lang="zh-CN" altLang="en-US"/>
          </a:p>
        </p:txBody>
      </p:sp>
      <p:sp>
        <p:nvSpPr>
          <p:cNvPr id="4" name="灯片编号占位符 3"/>
          <p:cNvSpPr>
            <a:spLocks noGrp="1"/>
          </p:cNvSpPr>
          <p:nvPr>
            <p:ph type="sldNum" sz="quarter" idx="12"/>
          </p:nvPr>
        </p:nvSpPr>
        <p:spPr/>
        <p:txBody>
          <a:bodyPr/>
          <a:lstStyle/>
          <a:p>
            <a:fld id="{A99B09EC-0F5A-4ED1-9D27-B6EB06E679C1}" type="slidenum">
              <a:rPr lang="zh-CN" altLang="en-US" smtClean="0"/>
              <a:pPr/>
              <a:t>9</a:t>
            </a:fld>
            <a:endParaRPr lang="zh-CN" altLang="en-US"/>
          </a:p>
        </p:txBody>
      </p:sp>
      <p:pic>
        <p:nvPicPr>
          <p:cNvPr id="9"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0760088"/>
      </p:ext>
    </p:extLst>
  </p:cSld>
  <p:clrMapOvr>
    <a:masterClrMapping/>
  </p:clrMapOvr>
  <p:transition spd="slow">
    <p:push dir="r"/>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28">
      <a:dk1>
        <a:sysClr val="windowText" lastClr="000000"/>
      </a:dk1>
      <a:lt1>
        <a:sysClr val="window" lastClr="FFFFFF"/>
      </a:lt1>
      <a:dk2>
        <a:srgbClr val="44546A"/>
      </a:dk2>
      <a:lt2>
        <a:srgbClr val="E7E6E6"/>
      </a:lt2>
      <a:accent1>
        <a:srgbClr val="44546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3739</Words>
  <Application>Microsoft Office PowerPoint</Application>
  <PresentationFormat>宽屏</PresentationFormat>
  <Paragraphs>443</Paragraphs>
  <Slides>60</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宋体</vt:lpstr>
      <vt:lpstr>微软雅黑</vt:lpstr>
      <vt:lpstr>Arial</vt:lpstr>
      <vt:lpstr>Calibri</vt:lpstr>
      <vt:lpstr>Calibri Light</vt:lpstr>
      <vt:lpstr>Century Gothic</vt:lpstr>
      <vt:lpstr>雅黑</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沈启航</cp:lastModifiedBy>
  <cp:revision>64</cp:revision>
  <dcterms:created xsi:type="dcterms:W3CDTF">2015-07-30T03:49:32Z</dcterms:created>
  <dcterms:modified xsi:type="dcterms:W3CDTF">2018-10-28T12:43:12Z</dcterms:modified>
</cp:coreProperties>
</file>