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6" r:id="rId6"/>
    <p:sldId id="264" r:id="rId7"/>
    <p:sldId id="277" r:id="rId8"/>
    <p:sldId id="278" r:id="rId9"/>
    <p:sldId id="279" r:id="rId10"/>
    <p:sldId id="280" r:id="rId11"/>
    <p:sldId id="273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60" y="42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F5BD-5648-4223-8D90-D5276EA4D7E0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2002F-FB5B-4646-BA5E-A49F3E4D2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2018/10/21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rot="2026159">
            <a:off x="4434841" y="2727662"/>
            <a:ext cx="431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POWERPOINT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982386">
            <a:off x="4219338" y="3762048"/>
            <a:ext cx="364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ENTER TEXT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448097" y="2510749"/>
            <a:ext cx="4824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Rational Software Architect</a:t>
            </a:r>
            <a:r>
              <a:rPr lang="zh-CN" altLang="en-US" sz="3200" dirty="0">
                <a:solidFill>
                  <a:schemeClr val="bg1"/>
                </a:solidFill>
              </a:rPr>
              <a:t>好处</a:t>
            </a:r>
          </a:p>
        </p:txBody>
      </p:sp>
    </p:spTree>
    <p:extLst>
      <p:ext uri="{BB962C8B-B14F-4D97-AF65-F5344CB8AC3E}">
        <p14:creationId xmlns:p14="http://schemas.microsoft.com/office/powerpoint/2010/main" val="299806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8352741" y="50906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352740" y="1112161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00828" y="53671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719117">
            <a:off x="2022552" y="1878123"/>
            <a:ext cx="8481379" cy="1502728"/>
          </a:xfrm>
          <a:prstGeom prst="round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799859">
            <a:off x="2248425" y="1622764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799859">
            <a:off x="5040948" y="2292315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799859">
            <a:off x="7833471" y="296186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ENTER  TEXT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rot="21126862" flipH="1">
            <a:off x="4624532" y="1965249"/>
            <a:ext cx="307118" cy="6340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21126862" flipH="1">
            <a:off x="7410556" y="2574159"/>
            <a:ext cx="307118" cy="6340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21212922" flipH="1">
            <a:off x="3404615" y="3425300"/>
            <a:ext cx="1144355" cy="25837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942201">
            <a:off x="1600508" y="2878046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rot="21212922" flipH="1">
            <a:off x="6228109" y="3965083"/>
            <a:ext cx="1144355" cy="25837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942201">
            <a:off x="4344072" y="3647414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3" name="文本框 22"/>
          <p:cNvSpPr txBox="1"/>
          <p:nvPr/>
        </p:nvSpPr>
        <p:spPr>
          <a:xfrm rot="942201">
            <a:off x="7331357" y="4341992"/>
            <a:ext cx="238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Albert Einstein: Logic will get you from A to B. Imagination will take you everywhere.</a:t>
            </a:r>
            <a:endParaRPr lang="zh-CN" alt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939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00"/>
          <a:stretch/>
        </p:blipFill>
        <p:spPr>
          <a:xfrm>
            <a:off x="0" y="7025641"/>
            <a:ext cx="12192000" cy="387096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431517" y="1893587"/>
            <a:ext cx="0" cy="4065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95884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874520" y="548640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4873489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cxnSpLocks/>
          </p:cNvCxnSpPr>
          <p:nvPr/>
        </p:nvCxnSpPr>
        <p:spPr>
          <a:xfrm flipV="1">
            <a:off x="1853867" y="4040040"/>
            <a:ext cx="0" cy="833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37637" y="360662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cxnSpLocks/>
            <a:stCxn id="28" idx="0"/>
          </p:cNvCxnSpPr>
          <p:nvPr/>
        </p:nvCxnSpPr>
        <p:spPr>
          <a:xfrm flipV="1">
            <a:off x="1853867" y="2743685"/>
            <a:ext cx="20653" cy="8629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8290" y="217028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40" y="2191101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70987" y="363773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911931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73589" y="2250659"/>
            <a:ext cx="329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什么是</a:t>
            </a:r>
            <a:r>
              <a:rPr lang="en-US" altLang="zh-CN" sz="2800" dirty="0">
                <a:solidFill>
                  <a:schemeClr val="bg1"/>
                </a:solidFill>
              </a:rPr>
              <a:t>RSA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52936" y="3707603"/>
            <a:ext cx="329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RSA</a:t>
            </a:r>
            <a:r>
              <a:rPr lang="zh-CN" altLang="en-US" sz="2800" dirty="0">
                <a:solidFill>
                  <a:schemeClr val="bg1"/>
                </a:solidFill>
              </a:rPr>
              <a:t>历史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573589" y="4959070"/>
            <a:ext cx="329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怎样利用</a:t>
            </a:r>
            <a:r>
              <a:rPr lang="en-US" altLang="zh-CN" sz="2800" dirty="0">
                <a:solidFill>
                  <a:schemeClr val="bg1"/>
                </a:solidFill>
              </a:rPr>
              <a:t>RSA</a:t>
            </a:r>
            <a:r>
              <a:rPr lang="zh-CN" altLang="en-US" sz="2800" dirty="0">
                <a:solidFill>
                  <a:schemeClr val="bg1"/>
                </a:solidFill>
              </a:rPr>
              <a:t>建模</a:t>
            </a:r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6" grpId="0" animBg="1"/>
      <p:bldP spid="28" grpId="0" animBg="1"/>
      <p:bldP spid="30" grpId="0" animBg="1"/>
      <p:bldP spid="34" grpId="0"/>
      <p:bldP spid="35" grpId="0"/>
      <p:bldP spid="36" grpId="0"/>
      <p:bldP spid="44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448097" y="2510749"/>
            <a:ext cx="4824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Rational Software Architect</a:t>
            </a:r>
            <a:r>
              <a:rPr lang="zh-CN" altLang="en-US" sz="3200" dirty="0">
                <a:solidFill>
                  <a:schemeClr val="bg1"/>
                </a:solidFill>
              </a:rPr>
              <a:t>发展历史</a:t>
            </a: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RSA  </a:t>
            </a:r>
            <a:r>
              <a:rPr lang="zh-CN" altLang="en-US" sz="3200" dirty="0">
                <a:solidFill>
                  <a:schemeClr val="bg1"/>
                </a:solidFill>
              </a:rPr>
              <a:t>历史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0E0791-1B51-4012-9508-319EB6044BC8}"/>
              </a:ext>
            </a:extLst>
          </p:cNvPr>
          <p:cNvSpPr txBox="1"/>
          <p:nvPr/>
        </p:nvSpPr>
        <p:spPr>
          <a:xfrm>
            <a:off x="1092200" y="1740118"/>
            <a:ext cx="1000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</a:rPr>
              <a:t>RSA</a:t>
            </a:r>
            <a:r>
              <a:rPr lang="zh-CN" altLang="en-US" sz="2800" dirty="0">
                <a:solidFill>
                  <a:schemeClr val="bg1"/>
                </a:solidFill>
              </a:rPr>
              <a:t>出现之前，开发人员主要使用的是</a:t>
            </a:r>
            <a:r>
              <a:rPr lang="en-US" altLang="zh-CN" sz="2800" dirty="0">
                <a:solidFill>
                  <a:schemeClr val="bg1"/>
                </a:solidFill>
              </a:rPr>
              <a:t>Rational Rose</a:t>
            </a:r>
            <a:r>
              <a:rPr lang="zh-CN" altLang="en-US" sz="2800" dirty="0">
                <a:solidFill>
                  <a:schemeClr val="bg1"/>
                </a:solidFill>
              </a:rPr>
              <a:t>，这是一种面向对象的统一建模语言的可视化建模工具。用于可视化建模和公司级水平软件应用的组建构造。虽然</a:t>
            </a:r>
            <a:r>
              <a:rPr lang="en-US" altLang="zh-CN" sz="2800" dirty="0">
                <a:solidFill>
                  <a:schemeClr val="bg1"/>
                </a:solidFill>
              </a:rPr>
              <a:t>Rose</a:t>
            </a:r>
            <a:r>
              <a:rPr lang="zh-CN" altLang="en-US" sz="2800" dirty="0">
                <a:solidFill>
                  <a:schemeClr val="bg1"/>
                </a:solidFill>
              </a:rPr>
              <a:t>现在已经退出市场，但到目前为止，</a:t>
            </a:r>
            <a:r>
              <a:rPr lang="en-US" altLang="zh-CN" sz="2800" dirty="0">
                <a:solidFill>
                  <a:schemeClr val="bg1"/>
                </a:solidFill>
              </a:rPr>
              <a:t>Rational Rose</a:t>
            </a:r>
            <a:r>
              <a:rPr lang="zh-CN" altLang="en-US" sz="2800" dirty="0">
                <a:solidFill>
                  <a:schemeClr val="bg1"/>
                </a:solidFill>
              </a:rPr>
              <a:t>还可以做一下一些工作：对业务进行建模、建立对象模型、对数据库进行建模并进行双向工程、建立构建模型和生成目标语言的框架代码。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5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RSA  </a:t>
            </a:r>
            <a:r>
              <a:rPr lang="zh-CN" altLang="en-US" sz="3200" dirty="0">
                <a:solidFill>
                  <a:schemeClr val="bg1"/>
                </a:solidFill>
              </a:rPr>
              <a:t>历史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0E0791-1B51-4012-9508-319EB6044BC8}"/>
              </a:ext>
            </a:extLst>
          </p:cNvPr>
          <p:cNvSpPr txBox="1"/>
          <p:nvPr/>
        </p:nvSpPr>
        <p:spPr>
          <a:xfrm>
            <a:off x="1092200" y="1874728"/>
            <a:ext cx="10007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	RSA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IBM Rational Software Architect</a:t>
            </a:r>
            <a:r>
              <a:rPr lang="zh-CN" altLang="en-US" sz="2800" dirty="0">
                <a:solidFill>
                  <a:schemeClr val="bg1"/>
                </a:solidFill>
              </a:rPr>
              <a:t>）是</a:t>
            </a:r>
            <a:r>
              <a:rPr lang="en-US" altLang="zh-CN" sz="2800" dirty="0">
                <a:solidFill>
                  <a:schemeClr val="bg1"/>
                </a:solidFill>
              </a:rPr>
              <a:t>IBM</a:t>
            </a:r>
            <a:r>
              <a:rPr lang="zh-CN" altLang="en-US" sz="2800" dirty="0">
                <a:solidFill>
                  <a:schemeClr val="bg1"/>
                </a:solidFill>
              </a:rPr>
              <a:t>公司在收购</a:t>
            </a:r>
            <a:r>
              <a:rPr lang="en-US" altLang="zh-CN" sz="2800" dirty="0">
                <a:solidFill>
                  <a:schemeClr val="bg1"/>
                </a:solidFill>
              </a:rPr>
              <a:t>Rational</a:t>
            </a:r>
            <a:r>
              <a:rPr lang="zh-CN" altLang="en-US" sz="2800" dirty="0">
                <a:solidFill>
                  <a:schemeClr val="bg1"/>
                </a:solidFill>
              </a:rPr>
              <a:t>公司之后推出的</a:t>
            </a:r>
            <a:r>
              <a:rPr lang="en-US" altLang="zh-CN" sz="2800" dirty="0">
                <a:solidFill>
                  <a:schemeClr val="bg1"/>
                </a:solidFill>
              </a:rPr>
              <a:t>IBM Rational Software </a:t>
            </a:r>
            <a:r>
              <a:rPr lang="en-US" altLang="zh-CN" sz="2800" dirty="0" err="1">
                <a:solidFill>
                  <a:schemeClr val="bg1"/>
                </a:solidFill>
              </a:rPr>
              <a:t>Dlivery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</a:rPr>
              <a:t>Platfrom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IBM</a:t>
            </a:r>
            <a:r>
              <a:rPr lang="zh-CN" altLang="en-US" sz="2800" dirty="0">
                <a:solidFill>
                  <a:schemeClr val="bg1"/>
                </a:solidFill>
              </a:rPr>
              <a:t>软件交付平台）中针对设计和构造的一款应用。</a:t>
            </a:r>
            <a:r>
              <a:rPr lang="en-US" altLang="zh-CN" sz="2800" dirty="0">
                <a:solidFill>
                  <a:schemeClr val="bg1"/>
                </a:solidFill>
              </a:rPr>
              <a:t>RSA</a:t>
            </a:r>
            <a:r>
              <a:rPr lang="zh-CN" altLang="en-US" sz="2800" dirty="0">
                <a:solidFill>
                  <a:schemeClr val="bg1"/>
                </a:solidFill>
              </a:rPr>
              <a:t>的开发是基于</a:t>
            </a:r>
            <a:r>
              <a:rPr lang="en-US" altLang="zh-CN" sz="2800" dirty="0">
                <a:solidFill>
                  <a:schemeClr val="bg1"/>
                </a:solidFill>
              </a:rPr>
              <a:t>Eclipse</a:t>
            </a:r>
            <a:r>
              <a:rPr lang="zh-CN" altLang="en-US" sz="2800" dirty="0">
                <a:solidFill>
                  <a:schemeClr val="bg1"/>
                </a:solidFill>
              </a:rPr>
              <a:t>集成开发环境，在</a:t>
            </a:r>
            <a:r>
              <a:rPr lang="en-US" altLang="zh-CN" sz="2800" dirty="0">
                <a:solidFill>
                  <a:schemeClr val="bg1"/>
                </a:solidFill>
              </a:rPr>
              <a:t>Rational</a:t>
            </a:r>
            <a:r>
              <a:rPr lang="zh-CN" altLang="en-US" sz="2800" dirty="0">
                <a:solidFill>
                  <a:schemeClr val="bg1"/>
                </a:solidFill>
              </a:rPr>
              <a:t>被收购之后，</a:t>
            </a:r>
            <a:r>
              <a:rPr lang="en-US" altLang="zh-CN" sz="2800" dirty="0">
                <a:solidFill>
                  <a:schemeClr val="bg1"/>
                </a:solidFill>
              </a:rPr>
              <a:t>IBM</a:t>
            </a:r>
            <a:r>
              <a:rPr lang="zh-CN" altLang="en-US" sz="2800" dirty="0">
                <a:solidFill>
                  <a:schemeClr val="bg1"/>
                </a:solidFill>
              </a:rPr>
              <a:t>将旗下的</a:t>
            </a:r>
            <a:r>
              <a:rPr lang="en-US" altLang="zh-CN" sz="2800" dirty="0">
                <a:solidFill>
                  <a:schemeClr val="bg1"/>
                </a:solidFill>
              </a:rPr>
              <a:t>SDP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</a:rPr>
              <a:t>Eclipse</a:t>
            </a:r>
            <a:r>
              <a:rPr lang="zh-CN" altLang="en-US" sz="2800" dirty="0">
                <a:solidFill>
                  <a:schemeClr val="bg1"/>
                </a:solidFill>
              </a:rPr>
              <a:t>捆绑在一起，这使得软件开发过程中“需求分析”“设计与构建”“软件质量保证”“软件配置管理”“过程和项目管理”都可以通过</a:t>
            </a:r>
            <a:r>
              <a:rPr lang="en-US" altLang="zh-CN" sz="2800" dirty="0">
                <a:solidFill>
                  <a:schemeClr val="bg1"/>
                </a:solidFill>
              </a:rPr>
              <a:t>SDP</a:t>
            </a:r>
            <a:r>
              <a:rPr lang="zh-CN" altLang="en-US" sz="2800" dirty="0">
                <a:solidFill>
                  <a:schemeClr val="bg1"/>
                </a:solidFill>
              </a:rPr>
              <a:t>的一系列软件来实现。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7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/>
        </p:nvSpPr>
        <p:spPr>
          <a:xfrm>
            <a:off x="1690449" y="1330100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452733" y="695297"/>
            <a:ext cx="1035269" cy="1035269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572813" y="1516391"/>
            <a:ext cx="861848" cy="86184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-253699" y="551793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750038" y="805492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51221" y="2162758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Grady </a:t>
            </a:r>
            <a:r>
              <a:rPr lang="en-US" altLang="zh-CN" sz="2800" dirty="0" err="1">
                <a:solidFill>
                  <a:schemeClr val="bg1"/>
                </a:solidFill>
              </a:rPr>
              <a:t>Booch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043249" y="1330099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8396049" y="1330098"/>
            <a:ext cx="2333297" cy="233329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44264" y="1947315"/>
            <a:ext cx="2598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  James Rumbaugh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83793" y="2225809"/>
            <a:ext cx="259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lavr</a:t>
            </a:r>
            <a:r>
              <a:rPr lang="en-US" altLang="zh-CN" sz="2800" dirty="0">
                <a:solidFill>
                  <a:schemeClr val="bg1"/>
                </a:solidFill>
              </a:rPr>
              <a:t> Jacobson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1438956" y="4385825"/>
            <a:ext cx="682521" cy="68252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/>
        </p:nvSpPr>
        <p:spPr>
          <a:xfrm>
            <a:off x="12004569" y="5292241"/>
            <a:ext cx="507398" cy="50739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723154" y="55179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23154" y="1191873"/>
            <a:ext cx="3089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71241" y="579446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三位创始人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B747C3-AD03-4538-9CF8-8CEE909504AE}"/>
              </a:ext>
            </a:extLst>
          </p:cNvPr>
          <p:cNvSpPr txBox="1"/>
          <p:nvPr/>
        </p:nvSpPr>
        <p:spPr>
          <a:xfrm>
            <a:off x="1689236" y="3935325"/>
            <a:ext cx="23332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Rational</a:t>
            </a:r>
            <a:r>
              <a:rPr lang="zh-CN" altLang="en-US" sz="2800" dirty="0">
                <a:solidFill>
                  <a:schemeClr val="bg1"/>
                </a:solidFill>
              </a:rPr>
              <a:t>公司首席科学家和</a:t>
            </a:r>
            <a:r>
              <a:rPr lang="en-US" altLang="zh-CN" sz="2800" dirty="0" err="1">
                <a:solidFill>
                  <a:schemeClr val="bg1"/>
                </a:solidFill>
              </a:rPr>
              <a:t>Booch</a:t>
            </a:r>
            <a:r>
              <a:rPr lang="zh-CN" altLang="en-US" sz="2800" dirty="0">
                <a:solidFill>
                  <a:schemeClr val="bg1"/>
                </a:solidFill>
              </a:rPr>
              <a:t>方法创始人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C999B2-ABCC-4CC3-9E20-23BD3BFEEE5A}"/>
              </a:ext>
            </a:extLst>
          </p:cNvPr>
          <p:cNvSpPr txBox="1"/>
          <p:nvPr/>
        </p:nvSpPr>
        <p:spPr>
          <a:xfrm>
            <a:off x="5056204" y="3935325"/>
            <a:ext cx="23332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享誉全球的软件开发专家 </a:t>
            </a:r>
            <a:r>
              <a:rPr lang="en-US" altLang="zh-CN" sz="2800" dirty="0">
                <a:solidFill>
                  <a:schemeClr val="bg1"/>
                </a:solidFill>
              </a:rPr>
              <a:t>UML</a:t>
            </a:r>
            <a:r>
              <a:rPr lang="zh-CN" altLang="en-US" sz="2800" dirty="0">
                <a:solidFill>
                  <a:schemeClr val="bg1"/>
                </a:solidFill>
              </a:rPr>
              <a:t>未来开发领袖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E6778AA-7ECD-45AF-A813-9D3A93FB0C46}"/>
              </a:ext>
            </a:extLst>
          </p:cNvPr>
          <p:cNvSpPr txBox="1"/>
          <p:nvPr/>
        </p:nvSpPr>
        <p:spPr>
          <a:xfrm>
            <a:off x="7669911" y="3935325"/>
            <a:ext cx="3769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面向方面的软件开发、组件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r>
              <a:rPr lang="zh-CN" altLang="en-US" sz="2800" dirty="0">
                <a:solidFill>
                  <a:schemeClr val="bg1"/>
                </a:solidFill>
              </a:rPr>
              <a:t>和组件架构，用例，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现代业务工程，</a:t>
            </a:r>
            <a:r>
              <a:rPr lang="en-US" altLang="zh-CN" sz="2800" dirty="0">
                <a:solidFill>
                  <a:schemeClr val="bg1"/>
                </a:solidFill>
              </a:rPr>
              <a:t> RUP, UML</a:t>
            </a:r>
            <a:r>
              <a:rPr lang="zh-CN" altLang="en-US" sz="2800" dirty="0">
                <a:solidFill>
                  <a:schemeClr val="bg1"/>
                </a:solidFill>
              </a:rPr>
              <a:t>等业界主流方法和技术的创始人。</a:t>
            </a:r>
          </a:p>
        </p:txBody>
      </p:sp>
    </p:spTree>
    <p:extLst>
      <p:ext uri="{BB962C8B-B14F-4D97-AF65-F5344CB8AC3E}">
        <p14:creationId xmlns:p14="http://schemas.microsoft.com/office/powerpoint/2010/main" val="69251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RSA  </a:t>
            </a:r>
            <a:r>
              <a:rPr lang="zh-CN" altLang="en-US" sz="3200" dirty="0">
                <a:solidFill>
                  <a:schemeClr val="bg1"/>
                </a:solidFill>
              </a:rPr>
              <a:t>历史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0E0791-1B51-4012-9508-319EB6044BC8}"/>
              </a:ext>
            </a:extLst>
          </p:cNvPr>
          <p:cNvSpPr txBox="1"/>
          <p:nvPr/>
        </p:nvSpPr>
        <p:spPr>
          <a:xfrm>
            <a:off x="1092200" y="1194375"/>
            <a:ext cx="10007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	Rational</a:t>
            </a:r>
            <a:r>
              <a:rPr lang="zh-CN" altLang="en-US" sz="2800" dirty="0">
                <a:solidFill>
                  <a:schemeClr val="bg1"/>
                </a:solidFill>
              </a:rPr>
              <a:t>软件在应用建模方面有着悠久的历史，始于上世纪</a:t>
            </a:r>
            <a:r>
              <a:rPr lang="en-US" altLang="zh-CN" sz="2800" dirty="0">
                <a:solidFill>
                  <a:schemeClr val="bg1"/>
                </a:solidFill>
              </a:rPr>
              <a:t>90</a:t>
            </a:r>
            <a:r>
              <a:rPr lang="zh-CN" altLang="en-US" sz="2800" dirty="0">
                <a:solidFill>
                  <a:schemeClr val="bg1"/>
                </a:solidFill>
              </a:rPr>
              <a:t>年代初。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Rational Software</a:t>
            </a:r>
            <a:r>
              <a:rPr lang="zh-CN" altLang="en-US" sz="2800" dirty="0">
                <a:solidFill>
                  <a:schemeClr val="bg1"/>
                </a:solidFill>
              </a:rPr>
              <a:t>的第一个可视化建模和开发工具是</a:t>
            </a:r>
            <a:r>
              <a:rPr lang="en-US" altLang="zh-CN" sz="2800" dirty="0">
                <a:solidFill>
                  <a:schemeClr val="bg1"/>
                </a:solidFill>
              </a:rPr>
              <a:t>Rational Rose</a:t>
            </a:r>
            <a:r>
              <a:rPr lang="zh-CN" altLang="en-US" sz="2800" dirty="0">
                <a:solidFill>
                  <a:schemeClr val="bg1"/>
                </a:solidFill>
              </a:rPr>
              <a:t>，它是一个独立的建模工具，在应用程序编程接口（</a:t>
            </a:r>
            <a:r>
              <a:rPr lang="en-US" altLang="zh-CN" sz="2800" dirty="0">
                <a:solidFill>
                  <a:schemeClr val="bg1"/>
                </a:solidFill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</a:rPr>
              <a:t>）级别与第三方集成开发环境（</a:t>
            </a:r>
            <a:r>
              <a:rPr lang="en-US" altLang="zh-CN" sz="2800" dirty="0">
                <a:solidFill>
                  <a:schemeClr val="bg1"/>
                </a:solidFill>
              </a:rPr>
              <a:t>IDE</a:t>
            </a:r>
            <a:r>
              <a:rPr lang="zh-CN" altLang="en-US" sz="2800" dirty="0">
                <a:solidFill>
                  <a:schemeClr val="bg1"/>
                </a:solidFill>
              </a:rPr>
              <a:t>）集成，以支持各种编程语言和其他工具发射技术。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虽然</a:t>
            </a:r>
            <a:r>
              <a:rPr lang="en-US" altLang="zh-CN" sz="2800" dirty="0">
                <a:solidFill>
                  <a:schemeClr val="bg1"/>
                </a:solidFill>
              </a:rPr>
              <a:t>Rational Rose</a:t>
            </a:r>
            <a:r>
              <a:rPr lang="zh-CN" altLang="en-US" sz="2800" dirty="0">
                <a:solidFill>
                  <a:schemeClr val="bg1"/>
                </a:solidFill>
              </a:rPr>
              <a:t>是使模型驱动开发（</a:t>
            </a:r>
            <a:r>
              <a:rPr lang="en-US" altLang="zh-CN" sz="2800" dirty="0">
                <a:solidFill>
                  <a:schemeClr val="bg1"/>
                </a:solidFill>
              </a:rPr>
              <a:t>MDD</a:t>
            </a:r>
            <a:r>
              <a:rPr lang="zh-CN" altLang="en-US" sz="2800" dirty="0">
                <a:solidFill>
                  <a:schemeClr val="bg1"/>
                </a:solidFill>
              </a:rPr>
              <a:t>）更接近于实践软件开发人员的重要步骤，但是发现只有小部分开发人员在例行基础上使用建模。发现了一个关键问题</a:t>
            </a:r>
            <a:r>
              <a:rPr lang="en-US" altLang="zh-CN" sz="2800" dirty="0">
                <a:solidFill>
                  <a:schemeClr val="bg1"/>
                </a:solidFill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</a:rPr>
              <a:t>开发人员不喜欢离开</a:t>
            </a:r>
            <a:r>
              <a:rPr lang="en-US" altLang="zh-CN" sz="2800" dirty="0">
                <a:solidFill>
                  <a:schemeClr val="bg1"/>
                </a:solidFill>
              </a:rPr>
              <a:t>IDE</a:t>
            </a:r>
            <a:r>
              <a:rPr lang="zh-CN" altLang="en-US" sz="2800" dirty="0">
                <a:solidFill>
                  <a:schemeClr val="bg1"/>
                </a:solidFill>
              </a:rPr>
              <a:t>。他们希望可视化建模不是与</a:t>
            </a:r>
            <a:r>
              <a:rPr lang="en-US" altLang="zh-CN" sz="2800" dirty="0">
                <a:solidFill>
                  <a:schemeClr val="bg1"/>
                </a:solidFill>
              </a:rPr>
              <a:t>IDE</a:t>
            </a:r>
            <a:r>
              <a:rPr lang="zh-CN" altLang="en-US" sz="2800" dirty="0">
                <a:solidFill>
                  <a:schemeClr val="bg1"/>
                </a:solidFill>
              </a:rPr>
              <a:t>集成，而是在</a:t>
            </a:r>
            <a:r>
              <a:rPr lang="en-US" altLang="zh-CN" sz="2800" dirty="0">
                <a:solidFill>
                  <a:schemeClr val="bg1"/>
                </a:solidFill>
              </a:rPr>
              <a:t>IDE</a:t>
            </a:r>
            <a:r>
              <a:rPr lang="zh-CN" altLang="en-US" sz="2800" dirty="0">
                <a:solidFill>
                  <a:schemeClr val="bg1"/>
                </a:solidFill>
              </a:rPr>
              <a:t>内部集成。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5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RSA  </a:t>
            </a:r>
            <a:r>
              <a:rPr lang="zh-CN" altLang="en-US" sz="3200" dirty="0">
                <a:solidFill>
                  <a:schemeClr val="bg1"/>
                </a:solidFill>
              </a:rPr>
              <a:t>历史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0E0791-1B51-4012-9508-319EB6044BC8}"/>
              </a:ext>
            </a:extLst>
          </p:cNvPr>
          <p:cNvSpPr txBox="1"/>
          <p:nvPr/>
        </p:nvSpPr>
        <p:spPr>
          <a:xfrm>
            <a:off x="1092200" y="1659285"/>
            <a:ext cx="1000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</a:rPr>
              <a:t>2002</a:t>
            </a:r>
            <a:r>
              <a:rPr lang="zh-CN" altLang="en-US" sz="2800" dirty="0">
                <a:solidFill>
                  <a:schemeClr val="bg1"/>
                </a:solidFill>
              </a:rPr>
              <a:t>中，</a:t>
            </a:r>
            <a:r>
              <a:rPr lang="en-US" altLang="zh-CN" sz="2800" dirty="0">
                <a:solidFill>
                  <a:schemeClr val="bg1"/>
                </a:solidFill>
              </a:rPr>
              <a:t>Rational DXE</a:t>
            </a:r>
            <a:r>
              <a:rPr lang="zh-CN" altLang="en-US" sz="2800" dirty="0">
                <a:solidFill>
                  <a:schemeClr val="bg1"/>
                </a:solidFill>
              </a:rPr>
              <a:t>软件对这一需求作出了理性的反应，为当时出现的下一代编程技术提供了一个扩展的开发环境：</a:t>
            </a:r>
            <a:r>
              <a:rPr lang="en-US" altLang="zh-CN" sz="2800" dirty="0">
                <a:solidFill>
                  <a:schemeClr val="bg1"/>
                </a:solidFill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</a:rPr>
              <a:t>和微软</a:t>
            </a:r>
            <a:r>
              <a:rPr lang="en-US" altLang="zh-CN" sz="2800" dirty="0">
                <a:solidFill>
                  <a:schemeClr val="bg1"/>
                </a:solidFill>
              </a:rPr>
              <a:t>.NET</a:t>
            </a:r>
            <a:r>
              <a:rPr lang="zh-CN" altLang="en-US" sz="2800" dirty="0">
                <a:solidFill>
                  <a:schemeClr val="bg1"/>
                </a:solidFill>
              </a:rPr>
              <a:t>。</a:t>
            </a:r>
            <a:r>
              <a:rPr lang="en-US" altLang="zh-CN" sz="2800" dirty="0">
                <a:solidFill>
                  <a:schemeClr val="bg1"/>
                </a:solidFill>
              </a:rPr>
              <a:t>IBM Rational XDE</a:t>
            </a:r>
            <a:r>
              <a:rPr lang="zh-CN" altLang="en-US" sz="2800" dirty="0">
                <a:solidFill>
                  <a:schemeClr val="bg1"/>
                </a:solidFill>
              </a:rPr>
              <a:t>的特征是</a:t>
            </a:r>
            <a:r>
              <a:rPr lang="en-US" altLang="zh-CN" sz="2800" dirty="0">
                <a:solidFill>
                  <a:schemeClr val="bg1"/>
                </a:solidFill>
              </a:rPr>
              <a:t>IBM Rational Rose</a:t>
            </a:r>
            <a:r>
              <a:rPr lang="zh-CN" altLang="en-US" sz="2800" dirty="0">
                <a:solidFill>
                  <a:schemeClr val="bg1"/>
                </a:solidFill>
              </a:rPr>
              <a:t>的下一代</a:t>
            </a:r>
            <a:r>
              <a:rPr lang="en-US" altLang="zh-CN" sz="2800" dirty="0">
                <a:solidFill>
                  <a:schemeClr val="bg1"/>
                </a:solidFill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</a:rPr>
              <a:t>不是它的新版本（因此名称改变），也不一定是</a:t>
            </a:r>
            <a:r>
              <a:rPr lang="en-US" altLang="zh-CN" sz="2800" dirty="0">
                <a:solidFill>
                  <a:schemeClr val="bg1"/>
                </a:solidFill>
              </a:rPr>
              <a:t>Rose</a:t>
            </a:r>
            <a:r>
              <a:rPr lang="zh-CN" altLang="en-US" sz="2800" dirty="0">
                <a:solidFill>
                  <a:schemeClr val="bg1"/>
                </a:solidFill>
              </a:rPr>
              <a:t>的替代品（因为</a:t>
            </a:r>
            <a:r>
              <a:rPr lang="en-US" altLang="zh-CN" sz="2800" dirty="0">
                <a:solidFill>
                  <a:schemeClr val="bg1"/>
                </a:solidFill>
              </a:rPr>
              <a:t>IBM Rational XDE</a:t>
            </a:r>
            <a:r>
              <a:rPr lang="zh-CN" altLang="en-US" sz="2800" dirty="0">
                <a:solidFill>
                  <a:schemeClr val="bg1"/>
                </a:solidFill>
              </a:rPr>
              <a:t>被有意地限制为只支持特定数量的</a:t>
            </a:r>
            <a:r>
              <a:rPr lang="en-US" altLang="zh-CN" sz="2800" dirty="0">
                <a:solidFill>
                  <a:schemeClr val="bg1"/>
                </a:solidFill>
              </a:rPr>
              <a:t>IDE</a:t>
            </a:r>
            <a:r>
              <a:rPr lang="zh-CN" altLang="en-US" sz="2800" dirty="0">
                <a:solidFill>
                  <a:schemeClr val="bg1"/>
                </a:solidFill>
              </a:rPr>
              <a:t>和实现技术）然而，随着每一个工具或能力的增加，又出现了一个点对点的集成需求。随着越来越多的能力的加入，理性开始达到这种工具集成的实际局限性。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4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 flipV="1">
            <a:off x="3985723" y="62484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7401409" y="609600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37622" y="332452"/>
            <a:ext cx="259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RSA  </a:t>
            </a:r>
            <a:r>
              <a:rPr lang="zh-CN" altLang="en-US" sz="3200" dirty="0">
                <a:solidFill>
                  <a:schemeClr val="bg1"/>
                </a:solidFill>
              </a:rPr>
              <a:t>历史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0E0791-1B51-4012-9508-319EB6044BC8}"/>
              </a:ext>
            </a:extLst>
          </p:cNvPr>
          <p:cNvSpPr txBox="1"/>
          <p:nvPr/>
        </p:nvSpPr>
        <p:spPr>
          <a:xfrm>
            <a:off x="1092200" y="1659285"/>
            <a:ext cx="1000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对于下一代</a:t>
            </a:r>
            <a:r>
              <a:rPr lang="en-US" altLang="zh-CN" sz="2800" dirty="0">
                <a:solidFill>
                  <a:schemeClr val="bg1"/>
                </a:solidFill>
              </a:rPr>
              <a:t>MDD</a:t>
            </a:r>
            <a:r>
              <a:rPr lang="zh-CN" altLang="en-US" sz="2800" dirty="0">
                <a:solidFill>
                  <a:schemeClr val="bg1"/>
                </a:solidFill>
              </a:rPr>
              <a:t>产品，在</a:t>
            </a:r>
            <a:r>
              <a:rPr lang="en-US" altLang="zh-CN" sz="2800" dirty="0">
                <a:solidFill>
                  <a:schemeClr val="bg1"/>
                </a:solidFill>
              </a:rPr>
              <a:t>Eclipse</a:t>
            </a:r>
            <a:r>
              <a:rPr lang="zh-CN" altLang="en-US" sz="2800" dirty="0">
                <a:solidFill>
                  <a:schemeClr val="bg1"/>
                </a:solidFill>
              </a:rPr>
              <a:t>之上构建额外的模型驱动开发功能以形成更完整的</a:t>
            </a:r>
            <a:r>
              <a:rPr lang="en-US" altLang="zh-CN" sz="2800" dirty="0">
                <a:solidFill>
                  <a:schemeClr val="bg1"/>
                </a:solidFill>
              </a:rPr>
              <a:t>MDD</a:t>
            </a:r>
            <a:r>
              <a:rPr lang="zh-CN" altLang="en-US" sz="2800" dirty="0">
                <a:solidFill>
                  <a:schemeClr val="bg1"/>
                </a:solidFill>
              </a:rPr>
              <a:t>工具是很自然的。</a:t>
            </a:r>
            <a:r>
              <a:rPr lang="en-US" altLang="zh-CN" sz="2800" dirty="0">
                <a:solidFill>
                  <a:schemeClr val="bg1"/>
                </a:solidFill>
              </a:rPr>
              <a:t>IBM Rational Software Architect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IBM Rational Software Modeler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</a:rPr>
              <a:t>IBM Rational Systems Developer</a:t>
            </a:r>
            <a:r>
              <a:rPr lang="zh-CN" altLang="en-US" sz="2800" dirty="0">
                <a:solidFill>
                  <a:schemeClr val="bg1"/>
                </a:solidFill>
              </a:rPr>
              <a:t>是这些变化的结果，将先前定义的建模、开发和代码分析的筒仓转换为集成的和统一的设计和开发体验。</a:t>
            </a:r>
            <a:r>
              <a:rPr lang="en-US" altLang="zh-CN" sz="2800" dirty="0">
                <a:solidFill>
                  <a:schemeClr val="bg1"/>
                </a:solidFill>
              </a:rPr>
              <a:t>RSA</a:t>
            </a:r>
            <a:r>
              <a:rPr lang="zh-CN" altLang="en-US" sz="2800" dirty="0">
                <a:solidFill>
                  <a:schemeClr val="bg1"/>
                </a:solidFill>
              </a:rPr>
              <a:t>现在与</a:t>
            </a:r>
            <a:r>
              <a:rPr lang="en-US" altLang="zh-CN" sz="2800" dirty="0">
                <a:solidFill>
                  <a:schemeClr val="bg1"/>
                </a:solidFill>
              </a:rPr>
              <a:t>IBM Rational Rhapsody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2008</a:t>
            </a:r>
            <a:r>
              <a:rPr lang="zh-CN" altLang="en-US" sz="2800" dirty="0">
                <a:solidFill>
                  <a:schemeClr val="bg1"/>
                </a:solidFill>
              </a:rPr>
              <a:t>年从</a:t>
            </a:r>
            <a:r>
              <a:rPr lang="en-US" altLang="zh-CN" sz="2800" dirty="0" err="1">
                <a:solidFill>
                  <a:schemeClr val="bg1"/>
                </a:solidFill>
              </a:rPr>
              <a:t>Telelogic</a:t>
            </a:r>
            <a:r>
              <a:rPr lang="zh-CN" altLang="en-US" sz="2800" dirty="0">
                <a:solidFill>
                  <a:schemeClr val="bg1"/>
                </a:solidFill>
              </a:rPr>
              <a:t>收购）和其他几个产品共存，其中提到的两个是</a:t>
            </a:r>
            <a:r>
              <a:rPr lang="en-US" altLang="zh-CN" sz="2800" dirty="0">
                <a:solidFill>
                  <a:schemeClr val="bg1"/>
                </a:solidFill>
              </a:rPr>
              <a:t>Rational</a:t>
            </a:r>
            <a:r>
              <a:rPr lang="zh-CN" altLang="en-US" sz="2800" dirty="0">
                <a:solidFill>
                  <a:schemeClr val="bg1"/>
                </a:solidFill>
              </a:rPr>
              <a:t>中的主要</a:t>
            </a:r>
            <a:r>
              <a:rPr lang="en-US" altLang="zh-CN" sz="2800" dirty="0">
                <a:solidFill>
                  <a:schemeClr val="bg1"/>
                </a:solidFill>
              </a:rPr>
              <a:t>MDD</a:t>
            </a:r>
            <a:r>
              <a:rPr lang="zh-CN" altLang="en-US" sz="2800" dirty="0">
                <a:solidFill>
                  <a:schemeClr val="bg1"/>
                </a:solidFill>
              </a:rPr>
              <a:t>解决方案。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01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154</Words>
  <Application>Microsoft Office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Aldhabi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John</cp:lastModifiedBy>
  <cp:revision>44</cp:revision>
  <dcterms:created xsi:type="dcterms:W3CDTF">2015-07-27T07:00:14Z</dcterms:created>
  <dcterms:modified xsi:type="dcterms:W3CDTF">2018-10-21T10:55:41Z</dcterms:modified>
</cp:coreProperties>
</file>