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73" r:id="rId5"/>
    <p:sldId id="276" r:id="rId6"/>
    <p:sldId id="279" r:id="rId7"/>
    <p:sldId id="277" r:id="rId8"/>
    <p:sldId id="278" r:id="rId9"/>
    <p:sldId id="280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151" autoAdjust="0"/>
  </p:normalViewPr>
  <p:slideViewPr>
    <p:cSldViewPr snapToGrid="0" showGuides="1">
      <p:cViewPr varScale="1">
        <p:scale>
          <a:sx n="38" d="100"/>
          <a:sy n="38" d="100"/>
        </p:scale>
        <p:origin x="48" y="726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nku.baidu.com/view/56f7f9dc6edb6f1afe001f96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29379" y="744963"/>
            <a:ext cx="257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595959"/>
                </a:solidFill>
              </a:rPr>
              <a:t>界面原型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7714" y="3061742"/>
            <a:ext cx="47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界面原型的评估</a:t>
            </a:r>
          </a:p>
        </p:txBody>
      </p:sp>
      <p:sp>
        <p:nvSpPr>
          <p:cNvPr id="13" name="矩形 12"/>
          <p:cNvSpPr/>
          <p:nvPr/>
        </p:nvSpPr>
        <p:spPr>
          <a:xfrm>
            <a:off x="4639981" y="2713405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1379" y="783351"/>
            <a:ext cx="508000" cy="50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48667" y="2728153"/>
            <a:ext cx="211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36366" y="2728153"/>
            <a:ext cx="213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DB5355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63431" y="5789691"/>
            <a:ext cx="393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请在此处添加您的公司名称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56096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56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什么是评估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726ED-62A1-4CC8-842B-78C13F2F4D87}"/>
              </a:ext>
            </a:extLst>
          </p:cNvPr>
          <p:cNvSpPr txBox="1"/>
          <p:nvPr/>
        </p:nvSpPr>
        <p:spPr>
          <a:xfrm>
            <a:off x="1656522" y="1995774"/>
            <a:ext cx="6686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评估是围绕一系列问题而进行的，其目的是检查设计是否能满足用户的需要。其中一些问题涉及产品的高层目标，另一些则是为了更为具体的问题。如：用户是否能找到特定的菜单项？功能是否有用？图象是否吸引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56096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56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为什么要进行评估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726ED-62A1-4CC8-842B-78C13F2F4D87}"/>
              </a:ext>
            </a:extLst>
          </p:cNvPr>
          <p:cNvSpPr txBox="1"/>
          <p:nvPr/>
        </p:nvSpPr>
        <p:spPr>
          <a:xfrm>
            <a:off x="1656522" y="1995774"/>
            <a:ext cx="6686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设计人员不应假设其他人都同自己一样，同样，也不应假设遵循设计指南就足以确保良好的可用性。我们需要进行评估，检查用户能否使用以及是否喜欢这个产品。现在，用户的要求已经远远超过获得一个“可用的”系统</a:t>
            </a:r>
          </a:p>
        </p:txBody>
      </p:sp>
    </p:spTree>
    <p:extLst>
      <p:ext uri="{BB962C8B-B14F-4D97-AF65-F5344CB8AC3E}">
        <p14:creationId xmlns:p14="http://schemas.microsoft.com/office/powerpoint/2010/main" val="360092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411" y="388476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134753" cy="68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13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评估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———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726ED-62A1-4CC8-842B-78C13F2F4D87}"/>
              </a:ext>
            </a:extLst>
          </p:cNvPr>
          <p:cNvSpPr txBox="1"/>
          <p:nvPr/>
        </p:nvSpPr>
        <p:spPr>
          <a:xfrm>
            <a:off x="1673697" y="1992864"/>
            <a:ext cx="6362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如何对界面进行测试和评估？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</a:rPr>
              <a:t>选择不同类型的用户（程序员、教师和学生测试代表或其他分类），选择多个测试组进行相关内容测试，如上传下载文档速度、出错率、完成指定功能所花时间、讨论交流模块的满意度等</a:t>
            </a:r>
          </a:p>
        </p:txBody>
      </p:sp>
    </p:spTree>
    <p:extLst>
      <p:ext uri="{BB962C8B-B14F-4D97-AF65-F5344CB8AC3E}">
        <p14:creationId xmlns:p14="http://schemas.microsoft.com/office/powerpoint/2010/main" val="228742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40" y="620711"/>
            <a:ext cx="12068589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134753" cy="68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13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早期可用性测试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9F6447-6D21-4C1A-8665-A5FF0C305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85" y="0"/>
            <a:ext cx="3924301" cy="66414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6C2A8E-0505-4D9D-9A07-CFA2ECE83AFF}"/>
              </a:ext>
            </a:extLst>
          </p:cNvPr>
          <p:cNvSpPr txBox="1"/>
          <p:nvPr/>
        </p:nvSpPr>
        <p:spPr>
          <a:xfrm>
            <a:off x="707571" y="1860546"/>
            <a:ext cx="53884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例：选择测试用户进行进行以下内容登陆测试。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1</a:t>
            </a:r>
            <a:r>
              <a:rPr lang="zh-CN" altLang="en-US" sz="2400" dirty="0">
                <a:solidFill>
                  <a:schemeClr val="bg1"/>
                </a:solidFill>
              </a:rPr>
              <a:t>：询问测试用户对界面排版布局的简洁度、美观程度是否满意。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2</a:t>
            </a:r>
            <a:r>
              <a:rPr lang="zh-CN" altLang="en-US" sz="2400" dirty="0">
                <a:solidFill>
                  <a:schemeClr val="bg1"/>
                </a:solidFill>
              </a:rPr>
              <a:t>：测试用户进行登陆功能操作，开发人员记录系统反应时间。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3</a:t>
            </a:r>
            <a:r>
              <a:rPr lang="zh-CN" altLang="en-US" sz="2400" dirty="0">
                <a:solidFill>
                  <a:schemeClr val="bg1"/>
                </a:solidFill>
              </a:rPr>
              <a:t>：测试用户进行注册功能操作，测试功能是否能正常工作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975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40" y="620711"/>
            <a:ext cx="12068589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134753" cy="68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13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早期可用性测试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6C2A8E-0505-4D9D-9A07-CFA2ECE83AFF}"/>
              </a:ext>
            </a:extLst>
          </p:cNvPr>
          <p:cNvSpPr txBox="1"/>
          <p:nvPr/>
        </p:nvSpPr>
        <p:spPr>
          <a:xfrm>
            <a:off x="707571" y="1860546"/>
            <a:ext cx="53884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例：选择测试用户进行进行以下内容登陆测试。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1</a:t>
            </a:r>
            <a:r>
              <a:rPr lang="zh-CN" altLang="en-US" sz="2400" dirty="0">
                <a:solidFill>
                  <a:schemeClr val="bg1"/>
                </a:solidFill>
              </a:rPr>
              <a:t>：测试用户对界面排版布局的简洁度、美观程度是否满意。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2</a:t>
            </a:r>
            <a:r>
              <a:rPr lang="zh-CN" altLang="en-US" sz="2400" dirty="0">
                <a:solidFill>
                  <a:schemeClr val="bg1"/>
                </a:solidFill>
              </a:rPr>
              <a:t>：测试用户是否能准确的找到特定的菜单项。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3</a:t>
            </a:r>
            <a:r>
              <a:rPr lang="zh-CN" altLang="en-US" sz="2400" dirty="0">
                <a:solidFill>
                  <a:schemeClr val="bg1"/>
                </a:solidFill>
              </a:rPr>
              <a:t>：测试用户对内容的相关性是否满意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9C82A9-6D84-4751-B6BB-3B6F5775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93" y="-2"/>
            <a:ext cx="3983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40" y="620711"/>
            <a:ext cx="12068589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134753" cy="68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13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早期可用性测试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6C2A8E-0505-4D9D-9A07-CFA2ECE83AFF}"/>
              </a:ext>
            </a:extLst>
          </p:cNvPr>
          <p:cNvSpPr txBox="1"/>
          <p:nvPr/>
        </p:nvSpPr>
        <p:spPr>
          <a:xfrm>
            <a:off x="707571" y="1860546"/>
            <a:ext cx="5388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例：选择测试用户进行进行以下内容登陆测试。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1</a:t>
            </a:r>
            <a:r>
              <a:rPr lang="zh-CN" altLang="en-US" sz="2400" dirty="0">
                <a:solidFill>
                  <a:schemeClr val="bg1"/>
                </a:solidFill>
              </a:rPr>
              <a:t>：测试用户对界面排版布局的简洁度、美观程度是否满意。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2</a:t>
            </a:r>
            <a:r>
              <a:rPr lang="zh-CN" altLang="en-US" sz="2400" dirty="0">
                <a:solidFill>
                  <a:schemeClr val="bg1"/>
                </a:solidFill>
              </a:rPr>
              <a:t>：测试用户对图片内容的相关性和课程简介是否认可。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3</a:t>
            </a:r>
            <a:r>
              <a:rPr lang="zh-CN" altLang="en-US" sz="2400" dirty="0">
                <a:solidFill>
                  <a:schemeClr val="bg1"/>
                </a:solidFill>
              </a:rPr>
              <a:t>：测试用户能否正确快速的使用查询功能找到其所需课程。</a:t>
            </a:r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23923F-86B5-41BA-917A-EF232C1A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253" y="0"/>
            <a:ext cx="3967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2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40" y="620711"/>
            <a:ext cx="12068589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134753" cy="68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134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早期可用性测试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6C2A8E-0505-4D9D-9A07-CFA2ECE83AFF}"/>
              </a:ext>
            </a:extLst>
          </p:cNvPr>
          <p:cNvSpPr txBox="1"/>
          <p:nvPr/>
        </p:nvSpPr>
        <p:spPr>
          <a:xfrm>
            <a:off x="707571" y="1860546"/>
            <a:ext cx="53884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例：选择测试用户进行进行以下内容登陆测试。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1</a:t>
            </a:r>
            <a:r>
              <a:rPr lang="zh-CN" altLang="en-US" sz="2400" dirty="0">
                <a:solidFill>
                  <a:schemeClr val="bg1"/>
                </a:solidFill>
              </a:rPr>
              <a:t>：询问测试用户对界面排版布局的简洁度、美观程度是否满意。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2</a:t>
            </a:r>
            <a:r>
              <a:rPr lang="zh-CN" altLang="en-US" sz="2400" dirty="0">
                <a:solidFill>
                  <a:schemeClr val="bg1"/>
                </a:solidFill>
              </a:rPr>
              <a:t>：测试用户对专区图文一致性是否认可。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	3</a:t>
            </a:r>
            <a:r>
              <a:rPr lang="zh-CN" altLang="en-US" sz="2400" dirty="0">
                <a:solidFill>
                  <a:schemeClr val="bg1"/>
                </a:solidFill>
              </a:rPr>
              <a:t>：测试用户进行专区搜索功能使用时，对反应时间和结果是否满意。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dirty="0"/>
              <a:t>	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09CF0B-7151-4770-BDBC-D77903739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52" y="-2"/>
            <a:ext cx="407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571" y="899592"/>
            <a:ext cx="356096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1571" y="910493"/>
            <a:ext cx="356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参考文献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726ED-62A1-4CC8-842B-78C13F2F4D87}"/>
              </a:ext>
            </a:extLst>
          </p:cNvPr>
          <p:cNvSpPr txBox="1"/>
          <p:nvPr/>
        </p:nvSpPr>
        <p:spPr>
          <a:xfrm>
            <a:off x="1346200" y="1763246"/>
            <a:ext cx="7843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《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交互设计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超越人机交互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》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第一版（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Jennifer </a:t>
            </a:r>
            <a:r>
              <a:rPr lang="en-US" altLang="zh-CN" sz="2800" b="1" dirty="0" err="1">
                <a:solidFill>
                  <a:schemeClr val="bg1">
                    <a:lumMod val="95000"/>
                  </a:schemeClr>
                </a:solidFill>
              </a:rPr>
              <a:t>Preece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Yvonne Rogers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、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Helen Sharp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：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《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交互设计评估标准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》—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古木乔松 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</a:rPr>
              <a:t>2016-05--19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https://wenku.baidu.com/view/56f7f9dc6edb6f1afe001f96.html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5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94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John</cp:lastModifiedBy>
  <cp:revision>58</cp:revision>
  <dcterms:created xsi:type="dcterms:W3CDTF">2015-08-26T08:47:00Z</dcterms:created>
  <dcterms:modified xsi:type="dcterms:W3CDTF">2018-11-04T06:28:34Z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