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330" r:id="rId2"/>
    <p:sldId id="351" r:id="rId3"/>
    <p:sldId id="261" r:id="rId4"/>
    <p:sldId id="353" r:id="rId5"/>
    <p:sldId id="359" r:id="rId6"/>
    <p:sldId id="360" r:id="rId7"/>
    <p:sldId id="302" r:id="rId8"/>
    <p:sldId id="352" r:id="rId9"/>
    <p:sldId id="361" r:id="rId10"/>
    <p:sldId id="362" r:id="rId11"/>
    <p:sldId id="363" r:id="rId12"/>
    <p:sldId id="364" r:id="rId13"/>
    <p:sldId id="365" r:id="rId14"/>
    <p:sldId id="366" r:id="rId15"/>
    <p:sldId id="367" r:id="rId16"/>
    <p:sldId id="355" r:id="rId17"/>
    <p:sldId id="368" r:id="rId18"/>
    <p:sldId id="369" r:id="rId19"/>
    <p:sldId id="370" r:id="rId20"/>
    <p:sldId id="371" r:id="rId21"/>
    <p:sldId id="372" r:id="rId22"/>
    <p:sldId id="373" r:id="rId23"/>
    <p:sldId id="375" r:id="rId24"/>
    <p:sldId id="377" r:id="rId25"/>
    <p:sldId id="379" r:id="rId26"/>
    <p:sldId id="380" r:id="rId27"/>
    <p:sldId id="312" r:id="rId28"/>
    <p:sldId id="382" r:id="rId29"/>
    <p:sldId id="383" r:id="rId30"/>
    <p:sldId id="389" r:id="rId31"/>
    <p:sldId id="384" r:id="rId32"/>
    <p:sldId id="391" r:id="rId33"/>
    <p:sldId id="385" r:id="rId34"/>
    <p:sldId id="393" r:id="rId35"/>
    <p:sldId id="394" r:id="rId36"/>
    <p:sldId id="395" r:id="rId37"/>
    <p:sldId id="407" r:id="rId38"/>
    <p:sldId id="386" r:id="rId39"/>
    <p:sldId id="396" r:id="rId40"/>
    <p:sldId id="387" r:id="rId41"/>
    <p:sldId id="398" r:id="rId42"/>
    <p:sldId id="406" r:id="rId43"/>
    <p:sldId id="388" r:id="rId44"/>
    <p:sldId id="402" r:id="rId45"/>
    <p:sldId id="403" r:id="rId46"/>
    <p:sldId id="405" r:id="rId47"/>
    <p:sldId id="356" r:id="rId4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9998"/>
    <a:srgbClr val="D7A8A3"/>
    <a:srgbClr val="CAE9EC"/>
    <a:srgbClr val="DC7B4A"/>
    <a:srgbClr val="767171"/>
    <a:srgbClr val="F2F2F2"/>
    <a:srgbClr val="7B6F66"/>
    <a:srgbClr val="A78669"/>
    <a:srgbClr val="59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hn\Desktop\&#38656;&#27714;&#20998;&#26512;&#20219;&#21153;&#35780;&#23457;&#349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徐哲远</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Sheet1!$J$5:$N$5</c:f>
              <c:numCache>
                <c:formatCode>General</c:formatCode>
                <c:ptCount val="5"/>
                <c:pt idx="0">
                  <c:v>20</c:v>
                </c:pt>
                <c:pt idx="1">
                  <c:v>20</c:v>
                </c:pt>
                <c:pt idx="2">
                  <c:v>20</c:v>
                </c:pt>
                <c:pt idx="3">
                  <c:v>19</c:v>
                </c:pt>
                <c:pt idx="4">
                  <c:v>19.5</c:v>
                </c:pt>
              </c:numCache>
            </c:numRef>
          </c:val>
          <c:extLst>
            <c:ext xmlns:c16="http://schemas.microsoft.com/office/drawing/2014/chart" uri="{C3380CC4-5D6E-409C-BE32-E72D297353CC}">
              <c16:uniqueId val="{00000000-D163-4A6D-BB44-CA4BF3B2B39B}"/>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D163-4A6D-BB44-CA4BF3B2B39B}"/>
            </c:ext>
          </c:extLst>
        </c:ser>
        <c:dLbls>
          <c:showLegendKey val="0"/>
          <c:showVal val="0"/>
          <c:showCatName val="0"/>
          <c:showSerName val="0"/>
          <c:showPercent val="0"/>
          <c:showBubbleSize val="0"/>
        </c:dLbls>
        <c:axId val="623968328"/>
        <c:axId val="623971608"/>
      </c:radarChart>
      <c:catAx>
        <c:axId val="623968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71608"/>
        <c:crosses val="autoZero"/>
        <c:auto val="1"/>
        <c:lblAlgn val="ctr"/>
        <c:lblOffset val="100"/>
        <c:noMultiLvlLbl val="0"/>
      </c:catAx>
      <c:valAx>
        <c:axId val="623971608"/>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68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沈启航</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Sheet1!$J$6:$N$6</c:f>
              <c:numCache>
                <c:formatCode>General</c:formatCode>
                <c:ptCount val="5"/>
                <c:pt idx="0">
                  <c:v>20</c:v>
                </c:pt>
                <c:pt idx="1">
                  <c:v>19</c:v>
                </c:pt>
                <c:pt idx="2">
                  <c:v>20</c:v>
                </c:pt>
                <c:pt idx="3">
                  <c:v>19</c:v>
                </c:pt>
                <c:pt idx="4">
                  <c:v>19</c:v>
                </c:pt>
              </c:numCache>
            </c:numRef>
          </c:val>
          <c:extLst>
            <c:ext xmlns:c16="http://schemas.microsoft.com/office/drawing/2014/chart" uri="{C3380CC4-5D6E-409C-BE32-E72D297353CC}">
              <c16:uniqueId val="{00000000-9073-479B-AC50-B61337F09C0C}"/>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9073-479B-AC50-B61337F09C0C}"/>
            </c:ext>
          </c:extLst>
        </c:ser>
        <c:dLbls>
          <c:showLegendKey val="0"/>
          <c:showVal val="0"/>
          <c:showCatName val="0"/>
          <c:showSerName val="0"/>
          <c:showPercent val="0"/>
          <c:showBubbleSize val="0"/>
        </c:dLbls>
        <c:axId val="623969968"/>
        <c:axId val="623970952"/>
      </c:radarChart>
      <c:catAx>
        <c:axId val="62396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70952"/>
        <c:crosses val="autoZero"/>
        <c:auto val="1"/>
        <c:lblAlgn val="ctr"/>
        <c:lblOffset val="100"/>
        <c:noMultiLvlLbl val="0"/>
      </c:catAx>
      <c:valAx>
        <c:axId val="623970952"/>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39699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叶柏成</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Sheet1!$J$7:$N$7</c:f>
              <c:numCache>
                <c:formatCode>General</c:formatCode>
                <c:ptCount val="5"/>
                <c:pt idx="0">
                  <c:v>20</c:v>
                </c:pt>
                <c:pt idx="1">
                  <c:v>19</c:v>
                </c:pt>
                <c:pt idx="2">
                  <c:v>19.5</c:v>
                </c:pt>
                <c:pt idx="3">
                  <c:v>18.5</c:v>
                </c:pt>
                <c:pt idx="4">
                  <c:v>19.5</c:v>
                </c:pt>
              </c:numCache>
            </c:numRef>
          </c:val>
          <c:extLst>
            <c:ext xmlns:c16="http://schemas.microsoft.com/office/drawing/2014/chart" uri="{C3380CC4-5D6E-409C-BE32-E72D297353CC}">
              <c16:uniqueId val="{00000000-7512-4191-BEE8-64C5E3D86CD2}"/>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7512-4191-BEE8-64C5E3D86CD2}"/>
            </c:ext>
          </c:extLst>
        </c:ser>
        <c:dLbls>
          <c:showLegendKey val="0"/>
          <c:showVal val="0"/>
          <c:showCatName val="0"/>
          <c:showSerName val="0"/>
          <c:showPercent val="0"/>
          <c:showBubbleSize val="0"/>
        </c:dLbls>
        <c:axId val="535504936"/>
        <c:axId val="535505264"/>
      </c:radarChart>
      <c:catAx>
        <c:axId val="53550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5505264"/>
        <c:crosses val="autoZero"/>
        <c:auto val="1"/>
        <c:lblAlgn val="ctr"/>
        <c:lblOffset val="100"/>
        <c:noMultiLvlLbl val="0"/>
      </c:catAx>
      <c:valAx>
        <c:axId val="535505264"/>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5504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杨以恒</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Sheet1!$J$8:$N$8</c:f>
              <c:numCache>
                <c:formatCode>General</c:formatCode>
                <c:ptCount val="5"/>
                <c:pt idx="0">
                  <c:v>20</c:v>
                </c:pt>
                <c:pt idx="1">
                  <c:v>19.5</c:v>
                </c:pt>
                <c:pt idx="2">
                  <c:v>20</c:v>
                </c:pt>
                <c:pt idx="3">
                  <c:v>19</c:v>
                </c:pt>
                <c:pt idx="4">
                  <c:v>19</c:v>
                </c:pt>
              </c:numCache>
            </c:numRef>
          </c:val>
          <c:extLst>
            <c:ext xmlns:c16="http://schemas.microsoft.com/office/drawing/2014/chart" uri="{C3380CC4-5D6E-409C-BE32-E72D297353CC}">
              <c16:uniqueId val="{00000000-826F-4DA4-8F4B-82F0B8EEAF50}"/>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826F-4DA4-8F4B-82F0B8EEAF50}"/>
            </c:ext>
          </c:extLst>
        </c:ser>
        <c:dLbls>
          <c:showLegendKey val="0"/>
          <c:showVal val="0"/>
          <c:showCatName val="0"/>
          <c:showSerName val="0"/>
          <c:showPercent val="0"/>
          <c:showBubbleSize val="0"/>
        </c:dLbls>
        <c:axId val="628059504"/>
        <c:axId val="628055240"/>
      </c:radarChart>
      <c:catAx>
        <c:axId val="62805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8055240"/>
        <c:crosses val="autoZero"/>
        <c:auto val="1"/>
        <c:lblAlgn val="ctr"/>
        <c:lblOffset val="100"/>
        <c:noMultiLvlLbl val="0"/>
      </c:catAx>
      <c:valAx>
        <c:axId val="628055240"/>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80595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骆佳俊</c:v>
          </c:tx>
          <c:spPr>
            <a:ln w="28575" cap="rnd">
              <a:solidFill>
                <a:schemeClr val="accent1"/>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Sheet1!$J$9:$N$9</c:f>
              <c:numCache>
                <c:formatCode>General</c:formatCode>
                <c:ptCount val="5"/>
                <c:pt idx="0">
                  <c:v>12.5</c:v>
                </c:pt>
                <c:pt idx="1">
                  <c:v>15</c:v>
                </c:pt>
                <c:pt idx="2">
                  <c:v>14.5</c:v>
                </c:pt>
                <c:pt idx="3">
                  <c:v>18</c:v>
                </c:pt>
                <c:pt idx="4">
                  <c:v>13.5</c:v>
                </c:pt>
              </c:numCache>
            </c:numRef>
          </c:val>
          <c:extLst>
            <c:ext xmlns:c16="http://schemas.microsoft.com/office/drawing/2014/chart" uri="{C3380CC4-5D6E-409C-BE32-E72D297353CC}">
              <c16:uniqueId val="{00000000-BF95-45EF-B4E4-2FD373290888}"/>
            </c:ext>
          </c:extLst>
        </c:ser>
        <c:ser>
          <c:idx val="1"/>
          <c:order val="1"/>
          <c:tx>
            <c:v>平均分</c:v>
          </c:tx>
          <c:spPr>
            <a:ln w="28575" cap="rnd">
              <a:solidFill>
                <a:schemeClr val="accent2"/>
              </a:solidFill>
              <a:round/>
            </a:ln>
            <a:effectLst/>
          </c:spPr>
          <c:marker>
            <c:symbol val="none"/>
          </c:marker>
          <c:cat>
            <c:strRef>
              <c:f>Sheet1!$J$4:$N$4</c:f>
              <c:strCache>
                <c:ptCount val="5"/>
                <c:pt idx="0">
                  <c:v>工作质量</c:v>
                </c:pt>
                <c:pt idx="1">
                  <c:v>工作量</c:v>
                </c:pt>
                <c:pt idx="2">
                  <c:v>参与程度</c:v>
                </c:pt>
                <c:pt idx="3">
                  <c:v>工作规范</c:v>
                </c:pt>
                <c:pt idx="4">
                  <c:v>工作态度</c:v>
                </c:pt>
              </c:strCache>
            </c:strRef>
          </c:cat>
          <c:val>
            <c:numRef>
              <c:f>Sheet1!$J$10:$N$10</c:f>
              <c:numCache>
                <c:formatCode>General</c:formatCode>
                <c:ptCount val="5"/>
                <c:pt idx="0">
                  <c:v>18.5</c:v>
                </c:pt>
                <c:pt idx="1">
                  <c:v>18.5</c:v>
                </c:pt>
                <c:pt idx="2">
                  <c:v>18.8</c:v>
                </c:pt>
                <c:pt idx="3">
                  <c:v>18.7</c:v>
                </c:pt>
                <c:pt idx="4">
                  <c:v>18.100000000000001</c:v>
                </c:pt>
              </c:numCache>
            </c:numRef>
          </c:val>
          <c:extLst>
            <c:ext xmlns:c16="http://schemas.microsoft.com/office/drawing/2014/chart" uri="{C3380CC4-5D6E-409C-BE32-E72D297353CC}">
              <c16:uniqueId val="{00000001-BF95-45EF-B4E4-2FD373290888}"/>
            </c:ext>
          </c:extLst>
        </c:ser>
        <c:dLbls>
          <c:showLegendKey val="0"/>
          <c:showVal val="0"/>
          <c:showCatName val="0"/>
          <c:showSerName val="0"/>
          <c:showPercent val="0"/>
          <c:showBubbleSize val="0"/>
        </c:dLbls>
        <c:axId val="627311424"/>
        <c:axId val="627308144"/>
      </c:radarChart>
      <c:catAx>
        <c:axId val="62731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7308144"/>
        <c:crosses val="autoZero"/>
        <c:auto val="1"/>
        <c:lblAlgn val="ctr"/>
        <c:lblOffset val="100"/>
        <c:noMultiLvlLbl val="0"/>
      </c:catAx>
      <c:valAx>
        <c:axId val="627308144"/>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73114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2018/12/25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09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03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328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97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78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523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611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50870" y="-7620"/>
            <a:ext cx="5854700" cy="2067560"/>
            <a:chOff x="4235" y="0"/>
            <a:chExt cx="10192" cy="3964"/>
          </a:xfrm>
        </p:grpSpPr>
        <p:grpSp>
          <p:nvGrpSpPr>
            <p:cNvPr id="6" name="组合 5"/>
            <p:cNvGrpSpPr/>
            <p:nvPr/>
          </p:nvGrpSpPr>
          <p:grpSpPr>
            <a:xfrm>
              <a:off x="4235" y="0"/>
              <a:ext cx="9919" cy="3964"/>
              <a:chOff x="4235" y="0"/>
              <a:chExt cx="9919" cy="3964"/>
            </a:xfrm>
          </p:grpSpPr>
          <p:pic>
            <p:nvPicPr>
              <p:cNvPr id="4" name="图片 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5" name="矩形 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620" y="3954780"/>
            <a:ext cx="12206605" cy="2939415"/>
            <a:chOff x="20" y="5946"/>
            <a:chExt cx="19184" cy="4852"/>
          </a:xfrm>
        </p:grpSpPr>
        <p:pic>
          <p:nvPicPr>
            <p:cNvPr id="3" name="图片 2" descr="400083054"/>
            <p:cNvPicPr>
              <a:picLocks noChangeAspect="1"/>
            </p:cNvPicPr>
            <p:nvPr/>
          </p:nvPicPr>
          <p:blipFill>
            <a:blip r:embed="rId3"/>
            <a:srcRect t="62118"/>
            <a:stretch>
              <a:fillRect/>
            </a:stretch>
          </p:blipFill>
          <p:spPr>
            <a:xfrm>
              <a:off x="20" y="5946"/>
              <a:ext cx="19184" cy="4853"/>
            </a:xfrm>
            <a:prstGeom prst="rect">
              <a:avLst/>
            </a:prstGeom>
          </p:spPr>
        </p:pic>
        <p:sp>
          <p:nvSpPr>
            <p:cNvPr id="9" name="矩形 8"/>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147945" y="1877060"/>
            <a:ext cx="2185035" cy="641350"/>
            <a:chOff x="3071" y="3634"/>
            <a:chExt cx="5284" cy="1551"/>
          </a:xfrm>
        </p:grpSpPr>
        <p:pic>
          <p:nvPicPr>
            <p:cNvPr id="11" name="图片 10" descr="400083054"/>
            <p:cNvPicPr>
              <a:picLocks noChangeAspect="1"/>
            </p:cNvPicPr>
            <p:nvPr/>
          </p:nvPicPr>
          <p:blipFill>
            <a:blip r:embed="rId3"/>
            <a:srcRect t="22815" b="37049"/>
            <a:stretch>
              <a:fillRect/>
            </a:stretch>
          </p:blipFill>
          <p:spPr>
            <a:xfrm>
              <a:off x="3071" y="3771"/>
              <a:ext cx="5284" cy="1414"/>
            </a:xfrm>
            <a:prstGeom prst="rect">
              <a:avLst/>
            </a:prstGeom>
          </p:spPr>
        </p:pic>
        <p:sp>
          <p:nvSpPr>
            <p:cNvPr id="12" name="矩形 11"/>
            <p:cNvSpPr/>
            <p:nvPr/>
          </p:nvSpPr>
          <p:spPr>
            <a:xfrm>
              <a:off x="5515" y="3685"/>
              <a:ext cx="343" cy="4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6" y="3634"/>
              <a:ext cx="376" cy="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3"/>
          <p:cNvSpPr txBox="1"/>
          <p:nvPr/>
        </p:nvSpPr>
        <p:spPr>
          <a:xfrm>
            <a:off x="2083269" y="2617984"/>
            <a:ext cx="8338586" cy="1177245"/>
          </a:xfrm>
          <a:prstGeom prst="rect">
            <a:avLst/>
          </a:prstGeom>
          <a:noFill/>
        </p:spPr>
        <p:txBody>
          <a:bodyPr wrap="square" lIns="68580" tIns="34290" rIns="68580" bIns="34290" rtlCol="0">
            <a:spAutoFit/>
          </a:bodyPr>
          <a:lstStyle/>
          <a:p>
            <a:pPr algn="ctr"/>
            <a:r>
              <a:rPr lang="zh-CN" altLang="en-US" sz="4000" dirty="0">
                <a:solidFill>
                  <a:schemeClr val="bg2">
                    <a:lumMod val="50000"/>
                  </a:schemeClr>
                </a:solidFill>
                <a:latin typeface="微软雅黑" panose="020B0503020204020204" charset="-122"/>
                <a:ea typeface="微软雅黑" panose="020B0503020204020204" charset="-122"/>
              </a:rPr>
              <a:t>软件需求规格说明书</a:t>
            </a:r>
            <a:endParaRPr lang="en-US" altLang="zh-CN" sz="4000" dirty="0">
              <a:solidFill>
                <a:schemeClr val="bg2">
                  <a:lumMod val="50000"/>
                </a:schemeClr>
              </a:solidFill>
              <a:latin typeface="微软雅黑" panose="020B0503020204020204" charset="-122"/>
              <a:ea typeface="微软雅黑" panose="020B0503020204020204" charset="-122"/>
            </a:endParaRPr>
          </a:p>
          <a:p>
            <a:pPr algn="ctr"/>
            <a:r>
              <a:rPr lang="en-US" altLang="zh-CN" sz="3200" dirty="0">
                <a:solidFill>
                  <a:schemeClr val="bg2">
                    <a:lumMod val="50000"/>
                  </a:schemeClr>
                </a:solidFill>
                <a:latin typeface="微软雅黑" panose="020B0503020204020204" charset="-122"/>
                <a:ea typeface="微软雅黑" panose="020B0503020204020204" charset="-122"/>
              </a:rPr>
              <a:t>Software Requirements Specification</a:t>
            </a:r>
            <a:endParaRPr lang="zh-CN" altLang="zh-CN" sz="3200" dirty="0">
              <a:solidFill>
                <a:schemeClr val="bg2">
                  <a:lumMod val="50000"/>
                </a:schemeClr>
              </a:solidFill>
              <a:latin typeface="微软雅黑" panose="020B0503020204020204" charset="-122"/>
              <a:ea typeface="微软雅黑" panose="020B0503020204020204" charset="-122"/>
            </a:endParaRPr>
          </a:p>
        </p:txBody>
      </p:sp>
      <p:sp>
        <p:nvSpPr>
          <p:cNvPr id="18" name="文本框 17"/>
          <p:cNvSpPr txBox="1"/>
          <p:nvPr/>
        </p:nvSpPr>
        <p:spPr>
          <a:xfrm>
            <a:off x="3947160" y="3954780"/>
            <a:ext cx="4766310" cy="707886"/>
          </a:xfrm>
          <a:prstGeom prst="rect">
            <a:avLst/>
          </a:prstGeom>
          <a:noFill/>
        </p:spPr>
        <p:txBody>
          <a:bodyPr wrap="square" rtlCol="0">
            <a:spAutoFit/>
          </a:bodyPr>
          <a:lstStyle/>
          <a:p>
            <a:pPr algn="ctr"/>
            <a:r>
              <a:rPr lang="zh-CN" altLang="en-US" sz="2000" dirty="0">
                <a:solidFill>
                  <a:schemeClr val="bg2">
                    <a:lumMod val="50000"/>
                  </a:schemeClr>
                </a:solidFill>
                <a:latin typeface="微软雅黑" panose="020B0503020204020204" charset="-122"/>
                <a:ea typeface="微软雅黑" panose="020B0503020204020204" charset="-122"/>
              </a:rPr>
              <a:t>组长：沈启航</a:t>
            </a:r>
            <a:r>
              <a:rPr lang="en-US" altLang="zh-CN" sz="2000" dirty="0">
                <a:solidFill>
                  <a:schemeClr val="bg2">
                    <a:lumMod val="50000"/>
                  </a:schemeClr>
                </a:solidFill>
                <a:latin typeface="微软雅黑" panose="020B0503020204020204" charset="-122"/>
                <a:ea typeface="微软雅黑" panose="020B0503020204020204" charset="-122"/>
              </a:rPr>
              <a:t>	</a:t>
            </a:r>
            <a:r>
              <a:rPr lang="zh-CN" altLang="en-US" sz="2000" dirty="0">
                <a:solidFill>
                  <a:schemeClr val="bg2">
                    <a:lumMod val="50000"/>
                  </a:schemeClr>
                </a:solidFill>
                <a:latin typeface="微软雅黑" panose="020B0503020204020204" charset="-122"/>
                <a:ea typeface="微软雅黑" panose="020B0503020204020204" charset="-122"/>
              </a:rPr>
              <a:t>组员：徐哲远 骆佳俊</a:t>
            </a:r>
            <a:endParaRPr lang="en-US" altLang="zh-CN" sz="2000" dirty="0">
              <a:solidFill>
                <a:schemeClr val="bg2">
                  <a:lumMod val="50000"/>
                </a:schemeClr>
              </a:solidFill>
              <a:latin typeface="微软雅黑" panose="020B0503020204020204" charset="-122"/>
              <a:ea typeface="微软雅黑" panose="020B0503020204020204" charset="-122"/>
            </a:endParaRPr>
          </a:p>
          <a:p>
            <a:pPr algn="ctr"/>
            <a:r>
              <a:rPr lang="en-US" altLang="zh-CN" sz="2000" dirty="0">
                <a:solidFill>
                  <a:schemeClr val="bg2">
                    <a:lumMod val="50000"/>
                  </a:schemeClr>
                </a:solidFill>
                <a:latin typeface="微软雅黑" panose="020B0503020204020204" charset="-122"/>
                <a:ea typeface="微软雅黑" panose="020B0503020204020204" charset="-122"/>
              </a:rPr>
              <a:t>		          </a:t>
            </a:r>
            <a:r>
              <a:rPr lang="zh-CN" altLang="en-US" sz="2000" dirty="0">
                <a:solidFill>
                  <a:schemeClr val="bg2">
                    <a:lumMod val="50000"/>
                  </a:schemeClr>
                </a:solidFill>
                <a:latin typeface="微软雅黑" panose="020B0503020204020204" charset="-122"/>
                <a:ea typeface="微软雅黑" panose="020B0503020204020204" charset="-122"/>
              </a:rPr>
              <a:t>杨以恒 叶柏成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教师用户代表确认</a:t>
              </a:r>
            </a:p>
          </p:txBody>
        </p:sp>
      </p:grpSp>
      <p:pic>
        <p:nvPicPr>
          <p:cNvPr id="10" name="图片 9">
            <a:extLst>
              <a:ext uri="{FF2B5EF4-FFF2-40B4-BE49-F238E27FC236}">
                <a16:creationId xmlns:a16="http://schemas.microsoft.com/office/drawing/2014/main" id="{62D93A15-66FF-4D98-9A2B-64FB04884ACD}"/>
              </a:ext>
            </a:extLst>
          </p:cNvPr>
          <p:cNvPicPr/>
          <p:nvPr/>
        </p:nvPicPr>
        <p:blipFill rotWithShape="1">
          <a:blip r:embed="rId4"/>
          <a:srcRect l="13003" t="22043"/>
          <a:stretch/>
        </p:blipFill>
        <p:spPr bwMode="auto">
          <a:xfrm>
            <a:off x="1122218" y="1051573"/>
            <a:ext cx="9947563" cy="4754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624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学生用户代表确认</a:t>
              </a:r>
            </a:p>
          </p:txBody>
        </p:sp>
      </p:grpSp>
      <p:pic>
        <p:nvPicPr>
          <p:cNvPr id="11" name="图片 10">
            <a:extLst>
              <a:ext uri="{FF2B5EF4-FFF2-40B4-BE49-F238E27FC236}">
                <a16:creationId xmlns:a16="http://schemas.microsoft.com/office/drawing/2014/main" id="{6323B3D6-E0DF-4612-8AD8-F1FEF10B40CA}"/>
              </a:ext>
            </a:extLst>
          </p:cNvPr>
          <p:cNvPicPr/>
          <p:nvPr/>
        </p:nvPicPr>
        <p:blipFill rotWithShape="1">
          <a:blip r:embed="rId4"/>
          <a:srcRect l="12858" t="22580"/>
          <a:stretch/>
        </p:blipFill>
        <p:spPr bwMode="auto">
          <a:xfrm>
            <a:off x="587317" y="1337753"/>
            <a:ext cx="11017365" cy="46889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905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游客用户代表确认</a:t>
              </a:r>
            </a:p>
          </p:txBody>
        </p:sp>
      </p:grpSp>
      <p:pic>
        <p:nvPicPr>
          <p:cNvPr id="11" name="图片 10">
            <a:extLst>
              <a:ext uri="{FF2B5EF4-FFF2-40B4-BE49-F238E27FC236}">
                <a16:creationId xmlns:a16="http://schemas.microsoft.com/office/drawing/2014/main" id="{B0D1E03D-2335-426F-9AAB-FDAF13CA31F2}"/>
              </a:ext>
            </a:extLst>
          </p:cNvPr>
          <p:cNvPicPr/>
          <p:nvPr/>
        </p:nvPicPr>
        <p:blipFill rotWithShape="1">
          <a:blip r:embed="rId4"/>
          <a:srcRect l="13292" t="22312"/>
          <a:stretch/>
        </p:blipFill>
        <p:spPr bwMode="auto">
          <a:xfrm>
            <a:off x="1025236" y="1285729"/>
            <a:ext cx="10141527" cy="45331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09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管理员用户代表确认</a:t>
              </a:r>
            </a:p>
          </p:txBody>
        </p:sp>
      </p:grpSp>
      <p:pic>
        <p:nvPicPr>
          <p:cNvPr id="10" name="图片 9">
            <a:extLst>
              <a:ext uri="{FF2B5EF4-FFF2-40B4-BE49-F238E27FC236}">
                <a16:creationId xmlns:a16="http://schemas.microsoft.com/office/drawing/2014/main" id="{A0C1A8D8-B88F-4C2A-8562-74EBE2719D90}"/>
              </a:ext>
            </a:extLst>
          </p:cNvPr>
          <p:cNvPicPr/>
          <p:nvPr/>
        </p:nvPicPr>
        <p:blipFill rotWithShape="1">
          <a:blip r:embed="rId4"/>
          <a:srcRect l="12714" t="22312"/>
          <a:stretch/>
        </p:blipFill>
        <p:spPr bwMode="auto">
          <a:xfrm>
            <a:off x="997527" y="1285729"/>
            <a:ext cx="10196945" cy="45747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642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24082" y="619368"/>
            <a:ext cx="231462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THREE</a:t>
            </a:r>
          </a:p>
        </p:txBody>
      </p:sp>
      <p:sp>
        <p:nvSpPr>
          <p:cNvPr id="4" name="文本框 3"/>
          <p:cNvSpPr txBox="1"/>
          <p:nvPr/>
        </p:nvSpPr>
        <p:spPr>
          <a:xfrm>
            <a:off x="3620592" y="2666457"/>
            <a:ext cx="492160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3.</a:t>
            </a:r>
            <a:r>
              <a:rPr lang="zh-CN" altLang="en-US" sz="4800" dirty="0">
                <a:solidFill>
                  <a:schemeClr val="bg2">
                    <a:lumMod val="50000"/>
                  </a:schemeClr>
                </a:solidFill>
                <a:latin typeface="方正姚体" panose="02010601030101010101" charset="-122"/>
                <a:ea typeface="方正姚体" panose="02010601030101010101" charset="-122"/>
              </a:rPr>
              <a:t>需求获取及确认</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87738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24082" y="619368"/>
            <a:ext cx="231462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FOUR</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4.</a:t>
            </a:r>
            <a:r>
              <a:rPr lang="zh-CN" altLang="en-US" sz="4800" dirty="0">
                <a:solidFill>
                  <a:schemeClr val="bg2">
                    <a:lumMod val="50000"/>
                  </a:schemeClr>
                </a:solidFill>
                <a:latin typeface="方正姚体" panose="02010601030101010101" charset="-122"/>
                <a:ea typeface="方正姚体" panose="02010601030101010101" charset="-122"/>
              </a:rPr>
              <a:t>界面原型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39542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手机端界面原型</a:t>
              </a:r>
            </a:p>
          </p:txBody>
        </p:sp>
      </p:grpSp>
      <p:pic>
        <p:nvPicPr>
          <p:cNvPr id="4" name="图片 3">
            <a:extLst>
              <a:ext uri="{FF2B5EF4-FFF2-40B4-BE49-F238E27FC236}">
                <a16:creationId xmlns:a16="http://schemas.microsoft.com/office/drawing/2014/main" id="{D040563E-18D2-497A-9451-27DEA8321BFE}"/>
              </a:ext>
            </a:extLst>
          </p:cNvPr>
          <p:cNvPicPr>
            <a:picLocks noChangeAspect="1"/>
          </p:cNvPicPr>
          <p:nvPr/>
        </p:nvPicPr>
        <p:blipFill rotWithShape="1">
          <a:blip r:embed="rId3">
            <a:extLst>
              <a:ext uri="{28A0092B-C50C-407E-A947-70E740481C1C}">
                <a14:useLocalDpi xmlns:a14="http://schemas.microsoft.com/office/drawing/2010/main" val="0"/>
              </a:ext>
            </a:extLst>
          </a:blip>
          <a:srcRect l="3503" t="10656" r="3825" b="11720"/>
          <a:stretch/>
        </p:blipFill>
        <p:spPr>
          <a:xfrm>
            <a:off x="1715918" y="1018309"/>
            <a:ext cx="2895600" cy="4821382"/>
          </a:xfrm>
          <a:prstGeom prst="rect">
            <a:avLst/>
          </a:prstGeom>
        </p:spPr>
      </p:pic>
      <p:pic>
        <p:nvPicPr>
          <p:cNvPr id="6" name="图片 5">
            <a:extLst>
              <a:ext uri="{FF2B5EF4-FFF2-40B4-BE49-F238E27FC236}">
                <a16:creationId xmlns:a16="http://schemas.microsoft.com/office/drawing/2014/main" id="{1C00C9C8-C9C4-4DBB-8D23-954635746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518" y="1018309"/>
            <a:ext cx="2895600" cy="4821382"/>
          </a:xfrm>
          <a:prstGeom prst="rect">
            <a:avLst/>
          </a:prstGeom>
        </p:spPr>
      </p:pic>
      <p:pic>
        <p:nvPicPr>
          <p:cNvPr id="8" name="图片 7">
            <a:extLst>
              <a:ext uri="{FF2B5EF4-FFF2-40B4-BE49-F238E27FC236}">
                <a16:creationId xmlns:a16="http://schemas.microsoft.com/office/drawing/2014/main" id="{A64FFD6A-096D-4D9E-B9F7-2B95C05BF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0411" y="1018309"/>
            <a:ext cx="2734057" cy="4801270"/>
          </a:xfrm>
          <a:prstGeom prst="rect">
            <a:avLst/>
          </a:prstGeom>
        </p:spPr>
      </p:pic>
      <p:sp>
        <p:nvSpPr>
          <p:cNvPr id="9" name="文本框 8">
            <a:extLst>
              <a:ext uri="{FF2B5EF4-FFF2-40B4-BE49-F238E27FC236}">
                <a16:creationId xmlns:a16="http://schemas.microsoft.com/office/drawing/2014/main" id="{0C1A643B-7B01-4F73-A993-A73034070AC7}"/>
              </a:ext>
            </a:extLst>
          </p:cNvPr>
          <p:cNvSpPr txBox="1"/>
          <p:nvPr/>
        </p:nvSpPr>
        <p:spPr>
          <a:xfrm>
            <a:off x="8007194" y="6054436"/>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详情见界面原型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68" y="594"/>
              <a:ext cx="3904" cy="582"/>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网页端界面原型</a:t>
              </a:r>
            </a:p>
          </p:txBody>
        </p:sp>
      </p:grpSp>
      <p:sp>
        <p:nvSpPr>
          <p:cNvPr id="9" name="文本框 8">
            <a:extLst>
              <a:ext uri="{FF2B5EF4-FFF2-40B4-BE49-F238E27FC236}">
                <a16:creationId xmlns:a16="http://schemas.microsoft.com/office/drawing/2014/main" id="{0C1A643B-7B01-4F73-A993-A73034070AC7}"/>
              </a:ext>
            </a:extLst>
          </p:cNvPr>
          <p:cNvSpPr txBox="1"/>
          <p:nvPr/>
        </p:nvSpPr>
        <p:spPr>
          <a:xfrm>
            <a:off x="8007194" y="6054436"/>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详情见界面原型</a:t>
            </a:r>
          </a:p>
        </p:txBody>
      </p:sp>
      <p:pic>
        <p:nvPicPr>
          <p:cNvPr id="3" name="图片 2">
            <a:extLst>
              <a:ext uri="{FF2B5EF4-FFF2-40B4-BE49-F238E27FC236}">
                <a16:creationId xmlns:a16="http://schemas.microsoft.com/office/drawing/2014/main" id="{3E4EB1BB-0D8C-4137-B883-F0171DC7E0F5}"/>
              </a:ext>
            </a:extLst>
          </p:cNvPr>
          <p:cNvPicPr>
            <a:picLocks noChangeAspect="1"/>
          </p:cNvPicPr>
          <p:nvPr/>
        </p:nvPicPr>
        <p:blipFill rotWithShape="1">
          <a:blip r:embed="rId3">
            <a:extLst>
              <a:ext uri="{28A0092B-C50C-407E-A947-70E740481C1C}">
                <a14:useLocalDpi xmlns:a14="http://schemas.microsoft.com/office/drawing/2010/main" val="0"/>
              </a:ext>
            </a:extLst>
          </a:blip>
          <a:srcRect t="-269" r="9522"/>
          <a:stretch/>
        </p:blipFill>
        <p:spPr>
          <a:xfrm>
            <a:off x="1156104" y="831045"/>
            <a:ext cx="9879792" cy="5223391"/>
          </a:xfrm>
          <a:prstGeom prst="rect">
            <a:avLst/>
          </a:prstGeom>
        </p:spPr>
      </p:pic>
    </p:spTree>
    <p:extLst>
      <p:ext uri="{BB962C8B-B14F-4D97-AF65-F5344CB8AC3E}">
        <p14:creationId xmlns:p14="http://schemas.microsoft.com/office/powerpoint/2010/main" val="318523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42895" y="554176"/>
            <a:ext cx="1906209"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FIVE</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5.</a:t>
            </a:r>
            <a:r>
              <a:rPr lang="zh-CN" altLang="en-US" sz="4800" dirty="0">
                <a:solidFill>
                  <a:schemeClr val="bg2">
                    <a:lumMod val="50000"/>
                  </a:schemeClr>
                </a:solidFill>
                <a:latin typeface="方正姚体" panose="02010601030101010101" charset="-122"/>
                <a:ea typeface="方正姚体" panose="02010601030101010101" charset="-122"/>
              </a:rPr>
              <a:t>需求用例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56608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2" name="表格 1">
            <a:extLst>
              <a:ext uri="{FF2B5EF4-FFF2-40B4-BE49-F238E27FC236}">
                <a16:creationId xmlns:a16="http://schemas.microsoft.com/office/drawing/2014/main" id="{55F39E07-619F-4048-BF7A-B10653A590A4}"/>
              </a:ext>
            </a:extLst>
          </p:cNvPr>
          <p:cNvGraphicFramePr>
            <a:graphicFrameLocks noGrp="1"/>
          </p:cNvGraphicFramePr>
          <p:nvPr>
            <p:extLst>
              <p:ext uri="{D42A27DB-BD31-4B8C-83A1-F6EECF244321}">
                <p14:modId xmlns:p14="http://schemas.microsoft.com/office/powerpoint/2010/main" val="4039911432"/>
              </p:ext>
            </p:extLst>
          </p:nvPr>
        </p:nvGraphicFramePr>
        <p:xfrm>
          <a:off x="656590" y="964975"/>
          <a:ext cx="10878820" cy="5681814"/>
        </p:xfrm>
        <a:graphic>
          <a:graphicData uri="http://schemas.openxmlformats.org/drawingml/2006/table">
            <a:tbl>
              <a:tblPr firstRow="1" firstCol="1" bandRow="1">
                <a:tableStyleId>{F5AB1C69-6EDB-4FF4-983F-18BD219EF322}</a:tableStyleId>
              </a:tblPr>
              <a:tblGrid>
                <a:gridCol w="952608">
                  <a:extLst>
                    <a:ext uri="{9D8B030D-6E8A-4147-A177-3AD203B41FA5}">
                      <a16:colId xmlns:a16="http://schemas.microsoft.com/office/drawing/2014/main" val="336466585"/>
                    </a:ext>
                  </a:extLst>
                </a:gridCol>
                <a:gridCol w="764418">
                  <a:extLst>
                    <a:ext uri="{9D8B030D-6E8A-4147-A177-3AD203B41FA5}">
                      <a16:colId xmlns:a16="http://schemas.microsoft.com/office/drawing/2014/main" val="656216895"/>
                    </a:ext>
                  </a:extLst>
                </a:gridCol>
                <a:gridCol w="2176930">
                  <a:extLst>
                    <a:ext uri="{9D8B030D-6E8A-4147-A177-3AD203B41FA5}">
                      <a16:colId xmlns:a16="http://schemas.microsoft.com/office/drawing/2014/main" val="1665274836"/>
                    </a:ext>
                  </a:extLst>
                </a:gridCol>
                <a:gridCol w="6984864">
                  <a:extLst>
                    <a:ext uri="{9D8B030D-6E8A-4147-A177-3AD203B41FA5}">
                      <a16:colId xmlns:a16="http://schemas.microsoft.com/office/drawing/2014/main" val="3163655656"/>
                    </a:ext>
                  </a:extLst>
                </a:gridCol>
              </a:tblGrid>
              <a:tr h="325652">
                <a:tc>
                  <a:txBody>
                    <a:bodyPr/>
                    <a:lstStyle/>
                    <a:p>
                      <a:pPr algn="just">
                        <a:spcAft>
                          <a:spcPts val="0"/>
                        </a:spcAft>
                      </a:pPr>
                      <a:r>
                        <a:rPr lang="zh-CN" sz="1400" kern="100">
                          <a:effectLst/>
                        </a:rPr>
                        <a:t>序号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特性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功能点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特性描述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398857505"/>
                  </a:ext>
                </a:extLst>
              </a:tr>
              <a:tr h="678567">
                <a:tc rowSpan="15">
                  <a:txBody>
                    <a:bodyPr/>
                    <a:lstStyle/>
                    <a:p>
                      <a:pPr algn="just">
                        <a:spcAft>
                          <a:spcPts val="0"/>
                        </a:spcAft>
                      </a:pPr>
                      <a:r>
                        <a:rPr lang="en-US" sz="1400" kern="100" dirty="0">
                          <a:effectLst/>
                        </a:rPr>
                        <a:t>FE-1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rowSpan="15">
                  <a:txBody>
                    <a:bodyPr/>
                    <a:lstStyle/>
                    <a:p>
                      <a:pPr algn="just">
                        <a:spcAft>
                          <a:spcPts val="0"/>
                        </a:spcAft>
                      </a:pPr>
                      <a:r>
                        <a:rPr lang="zh-CN" sz="1400" kern="100" dirty="0">
                          <a:effectLst/>
                        </a:rPr>
                        <a:t>课程相关操作</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100">
                          <a:effectLst/>
                        </a:rPr>
                        <a:t>课程介绍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网站有系统的课程介绍包括项目管理,需求工程等几门课的课程信息、课程公告、教学资源、历届优秀作业、课程答疑、课程讨论、相关链接、留言板，以及所需前沿课程。并可以在以后增加另外课程的时候可以定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563872665"/>
                  </a:ext>
                </a:extLst>
              </a:tr>
              <a:tr h="4071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课程公告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用于教师发布作业，临时变更课程等的通知，通知以课程消息方式私信推送至该课程所有相关人员。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4193075430"/>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关注某门课程后，该课程的超链接信息条目会在用户的课程总览界面上置顶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810072051"/>
                  </a:ext>
                </a:extLst>
              </a:tr>
              <a:tr h="67856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课程资料显示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课程详情界面中提供课件（包括以往的旧版本课件，以及最新的课件）、模板、参考资料、以往优秀作业、教学视频、音频资料、电子教材、历年试卷、补课资料，以及老师的教学交流文章下载超链接，用于下载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478112621"/>
                  </a:ext>
                </a:extLst>
              </a:tr>
              <a:tr h="248992">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课程资料上传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教师上传自己所开课程的相关资料。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758424083"/>
                  </a:ext>
                </a:extLst>
              </a:tr>
              <a:tr h="262739">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在线查看多媒体资料</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如果教师提供的是多媒体资料，网站能提供在线观看功能（如课堂录像）。</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926611947"/>
                  </a:ext>
                </a:extLst>
              </a:tr>
              <a:tr h="234921">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a:effectLst/>
                        </a:rPr>
                        <a:t>课程信息更新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教师对课程的删除，以及具体某项信息的修改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572912461"/>
                  </a:ext>
                </a:extLst>
              </a:tr>
              <a:tr h="542853">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100" dirty="0">
                          <a:effectLst/>
                        </a:rPr>
                        <a:t>课程资料下载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本班老师同学可以通过账号下载，其他用户可以在线浏览简化版课件。下载的速度能够得到保证：同时可容纳10人下载，并且人均速度能达到50kb/s。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380521856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申请开课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教师申请开课，经管理员审核后在课程区域新增课程。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221121431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课程答疑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教师开放课程答疑，课程内部产生一个聊天室，选了本课程的学生可参与到即时的答疑中去。</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1255293441"/>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课程讨论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学生、教师开放一个课程讨论版，在其中发帖，参与非即时性的讨论。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60788945"/>
                  </a:ext>
                </a:extLst>
              </a:tr>
              <a:tr h="190808">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课程相关链接</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a:effectLst/>
                        </a:rPr>
                        <a:t>查看具体课程的一些相关链接</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1251133309"/>
                  </a:ext>
                </a:extLst>
              </a:tr>
              <a:tr h="271427">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400" kern="0">
                          <a:effectLst/>
                        </a:rPr>
                        <a:t>我的课程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algn="just">
                        <a:spcAft>
                          <a:spcPts val="0"/>
                        </a:spcAft>
                      </a:pPr>
                      <a:r>
                        <a:rPr lang="zh-CN" sz="1400" kern="100" dirty="0">
                          <a:effectLst/>
                        </a:rPr>
                        <a:t>学生查看自己关注的课程，教师查看自己建立的课程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extLst>
                  <a:ext uri="{0D108BD9-81ED-4DB2-BD59-A6C34878D82A}">
                    <a16:rowId xmlns:a16="http://schemas.microsoft.com/office/drawing/2014/main" val="3292554701"/>
                  </a:ext>
                </a:extLst>
              </a:tr>
              <a:tr h="271427">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0">
                          <a:effectLst/>
                          <a:latin typeface="Calibri" panose="020F0502020204030204" pitchFamily="34" charset="0"/>
                          <a:ea typeface="宋体" panose="02010600030101010101" pitchFamily="2" charset="-122"/>
                          <a:cs typeface="宋体" panose="02010600030101010101" pitchFamily="2" charset="-122"/>
                        </a:rPr>
                        <a:t>查看所有课程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latin typeface="Calibri" panose="020F0502020204030204" pitchFamily="34" charset="0"/>
                          <a:ea typeface="宋体" panose="02010600030101010101" pitchFamily="2" charset="-122"/>
                          <a:cs typeface="宋体" panose="02010600030101010101" pitchFamily="2" charset="-122"/>
                        </a:rPr>
                        <a:t>查看所有课程，课程以超链接形式显示在下方</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5123996"/>
                  </a:ext>
                </a:extLst>
              </a:tr>
              <a:tr h="271427">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vMerge="1">
                  <a:txBody>
                    <a:bodyPr/>
                    <a:lstStyle/>
                    <a:p>
                      <a:pPr algn="just">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248" marR="45248" marT="0" marB="0"/>
                </a:tc>
                <a:tc>
                  <a:txBody>
                    <a:bodyPr/>
                    <a:lstStyle/>
                    <a:p>
                      <a:pPr marL="342900" lvl="0" indent="-342900" algn="just">
                        <a:lnSpc>
                          <a:spcPct val="115000"/>
                        </a:lnSpc>
                        <a:spcAft>
                          <a:spcPts val="0"/>
                        </a:spcAft>
                        <a:buFont typeface="+mj-lt"/>
                        <a:buAutoNum type="arabicPeriod"/>
                      </a:pPr>
                      <a:r>
                        <a:rPr lang="zh-CN" sz="1400" kern="0">
                          <a:effectLst/>
                          <a:latin typeface="Calibri" panose="020F0502020204030204" pitchFamily="34" charset="0"/>
                          <a:ea typeface="宋体" panose="02010600030101010101" pitchFamily="2" charset="-122"/>
                          <a:cs typeface="宋体" panose="02010600030101010101" pitchFamily="2" charset="-122"/>
                        </a:rPr>
                        <a:t>搜索课程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latin typeface="Calibri" panose="020F0502020204030204" pitchFamily="34" charset="0"/>
                          <a:ea typeface="宋体" panose="02010600030101010101" pitchFamily="2" charset="-122"/>
                          <a:cs typeface="宋体" panose="02010600030101010101" pitchFamily="2" charset="-122"/>
                        </a:rPr>
                        <a:t>根据关键字搜索相关课程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1375465"/>
                  </a:ext>
                </a:extLst>
              </a:tr>
            </a:tbl>
          </a:graphicData>
        </a:graphic>
      </p:graphicFrame>
    </p:spTree>
    <p:extLst>
      <p:ext uri="{BB962C8B-B14F-4D97-AF65-F5344CB8AC3E}">
        <p14:creationId xmlns:p14="http://schemas.microsoft.com/office/powerpoint/2010/main" val="263850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743325" y="3175"/>
            <a:ext cx="4769485" cy="1684020"/>
            <a:chOff x="4235" y="0"/>
            <a:chExt cx="10192" cy="3964"/>
          </a:xfrm>
        </p:grpSpPr>
        <p:grpSp>
          <p:nvGrpSpPr>
            <p:cNvPr id="23" name="组合 22"/>
            <p:cNvGrpSpPr/>
            <p:nvPr/>
          </p:nvGrpSpPr>
          <p:grpSpPr>
            <a:xfrm>
              <a:off x="4235" y="0"/>
              <a:ext cx="9919" cy="3964"/>
              <a:chOff x="4235" y="0"/>
              <a:chExt cx="9919" cy="3964"/>
            </a:xfrm>
          </p:grpSpPr>
          <p:pic>
            <p:nvPicPr>
              <p:cNvPr id="24" name="图片 2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25" name="矩形 2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5198345" y="1106333"/>
            <a:ext cx="2138680" cy="768350"/>
          </a:xfrm>
          <a:prstGeom prst="rect">
            <a:avLst/>
          </a:prstGeom>
        </p:spPr>
        <p:txBody>
          <a:bodyPr vert="horz" wrap="none">
            <a:spAutoFit/>
          </a:bodyPr>
          <a:lstStyle/>
          <a:p>
            <a:pPr lvl="0" algn="ctr" fontAlgn="base">
              <a:spcBef>
                <a:spcPct val="0"/>
              </a:spcBef>
              <a:spcAft>
                <a:spcPct val="0"/>
              </a:spcAft>
            </a:pPr>
            <a:r>
              <a:rPr lang="zh-CN" altLang="zh-CN" sz="4400" dirty="0">
                <a:latin typeface="幼圆" panose="02010509060101010101" charset="-122"/>
                <a:ea typeface="幼圆" panose="02010509060101010101" charset="-122"/>
              </a:rPr>
              <a:t>目  </a:t>
            </a:r>
            <a:r>
              <a:rPr lang="en-US" altLang="zh-CN" sz="4400" dirty="0">
                <a:latin typeface="幼圆" panose="02010509060101010101" charset="-122"/>
                <a:ea typeface="幼圆" panose="02010509060101010101" charset="-122"/>
              </a:rPr>
              <a:t> </a:t>
            </a:r>
            <a:r>
              <a:rPr lang="zh-CN" altLang="zh-CN" sz="4400" dirty="0">
                <a:latin typeface="幼圆" panose="02010509060101010101" charset="-122"/>
                <a:ea typeface="幼圆" panose="02010509060101010101" charset="-122"/>
              </a:rPr>
              <a:t>录</a:t>
            </a:r>
          </a:p>
        </p:txBody>
      </p:sp>
      <p:sp>
        <p:nvSpPr>
          <p:cNvPr id="28" name="矩形 27"/>
          <p:cNvSpPr/>
          <p:nvPr/>
        </p:nvSpPr>
        <p:spPr>
          <a:xfrm>
            <a:off x="5449943" y="2017533"/>
            <a:ext cx="1827110" cy="646331"/>
          </a:xfrm>
          <a:prstGeom prst="rect">
            <a:avLst/>
          </a:prstGeom>
        </p:spPr>
        <p:txBody>
          <a:bodyPr vert="horz" wrap="square">
            <a:spAutoFit/>
          </a:bodyPr>
          <a:lstStyle/>
          <a:p>
            <a:pPr algn="ctr"/>
            <a:r>
              <a:rPr lang="zh-CN" altLang="en-US" spc="300" dirty="0">
                <a:latin typeface="BrowalliaUPC" panose="020B0604020202020204" charset="0"/>
                <a:ea typeface="幼圆" panose="02010509060101010101" charset="-122"/>
              </a:rPr>
              <a:t>TABLE</a:t>
            </a:r>
            <a:endParaRPr lang="en-US" altLang="zh-CN" spc="300" dirty="0">
              <a:latin typeface="BrowalliaUPC" panose="020B0604020202020204" charset="0"/>
              <a:ea typeface="幼圆" panose="02010509060101010101" charset="-122"/>
            </a:endParaRPr>
          </a:p>
          <a:p>
            <a:pPr algn="ctr"/>
            <a:r>
              <a:rPr lang="zh-CN" altLang="en-US" spc="300" dirty="0">
                <a:latin typeface="BrowalliaUPC" panose="020B0604020202020204" charset="0"/>
                <a:ea typeface="幼圆" panose="02010509060101010101" charset="-122"/>
              </a:rPr>
              <a:t>OF CONTENTS</a:t>
            </a:r>
          </a:p>
        </p:txBody>
      </p:sp>
      <p:cxnSp>
        <p:nvCxnSpPr>
          <p:cNvPr id="50" name="直接连接符 49"/>
          <p:cNvCxnSpPr>
            <a:cxnSpLocks/>
          </p:cNvCxnSpPr>
          <p:nvPr/>
        </p:nvCxnSpPr>
        <p:spPr>
          <a:xfrm>
            <a:off x="5970568" y="1914490"/>
            <a:ext cx="650269"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4" name="TextBox 61"/>
          <p:cNvSpPr txBox="1"/>
          <p:nvPr/>
        </p:nvSpPr>
        <p:spPr>
          <a:xfrm>
            <a:off x="1702994" y="2751789"/>
            <a:ext cx="2590533"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1.Vision&amp;Scope</a:t>
            </a:r>
          </a:p>
        </p:txBody>
      </p:sp>
      <p:sp>
        <p:nvSpPr>
          <p:cNvPr id="92" name="TextBox 61">
            <a:extLst>
              <a:ext uri="{FF2B5EF4-FFF2-40B4-BE49-F238E27FC236}">
                <a16:creationId xmlns:a16="http://schemas.microsoft.com/office/drawing/2014/main" id="{A2DB52C0-FB4C-481D-9344-749BCA18BF4A}"/>
              </a:ext>
            </a:extLst>
          </p:cNvPr>
          <p:cNvSpPr txBox="1"/>
          <p:nvPr/>
        </p:nvSpPr>
        <p:spPr>
          <a:xfrm>
            <a:off x="1702994" y="3585993"/>
            <a:ext cx="2590532"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2.</a:t>
            </a:r>
            <a:r>
              <a:rPr lang="zh-CN" altLang="en-US" sz="2400" dirty="0">
                <a:solidFill>
                  <a:srgbClr val="767171"/>
                </a:solidFill>
                <a:latin typeface="Microsoft JhengHei" panose="020B0604030504040204" charset="-120"/>
                <a:ea typeface="Microsoft JhengHei" panose="020B0604030504040204" charset="-120"/>
              </a:rPr>
              <a:t>用户群分类</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3" name="TextBox 61">
            <a:extLst>
              <a:ext uri="{FF2B5EF4-FFF2-40B4-BE49-F238E27FC236}">
                <a16:creationId xmlns:a16="http://schemas.microsoft.com/office/drawing/2014/main" id="{0C6A9D74-AE6A-4B80-B2E2-8B621965BB6A}"/>
              </a:ext>
            </a:extLst>
          </p:cNvPr>
          <p:cNvSpPr txBox="1"/>
          <p:nvPr/>
        </p:nvSpPr>
        <p:spPr>
          <a:xfrm>
            <a:off x="1702994" y="4406369"/>
            <a:ext cx="2649236"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3.</a:t>
            </a:r>
            <a:r>
              <a:rPr lang="zh-CN" altLang="en-US" sz="2400" dirty="0">
                <a:solidFill>
                  <a:srgbClr val="767171"/>
                </a:solidFill>
                <a:latin typeface="Microsoft JhengHei" panose="020B0604030504040204" charset="-120"/>
                <a:ea typeface="Microsoft JhengHei" panose="020B0604030504040204" charset="-120"/>
              </a:rPr>
              <a:t>需求获取及确认</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4" name="TextBox 61">
            <a:extLst>
              <a:ext uri="{FF2B5EF4-FFF2-40B4-BE49-F238E27FC236}">
                <a16:creationId xmlns:a16="http://schemas.microsoft.com/office/drawing/2014/main" id="{2A43F555-AA81-49E5-81DB-6E203755AE41}"/>
              </a:ext>
            </a:extLst>
          </p:cNvPr>
          <p:cNvSpPr txBox="1"/>
          <p:nvPr/>
        </p:nvSpPr>
        <p:spPr>
          <a:xfrm>
            <a:off x="1702994" y="5226745"/>
            <a:ext cx="1765557"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4.</a:t>
            </a:r>
            <a:r>
              <a:rPr lang="zh-CN" altLang="en-US" sz="2400" dirty="0">
                <a:solidFill>
                  <a:srgbClr val="767171"/>
                </a:solidFill>
                <a:latin typeface="Microsoft JhengHei" panose="020B0604030504040204" charset="-120"/>
                <a:ea typeface="Microsoft JhengHei" panose="020B0604030504040204" charset="-120"/>
              </a:rPr>
              <a:t>界面原型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5" name="TextBox 61">
            <a:extLst>
              <a:ext uri="{FF2B5EF4-FFF2-40B4-BE49-F238E27FC236}">
                <a16:creationId xmlns:a16="http://schemas.microsoft.com/office/drawing/2014/main" id="{032A1774-FDEF-4B82-BF76-CBC668D5C980}"/>
              </a:ext>
            </a:extLst>
          </p:cNvPr>
          <p:cNvSpPr txBox="1"/>
          <p:nvPr/>
        </p:nvSpPr>
        <p:spPr>
          <a:xfrm>
            <a:off x="5198345" y="2747008"/>
            <a:ext cx="207870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5.</a:t>
            </a:r>
            <a:r>
              <a:rPr lang="zh-CN" altLang="en-US" sz="2400" dirty="0">
                <a:solidFill>
                  <a:srgbClr val="767171"/>
                </a:solidFill>
                <a:latin typeface="Microsoft JhengHei" panose="020B0604030504040204" charset="-120"/>
                <a:ea typeface="Microsoft JhengHei" panose="020B0604030504040204" charset="-120"/>
              </a:rPr>
              <a:t>需求用例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6" name="TextBox 61">
            <a:extLst>
              <a:ext uri="{FF2B5EF4-FFF2-40B4-BE49-F238E27FC236}">
                <a16:creationId xmlns:a16="http://schemas.microsoft.com/office/drawing/2014/main" id="{16291E3C-C9E7-4387-9321-2DD30683CC18}"/>
              </a:ext>
            </a:extLst>
          </p:cNvPr>
          <p:cNvSpPr txBox="1"/>
          <p:nvPr/>
        </p:nvSpPr>
        <p:spPr>
          <a:xfrm>
            <a:off x="5198345" y="3585993"/>
            <a:ext cx="2077127"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6.</a:t>
            </a:r>
            <a:r>
              <a:rPr lang="zh-CN" altLang="en-US" sz="2400" dirty="0">
                <a:solidFill>
                  <a:srgbClr val="767171"/>
                </a:solidFill>
                <a:latin typeface="Microsoft JhengHei" panose="020B0604030504040204" charset="-120"/>
                <a:ea typeface="Microsoft JhengHei" panose="020B0604030504040204" charset="-120"/>
              </a:rPr>
              <a:t>数据字典</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7" name="TextBox 61">
            <a:extLst>
              <a:ext uri="{FF2B5EF4-FFF2-40B4-BE49-F238E27FC236}">
                <a16:creationId xmlns:a16="http://schemas.microsoft.com/office/drawing/2014/main" id="{77A466C3-B5E9-4AA7-BC4D-BD49AE88681D}"/>
              </a:ext>
            </a:extLst>
          </p:cNvPr>
          <p:cNvSpPr txBox="1"/>
          <p:nvPr/>
        </p:nvSpPr>
        <p:spPr>
          <a:xfrm>
            <a:off x="5198345" y="4406368"/>
            <a:ext cx="2400505"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7.</a:t>
            </a:r>
            <a:r>
              <a:rPr lang="zh-CN" altLang="en-US" sz="2400" dirty="0">
                <a:solidFill>
                  <a:srgbClr val="767171"/>
                </a:solidFill>
                <a:latin typeface="Microsoft JhengHei" panose="020B0604030504040204" charset="-120"/>
                <a:ea typeface="Microsoft JhengHei" panose="020B0604030504040204" charset="-120"/>
              </a:rPr>
              <a:t>需求冲突处理</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8" name="TextBox 61">
            <a:extLst>
              <a:ext uri="{FF2B5EF4-FFF2-40B4-BE49-F238E27FC236}">
                <a16:creationId xmlns:a16="http://schemas.microsoft.com/office/drawing/2014/main" id="{EB471599-365B-4F4A-B44A-F3DF4987161C}"/>
              </a:ext>
            </a:extLst>
          </p:cNvPr>
          <p:cNvSpPr txBox="1"/>
          <p:nvPr/>
        </p:nvSpPr>
        <p:spPr>
          <a:xfrm>
            <a:off x="5198345" y="5226743"/>
            <a:ext cx="2077126"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8.</a:t>
            </a:r>
            <a:r>
              <a:rPr lang="zh-CN" altLang="en-US" sz="2400" dirty="0">
                <a:solidFill>
                  <a:srgbClr val="767171"/>
                </a:solidFill>
                <a:latin typeface="Microsoft JhengHei" panose="020B0604030504040204" charset="-120"/>
                <a:ea typeface="Microsoft JhengHei" panose="020B0604030504040204" charset="-120"/>
              </a:rPr>
              <a:t>需求优先权</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99" name="TextBox 61">
            <a:extLst>
              <a:ext uri="{FF2B5EF4-FFF2-40B4-BE49-F238E27FC236}">
                <a16:creationId xmlns:a16="http://schemas.microsoft.com/office/drawing/2014/main" id="{A6433B35-1F68-40DF-B1EA-82C7F61756B0}"/>
              </a:ext>
            </a:extLst>
          </p:cNvPr>
          <p:cNvSpPr txBox="1"/>
          <p:nvPr/>
        </p:nvSpPr>
        <p:spPr>
          <a:xfrm>
            <a:off x="8181871" y="2747008"/>
            <a:ext cx="257296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9.UML</a:t>
            </a:r>
            <a:r>
              <a:rPr lang="zh-CN" altLang="en-US" sz="2400" dirty="0">
                <a:solidFill>
                  <a:srgbClr val="767171"/>
                </a:solidFill>
                <a:latin typeface="Microsoft JhengHei" panose="020B0604030504040204" charset="-120"/>
                <a:ea typeface="Microsoft JhengHei" panose="020B0604030504040204" charset="-120"/>
              </a:rPr>
              <a:t>图例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0" name="TextBox 61">
            <a:extLst>
              <a:ext uri="{FF2B5EF4-FFF2-40B4-BE49-F238E27FC236}">
                <a16:creationId xmlns:a16="http://schemas.microsoft.com/office/drawing/2014/main" id="{12D18BFC-43EE-44E6-B9B6-3914F29E9FF2}"/>
              </a:ext>
            </a:extLst>
          </p:cNvPr>
          <p:cNvSpPr txBox="1"/>
          <p:nvPr/>
        </p:nvSpPr>
        <p:spPr>
          <a:xfrm>
            <a:off x="8180291" y="3585993"/>
            <a:ext cx="2574548"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10.</a:t>
            </a:r>
            <a:r>
              <a:rPr lang="zh-CN" altLang="en-US" sz="2400" dirty="0">
                <a:solidFill>
                  <a:srgbClr val="767171"/>
                </a:solidFill>
                <a:latin typeface="Microsoft JhengHei" panose="020B0604030504040204" charset="-120"/>
                <a:ea typeface="Microsoft JhengHei" panose="020B0604030504040204" charset="-120"/>
              </a:rPr>
              <a:t>非功能性需求</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1" name="TextBox 61">
            <a:extLst>
              <a:ext uri="{FF2B5EF4-FFF2-40B4-BE49-F238E27FC236}">
                <a16:creationId xmlns:a16="http://schemas.microsoft.com/office/drawing/2014/main" id="{85B85AAF-1D05-46BE-A747-686FDFD18A2A}"/>
              </a:ext>
            </a:extLst>
          </p:cNvPr>
          <p:cNvSpPr txBox="1"/>
          <p:nvPr/>
        </p:nvSpPr>
        <p:spPr>
          <a:xfrm>
            <a:off x="8180290" y="4406368"/>
            <a:ext cx="2295629"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11.</a:t>
            </a:r>
            <a:r>
              <a:rPr lang="zh-CN" altLang="en-US" sz="2400" dirty="0">
                <a:solidFill>
                  <a:srgbClr val="767171"/>
                </a:solidFill>
                <a:latin typeface="Microsoft JhengHei" panose="020B0604030504040204" charset="-120"/>
                <a:ea typeface="Microsoft JhengHei" panose="020B0604030504040204" charset="-120"/>
              </a:rPr>
              <a:t>测试用例</a:t>
            </a:r>
            <a:endParaRPr lang="en-US" altLang="zh-CN" sz="2400" dirty="0">
              <a:solidFill>
                <a:srgbClr val="767171"/>
              </a:solidFill>
              <a:latin typeface="Microsoft JhengHei" panose="020B0604030504040204" charset="-120"/>
              <a:ea typeface="Microsoft JhengHei" panose="020B0604030504040204" charset="-120"/>
            </a:endParaRPr>
          </a:p>
        </p:txBody>
      </p:sp>
      <p:sp>
        <p:nvSpPr>
          <p:cNvPr id="102" name="TextBox 61">
            <a:extLst>
              <a:ext uri="{FF2B5EF4-FFF2-40B4-BE49-F238E27FC236}">
                <a16:creationId xmlns:a16="http://schemas.microsoft.com/office/drawing/2014/main" id="{05C8FFE0-2252-4DE8-BA07-3299066BDE36}"/>
              </a:ext>
            </a:extLst>
          </p:cNvPr>
          <p:cNvSpPr txBox="1"/>
          <p:nvPr/>
        </p:nvSpPr>
        <p:spPr>
          <a:xfrm>
            <a:off x="8180289" y="5226743"/>
            <a:ext cx="2295629" cy="461665"/>
          </a:xfrm>
          <a:prstGeom prst="rect">
            <a:avLst/>
          </a:prstGeom>
          <a:noFill/>
        </p:spPr>
        <p:txBody>
          <a:bodyPr wrap="square" rtlCol="0">
            <a:spAutoFit/>
          </a:bodyPr>
          <a:lstStyle>
            <a:defPPr>
              <a:defRPr lang="zh-CN"/>
            </a:defPPr>
            <a:lvl1pPr>
              <a:defRPr sz="3200" b="1">
                <a:solidFill>
                  <a:schemeClr val="tx2"/>
                </a:solidFill>
                <a:latin typeface="+mn-ea"/>
                <a:ea typeface="+mn-ea"/>
              </a:defRPr>
            </a:lvl1pPr>
          </a:lstStyle>
          <a:p>
            <a:r>
              <a:rPr lang="en-US" altLang="zh-CN" sz="2400" dirty="0">
                <a:solidFill>
                  <a:srgbClr val="767171"/>
                </a:solidFill>
                <a:latin typeface="Microsoft JhengHei" panose="020B0604030504040204" charset="-120"/>
                <a:ea typeface="Microsoft JhengHei" panose="020B0604030504040204" charset="-120"/>
              </a:rPr>
              <a:t>12.</a:t>
            </a:r>
            <a:r>
              <a:rPr lang="zh-CN" altLang="en-US" sz="2400" dirty="0">
                <a:solidFill>
                  <a:srgbClr val="767171"/>
                </a:solidFill>
                <a:latin typeface="Microsoft JhengHei" panose="020B0604030504040204" charset="-120"/>
                <a:ea typeface="Microsoft JhengHei" panose="020B0604030504040204" charset="-120"/>
              </a:rPr>
              <a:t>其他内容</a:t>
            </a:r>
            <a:endParaRPr lang="en-US" altLang="zh-CN" sz="2400" dirty="0">
              <a:solidFill>
                <a:srgbClr val="767171"/>
              </a:solidFill>
              <a:latin typeface="Microsoft JhengHei" panose="020B0604030504040204" charset="-120"/>
              <a:ea typeface="Microsoft JhengHei"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4" name="表格 3">
            <a:extLst>
              <a:ext uri="{FF2B5EF4-FFF2-40B4-BE49-F238E27FC236}">
                <a16:creationId xmlns:a16="http://schemas.microsoft.com/office/drawing/2014/main" id="{8C5EE6C9-6D8A-4FA3-87F3-1C334F0E80C8}"/>
              </a:ext>
            </a:extLst>
          </p:cNvPr>
          <p:cNvGraphicFramePr>
            <a:graphicFrameLocks noGrp="1"/>
          </p:cNvGraphicFramePr>
          <p:nvPr>
            <p:extLst>
              <p:ext uri="{D42A27DB-BD31-4B8C-83A1-F6EECF244321}">
                <p14:modId xmlns:p14="http://schemas.microsoft.com/office/powerpoint/2010/main" val="4100414796"/>
              </p:ext>
            </p:extLst>
          </p:nvPr>
        </p:nvGraphicFramePr>
        <p:xfrm>
          <a:off x="698153" y="798871"/>
          <a:ext cx="10795693" cy="5963920"/>
        </p:xfrm>
        <a:graphic>
          <a:graphicData uri="http://schemas.openxmlformats.org/drawingml/2006/table">
            <a:tbl>
              <a:tblPr firstRow="1" firstCol="1" bandRow="1">
                <a:tableStyleId>{F5AB1C69-6EDB-4FF4-983F-18BD219EF322}</a:tableStyleId>
              </a:tblPr>
              <a:tblGrid>
                <a:gridCol w="493338">
                  <a:extLst>
                    <a:ext uri="{9D8B030D-6E8A-4147-A177-3AD203B41FA5}">
                      <a16:colId xmlns:a16="http://schemas.microsoft.com/office/drawing/2014/main" val="351295489"/>
                    </a:ext>
                  </a:extLst>
                </a:gridCol>
                <a:gridCol w="1191491">
                  <a:extLst>
                    <a:ext uri="{9D8B030D-6E8A-4147-A177-3AD203B41FA5}">
                      <a16:colId xmlns:a16="http://schemas.microsoft.com/office/drawing/2014/main" val="3284063402"/>
                    </a:ext>
                  </a:extLst>
                </a:gridCol>
                <a:gridCol w="2493818">
                  <a:extLst>
                    <a:ext uri="{9D8B030D-6E8A-4147-A177-3AD203B41FA5}">
                      <a16:colId xmlns:a16="http://schemas.microsoft.com/office/drawing/2014/main" val="3175089296"/>
                    </a:ext>
                  </a:extLst>
                </a:gridCol>
                <a:gridCol w="6617046">
                  <a:extLst>
                    <a:ext uri="{9D8B030D-6E8A-4147-A177-3AD203B41FA5}">
                      <a16:colId xmlns:a16="http://schemas.microsoft.com/office/drawing/2014/main" val="570651646"/>
                    </a:ext>
                  </a:extLst>
                </a:gridCol>
              </a:tblGrid>
              <a:tr h="424208">
                <a:tc>
                  <a:txBody>
                    <a:bodyPr/>
                    <a:lstStyle/>
                    <a:p>
                      <a:pPr algn="just">
                        <a:spcAft>
                          <a:spcPts val="0"/>
                        </a:spcAft>
                      </a:pPr>
                      <a:r>
                        <a:rPr lang="en-US" sz="1600" kern="100">
                          <a:effectLst/>
                        </a:rPr>
                        <a:t>FE-2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pPr>
                      <a:r>
                        <a:rPr lang="zh-CN" sz="1600" kern="100">
                          <a:effectLst/>
                        </a:rPr>
                        <a:t>教师信息相关操作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教师介绍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tabLst>
                          <a:tab pos="495300" algn="l"/>
                        </a:tabLst>
                      </a:pPr>
                      <a:r>
                        <a:rPr lang="zh-CN" sz="1600" kern="100">
                          <a:effectLst/>
                        </a:rPr>
                        <a:t>对任课老师的以往教学、科研成果，及其教学风格，出版书籍，所获荣誉的详细介绍</a:t>
                      </a:r>
                    </a:p>
                    <a:p>
                      <a:pPr algn="just">
                        <a:spcAft>
                          <a:spcPts val="0"/>
                        </a:spcAft>
                      </a:pPr>
                      <a:r>
                        <a:rPr lang="zh-CN" sz="1600" kern="100">
                          <a:effectLst/>
                        </a:rPr>
                        <a:t>网站能较醒目地提供教师的联系方式 (尽量详细)。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064510333"/>
                  </a:ext>
                </a:extLst>
              </a:tr>
              <a:tr h="318156">
                <a:tc>
                  <a:txBody>
                    <a:bodyPr/>
                    <a:lstStyle/>
                    <a:p>
                      <a:pPr algn="just">
                        <a:spcAft>
                          <a:spcPts val="0"/>
                        </a:spcAft>
                      </a:pPr>
                      <a:r>
                        <a:rPr lang="en-US" sz="1600" kern="100">
                          <a:effectLst/>
                        </a:rPr>
                        <a:t>FE-3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pPr>
                      <a:r>
                        <a:rPr lang="zh-CN" sz="1600" kern="100">
                          <a:effectLst/>
                        </a:rPr>
                        <a:t>游客浏览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以游客身份浏览网站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spcAft>
                          <a:spcPts val="0"/>
                        </a:spcAft>
                        <a:tabLst>
                          <a:tab pos="495300" algn="l"/>
                        </a:tabLst>
                      </a:pPr>
                      <a:r>
                        <a:rPr lang="zh-CN" sz="1600" kern="100">
                          <a:effectLst/>
                        </a:rPr>
                        <a:t>不需注册能直接到网站主界面，可查看项目管理,需求工程,对象建模，以及软件工程相关课程、还有老师的详细介绍。还有相关链接界面。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213978631"/>
                  </a:ext>
                </a:extLst>
              </a:tr>
              <a:tr h="357000">
                <a:tc rowSpan="9">
                  <a:txBody>
                    <a:bodyPr/>
                    <a:lstStyle/>
                    <a:p>
                      <a:pPr algn="just">
                        <a:spcAft>
                          <a:spcPts val="0"/>
                        </a:spcAft>
                      </a:pPr>
                      <a:r>
                        <a:rPr lang="en-US" sz="1600" kern="100">
                          <a:effectLst/>
                        </a:rPr>
                        <a:t>FE-4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rowSpan="9">
                  <a:txBody>
                    <a:bodyPr/>
                    <a:lstStyle/>
                    <a:p>
                      <a:pPr algn="just">
                        <a:spcAft>
                          <a:spcPts val="0"/>
                        </a:spcAft>
                      </a:pPr>
                      <a:r>
                        <a:rPr lang="zh-CN" sz="1600" kern="100">
                          <a:effectLst/>
                        </a:rPr>
                        <a:t>账户相关操作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marL="342900" lvl="0" indent="-342900" algn="just">
                        <a:lnSpc>
                          <a:spcPct val="115000"/>
                        </a:lnSpc>
                        <a:spcAft>
                          <a:spcPts val="0"/>
                        </a:spcAft>
                        <a:buFont typeface="+mj-lt"/>
                        <a:buAutoNum type="arabicPeriod"/>
                      </a:pPr>
                      <a:r>
                        <a:rPr lang="zh-CN" sz="1600" kern="100">
                          <a:effectLst/>
                        </a:rPr>
                        <a:t>用户注册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用户按照手机号，短信验证码注册。</a:t>
                      </a:r>
                    </a:p>
                    <a:p>
                      <a:pPr algn="just">
                        <a:lnSpc>
                          <a:spcPct val="115000"/>
                        </a:lnSpc>
                        <a:spcAft>
                          <a:spcPts val="0"/>
                        </a:spcAft>
                      </a:pPr>
                      <a:r>
                        <a:rPr lang="zh-CN" sz="1600" kern="100" dirty="0">
                          <a:effectLst/>
                        </a:rPr>
                        <a:t>注册时要求输入账号、密码、短信验证码，勾选已阅读并同意《用户服务协议》。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152366989"/>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100">
                          <a:effectLst/>
                        </a:rPr>
                        <a:t>用户登录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用户根据账号和密码登录。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4034784347"/>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重置密码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网站提供手机验证码方式重置登录密码。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210789328"/>
                  </a:ext>
                </a:extLst>
              </a:tr>
              <a:tr h="35700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查看、修改个人信息</a:t>
                      </a:r>
                      <a:endParaRPr lang="zh-CN" sz="1600" kern="100">
                        <a:effectLst/>
                      </a:endParaRPr>
                    </a:p>
                    <a:p>
                      <a:pPr algn="just">
                        <a:lnSpc>
                          <a:spcPct val="115000"/>
                        </a:lnSpc>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提供个人信息界面，显示账号、头像、联系方式、个人简介等。</a:t>
                      </a:r>
                    </a:p>
                    <a:p>
                      <a:pPr algn="just">
                        <a:lnSpc>
                          <a:spcPct val="115000"/>
                        </a:lnSpc>
                        <a:spcAft>
                          <a:spcPts val="0"/>
                        </a:spcAft>
                      </a:pPr>
                      <a:r>
                        <a:rPr lang="zh-CN" sz="1600" kern="100">
                          <a:effectLst/>
                        </a:rPr>
                        <a:t>能够上传新头像，修改联系方式、个人简介等。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404409871"/>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管理员处理用户信息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管理员在接收到用户取回密码请求时，对用户信息进行修改。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922403059"/>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管理员管理所有账号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管理员对用户账号进行管理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161995327"/>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用户中心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查看别的用户的个人中心，可以向别的用户发送私信，关注某个用户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450763720"/>
                  </a:ext>
                </a:extLst>
              </a:tr>
              <a:tr h="212104">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绑定学号</a:t>
                      </a:r>
                      <a:r>
                        <a:rPr lang="en-US" sz="1600" kern="0">
                          <a:effectLst/>
                        </a:rPr>
                        <a:t>/</a:t>
                      </a:r>
                      <a:r>
                        <a:rPr lang="zh-CN" sz="1600" kern="0">
                          <a:effectLst/>
                        </a:rPr>
                        <a:t>教工号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将账号绑定学号/教工号，用以身份确认</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1546408920"/>
                  </a:ext>
                </a:extLst>
              </a:tr>
              <a:tr h="235040">
                <a:tc vMerge="1">
                  <a:txBody>
                    <a:bodyPr/>
                    <a:lstStyle/>
                    <a:p>
                      <a:endParaRPr lang="zh-CN" altLang="en-US"/>
                    </a:p>
                  </a:txBody>
                  <a:tcPr/>
                </a:tc>
                <a:tc vMerge="1">
                  <a:txBody>
                    <a:bodyPr/>
                    <a:lstStyle/>
                    <a:p>
                      <a:endParaRPr lang="zh-CN" altLang="en-US"/>
                    </a:p>
                  </a:txBody>
                  <a:tcPr/>
                </a:tc>
                <a:tc>
                  <a:txBody>
                    <a:bodyPr/>
                    <a:lstStyle/>
                    <a:p>
                      <a:pPr marL="342900" lvl="0" indent="-342900" algn="just">
                        <a:lnSpc>
                          <a:spcPct val="115000"/>
                        </a:lnSpc>
                        <a:spcAft>
                          <a:spcPts val="0"/>
                        </a:spcAft>
                        <a:buFont typeface="+mj-lt"/>
                        <a:buAutoNum type="arabicPeriod"/>
                      </a:pPr>
                      <a:r>
                        <a:rPr lang="zh-CN" sz="1600" kern="0">
                          <a:effectLst/>
                        </a:rPr>
                        <a:t>绑定微信、</a:t>
                      </a:r>
                      <a:r>
                        <a:rPr lang="en-US" sz="1600" kern="0">
                          <a:effectLst/>
                        </a:rPr>
                        <a:t>QQ</a:t>
                      </a:r>
                      <a:r>
                        <a:rPr lang="zh-CN" sz="1600" kern="0">
                          <a:effectLst/>
                        </a:rPr>
                        <a:t>、邮箱</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将账号与某个微信账号、QQ账号、邮箱进行绑定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893916189"/>
                  </a:ext>
                </a:extLst>
              </a:tr>
              <a:tr h="212104">
                <a:tc rowSpan="6">
                  <a:txBody>
                    <a:bodyPr/>
                    <a:lstStyle/>
                    <a:p>
                      <a:pPr algn="just">
                        <a:spcAft>
                          <a:spcPts val="0"/>
                        </a:spcAft>
                      </a:pPr>
                      <a:r>
                        <a:rPr lang="en-US" sz="1600" kern="100">
                          <a:effectLst/>
                        </a:rPr>
                        <a:t>FE-5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rowSpan="6">
                  <a:txBody>
                    <a:bodyPr/>
                    <a:lstStyle/>
                    <a:p>
                      <a:pPr algn="just">
                        <a:spcAft>
                          <a:spcPts val="0"/>
                        </a:spcAft>
                      </a:pPr>
                      <a:r>
                        <a:rPr lang="zh-CN" sz="1600" kern="100">
                          <a:effectLst/>
                        </a:rPr>
                        <a:t>消息相关操作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a:t>
                      </a:r>
                      <a:r>
                        <a:rPr lang="en-US" sz="1600" kern="100">
                          <a:effectLst/>
                        </a:rPr>
                        <a:t>1</a:t>
                      </a:r>
                      <a:r>
                        <a:rPr lang="zh-CN" sz="1600" kern="100">
                          <a:effectLst/>
                        </a:rPr>
                        <a:t>）查看我的关注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查看个人关注的用户、问题、话题、课程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932657225"/>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2</a:t>
                      </a:r>
                      <a:r>
                        <a:rPr lang="zh-CN" sz="1600" kern="100">
                          <a:effectLst/>
                        </a:rPr>
                        <a:t>）查看我的信息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查看私信发来的消息、课程答疑的消息、课程讨论的消息，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433143374"/>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3</a:t>
                      </a:r>
                      <a:r>
                        <a:rPr lang="zh-CN" sz="1600" kern="100">
                          <a:effectLst/>
                        </a:rPr>
                        <a:t>）查看系统通知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查看网站的推送信息，包括网站版本更新，教师交流信息等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3047686846"/>
                  </a:ext>
                </a:extLst>
              </a:tr>
              <a:tr h="21210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4</a:t>
                      </a:r>
                      <a:r>
                        <a:rPr lang="zh-CN" sz="1600" kern="100">
                          <a:effectLst/>
                        </a:rPr>
                        <a:t>）私信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向某个用户发送私信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749704330"/>
                  </a:ext>
                </a:extLst>
              </a:tr>
              <a:tr h="212104">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5</a:t>
                      </a:r>
                      <a:r>
                        <a:rPr lang="zh-CN" sz="1600" kern="100">
                          <a:effectLst/>
                        </a:rPr>
                        <a:t>）允许内容推送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a:effectLst/>
                        </a:rPr>
                        <a:t>调整是否允许系统推送系统通知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4112140370"/>
                  </a:ext>
                </a:extLst>
              </a:tr>
              <a:tr h="235040">
                <a:tc vMerge="1">
                  <a:txBody>
                    <a:bodyPr/>
                    <a:lstStyle/>
                    <a:p>
                      <a:endParaRPr lang="zh-CN" altLang="en-US"/>
                    </a:p>
                  </a:txBody>
                  <a:tcPr/>
                </a:tc>
                <a:tc vMerge="1">
                  <a:txBody>
                    <a:bodyPr/>
                    <a:lstStyle/>
                    <a:p>
                      <a:endParaRPr lang="zh-CN" altLang="en-US"/>
                    </a:p>
                  </a:txBody>
                  <a:tcPr/>
                </a:tc>
                <a:tc>
                  <a:txBody>
                    <a:bodyPr/>
                    <a:lstStyle/>
                    <a:p>
                      <a:pPr algn="just">
                        <a:lnSpc>
                          <a:spcPct val="115000"/>
                        </a:lnSpc>
                        <a:spcAft>
                          <a:spcPts val="0"/>
                        </a:spcAft>
                      </a:pPr>
                      <a:r>
                        <a:rPr lang="zh-CN" sz="1600" kern="100">
                          <a:effectLst/>
                        </a:rPr>
                        <a:t>（</a:t>
                      </a:r>
                      <a:r>
                        <a:rPr lang="en-US" sz="1600" kern="100">
                          <a:effectLst/>
                        </a:rPr>
                        <a:t>6</a:t>
                      </a:r>
                      <a:r>
                        <a:rPr lang="zh-CN" sz="1600" kern="100">
                          <a:effectLst/>
                        </a:rPr>
                        <a:t>）最新资讯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tc>
                  <a:txBody>
                    <a:bodyPr/>
                    <a:lstStyle/>
                    <a:p>
                      <a:pPr algn="just">
                        <a:lnSpc>
                          <a:spcPct val="115000"/>
                        </a:lnSpc>
                        <a:spcAft>
                          <a:spcPts val="0"/>
                        </a:spcAft>
                      </a:pPr>
                      <a:r>
                        <a:rPr lang="zh-CN" sz="1600" kern="100" dirty="0">
                          <a:effectLst/>
                        </a:rPr>
                        <a:t>网站推送系统最近的资讯，点击具体资讯查看内部详细信息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451" marR="45451" marT="0" marB="0"/>
                </a:tc>
                <a:extLst>
                  <a:ext uri="{0D108BD9-81ED-4DB2-BD59-A6C34878D82A}">
                    <a16:rowId xmlns:a16="http://schemas.microsoft.com/office/drawing/2014/main" val="2810806105"/>
                  </a:ext>
                </a:extLst>
              </a:tr>
            </a:tbl>
          </a:graphicData>
        </a:graphic>
      </p:graphicFrame>
    </p:spTree>
    <p:extLst>
      <p:ext uri="{BB962C8B-B14F-4D97-AF65-F5344CB8AC3E}">
        <p14:creationId xmlns:p14="http://schemas.microsoft.com/office/powerpoint/2010/main" val="70722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2" name="表格 1">
            <a:extLst>
              <a:ext uri="{FF2B5EF4-FFF2-40B4-BE49-F238E27FC236}">
                <a16:creationId xmlns:a16="http://schemas.microsoft.com/office/drawing/2014/main" id="{AD369382-C8F4-49D6-96C9-63448E0FC04F}"/>
              </a:ext>
            </a:extLst>
          </p:cNvPr>
          <p:cNvGraphicFramePr>
            <a:graphicFrameLocks noGrp="1"/>
          </p:cNvGraphicFramePr>
          <p:nvPr>
            <p:extLst>
              <p:ext uri="{D42A27DB-BD31-4B8C-83A1-F6EECF244321}">
                <p14:modId xmlns:p14="http://schemas.microsoft.com/office/powerpoint/2010/main" val="1890694532"/>
              </p:ext>
            </p:extLst>
          </p:nvPr>
        </p:nvGraphicFramePr>
        <p:xfrm>
          <a:off x="1557136" y="1285729"/>
          <a:ext cx="9077728" cy="4688078"/>
        </p:xfrm>
        <a:graphic>
          <a:graphicData uri="http://schemas.openxmlformats.org/drawingml/2006/table">
            <a:tbl>
              <a:tblPr firstRow="1" firstCol="1" bandRow="1">
                <a:tableStyleId>{F5AB1C69-6EDB-4FF4-983F-18BD219EF322}</a:tableStyleId>
              </a:tblPr>
              <a:tblGrid>
                <a:gridCol w="363281">
                  <a:extLst>
                    <a:ext uri="{9D8B030D-6E8A-4147-A177-3AD203B41FA5}">
                      <a16:colId xmlns:a16="http://schemas.microsoft.com/office/drawing/2014/main" val="1096662620"/>
                    </a:ext>
                  </a:extLst>
                </a:gridCol>
                <a:gridCol w="845879">
                  <a:extLst>
                    <a:ext uri="{9D8B030D-6E8A-4147-A177-3AD203B41FA5}">
                      <a16:colId xmlns:a16="http://schemas.microsoft.com/office/drawing/2014/main" val="3956714702"/>
                    </a:ext>
                  </a:extLst>
                </a:gridCol>
                <a:gridCol w="1072822">
                  <a:extLst>
                    <a:ext uri="{9D8B030D-6E8A-4147-A177-3AD203B41FA5}">
                      <a16:colId xmlns:a16="http://schemas.microsoft.com/office/drawing/2014/main" val="2412079793"/>
                    </a:ext>
                  </a:extLst>
                </a:gridCol>
                <a:gridCol w="6795746">
                  <a:extLst>
                    <a:ext uri="{9D8B030D-6E8A-4147-A177-3AD203B41FA5}">
                      <a16:colId xmlns:a16="http://schemas.microsoft.com/office/drawing/2014/main" val="304156011"/>
                    </a:ext>
                  </a:extLst>
                </a:gridCol>
              </a:tblGrid>
              <a:tr h="171912">
                <a:tc rowSpan="15">
                  <a:txBody>
                    <a:bodyPr/>
                    <a:lstStyle/>
                    <a:p>
                      <a:pPr algn="just">
                        <a:spcAft>
                          <a:spcPts val="0"/>
                        </a:spcAft>
                      </a:pPr>
                      <a:r>
                        <a:rPr lang="en-US" sz="1600" kern="100">
                          <a:effectLst/>
                        </a:rPr>
                        <a:t>FE-6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15">
                  <a:txBody>
                    <a:bodyPr/>
                    <a:lstStyle/>
                    <a:p>
                      <a:pPr algn="just">
                        <a:spcAft>
                          <a:spcPts val="0"/>
                        </a:spcAft>
                      </a:pPr>
                      <a:r>
                        <a:rPr lang="zh-CN" sz="1600" kern="100">
                          <a:effectLst/>
                        </a:rPr>
                        <a:t>学习交流区相关操作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0" dirty="0">
                          <a:effectLst/>
                        </a:rPr>
                        <a:t>提问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发表关于软件工程的相关信息帖，包括经验交流贴、答疑帖等等。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950780963"/>
                  </a:ext>
                </a:extLst>
              </a:tr>
              <a:tr h="147353">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新建话题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选择创建某个话题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900890296"/>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回答问题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在具体某个问题下方回复自己的意见。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157680002"/>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举报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用户可举报有不当言论的问题或回复。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664772714"/>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禁言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管理员可对用户进行禁言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956763743"/>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删除问题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管理员可删除任何问题，问题发起者可删除自己发的帖子。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658805920"/>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资料共享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论坛有上传下载附件功能、但对附件大小有限制，不得大于2M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913668666"/>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查看所有问题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查看学习交流版块所有的问题，包括自己关注的问题、推荐问题、热门问题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194175150"/>
                  </a:ext>
                </a:extLst>
              </a:tr>
              <a:tr h="171912">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查看问题详情</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查看某个问题的具体内容以及别的用户做出的回答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399482775"/>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邀请回答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邀请某个人来回答问题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73080943"/>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点赞回答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点赞某个回答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282965869"/>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评论回答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评论某个回答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353191515"/>
                  </a:ext>
                </a:extLst>
              </a:tr>
              <a:tr h="257867">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查看话题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查看具体关于某个知识概念或课程的话题，包括话题的简介，与该话题相关的问题，以及其中的热门问题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984588346"/>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关注问题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关注某个问题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601584377"/>
                  </a:ext>
                </a:extLst>
              </a:tr>
              <a:tr h="146330">
                <a:tc vMerge="1">
                  <a:txBody>
                    <a:bodyPr/>
                    <a:lstStyle/>
                    <a:p>
                      <a:endParaRPr lang="zh-CN" altLang="en-US"/>
                    </a:p>
                  </a:txBody>
                  <a:tcPr/>
                </a:tc>
                <a:tc vMerge="1">
                  <a:txBody>
                    <a:bodyPr/>
                    <a:lstStyle/>
                    <a:p>
                      <a:endParaRPr lang="zh-CN" altLang="en-US"/>
                    </a:p>
                  </a:txBody>
                  <a:tcPr/>
                </a:tc>
                <a:tc>
                  <a:txBody>
                    <a:bodyPr/>
                    <a:lstStyle/>
                    <a:p>
                      <a:pPr marL="0" lvl="0" indent="0" algn="just">
                        <a:lnSpc>
                          <a:spcPct val="115000"/>
                        </a:lnSpc>
                        <a:spcAft>
                          <a:spcPts val="0"/>
                        </a:spcAft>
                        <a:buFont typeface="+mj-lt"/>
                        <a:buNone/>
                      </a:pPr>
                      <a:r>
                        <a:rPr lang="zh-CN" sz="1600" kern="0" dirty="0">
                          <a:effectLst/>
                        </a:rPr>
                        <a:t>关注话题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关注某个话题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574958684"/>
                  </a:ext>
                </a:extLst>
              </a:tr>
            </a:tbl>
          </a:graphicData>
        </a:graphic>
      </p:graphicFrame>
    </p:spTree>
    <p:extLst>
      <p:ext uri="{BB962C8B-B14F-4D97-AF65-F5344CB8AC3E}">
        <p14:creationId xmlns:p14="http://schemas.microsoft.com/office/powerpoint/2010/main" val="145398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主要特性</a:t>
              </a:r>
            </a:p>
          </p:txBody>
        </p:sp>
      </p:grpSp>
      <p:graphicFrame>
        <p:nvGraphicFramePr>
          <p:cNvPr id="3" name="表格 2">
            <a:extLst>
              <a:ext uri="{FF2B5EF4-FFF2-40B4-BE49-F238E27FC236}">
                <a16:creationId xmlns:a16="http://schemas.microsoft.com/office/drawing/2014/main" id="{43C026B3-AF8C-460D-B0D7-8FB74D666855}"/>
              </a:ext>
            </a:extLst>
          </p:cNvPr>
          <p:cNvGraphicFramePr>
            <a:graphicFrameLocks noGrp="1"/>
          </p:cNvGraphicFramePr>
          <p:nvPr>
            <p:extLst>
              <p:ext uri="{D42A27DB-BD31-4B8C-83A1-F6EECF244321}">
                <p14:modId xmlns:p14="http://schemas.microsoft.com/office/powerpoint/2010/main" val="3890056771"/>
              </p:ext>
            </p:extLst>
          </p:nvPr>
        </p:nvGraphicFramePr>
        <p:xfrm>
          <a:off x="1298864" y="1560712"/>
          <a:ext cx="9594272" cy="3835657"/>
        </p:xfrm>
        <a:graphic>
          <a:graphicData uri="http://schemas.openxmlformats.org/drawingml/2006/table">
            <a:tbl>
              <a:tblPr firstRow="1" firstCol="1" bandRow="1">
                <a:tableStyleId>{F5AB1C69-6EDB-4FF4-983F-18BD219EF322}</a:tableStyleId>
              </a:tblPr>
              <a:tblGrid>
                <a:gridCol w="626918">
                  <a:extLst>
                    <a:ext uri="{9D8B030D-6E8A-4147-A177-3AD203B41FA5}">
                      <a16:colId xmlns:a16="http://schemas.microsoft.com/office/drawing/2014/main" val="304228355"/>
                    </a:ext>
                  </a:extLst>
                </a:gridCol>
                <a:gridCol w="955963">
                  <a:extLst>
                    <a:ext uri="{9D8B030D-6E8A-4147-A177-3AD203B41FA5}">
                      <a16:colId xmlns:a16="http://schemas.microsoft.com/office/drawing/2014/main" val="389280210"/>
                    </a:ext>
                  </a:extLst>
                </a:gridCol>
                <a:gridCol w="900546">
                  <a:extLst>
                    <a:ext uri="{9D8B030D-6E8A-4147-A177-3AD203B41FA5}">
                      <a16:colId xmlns:a16="http://schemas.microsoft.com/office/drawing/2014/main" val="4132562164"/>
                    </a:ext>
                  </a:extLst>
                </a:gridCol>
                <a:gridCol w="7110845">
                  <a:extLst>
                    <a:ext uri="{9D8B030D-6E8A-4147-A177-3AD203B41FA5}">
                      <a16:colId xmlns:a16="http://schemas.microsoft.com/office/drawing/2014/main" val="2965960560"/>
                    </a:ext>
                  </a:extLst>
                </a:gridCol>
              </a:tblGrid>
              <a:tr h="613972">
                <a:tc>
                  <a:txBody>
                    <a:bodyPr/>
                    <a:lstStyle/>
                    <a:p>
                      <a:pPr algn="just">
                        <a:spcAft>
                          <a:spcPts val="0"/>
                        </a:spcAft>
                      </a:pPr>
                      <a:r>
                        <a:rPr lang="en-US" sz="1600" kern="100" dirty="0">
                          <a:effectLst/>
                        </a:rPr>
                        <a:t>FE-7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查询相关操作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模糊查询站内文章</a:t>
                      </a: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网站提供站内文章、问题标题搜索功能。根据关键词进行查询全站资源，搜出来后显示一个超链接列表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841592109"/>
                  </a:ext>
                </a:extLst>
              </a:tr>
              <a:tr h="613972">
                <a:tc>
                  <a:txBody>
                    <a:bodyPr/>
                    <a:lstStyle/>
                    <a:p>
                      <a:pPr algn="just">
                        <a:spcAft>
                          <a:spcPts val="0"/>
                        </a:spcAft>
                      </a:pPr>
                      <a:r>
                        <a:rPr lang="en-US" sz="1600" kern="100">
                          <a:effectLst/>
                        </a:rPr>
                        <a:t>FE-8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友情链接相关操作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相关链接展示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网站页面上有独立的页面展示友情连接（如网上选课主页）由老师要求管理员实时更新。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2302291108"/>
                  </a:ext>
                </a:extLst>
              </a:tr>
              <a:tr h="613972">
                <a:tc>
                  <a:txBody>
                    <a:bodyPr/>
                    <a:lstStyle/>
                    <a:p>
                      <a:pPr algn="just">
                        <a:spcAft>
                          <a:spcPts val="0"/>
                        </a:spcAft>
                      </a:pPr>
                      <a:r>
                        <a:rPr lang="en-US" sz="1600" kern="100">
                          <a:effectLst/>
                        </a:rPr>
                        <a:t>FE-9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帮助中心相关操作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lnSpc>
                          <a:spcPct val="115000"/>
                        </a:lnSpc>
                        <a:spcAft>
                          <a:spcPts val="0"/>
                        </a:spcAft>
                        <a:buFont typeface="+mj-lt"/>
                        <a:buNone/>
                      </a:pPr>
                      <a:r>
                        <a:rPr lang="zh-CN" sz="1600" kern="100" dirty="0">
                          <a:effectLst/>
                        </a:rPr>
                        <a:t>向导指南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即使用指南，描述常见问题（</a:t>
                      </a:r>
                      <a:r>
                        <a:rPr lang="en-US" sz="1600" kern="100" dirty="0">
                          <a:effectLst/>
                        </a:rPr>
                        <a:t>Q&amp;A</a:t>
                      </a:r>
                      <a:r>
                        <a:rPr lang="zh-CN" sz="1600" kern="100" dirty="0">
                          <a:effectLst/>
                        </a:rPr>
                        <a:t>）、说明常规的使用流程</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754014916"/>
                  </a:ext>
                </a:extLst>
              </a:tr>
              <a:tr h="343824">
                <a:tc rowSpan="2">
                  <a:txBody>
                    <a:bodyPr/>
                    <a:lstStyle/>
                    <a:p>
                      <a:pPr algn="just">
                        <a:spcAft>
                          <a:spcPts val="0"/>
                        </a:spcAft>
                      </a:pPr>
                      <a:r>
                        <a:rPr lang="en-US" sz="1600" kern="100">
                          <a:effectLst/>
                        </a:rPr>
                        <a:t>FE-10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2">
                  <a:txBody>
                    <a:bodyPr/>
                    <a:lstStyle/>
                    <a:p>
                      <a:pPr algn="just">
                        <a:spcAft>
                          <a:spcPts val="0"/>
                        </a:spcAft>
                      </a:pPr>
                      <a:r>
                        <a:rPr lang="zh-CN" sz="1600" kern="100">
                          <a:effectLst/>
                        </a:rPr>
                        <a:t>网站信息相关操作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spcAft>
                          <a:spcPts val="0"/>
                        </a:spcAft>
                        <a:buFont typeface="+mj-lt"/>
                        <a:buNone/>
                      </a:pPr>
                      <a:r>
                        <a:rPr lang="zh-CN" sz="1600" kern="100" dirty="0">
                          <a:effectLst/>
                        </a:rPr>
                        <a:t>最新资讯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dirty="0">
                          <a:effectLst/>
                        </a:rPr>
                        <a:t>网站最新资讯栏展示最新信息：公布老师最近的一些教学或外出交流的心得，以及网站一些最近更新信息的介绍。由管理员维护并发布。</a:t>
                      </a:r>
                    </a:p>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1886127003"/>
                  </a:ext>
                </a:extLst>
              </a:tr>
              <a:tr h="286861">
                <a:tc vMerge="1">
                  <a:txBody>
                    <a:bodyPr/>
                    <a:lstStyle/>
                    <a:p>
                      <a:endParaRPr lang="zh-CN" altLang="en-US"/>
                    </a:p>
                  </a:txBody>
                  <a:tcPr/>
                </a:tc>
                <a:tc vMerge="1">
                  <a:txBody>
                    <a:bodyPr/>
                    <a:lstStyle/>
                    <a:p>
                      <a:endParaRPr lang="zh-CN" altLang="en-US"/>
                    </a:p>
                  </a:txBody>
                  <a:tcPr/>
                </a:tc>
                <a:tc>
                  <a:txBody>
                    <a:bodyPr/>
                    <a:lstStyle/>
                    <a:p>
                      <a:pPr marL="0" lvl="0" indent="0" algn="just">
                        <a:spcAft>
                          <a:spcPts val="0"/>
                        </a:spcAft>
                        <a:buFont typeface="+mj-lt"/>
                        <a:buNone/>
                      </a:pPr>
                      <a:r>
                        <a:rPr lang="zh-CN" sz="1600" kern="100" dirty="0">
                          <a:effectLst/>
                        </a:rPr>
                        <a:t>意见反馈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pPr>
                      <a:r>
                        <a:rPr lang="zh-CN" sz="1600" kern="100">
                          <a:effectLst/>
                        </a:rPr>
                        <a:t>网站允许用户在留言板上可以针对网站内容留言留言者有EMAIL可选项，用于信息反馈。网站管理员不随便删除留言。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553865495"/>
                  </a:ext>
                </a:extLst>
              </a:tr>
              <a:tr h="343824">
                <a:tc rowSpan="2">
                  <a:txBody>
                    <a:bodyPr/>
                    <a:lstStyle/>
                    <a:p>
                      <a:pPr algn="just">
                        <a:spcAft>
                          <a:spcPts val="0"/>
                        </a:spcAft>
                      </a:pPr>
                      <a:r>
                        <a:rPr lang="en-US" sz="1600" kern="100">
                          <a:effectLst/>
                        </a:rPr>
                        <a:t>FE-11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rowSpan="2">
                  <a:txBody>
                    <a:bodyPr/>
                    <a:lstStyle/>
                    <a:p>
                      <a:pPr algn="just">
                        <a:spcAft>
                          <a:spcPts val="0"/>
                        </a:spcAft>
                      </a:pPr>
                      <a:r>
                        <a:rPr lang="zh-CN" sz="1600" kern="100">
                          <a:effectLst/>
                        </a:rPr>
                        <a:t>界面风格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marL="0" lvl="0" indent="0" algn="just">
                        <a:spcAft>
                          <a:spcPts val="0"/>
                        </a:spcAft>
                        <a:buFont typeface="+mj-lt"/>
                        <a:buNone/>
                      </a:pPr>
                      <a:r>
                        <a:rPr lang="zh-CN" sz="1600" kern="100" dirty="0">
                          <a:effectLst/>
                        </a:rPr>
                        <a:t>主界面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tabLst>
                          <a:tab pos="495300" algn="l"/>
                        </a:tabLst>
                      </a:pPr>
                      <a:r>
                        <a:rPr lang="zh-CN" sz="1600" kern="100">
                          <a:effectLst/>
                        </a:rPr>
                        <a:t>网站界面要求简洁大方，有网站导航、相关链接(含学校选课系统、学院网页、需求相关主题网站)。主界面导向两个区域，课程区域和论坛区域。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291019882"/>
                  </a:ext>
                </a:extLst>
              </a:tr>
              <a:tr h="286861">
                <a:tc vMerge="1">
                  <a:txBody>
                    <a:bodyPr/>
                    <a:lstStyle/>
                    <a:p>
                      <a:endParaRPr lang="zh-CN" altLang="en-US"/>
                    </a:p>
                  </a:txBody>
                  <a:tcPr/>
                </a:tc>
                <a:tc vMerge="1">
                  <a:txBody>
                    <a:bodyPr/>
                    <a:lstStyle/>
                    <a:p>
                      <a:endParaRPr lang="zh-CN" altLang="en-US"/>
                    </a:p>
                  </a:txBody>
                  <a:tcPr/>
                </a:tc>
                <a:tc>
                  <a:txBody>
                    <a:bodyPr/>
                    <a:lstStyle/>
                    <a:p>
                      <a:pPr marL="0" lvl="0" indent="0" algn="just">
                        <a:spcAft>
                          <a:spcPts val="0"/>
                        </a:spcAft>
                        <a:buFont typeface="+mj-lt"/>
                        <a:buNone/>
                      </a:pPr>
                      <a:r>
                        <a:rPr lang="zh-CN" sz="1600" kern="100" dirty="0">
                          <a:effectLst/>
                        </a:rPr>
                        <a:t>更改主题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tc>
                  <a:txBody>
                    <a:bodyPr/>
                    <a:lstStyle/>
                    <a:p>
                      <a:pPr algn="just">
                        <a:spcAft>
                          <a:spcPts val="0"/>
                        </a:spcAft>
                        <a:tabLst>
                          <a:tab pos="495300" algn="l"/>
                        </a:tabLst>
                      </a:pPr>
                      <a:r>
                        <a:rPr lang="zh-CN" sz="1600" kern="100" dirty="0">
                          <a:effectLst/>
                        </a:rPr>
                        <a:t>更改界面主题配色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941" marR="28941" marT="0" marB="0"/>
                </a:tc>
                <a:extLst>
                  <a:ext uri="{0D108BD9-81ED-4DB2-BD59-A6C34878D82A}">
                    <a16:rowId xmlns:a16="http://schemas.microsoft.com/office/drawing/2014/main" val="3355573751"/>
                  </a:ext>
                </a:extLst>
              </a:tr>
            </a:tbl>
          </a:graphicData>
        </a:graphic>
      </p:graphicFrame>
    </p:spTree>
    <p:extLst>
      <p:ext uri="{BB962C8B-B14F-4D97-AF65-F5344CB8AC3E}">
        <p14:creationId xmlns:p14="http://schemas.microsoft.com/office/powerpoint/2010/main" val="180329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用例图</a:t>
              </a: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&amp;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用例表</a:t>
              </a:r>
            </a:p>
          </p:txBody>
        </p:sp>
      </p:grpSp>
      <p:pic>
        <p:nvPicPr>
          <p:cNvPr id="10" name="图片 9">
            <a:extLst>
              <a:ext uri="{FF2B5EF4-FFF2-40B4-BE49-F238E27FC236}">
                <a16:creationId xmlns:a16="http://schemas.microsoft.com/office/drawing/2014/main" id="{266224F5-BABA-47B3-A1D4-C1CDB208F9E3}"/>
              </a:ext>
            </a:extLst>
          </p:cNvPr>
          <p:cNvPicPr/>
          <p:nvPr/>
        </p:nvPicPr>
        <p:blipFill>
          <a:blip r:embed="rId4">
            <a:extLst>
              <a:ext uri="{28A0092B-C50C-407E-A947-70E740481C1C}">
                <a14:useLocalDpi xmlns:a14="http://schemas.microsoft.com/office/drawing/2010/main" val="0"/>
              </a:ext>
            </a:extLst>
          </a:blip>
          <a:stretch>
            <a:fillRect/>
          </a:stretch>
        </p:blipFill>
        <p:spPr>
          <a:xfrm>
            <a:off x="797472" y="745490"/>
            <a:ext cx="4840427" cy="6385602"/>
          </a:xfrm>
          <a:prstGeom prst="rect">
            <a:avLst/>
          </a:prstGeom>
        </p:spPr>
      </p:pic>
      <p:pic>
        <p:nvPicPr>
          <p:cNvPr id="4" name="图片 3">
            <a:extLst>
              <a:ext uri="{FF2B5EF4-FFF2-40B4-BE49-F238E27FC236}">
                <a16:creationId xmlns:a16="http://schemas.microsoft.com/office/drawing/2014/main" id="{741DA957-9CE6-473D-92BC-59ABEC7F35F8}"/>
              </a:ext>
            </a:extLst>
          </p:cNvPr>
          <p:cNvPicPr>
            <a:picLocks noChangeAspect="1"/>
          </p:cNvPicPr>
          <p:nvPr/>
        </p:nvPicPr>
        <p:blipFill rotWithShape="1">
          <a:blip r:embed="rId5">
            <a:extLst>
              <a:ext uri="{28A0092B-C50C-407E-A947-70E740481C1C}">
                <a14:useLocalDpi xmlns:a14="http://schemas.microsoft.com/office/drawing/2010/main" val="0"/>
              </a:ext>
            </a:extLst>
          </a:blip>
          <a:srcRect t="2374" r="46063" b="7456"/>
          <a:stretch/>
        </p:blipFill>
        <p:spPr>
          <a:xfrm>
            <a:off x="5637899" y="714770"/>
            <a:ext cx="2936624" cy="1702436"/>
          </a:xfrm>
          <a:prstGeom prst="rect">
            <a:avLst/>
          </a:prstGeom>
        </p:spPr>
      </p:pic>
      <p:pic>
        <p:nvPicPr>
          <p:cNvPr id="6" name="图片 5">
            <a:extLst>
              <a:ext uri="{FF2B5EF4-FFF2-40B4-BE49-F238E27FC236}">
                <a16:creationId xmlns:a16="http://schemas.microsoft.com/office/drawing/2014/main" id="{382A5ADB-8B9E-4E3A-A9A9-75CB39903763}"/>
              </a:ext>
            </a:extLst>
          </p:cNvPr>
          <p:cNvPicPr>
            <a:picLocks noChangeAspect="1"/>
          </p:cNvPicPr>
          <p:nvPr/>
        </p:nvPicPr>
        <p:blipFill rotWithShape="1">
          <a:blip r:embed="rId6">
            <a:extLst>
              <a:ext uri="{28A0092B-C50C-407E-A947-70E740481C1C}">
                <a14:useLocalDpi xmlns:a14="http://schemas.microsoft.com/office/drawing/2010/main" val="0"/>
              </a:ext>
            </a:extLst>
          </a:blip>
          <a:srcRect t="5507" r="47391" b="9192"/>
          <a:stretch/>
        </p:blipFill>
        <p:spPr>
          <a:xfrm>
            <a:off x="8558495" y="835050"/>
            <a:ext cx="2836033" cy="1452186"/>
          </a:xfrm>
          <a:prstGeom prst="rect">
            <a:avLst/>
          </a:prstGeom>
        </p:spPr>
      </p:pic>
      <p:sp>
        <p:nvSpPr>
          <p:cNvPr id="8" name="文本框 7">
            <a:extLst>
              <a:ext uri="{FF2B5EF4-FFF2-40B4-BE49-F238E27FC236}">
                <a16:creationId xmlns:a16="http://schemas.microsoft.com/office/drawing/2014/main" id="{FD40FD79-525D-41C8-BFD7-98404F84F7CB}"/>
              </a:ext>
            </a:extLst>
          </p:cNvPr>
          <p:cNvSpPr txBox="1"/>
          <p:nvPr/>
        </p:nvSpPr>
        <p:spPr>
          <a:xfrm>
            <a:off x="8825345" y="6188527"/>
            <a:ext cx="2836033"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详情见用例图</a:t>
            </a:r>
            <a:r>
              <a:rPr lang="en-US" altLang="zh-CN" dirty="0">
                <a:solidFill>
                  <a:schemeClr val="bg2">
                    <a:lumMod val="25000"/>
                  </a:schemeClr>
                </a:solidFill>
              </a:rPr>
              <a:t>&amp;</a:t>
            </a:r>
            <a:r>
              <a:rPr lang="zh-CN" altLang="en-US" dirty="0">
                <a:solidFill>
                  <a:schemeClr val="bg2">
                    <a:lumMod val="25000"/>
                  </a:schemeClr>
                </a:solidFill>
              </a:rPr>
              <a:t>用例表</a:t>
            </a:r>
          </a:p>
        </p:txBody>
      </p:sp>
      <p:graphicFrame>
        <p:nvGraphicFramePr>
          <p:cNvPr id="17" name="表格 16">
            <a:extLst>
              <a:ext uri="{FF2B5EF4-FFF2-40B4-BE49-F238E27FC236}">
                <a16:creationId xmlns:a16="http://schemas.microsoft.com/office/drawing/2014/main" id="{425748A3-B10C-4599-8215-FBAEE68B67AF}"/>
              </a:ext>
            </a:extLst>
          </p:cNvPr>
          <p:cNvGraphicFramePr>
            <a:graphicFrameLocks noGrp="1"/>
          </p:cNvGraphicFramePr>
          <p:nvPr>
            <p:extLst>
              <p:ext uri="{D42A27DB-BD31-4B8C-83A1-F6EECF244321}">
                <p14:modId xmlns:p14="http://schemas.microsoft.com/office/powerpoint/2010/main" val="2413557398"/>
              </p:ext>
            </p:extLst>
          </p:nvPr>
        </p:nvGraphicFramePr>
        <p:xfrm>
          <a:off x="6237601" y="2436815"/>
          <a:ext cx="4144712" cy="3566160"/>
        </p:xfrm>
        <a:graphic>
          <a:graphicData uri="http://schemas.openxmlformats.org/drawingml/2006/table">
            <a:tbl>
              <a:tblPr firstRow="1" firstCol="1" lastRow="1" lastCol="1" bandRow="1" bandCol="1">
                <a:tableStyleId>{F2DE63D5-997A-4646-A377-4702673A728D}</a:tableStyleId>
              </a:tblPr>
              <a:tblGrid>
                <a:gridCol w="1414434">
                  <a:extLst>
                    <a:ext uri="{9D8B030D-6E8A-4147-A177-3AD203B41FA5}">
                      <a16:colId xmlns:a16="http://schemas.microsoft.com/office/drawing/2014/main" val="4206704911"/>
                    </a:ext>
                  </a:extLst>
                </a:gridCol>
                <a:gridCol w="2730278">
                  <a:extLst>
                    <a:ext uri="{9D8B030D-6E8A-4147-A177-3AD203B41FA5}">
                      <a16:colId xmlns:a16="http://schemas.microsoft.com/office/drawing/2014/main" val="3727446998"/>
                    </a:ext>
                  </a:extLst>
                </a:gridCol>
              </a:tblGrid>
              <a:tr h="204519">
                <a:tc>
                  <a:txBody>
                    <a:bodyPr/>
                    <a:lstStyle/>
                    <a:p>
                      <a:pPr algn="l">
                        <a:spcAft>
                          <a:spcPts val="0"/>
                        </a:spcAft>
                      </a:pPr>
                      <a:r>
                        <a:rPr lang="en-US" sz="1800" kern="100">
                          <a:effectLst/>
                        </a:rPr>
                        <a:t>ID</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31482"/>
                  </a:ext>
                </a:extLst>
              </a:tr>
              <a:tr h="204519">
                <a:tc>
                  <a:txBody>
                    <a:bodyPr/>
                    <a:lstStyle/>
                    <a:p>
                      <a:pPr algn="l">
                        <a:spcAft>
                          <a:spcPts val="0"/>
                        </a:spcAft>
                      </a:pPr>
                      <a:r>
                        <a:rPr lang="zh-CN" sz="1800" kern="100">
                          <a:effectLst/>
                        </a:rPr>
                        <a:t>名称</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334345"/>
                  </a:ext>
                </a:extLst>
              </a:tr>
              <a:tr h="204519">
                <a:tc>
                  <a:txBody>
                    <a:bodyPr/>
                    <a:lstStyle/>
                    <a:p>
                      <a:pPr algn="l">
                        <a:spcAft>
                          <a:spcPts val="0"/>
                        </a:spcAft>
                      </a:pPr>
                      <a:r>
                        <a:rPr lang="zh-CN" sz="1800" kern="100">
                          <a:effectLst/>
                        </a:rPr>
                        <a:t>需求来源</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963072"/>
                  </a:ext>
                </a:extLst>
              </a:tr>
              <a:tr h="204519">
                <a:tc>
                  <a:txBody>
                    <a:bodyPr/>
                    <a:lstStyle/>
                    <a:p>
                      <a:pPr algn="l">
                        <a:spcAft>
                          <a:spcPts val="0"/>
                        </a:spcAft>
                      </a:pPr>
                      <a:r>
                        <a:rPr lang="zh-CN" sz="1800" kern="100">
                          <a:effectLst/>
                        </a:rPr>
                        <a:t>描述</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299537"/>
                  </a:ext>
                </a:extLst>
              </a:tr>
              <a:tr h="204519">
                <a:tc>
                  <a:txBody>
                    <a:bodyPr/>
                    <a:lstStyle/>
                    <a:p>
                      <a:pPr algn="l">
                        <a:spcAft>
                          <a:spcPts val="0"/>
                        </a:spcAft>
                      </a:pPr>
                      <a:r>
                        <a:rPr lang="zh-CN" sz="1800" kern="100">
                          <a:effectLst/>
                        </a:rPr>
                        <a:t>参与者</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0919864"/>
                  </a:ext>
                </a:extLst>
              </a:tr>
              <a:tr h="204519">
                <a:tc>
                  <a:txBody>
                    <a:bodyPr/>
                    <a:lstStyle/>
                    <a:p>
                      <a:pPr algn="l">
                        <a:spcAft>
                          <a:spcPts val="0"/>
                        </a:spcAft>
                      </a:pPr>
                      <a:r>
                        <a:rPr lang="zh-CN" sz="1800" kern="100">
                          <a:effectLst/>
                        </a:rPr>
                        <a:t>前置条件</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219153"/>
                  </a:ext>
                </a:extLst>
              </a:tr>
              <a:tr h="204519">
                <a:tc>
                  <a:txBody>
                    <a:bodyPr/>
                    <a:lstStyle/>
                    <a:p>
                      <a:pPr algn="l">
                        <a:spcAft>
                          <a:spcPts val="0"/>
                        </a:spcAft>
                      </a:pPr>
                      <a:r>
                        <a:rPr lang="zh-CN" sz="1800" kern="100">
                          <a:effectLst/>
                        </a:rPr>
                        <a:t>后置条件</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137061"/>
                  </a:ext>
                </a:extLst>
              </a:tr>
              <a:tr h="204519">
                <a:tc>
                  <a:txBody>
                    <a:bodyPr/>
                    <a:lstStyle/>
                    <a:p>
                      <a:pPr algn="l">
                        <a:spcAft>
                          <a:spcPts val="0"/>
                        </a:spcAft>
                      </a:pPr>
                      <a:r>
                        <a:rPr lang="zh-CN" sz="1800" kern="100">
                          <a:effectLst/>
                        </a:rPr>
                        <a:t>一般性流程</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140789"/>
                  </a:ext>
                </a:extLst>
              </a:tr>
              <a:tr h="204519">
                <a:tc>
                  <a:txBody>
                    <a:bodyPr/>
                    <a:lstStyle/>
                    <a:p>
                      <a:pPr algn="l">
                        <a:spcAft>
                          <a:spcPts val="0"/>
                        </a:spcAft>
                      </a:pPr>
                      <a:r>
                        <a:rPr lang="zh-CN" sz="1800" kern="100">
                          <a:effectLst/>
                        </a:rPr>
                        <a:t>可选性流程</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019475"/>
                  </a:ext>
                </a:extLst>
              </a:tr>
              <a:tr h="204519">
                <a:tc>
                  <a:txBody>
                    <a:bodyPr/>
                    <a:lstStyle/>
                    <a:p>
                      <a:pPr algn="l">
                        <a:spcAft>
                          <a:spcPts val="0"/>
                        </a:spcAft>
                      </a:pPr>
                      <a:r>
                        <a:rPr lang="zh-CN" sz="1800" kern="100">
                          <a:effectLst/>
                        </a:rPr>
                        <a:t>异常</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526433"/>
                  </a:ext>
                </a:extLst>
              </a:tr>
              <a:tr h="204519">
                <a:tc>
                  <a:txBody>
                    <a:bodyPr/>
                    <a:lstStyle/>
                    <a:p>
                      <a:pPr algn="l">
                        <a:spcAft>
                          <a:spcPts val="0"/>
                        </a:spcAft>
                      </a:pPr>
                      <a:r>
                        <a:rPr lang="zh-CN" sz="1800" kern="100">
                          <a:effectLst/>
                        </a:rPr>
                        <a:t>优先级</a:t>
                      </a: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441895"/>
                  </a:ext>
                </a:extLst>
              </a:tr>
              <a:tr h="0">
                <a:tc>
                  <a:txBody>
                    <a:bodyPr/>
                    <a:lstStyle/>
                    <a:p>
                      <a:pPr algn="l">
                        <a:spcAft>
                          <a:spcPts val="0"/>
                        </a:spcAft>
                      </a:pPr>
                      <a:r>
                        <a:rPr lang="zh-CN" sz="1800" kern="100" dirty="0">
                          <a:effectLst/>
                        </a:rPr>
                        <a:t>业务规则</a:t>
                      </a: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237633"/>
                  </a:ext>
                </a:extLst>
              </a:tr>
              <a:tr h="204519">
                <a:tc>
                  <a:txBody>
                    <a:bodyPr/>
                    <a:lstStyle/>
                    <a:p>
                      <a:pPr algn="l">
                        <a:spcAft>
                          <a:spcPts val="0"/>
                        </a:spcAft>
                      </a:pPr>
                      <a:r>
                        <a:rPr lang="zh-CN" sz="1800" kern="100" dirty="0">
                          <a:effectLst/>
                        </a:rPr>
                        <a:t>其他信息</a:t>
                      </a: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spcAft>
                          <a:spcPts val="0"/>
                        </a:spcAft>
                      </a:pPr>
                      <a:endParaRPr lang="zh-CN" sz="1800" b="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9039443"/>
                  </a:ext>
                </a:extLst>
              </a:tr>
            </a:tbl>
          </a:graphicData>
        </a:graphic>
      </p:graphicFrame>
    </p:spTree>
    <p:extLst>
      <p:ext uri="{BB962C8B-B14F-4D97-AF65-F5344CB8AC3E}">
        <p14:creationId xmlns:p14="http://schemas.microsoft.com/office/powerpoint/2010/main" val="308949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优先级打分</a:t>
              </a:r>
            </a:p>
          </p:txBody>
        </p:sp>
      </p:grpSp>
      <p:sp>
        <p:nvSpPr>
          <p:cNvPr id="2" name="文本框 1">
            <a:extLst>
              <a:ext uri="{FF2B5EF4-FFF2-40B4-BE49-F238E27FC236}">
                <a16:creationId xmlns:a16="http://schemas.microsoft.com/office/drawing/2014/main" id="{8924DC26-5A5A-4BF1-B091-395F31EFF939}"/>
              </a:ext>
            </a:extLst>
          </p:cNvPr>
          <p:cNvSpPr txBox="1"/>
          <p:nvPr/>
        </p:nvSpPr>
        <p:spPr>
          <a:xfrm>
            <a:off x="2515532" y="2844225"/>
            <a:ext cx="7160935" cy="584775"/>
          </a:xfrm>
          <a:prstGeom prst="rect">
            <a:avLst/>
          </a:prstGeom>
          <a:noFill/>
        </p:spPr>
        <p:txBody>
          <a:bodyPr wrap="none" rtlCol="0">
            <a:spAutoFit/>
          </a:bodyPr>
          <a:lstStyle/>
          <a:p>
            <a:r>
              <a:rPr lang="zh-CN" altLang="en-US" sz="3200" dirty="0">
                <a:solidFill>
                  <a:schemeClr val="bg2">
                    <a:lumMod val="25000"/>
                  </a:schemeClr>
                </a:solidFill>
              </a:rPr>
              <a:t>由于暂未进行优先级打分，该部分待定</a:t>
            </a:r>
          </a:p>
        </p:txBody>
      </p:sp>
    </p:spTree>
    <p:extLst>
      <p:ext uri="{BB962C8B-B14F-4D97-AF65-F5344CB8AC3E}">
        <p14:creationId xmlns:p14="http://schemas.microsoft.com/office/powerpoint/2010/main" val="208230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JAD</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会议</a:t>
              </a:r>
            </a:p>
          </p:txBody>
        </p:sp>
      </p:grpSp>
      <p:sp>
        <p:nvSpPr>
          <p:cNvPr id="9" name="文本框 8">
            <a:extLst>
              <a:ext uri="{FF2B5EF4-FFF2-40B4-BE49-F238E27FC236}">
                <a16:creationId xmlns:a16="http://schemas.microsoft.com/office/drawing/2014/main" id="{A168A327-B804-4616-AAD3-C192AE734062}"/>
              </a:ext>
            </a:extLst>
          </p:cNvPr>
          <p:cNvSpPr txBox="1"/>
          <p:nvPr/>
        </p:nvSpPr>
        <p:spPr>
          <a:xfrm>
            <a:off x="2784324" y="2844225"/>
            <a:ext cx="6623352" cy="584775"/>
          </a:xfrm>
          <a:prstGeom prst="rect">
            <a:avLst/>
          </a:prstGeom>
          <a:noFill/>
        </p:spPr>
        <p:txBody>
          <a:bodyPr wrap="none" rtlCol="0">
            <a:spAutoFit/>
          </a:bodyPr>
          <a:lstStyle/>
          <a:p>
            <a:r>
              <a:rPr lang="zh-CN" altLang="en-US" sz="3200" dirty="0">
                <a:solidFill>
                  <a:schemeClr val="bg2">
                    <a:lumMod val="25000"/>
                  </a:schemeClr>
                </a:solidFill>
              </a:rPr>
              <a:t>由于暂未开展</a:t>
            </a:r>
            <a:r>
              <a:rPr lang="en-US" altLang="zh-CN" sz="3200" dirty="0">
                <a:solidFill>
                  <a:schemeClr val="bg2">
                    <a:lumMod val="25000"/>
                  </a:schemeClr>
                </a:solidFill>
              </a:rPr>
              <a:t>JAD</a:t>
            </a:r>
            <a:r>
              <a:rPr lang="zh-CN" altLang="en-US" sz="3200" dirty="0">
                <a:solidFill>
                  <a:schemeClr val="bg2">
                    <a:lumMod val="25000"/>
                  </a:schemeClr>
                </a:solidFill>
              </a:rPr>
              <a:t>会议，该部分待定</a:t>
            </a:r>
          </a:p>
        </p:txBody>
      </p:sp>
    </p:spTree>
    <p:extLst>
      <p:ext uri="{BB962C8B-B14F-4D97-AF65-F5344CB8AC3E}">
        <p14:creationId xmlns:p14="http://schemas.microsoft.com/office/powerpoint/2010/main" val="1181383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89956" y="554176"/>
            <a:ext cx="181208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SIX</a:t>
            </a:r>
          </a:p>
        </p:txBody>
      </p:sp>
      <p:sp>
        <p:nvSpPr>
          <p:cNvPr id="4" name="文本框 3"/>
          <p:cNvSpPr txBox="1"/>
          <p:nvPr/>
        </p:nvSpPr>
        <p:spPr>
          <a:xfrm>
            <a:off x="4504252" y="2619859"/>
            <a:ext cx="3154281"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6.</a:t>
            </a:r>
            <a:r>
              <a:rPr lang="zh-CN" altLang="en-US" sz="4800" dirty="0">
                <a:solidFill>
                  <a:schemeClr val="bg2">
                    <a:lumMod val="50000"/>
                  </a:schemeClr>
                </a:solidFill>
                <a:latin typeface="方正姚体" panose="02010601030101010101" charset="-122"/>
                <a:ea typeface="方正姚体" panose="02010601030101010101" charset="-122"/>
              </a:rPr>
              <a:t>数据字典</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88481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2"/>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数据字典</a:t>
              </a: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&amp;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数据库表</a:t>
              </a:r>
            </a:p>
          </p:txBody>
        </p:sp>
      </p:grpSp>
      <p:pic>
        <p:nvPicPr>
          <p:cNvPr id="3" name="图片 2">
            <a:extLst>
              <a:ext uri="{FF2B5EF4-FFF2-40B4-BE49-F238E27FC236}">
                <a16:creationId xmlns:a16="http://schemas.microsoft.com/office/drawing/2014/main" id="{3C44E143-A2E4-4BAD-B271-C70E282DB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1" y="828340"/>
            <a:ext cx="7578437" cy="5427112"/>
          </a:xfrm>
          <a:prstGeom prst="rect">
            <a:avLst/>
          </a:prstGeom>
        </p:spPr>
      </p:pic>
      <p:sp>
        <p:nvSpPr>
          <p:cNvPr id="11" name="文本框 10">
            <a:extLst>
              <a:ext uri="{FF2B5EF4-FFF2-40B4-BE49-F238E27FC236}">
                <a16:creationId xmlns:a16="http://schemas.microsoft.com/office/drawing/2014/main" id="{A7B2F586-5EE5-4355-868B-F9386916F36C}"/>
              </a:ext>
            </a:extLst>
          </p:cNvPr>
          <p:cNvSpPr txBox="1"/>
          <p:nvPr/>
        </p:nvSpPr>
        <p:spPr>
          <a:xfrm>
            <a:off x="9185563" y="6255452"/>
            <a:ext cx="2223686"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详情见数据字典</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ER</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图</a:t>
              </a:r>
            </a:p>
          </p:txBody>
        </p:sp>
      </p:grpSp>
      <p:pic>
        <p:nvPicPr>
          <p:cNvPr id="9" name="图片 8">
            <a:extLst>
              <a:ext uri="{FF2B5EF4-FFF2-40B4-BE49-F238E27FC236}">
                <a16:creationId xmlns:a16="http://schemas.microsoft.com/office/drawing/2014/main" id="{3CBF4550-8F41-4826-8D85-69410B043332}"/>
              </a:ext>
            </a:extLst>
          </p:cNvPr>
          <p:cNvPicPr/>
          <p:nvPr/>
        </p:nvPicPr>
        <p:blipFill>
          <a:blip r:embed="rId3"/>
          <a:stretch>
            <a:fillRect/>
          </a:stretch>
        </p:blipFill>
        <p:spPr>
          <a:xfrm>
            <a:off x="1309254" y="1360554"/>
            <a:ext cx="9573491" cy="4890655"/>
          </a:xfrm>
          <a:prstGeom prst="rect">
            <a:avLst/>
          </a:prstGeom>
        </p:spPr>
      </p:pic>
    </p:spTree>
    <p:extLst>
      <p:ext uri="{BB962C8B-B14F-4D97-AF65-F5344CB8AC3E}">
        <p14:creationId xmlns:p14="http://schemas.microsoft.com/office/powerpoint/2010/main" val="207461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75211" y="532320"/>
            <a:ext cx="2241578"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SEVEN</a:t>
            </a:r>
          </a:p>
        </p:txBody>
      </p:sp>
      <p:sp>
        <p:nvSpPr>
          <p:cNvPr id="4" name="文本框 3"/>
          <p:cNvSpPr txBox="1"/>
          <p:nvPr/>
        </p:nvSpPr>
        <p:spPr>
          <a:xfrm>
            <a:off x="3935453" y="2598003"/>
            <a:ext cx="432109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7.</a:t>
            </a:r>
            <a:r>
              <a:rPr lang="zh-CN" altLang="en-US" sz="4800" dirty="0">
                <a:solidFill>
                  <a:schemeClr val="bg2">
                    <a:lumMod val="50000"/>
                  </a:schemeClr>
                </a:solidFill>
                <a:latin typeface="方正姚体" panose="02010601030101010101" charset="-122"/>
                <a:ea typeface="方正姚体" panose="02010601030101010101" charset="-122"/>
              </a:rPr>
              <a:t>需求冲突处理</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67958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5312788" y="854001"/>
            <a:ext cx="1943793" cy="52322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ONE</a:t>
            </a:r>
          </a:p>
        </p:txBody>
      </p:sp>
      <p:grpSp>
        <p:nvGrpSpPr>
          <p:cNvPr id="20" name="组合 19"/>
          <p:cNvGrpSpPr/>
          <p:nvPr/>
        </p:nvGrpSpPr>
        <p:grpSpPr>
          <a:xfrm>
            <a:off x="338188" y="358394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553899" y="3013501"/>
            <a:ext cx="5461569" cy="830997"/>
          </a:xfrm>
          <a:prstGeom prst="rect">
            <a:avLst/>
          </a:prstGeom>
          <a:noFill/>
        </p:spPr>
        <p:txBody>
          <a:bodyPr wrap="square" rtlCol="0">
            <a:spAutoFit/>
          </a:bodyPr>
          <a:lstStyle/>
          <a:p>
            <a:pPr algn="dist"/>
            <a:r>
              <a:rPr lang="en-US" altLang="zh-CN" sz="4800" b="1" dirty="0">
                <a:solidFill>
                  <a:srgbClr val="767171"/>
                </a:solidFill>
                <a:latin typeface="Microsoft JhengHei" panose="020B0604030504040204" charset="-120"/>
                <a:ea typeface="Microsoft JhengHei" panose="020B0604030504040204" charset="-120"/>
              </a:rPr>
              <a:t>1.Vision&amp;Scope</a:t>
            </a:r>
            <a:endParaRPr lang="zh-CN" altLang="zh-CN" sz="4800" b="1" dirty="0">
              <a:solidFill>
                <a:schemeClr val="bg2">
                  <a:lumMod val="50000"/>
                </a:schemeClr>
              </a:solidFill>
              <a:latin typeface="方正姚体" panose="02010601030101010101" charset="-122"/>
              <a:ea typeface="方正姚体" panose="0201060103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需求冲突处理</a:t>
              </a:r>
            </a:p>
          </p:txBody>
        </p:sp>
      </p:grpSp>
      <p:sp>
        <p:nvSpPr>
          <p:cNvPr id="9" name="文本框 8">
            <a:extLst>
              <a:ext uri="{FF2B5EF4-FFF2-40B4-BE49-F238E27FC236}">
                <a16:creationId xmlns:a16="http://schemas.microsoft.com/office/drawing/2014/main" id="{EEE173D5-8022-425C-AD70-0E9835E00313}"/>
              </a:ext>
            </a:extLst>
          </p:cNvPr>
          <p:cNvSpPr txBox="1"/>
          <p:nvPr/>
        </p:nvSpPr>
        <p:spPr>
          <a:xfrm>
            <a:off x="2784324" y="2844225"/>
            <a:ext cx="6623352" cy="584775"/>
          </a:xfrm>
          <a:prstGeom prst="rect">
            <a:avLst/>
          </a:prstGeom>
          <a:noFill/>
        </p:spPr>
        <p:txBody>
          <a:bodyPr wrap="none" rtlCol="0">
            <a:spAutoFit/>
          </a:bodyPr>
          <a:lstStyle/>
          <a:p>
            <a:r>
              <a:rPr lang="zh-CN" altLang="en-US" sz="3200" dirty="0">
                <a:solidFill>
                  <a:schemeClr val="bg2">
                    <a:lumMod val="25000"/>
                  </a:schemeClr>
                </a:solidFill>
              </a:rPr>
              <a:t>由于暂未开展</a:t>
            </a:r>
            <a:r>
              <a:rPr lang="en-US" altLang="zh-CN" sz="3200" dirty="0">
                <a:solidFill>
                  <a:schemeClr val="bg2">
                    <a:lumMod val="25000"/>
                  </a:schemeClr>
                </a:solidFill>
              </a:rPr>
              <a:t>JAD</a:t>
            </a:r>
            <a:r>
              <a:rPr lang="zh-CN" altLang="en-US" sz="3200" dirty="0">
                <a:solidFill>
                  <a:schemeClr val="bg2">
                    <a:lumMod val="25000"/>
                  </a:schemeClr>
                </a:solidFill>
              </a:rPr>
              <a:t>会议，该部分待定</a:t>
            </a:r>
          </a:p>
        </p:txBody>
      </p:sp>
    </p:spTree>
    <p:extLst>
      <p:ext uri="{BB962C8B-B14F-4D97-AF65-F5344CB8AC3E}">
        <p14:creationId xmlns:p14="http://schemas.microsoft.com/office/powerpoint/2010/main" val="1836475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75211" y="646252"/>
            <a:ext cx="2241578"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EIGHT</a:t>
            </a:r>
          </a:p>
        </p:txBody>
      </p:sp>
      <p:sp>
        <p:nvSpPr>
          <p:cNvPr id="4" name="文本框 3"/>
          <p:cNvSpPr txBox="1"/>
          <p:nvPr/>
        </p:nvSpPr>
        <p:spPr>
          <a:xfrm>
            <a:off x="3935453" y="2598003"/>
            <a:ext cx="432109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8.</a:t>
            </a:r>
            <a:r>
              <a:rPr lang="zh-CN" altLang="en-US" sz="4800" dirty="0">
                <a:solidFill>
                  <a:schemeClr val="bg2">
                    <a:lumMod val="50000"/>
                  </a:schemeClr>
                </a:solidFill>
                <a:latin typeface="方正姚体" panose="02010601030101010101" charset="-122"/>
                <a:ea typeface="方正姚体" panose="02010601030101010101" charset="-122"/>
              </a:rPr>
              <a:t>需求优先级</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97211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需求优先级</a:t>
              </a:r>
            </a:p>
          </p:txBody>
        </p:sp>
      </p:grpSp>
      <p:sp>
        <p:nvSpPr>
          <p:cNvPr id="9" name="文本框 8">
            <a:extLst>
              <a:ext uri="{FF2B5EF4-FFF2-40B4-BE49-F238E27FC236}">
                <a16:creationId xmlns:a16="http://schemas.microsoft.com/office/drawing/2014/main" id="{C2A23A28-695A-4406-95FF-4FE4966775D6}"/>
              </a:ext>
            </a:extLst>
          </p:cNvPr>
          <p:cNvSpPr txBox="1"/>
          <p:nvPr/>
        </p:nvSpPr>
        <p:spPr>
          <a:xfrm>
            <a:off x="2515532" y="2844225"/>
            <a:ext cx="7160935" cy="584775"/>
          </a:xfrm>
          <a:prstGeom prst="rect">
            <a:avLst/>
          </a:prstGeom>
          <a:noFill/>
        </p:spPr>
        <p:txBody>
          <a:bodyPr wrap="none" rtlCol="0">
            <a:spAutoFit/>
          </a:bodyPr>
          <a:lstStyle/>
          <a:p>
            <a:r>
              <a:rPr lang="zh-CN" altLang="en-US" sz="3200" dirty="0">
                <a:solidFill>
                  <a:schemeClr val="bg2">
                    <a:lumMod val="25000"/>
                  </a:schemeClr>
                </a:solidFill>
              </a:rPr>
              <a:t>由于暂未确认需求优先级，该部分待定</a:t>
            </a:r>
          </a:p>
        </p:txBody>
      </p:sp>
    </p:spTree>
    <p:extLst>
      <p:ext uri="{BB962C8B-B14F-4D97-AF65-F5344CB8AC3E}">
        <p14:creationId xmlns:p14="http://schemas.microsoft.com/office/powerpoint/2010/main" val="4043021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46081" y="480250"/>
            <a:ext cx="189983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NINE</a:t>
            </a:r>
          </a:p>
        </p:txBody>
      </p:sp>
      <p:sp>
        <p:nvSpPr>
          <p:cNvPr id="4" name="文本框 3"/>
          <p:cNvSpPr txBox="1"/>
          <p:nvPr/>
        </p:nvSpPr>
        <p:spPr>
          <a:xfrm>
            <a:off x="4550001" y="2590121"/>
            <a:ext cx="3091995"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9.UML</a:t>
            </a:r>
            <a:r>
              <a:rPr lang="zh-CN" altLang="en-US" sz="4800" dirty="0">
                <a:solidFill>
                  <a:schemeClr val="bg2">
                    <a:lumMod val="50000"/>
                  </a:schemeClr>
                </a:solidFill>
                <a:latin typeface="方正姚体" panose="02010601030101010101" charset="-122"/>
                <a:ea typeface="方正姚体" panose="02010601030101010101" charset="-122"/>
              </a:rPr>
              <a:t>图例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2308805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对话框图</a:t>
              </a:r>
            </a:p>
          </p:txBody>
        </p:sp>
      </p:grpSp>
      <p:pic>
        <p:nvPicPr>
          <p:cNvPr id="9" name="图片 8">
            <a:extLst>
              <a:ext uri="{FF2B5EF4-FFF2-40B4-BE49-F238E27FC236}">
                <a16:creationId xmlns:a16="http://schemas.microsoft.com/office/drawing/2014/main" id="{00BBC70D-B397-48D2-8B9D-90C6411230B3}"/>
              </a:ext>
            </a:extLst>
          </p:cNvPr>
          <p:cNvPicPr/>
          <p:nvPr/>
        </p:nvPicPr>
        <p:blipFill>
          <a:blip r:embed="rId3"/>
          <a:stretch>
            <a:fillRect/>
          </a:stretch>
        </p:blipFill>
        <p:spPr>
          <a:xfrm>
            <a:off x="2283604" y="1589131"/>
            <a:ext cx="7624792" cy="4433502"/>
          </a:xfrm>
          <a:prstGeom prst="rect">
            <a:avLst/>
          </a:prstGeom>
        </p:spPr>
      </p:pic>
      <p:sp>
        <p:nvSpPr>
          <p:cNvPr id="10" name="文本框 9">
            <a:extLst>
              <a:ext uri="{FF2B5EF4-FFF2-40B4-BE49-F238E27FC236}">
                <a16:creationId xmlns:a16="http://schemas.microsoft.com/office/drawing/2014/main" id="{188A5470-E0A7-46CA-94D7-9BB46EC9C09E}"/>
              </a:ext>
            </a:extLst>
          </p:cNvPr>
          <p:cNvSpPr txBox="1"/>
          <p:nvPr/>
        </p:nvSpPr>
        <p:spPr>
          <a:xfrm>
            <a:off x="9185563" y="6255452"/>
            <a:ext cx="2217274"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详情见对话框图</a:t>
            </a:r>
          </a:p>
        </p:txBody>
      </p:sp>
    </p:spTree>
    <p:extLst>
      <p:ext uri="{BB962C8B-B14F-4D97-AF65-F5344CB8AC3E}">
        <p14:creationId xmlns:p14="http://schemas.microsoft.com/office/powerpoint/2010/main" val="3232867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对话框图</a:t>
              </a:r>
            </a:p>
          </p:txBody>
        </p:sp>
      </p:grpSp>
      <p:pic>
        <p:nvPicPr>
          <p:cNvPr id="9" name="图片 8">
            <a:extLst>
              <a:ext uri="{FF2B5EF4-FFF2-40B4-BE49-F238E27FC236}">
                <a16:creationId xmlns:a16="http://schemas.microsoft.com/office/drawing/2014/main" id="{1D252A87-701C-4A81-B8D2-13CF934D0AF9}"/>
              </a:ext>
            </a:extLst>
          </p:cNvPr>
          <p:cNvPicPr/>
          <p:nvPr/>
        </p:nvPicPr>
        <p:blipFill>
          <a:blip r:embed="rId3"/>
          <a:stretch>
            <a:fillRect/>
          </a:stretch>
        </p:blipFill>
        <p:spPr>
          <a:xfrm>
            <a:off x="3326295" y="0"/>
            <a:ext cx="6289962" cy="6858000"/>
          </a:xfrm>
          <a:prstGeom prst="rect">
            <a:avLst/>
          </a:prstGeom>
        </p:spPr>
      </p:pic>
      <p:sp>
        <p:nvSpPr>
          <p:cNvPr id="2" name="文本框 1">
            <a:extLst>
              <a:ext uri="{FF2B5EF4-FFF2-40B4-BE49-F238E27FC236}">
                <a16:creationId xmlns:a16="http://schemas.microsoft.com/office/drawing/2014/main" id="{77DCF79F-34E8-441A-BF6D-82DD3655D0FA}"/>
              </a:ext>
            </a:extLst>
          </p:cNvPr>
          <p:cNvSpPr txBox="1"/>
          <p:nvPr/>
        </p:nvSpPr>
        <p:spPr>
          <a:xfrm>
            <a:off x="454804" y="3379367"/>
            <a:ext cx="2646878" cy="461665"/>
          </a:xfrm>
          <a:prstGeom prst="rect">
            <a:avLst/>
          </a:prstGeom>
          <a:noFill/>
        </p:spPr>
        <p:txBody>
          <a:bodyPr wrap="none" rtlCol="0">
            <a:spAutoFit/>
          </a:bodyPr>
          <a:lstStyle/>
          <a:p>
            <a:r>
              <a:rPr lang="zh-CN" altLang="en-US" sz="2400" dirty="0">
                <a:solidFill>
                  <a:schemeClr val="bg2">
                    <a:lumMod val="25000"/>
                  </a:schemeClr>
                </a:solidFill>
              </a:rPr>
              <a:t>用户登陆对话框图</a:t>
            </a:r>
          </a:p>
        </p:txBody>
      </p:sp>
    </p:spTree>
    <p:extLst>
      <p:ext uri="{BB962C8B-B14F-4D97-AF65-F5344CB8AC3E}">
        <p14:creationId xmlns:p14="http://schemas.microsoft.com/office/powerpoint/2010/main" val="372056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顺序图</a:t>
              </a:r>
            </a:p>
          </p:txBody>
        </p:sp>
      </p:grpSp>
      <p:pic>
        <p:nvPicPr>
          <p:cNvPr id="9" name="图片 8">
            <a:extLst>
              <a:ext uri="{FF2B5EF4-FFF2-40B4-BE49-F238E27FC236}">
                <a16:creationId xmlns:a16="http://schemas.microsoft.com/office/drawing/2014/main" id="{28D907D5-810F-49E3-B2FA-873B32AB526A}"/>
              </a:ext>
            </a:extLst>
          </p:cNvPr>
          <p:cNvPicPr/>
          <p:nvPr/>
        </p:nvPicPr>
        <p:blipFill>
          <a:blip r:embed="rId3"/>
          <a:stretch>
            <a:fillRect/>
          </a:stretch>
        </p:blipFill>
        <p:spPr>
          <a:xfrm>
            <a:off x="3914983" y="561340"/>
            <a:ext cx="6031519" cy="5704955"/>
          </a:xfrm>
          <a:prstGeom prst="rect">
            <a:avLst/>
          </a:prstGeom>
        </p:spPr>
      </p:pic>
      <p:sp>
        <p:nvSpPr>
          <p:cNvPr id="3" name="文本框 2">
            <a:extLst>
              <a:ext uri="{FF2B5EF4-FFF2-40B4-BE49-F238E27FC236}">
                <a16:creationId xmlns:a16="http://schemas.microsoft.com/office/drawing/2014/main" id="{6D0CD66C-457F-4FF4-ADF6-A84A9D3ED057}"/>
              </a:ext>
            </a:extLst>
          </p:cNvPr>
          <p:cNvSpPr txBox="1"/>
          <p:nvPr/>
        </p:nvSpPr>
        <p:spPr>
          <a:xfrm>
            <a:off x="672071" y="3034810"/>
            <a:ext cx="2339102" cy="461665"/>
          </a:xfrm>
          <a:prstGeom prst="rect">
            <a:avLst/>
          </a:prstGeom>
          <a:noFill/>
        </p:spPr>
        <p:txBody>
          <a:bodyPr wrap="none" rtlCol="0">
            <a:spAutoFit/>
          </a:bodyPr>
          <a:lstStyle/>
          <a:p>
            <a:r>
              <a:rPr lang="zh-CN" altLang="en-US" sz="2400" dirty="0">
                <a:solidFill>
                  <a:schemeClr val="bg2">
                    <a:lumMod val="25000"/>
                  </a:schemeClr>
                </a:solidFill>
              </a:rPr>
              <a:t>下载资源顺序图</a:t>
            </a:r>
          </a:p>
        </p:txBody>
      </p:sp>
      <p:sp>
        <p:nvSpPr>
          <p:cNvPr id="12" name="文本框 11">
            <a:extLst>
              <a:ext uri="{FF2B5EF4-FFF2-40B4-BE49-F238E27FC236}">
                <a16:creationId xmlns:a16="http://schemas.microsoft.com/office/drawing/2014/main" id="{1844D46C-979D-4859-B678-BD442BCB44F7}"/>
              </a:ext>
            </a:extLst>
          </p:cNvPr>
          <p:cNvSpPr txBox="1"/>
          <p:nvPr/>
        </p:nvSpPr>
        <p:spPr>
          <a:xfrm>
            <a:off x="9185563" y="6255452"/>
            <a:ext cx="1986441"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详情见顺序图</a:t>
            </a:r>
          </a:p>
        </p:txBody>
      </p:sp>
    </p:spTree>
    <p:extLst>
      <p:ext uri="{BB962C8B-B14F-4D97-AF65-F5344CB8AC3E}">
        <p14:creationId xmlns:p14="http://schemas.microsoft.com/office/powerpoint/2010/main" val="329929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部署图</a:t>
              </a:r>
            </a:p>
          </p:txBody>
        </p:sp>
      </p:grpSp>
      <p:pic>
        <p:nvPicPr>
          <p:cNvPr id="4" name="图片 3">
            <a:extLst>
              <a:ext uri="{FF2B5EF4-FFF2-40B4-BE49-F238E27FC236}">
                <a16:creationId xmlns:a16="http://schemas.microsoft.com/office/drawing/2014/main" id="{562C5F75-8012-4210-91CB-EC5682614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03" y="1159353"/>
            <a:ext cx="6217594" cy="4539294"/>
          </a:xfrm>
          <a:prstGeom prst="rect">
            <a:avLst/>
          </a:prstGeom>
        </p:spPr>
      </p:pic>
    </p:spTree>
    <p:extLst>
      <p:ext uri="{BB962C8B-B14F-4D97-AF65-F5344CB8AC3E}">
        <p14:creationId xmlns:p14="http://schemas.microsoft.com/office/powerpoint/2010/main" val="365047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97726" y="532320"/>
            <a:ext cx="1767337"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TEN</a:t>
            </a:r>
          </a:p>
        </p:txBody>
      </p:sp>
      <p:sp>
        <p:nvSpPr>
          <p:cNvPr id="4" name="文本框 3"/>
          <p:cNvSpPr txBox="1"/>
          <p:nvPr/>
        </p:nvSpPr>
        <p:spPr>
          <a:xfrm>
            <a:off x="3785146" y="2598003"/>
            <a:ext cx="4621708"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10.</a:t>
            </a:r>
            <a:r>
              <a:rPr lang="zh-CN" altLang="en-US" sz="4800" dirty="0">
                <a:solidFill>
                  <a:schemeClr val="bg2">
                    <a:lumMod val="50000"/>
                  </a:schemeClr>
                </a:solidFill>
                <a:latin typeface="方正姚体" panose="02010601030101010101" charset="-122"/>
                <a:ea typeface="方正姚体" panose="02010601030101010101" charset="-122"/>
              </a:rPr>
              <a:t>非功能性需求</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041506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外部接口需求</a:t>
              </a:r>
            </a:p>
          </p:txBody>
        </p:sp>
      </p:grpSp>
      <p:sp>
        <p:nvSpPr>
          <p:cNvPr id="2" name="矩形 1">
            <a:extLst>
              <a:ext uri="{FF2B5EF4-FFF2-40B4-BE49-F238E27FC236}">
                <a16:creationId xmlns:a16="http://schemas.microsoft.com/office/drawing/2014/main" id="{F2D1F967-93E1-404E-8F38-42456FEDE5B8}"/>
              </a:ext>
            </a:extLst>
          </p:cNvPr>
          <p:cNvSpPr/>
          <p:nvPr/>
        </p:nvSpPr>
        <p:spPr>
          <a:xfrm>
            <a:off x="2185121" y="1410787"/>
            <a:ext cx="7821758" cy="1569660"/>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软件接口需求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服务器操作系统：</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Linux</a:t>
            </a:r>
            <a:endParaRPr lang="zh-CN"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客户端操作系统：</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Windows 7/8/10</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IOS</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Android</a:t>
            </a:r>
            <a:endParaRPr lang="zh-CN" altLang="zh-CN" sz="2400" kern="100" dirty="0">
              <a:solidFill>
                <a:schemeClr val="bg2">
                  <a:lumMod val="25000"/>
                </a:schemeClr>
              </a:solidFill>
              <a:latin typeface="Calibri" panose="020F0502020204030204" pitchFamily="34" charset="0"/>
              <a:cs typeface="Times New Roman" panose="02020603050405020304" pitchFamily="18" charset="0"/>
            </a:endParaRPr>
          </a:p>
          <a:p>
            <a:r>
              <a:rPr lang="en-US" altLang="zh-CN" sz="2400" dirty="0">
                <a:solidFill>
                  <a:schemeClr val="bg2">
                    <a:lumMod val="25000"/>
                  </a:schemeClr>
                </a:solidFill>
                <a:latin typeface="Calibri" panose="020F0502020204030204" pitchFamily="34" charset="0"/>
                <a:cs typeface="Times New Roman" panose="02020603050405020304" pitchFamily="18" charset="0"/>
              </a:rPr>
              <a:t>	</a:t>
            </a:r>
            <a:r>
              <a:rPr lang="zh-CN" altLang="zh-CN" sz="2400" dirty="0">
                <a:solidFill>
                  <a:schemeClr val="bg2">
                    <a:lumMod val="25000"/>
                  </a:schemeClr>
                </a:solidFill>
                <a:latin typeface="Calibri" panose="020F0502020204030204" pitchFamily="34" charset="0"/>
                <a:cs typeface="Times New Roman" panose="02020603050405020304" pitchFamily="18" charset="0"/>
              </a:rPr>
              <a:t>客户端浏览器：</a:t>
            </a:r>
            <a:r>
              <a:rPr lang="en-US" altLang="zh-CN" sz="2400" dirty="0">
                <a:solidFill>
                  <a:schemeClr val="bg2">
                    <a:lumMod val="25000"/>
                  </a:schemeClr>
                </a:solidFill>
                <a:latin typeface="Calibri" panose="020F0502020204030204" pitchFamily="34" charset="0"/>
                <a:cs typeface="Times New Roman" panose="02020603050405020304" pitchFamily="18" charset="0"/>
              </a:rPr>
              <a:t>Internet Explorer</a:t>
            </a:r>
            <a:r>
              <a:rPr lang="zh-CN" altLang="zh-CN" sz="2400" dirty="0">
                <a:solidFill>
                  <a:schemeClr val="bg2">
                    <a:lumMod val="25000"/>
                  </a:schemeClr>
                </a:solidFill>
                <a:latin typeface="Calibri" panose="020F0502020204030204" pitchFamily="34" charset="0"/>
                <a:cs typeface="Times New Roman" panose="02020603050405020304" pitchFamily="18" charset="0"/>
              </a:rPr>
              <a:t>，</a:t>
            </a:r>
            <a:r>
              <a:rPr lang="en-US" altLang="zh-CN" sz="2400" dirty="0" err="1">
                <a:solidFill>
                  <a:schemeClr val="bg2">
                    <a:lumMod val="25000"/>
                  </a:schemeClr>
                </a:solidFill>
                <a:latin typeface="Calibri" panose="020F0502020204030204" pitchFamily="34" charset="0"/>
                <a:cs typeface="Times New Roman" panose="02020603050405020304" pitchFamily="18" charset="0"/>
              </a:rPr>
              <a:t>FireFox</a:t>
            </a:r>
            <a:r>
              <a:rPr lang="zh-CN" altLang="zh-CN" sz="2400" dirty="0">
                <a:solidFill>
                  <a:schemeClr val="bg2">
                    <a:lumMod val="25000"/>
                  </a:schemeClr>
                </a:solidFill>
                <a:latin typeface="Calibri" panose="020F0502020204030204" pitchFamily="34" charset="0"/>
                <a:cs typeface="Times New Roman" panose="02020603050405020304" pitchFamily="18" charset="0"/>
              </a:rPr>
              <a:t>，</a:t>
            </a:r>
            <a:r>
              <a:rPr lang="en-US" altLang="zh-CN" sz="2400" dirty="0" err="1">
                <a:solidFill>
                  <a:schemeClr val="bg2">
                    <a:lumMod val="25000"/>
                  </a:schemeClr>
                </a:solidFill>
                <a:latin typeface="Calibri" panose="020F0502020204030204" pitchFamily="34" charset="0"/>
                <a:cs typeface="Times New Roman" panose="02020603050405020304" pitchFamily="18" charset="0"/>
              </a:rPr>
              <a:t>Chrom</a:t>
            </a:r>
            <a:endParaRPr lang="zh-CN" altLang="en-US" dirty="0">
              <a:solidFill>
                <a:schemeClr val="bg2">
                  <a:lumMod val="25000"/>
                </a:schemeClr>
              </a:solidFill>
            </a:endParaRPr>
          </a:p>
        </p:txBody>
      </p:sp>
      <p:sp>
        <p:nvSpPr>
          <p:cNvPr id="10" name="矩形 9">
            <a:extLst>
              <a:ext uri="{FF2B5EF4-FFF2-40B4-BE49-F238E27FC236}">
                <a16:creationId xmlns:a16="http://schemas.microsoft.com/office/drawing/2014/main" id="{CEAFBAFD-C974-4EC2-8411-EEADAB8BADA1}"/>
              </a:ext>
            </a:extLst>
          </p:cNvPr>
          <p:cNvSpPr/>
          <p:nvPr/>
        </p:nvSpPr>
        <p:spPr>
          <a:xfrm>
            <a:off x="2159577" y="3429000"/>
            <a:ext cx="3840164" cy="2308324"/>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硬件接口需求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服务器硬件：</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16</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核</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CPU</a:t>
            </a:r>
            <a:r>
              <a:rPr lang="zh-CN" altLang="en-US"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64GB</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内存</a:t>
            </a:r>
            <a:r>
              <a:rPr lang="zh-CN" altLang="en-US" sz="2400" kern="100" dirty="0">
                <a:solidFill>
                  <a:schemeClr val="bg2">
                    <a:lumMod val="25000"/>
                  </a:schemeClr>
                </a:solidFill>
                <a:latin typeface="Calibri" panose="020F0502020204030204" pitchFamily="34" charset="0"/>
                <a:cs typeface="Times New Roman" panose="02020603050405020304" pitchFamily="18" charset="0"/>
              </a:rPr>
              <a:t>、</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1PB</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机械硬盘</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客户端硬件：苹果手机、安卓手机、</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PC</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机</a:t>
            </a:r>
          </a:p>
        </p:txBody>
      </p:sp>
      <p:sp>
        <p:nvSpPr>
          <p:cNvPr id="3" name="矩形 2">
            <a:extLst>
              <a:ext uri="{FF2B5EF4-FFF2-40B4-BE49-F238E27FC236}">
                <a16:creationId xmlns:a16="http://schemas.microsoft.com/office/drawing/2014/main" id="{86479D71-0601-452D-A18A-2FC719CD8DFC}"/>
              </a:ext>
            </a:extLst>
          </p:cNvPr>
          <p:cNvSpPr/>
          <p:nvPr/>
        </p:nvSpPr>
        <p:spPr>
          <a:xfrm>
            <a:off x="6647543" y="3429000"/>
            <a:ext cx="3036784" cy="1200329"/>
          </a:xfrm>
          <a:prstGeom prst="rect">
            <a:avLst/>
          </a:prstGeom>
        </p:spPr>
        <p:txBody>
          <a:bodyPr wrap="square">
            <a:spAutoFit/>
          </a:bodyPr>
          <a:lstStyle/>
          <a:p>
            <a:pPr algn="just">
              <a:spcAft>
                <a:spcPts val="0"/>
              </a:spcAft>
            </a:pPr>
            <a:r>
              <a:rPr lang="zh-CN" altLang="en-US" sz="2400" kern="100" dirty="0">
                <a:solidFill>
                  <a:schemeClr val="bg2">
                    <a:lumMod val="25000"/>
                  </a:schemeClr>
                </a:solidFill>
                <a:latin typeface="Calibri" panose="020F0502020204030204" pitchFamily="34" charset="0"/>
                <a:cs typeface="Times New Roman" panose="02020603050405020304" pitchFamily="18" charset="0"/>
              </a:rPr>
              <a:t>通信接口需求</a:t>
            </a:r>
            <a:endParaRPr lang="en-US" altLang="zh-CN" sz="2400" kern="100" dirty="0">
              <a:solidFill>
                <a:schemeClr val="bg2">
                  <a:lumMod val="25000"/>
                </a:schemeClr>
              </a:solidFill>
              <a:latin typeface="Calibri" panose="020F0502020204030204" pitchFamily="34" charset="0"/>
              <a:cs typeface="Times New Roman" panose="02020603050405020304" pitchFamily="18" charset="0"/>
            </a:endParaRPr>
          </a:p>
          <a:p>
            <a:pPr algn="just">
              <a:spcAft>
                <a:spcPts val="0"/>
              </a:spcAft>
            </a:pPr>
            <a:r>
              <a:rPr lang="en-US" altLang="zh-CN" sz="2400" kern="100" dirty="0">
                <a:solidFill>
                  <a:schemeClr val="bg2">
                    <a:lumMod val="25000"/>
                  </a:schemeClr>
                </a:solidFill>
                <a:latin typeface="Calibri" panose="020F0502020204030204" pitchFamily="34" charset="0"/>
                <a:cs typeface="Times New Roman" panose="02020603050405020304" pitchFamily="18" charset="0"/>
              </a:rPr>
              <a:t>	</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网络环境</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4G</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无线网络、</a:t>
            </a:r>
            <a:r>
              <a:rPr lang="en-US" altLang="zh-CN" sz="2400" kern="100" dirty="0">
                <a:solidFill>
                  <a:schemeClr val="bg2">
                    <a:lumMod val="25000"/>
                  </a:schemeClr>
                </a:solidFill>
                <a:latin typeface="Calibri" panose="020F0502020204030204" pitchFamily="34" charset="0"/>
                <a:cs typeface="Times New Roman" panose="02020603050405020304" pitchFamily="18" charset="0"/>
              </a:rPr>
              <a:t>100M</a:t>
            </a:r>
            <a:r>
              <a:rPr lang="zh-CN" altLang="zh-CN" sz="2400" kern="100" dirty="0">
                <a:solidFill>
                  <a:schemeClr val="bg2">
                    <a:lumMod val="25000"/>
                  </a:schemeClr>
                </a:solidFill>
                <a:latin typeface="Calibri" panose="020F0502020204030204" pitchFamily="34" charset="0"/>
                <a:cs typeface="Times New Roman" panose="02020603050405020304" pitchFamily="18" charset="0"/>
              </a:rPr>
              <a:t>宽带</a:t>
            </a:r>
          </a:p>
        </p:txBody>
      </p:sp>
    </p:spTree>
    <p:extLst>
      <p:ext uri="{BB962C8B-B14F-4D97-AF65-F5344CB8AC3E}">
        <p14:creationId xmlns:p14="http://schemas.microsoft.com/office/powerpoint/2010/main" val="130190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
        <p:nvSpPr>
          <p:cNvPr id="2" name="文本框 1">
            <a:extLst>
              <a:ext uri="{FF2B5EF4-FFF2-40B4-BE49-F238E27FC236}">
                <a16:creationId xmlns:a16="http://schemas.microsoft.com/office/drawing/2014/main" id="{18E82BDA-AF2C-496E-B3B6-20281F11541B}"/>
              </a:ext>
            </a:extLst>
          </p:cNvPr>
          <p:cNvSpPr txBox="1"/>
          <p:nvPr/>
        </p:nvSpPr>
        <p:spPr>
          <a:xfrm>
            <a:off x="1828508" y="1511205"/>
            <a:ext cx="8534983" cy="4524315"/>
          </a:xfrm>
          <a:prstGeom prst="rect">
            <a:avLst/>
          </a:prstGeom>
          <a:noFill/>
        </p:spPr>
        <p:txBody>
          <a:bodyPr wrap="square" rtlCol="0">
            <a:spAutoFit/>
          </a:bodyPr>
          <a:lstStyle/>
          <a:p>
            <a:r>
              <a:rPr lang="zh-CN" altLang="en-US" sz="2400" dirty="0">
                <a:solidFill>
                  <a:schemeClr val="bg2">
                    <a:lumMod val="25000"/>
                  </a:schemeClr>
                </a:solidFill>
              </a:rPr>
              <a:t>业务需求：</a:t>
            </a:r>
            <a:endParaRPr lang="en-US" altLang="zh-CN" sz="2400" dirty="0">
              <a:solidFill>
                <a:schemeClr val="bg2">
                  <a:lumMod val="25000"/>
                </a:schemeClr>
              </a:solidFill>
            </a:endParaRPr>
          </a:p>
          <a:p>
            <a:r>
              <a:rPr lang="en-US" altLang="zh-CN" sz="2400" dirty="0">
                <a:solidFill>
                  <a:schemeClr val="bg2">
                    <a:lumMod val="25000"/>
                  </a:schemeClr>
                </a:solidFill>
              </a:rPr>
              <a:t>	</a:t>
            </a:r>
            <a:r>
              <a:rPr lang="zh-CN" altLang="zh-CN" sz="2400" dirty="0">
                <a:solidFill>
                  <a:schemeClr val="bg2">
                    <a:lumMod val="25000"/>
                  </a:schemeClr>
                </a:solidFill>
              </a:rPr>
              <a:t>软件项目管理与软件需求，作为软件工程当中最为重要的组成几个部分，已经引起业内人士的高度重视，项目管理和需求工程概念的提出，就是为了把软件工程化，以更有效地开发需求，开发软件并实现有效的管理。为了使教师能够把最新，最前沿的关于项目管理和需求工程的信息传播给学生；为了学生能够利用网络得到老师帮助；为了师生之间，同学之间能够充分交流，沟通心得。这个软件工程系列课程教学辅助网站系统将提供这么一个垂直的交流平台。为教师和同学服务，也为项目管理，需求工程，统一建模等软件工程化课程的教学方法提供试验基地。</a:t>
            </a:r>
            <a:endParaRPr lang="en-US" altLang="zh-CN" sz="2400" dirty="0">
              <a:solidFill>
                <a:schemeClr val="bg2">
                  <a:lumMod val="25000"/>
                </a:schemeClr>
              </a:solidFill>
            </a:endParaRPr>
          </a:p>
          <a:p>
            <a:pPr algn="r"/>
            <a:r>
              <a:rPr lang="en-US" altLang="zh-CN" sz="2400" dirty="0">
                <a:solidFill>
                  <a:schemeClr val="bg2">
                    <a:lumMod val="25000"/>
                  </a:schemeClr>
                </a:solidFill>
              </a:rPr>
              <a:t>——</a:t>
            </a:r>
            <a:r>
              <a:rPr lang="zh-CN" altLang="en-US" sz="2400" dirty="0">
                <a:solidFill>
                  <a:schemeClr val="bg2">
                    <a:lumMod val="25000"/>
                  </a:schemeClr>
                </a:solidFill>
              </a:rPr>
              <a:t>见愿景与范围文档</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07528" y="524438"/>
            <a:ext cx="2376939"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ELEVEN</a:t>
            </a:r>
          </a:p>
        </p:txBody>
      </p:sp>
      <p:sp>
        <p:nvSpPr>
          <p:cNvPr id="4" name="文本框 3"/>
          <p:cNvSpPr txBox="1"/>
          <p:nvPr/>
        </p:nvSpPr>
        <p:spPr>
          <a:xfrm>
            <a:off x="4387815" y="2590121"/>
            <a:ext cx="3416363"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11.</a:t>
            </a:r>
            <a:r>
              <a:rPr lang="zh-CN" altLang="en-US" sz="4800" dirty="0">
                <a:solidFill>
                  <a:schemeClr val="bg2">
                    <a:lumMod val="50000"/>
                  </a:schemeClr>
                </a:solidFill>
                <a:latin typeface="方正姚体" panose="02010601030101010101" charset="-122"/>
                <a:ea typeface="方正姚体" panose="02010601030101010101" charset="-122"/>
              </a:rPr>
              <a:t>测试用例</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1426817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APP</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端测试用例</a:t>
              </a:r>
            </a:p>
          </p:txBody>
        </p:sp>
      </p:grpSp>
      <p:graphicFrame>
        <p:nvGraphicFramePr>
          <p:cNvPr id="2" name="表格 1">
            <a:extLst>
              <a:ext uri="{FF2B5EF4-FFF2-40B4-BE49-F238E27FC236}">
                <a16:creationId xmlns:a16="http://schemas.microsoft.com/office/drawing/2014/main" id="{1B3F30E9-0D3A-43E4-BAD1-7287A5132124}"/>
              </a:ext>
            </a:extLst>
          </p:cNvPr>
          <p:cNvGraphicFramePr>
            <a:graphicFrameLocks noGrp="1"/>
          </p:cNvGraphicFramePr>
          <p:nvPr>
            <p:extLst>
              <p:ext uri="{D42A27DB-BD31-4B8C-83A1-F6EECF244321}">
                <p14:modId xmlns:p14="http://schemas.microsoft.com/office/powerpoint/2010/main" val="315402717"/>
              </p:ext>
            </p:extLst>
          </p:nvPr>
        </p:nvGraphicFramePr>
        <p:xfrm>
          <a:off x="3334425" y="0"/>
          <a:ext cx="8147549" cy="6858002"/>
        </p:xfrm>
        <a:graphic>
          <a:graphicData uri="http://schemas.openxmlformats.org/drawingml/2006/table">
            <a:tbl>
              <a:tblPr firstRow="1" firstCol="1" bandRow="1">
                <a:tableStyleId>{F5AB1C69-6EDB-4FF4-983F-18BD219EF322}</a:tableStyleId>
              </a:tblPr>
              <a:tblGrid>
                <a:gridCol w="2721745">
                  <a:extLst>
                    <a:ext uri="{9D8B030D-6E8A-4147-A177-3AD203B41FA5}">
                      <a16:colId xmlns:a16="http://schemas.microsoft.com/office/drawing/2014/main" val="3671515021"/>
                    </a:ext>
                  </a:extLst>
                </a:gridCol>
                <a:gridCol w="186921">
                  <a:extLst>
                    <a:ext uri="{9D8B030D-6E8A-4147-A177-3AD203B41FA5}">
                      <a16:colId xmlns:a16="http://schemas.microsoft.com/office/drawing/2014/main" val="4242406459"/>
                    </a:ext>
                  </a:extLst>
                </a:gridCol>
                <a:gridCol w="5238883">
                  <a:extLst>
                    <a:ext uri="{9D8B030D-6E8A-4147-A177-3AD203B41FA5}">
                      <a16:colId xmlns:a16="http://schemas.microsoft.com/office/drawing/2014/main" val="114238778"/>
                    </a:ext>
                  </a:extLst>
                </a:gridCol>
              </a:tblGrid>
              <a:tr h="260434">
                <a:tc gridSpan="2">
                  <a:txBody>
                    <a:bodyPr/>
                    <a:lstStyle/>
                    <a:p>
                      <a:pPr algn="l">
                        <a:spcAft>
                          <a:spcPts val="0"/>
                        </a:spcAft>
                      </a:pPr>
                      <a:r>
                        <a:rPr lang="zh-CN" sz="1600">
                          <a:effectLst/>
                        </a:rPr>
                        <a:t>测试用例编号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en-US" sz="1600">
                          <a:effectLst/>
                        </a:rPr>
                        <a:t>TC-1-2</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666311321"/>
                  </a:ext>
                </a:extLst>
              </a:tr>
              <a:tr h="260434">
                <a:tc gridSpan="2">
                  <a:txBody>
                    <a:bodyPr/>
                    <a:lstStyle/>
                    <a:p>
                      <a:pPr algn="l">
                        <a:spcAft>
                          <a:spcPts val="0"/>
                        </a:spcAft>
                      </a:pPr>
                      <a:r>
                        <a:rPr lang="zh-CN" sz="1600">
                          <a:effectLst/>
                        </a:rPr>
                        <a:t>测试用例名称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输入登录账号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3024390758"/>
                  </a:ext>
                </a:extLst>
              </a:tr>
              <a:tr h="260434">
                <a:tc gridSpan="2">
                  <a:txBody>
                    <a:bodyPr/>
                    <a:lstStyle/>
                    <a:p>
                      <a:pPr algn="l">
                        <a:spcAft>
                          <a:spcPts val="0"/>
                        </a:spcAft>
                      </a:pPr>
                      <a:r>
                        <a:rPr lang="zh-CN" sz="1600">
                          <a:effectLst/>
                        </a:rPr>
                        <a:t>用例来源</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输入登录账号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77844626"/>
                  </a:ext>
                </a:extLst>
              </a:tr>
              <a:tr h="260434">
                <a:tc gridSpan="2">
                  <a:txBody>
                    <a:bodyPr/>
                    <a:lstStyle/>
                    <a:p>
                      <a:pPr algn="l">
                        <a:spcAft>
                          <a:spcPts val="0"/>
                        </a:spcAft>
                      </a:pPr>
                      <a:r>
                        <a:rPr lang="zh-CN" sz="1600">
                          <a:effectLst/>
                        </a:rPr>
                        <a:t>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注册用户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508278394"/>
                  </a:ext>
                </a:extLst>
              </a:tr>
              <a:tr h="260434">
                <a:tc gridSpan="2">
                  <a:txBody>
                    <a:bodyPr/>
                    <a:lstStyle/>
                    <a:p>
                      <a:pPr algn="l">
                        <a:spcAft>
                          <a:spcPts val="0"/>
                        </a:spcAft>
                      </a:pPr>
                      <a:r>
                        <a:rPr lang="zh-CN" sz="1600">
                          <a:effectLst/>
                        </a:rPr>
                        <a:t>测试方法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黑盒测试</a:t>
                      </a:r>
                      <a:r>
                        <a:rPr lang="en-US" sz="1600">
                          <a:effectLst/>
                        </a:rPr>
                        <a:t>-</a:t>
                      </a:r>
                      <a:r>
                        <a:rPr lang="zh-CN" sz="1600">
                          <a:effectLst/>
                        </a:rPr>
                        <a:t>等价类划分</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281760462"/>
                  </a:ext>
                </a:extLst>
              </a:tr>
              <a:tr h="260434">
                <a:tc gridSpan="2">
                  <a:txBody>
                    <a:bodyPr/>
                    <a:lstStyle/>
                    <a:p>
                      <a:pPr algn="l">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登录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1224578015"/>
                  </a:ext>
                </a:extLst>
              </a:tr>
              <a:tr h="260434">
                <a:tc gridSpan="2">
                  <a:txBody>
                    <a:bodyPr/>
                    <a:lstStyle/>
                    <a:p>
                      <a:pPr algn="l">
                        <a:spcAft>
                          <a:spcPts val="0"/>
                        </a:spcAft>
                      </a:pPr>
                      <a:r>
                        <a:rPr lang="zh-CN" sz="1600">
                          <a:effectLst/>
                        </a:rPr>
                        <a:t>场景</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用户登录时填写其登录账号 </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3525807052"/>
                  </a:ext>
                </a:extLst>
              </a:tr>
              <a:tr h="520868">
                <a:tc gridSpan="2">
                  <a:txBody>
                    <a:bodyPr/>
                    <a:lstStyle/>
                    <a:p>
                      <a:pPr algn="l">
                        <a:spcAft>
                          <a:spcPts val="0"/>
                        </a:spcAft>
                      </a:pPr>
                      <a:r>
                        <a:rPr lang="zh-CN" sz="1600">
                          <a:effectLst/>
                        </a:rPr>
                        <a:t>测试目的</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a:txBody>
                    <a:bodyPr/>
                    <a:lstStyle/>
                    <a:p>
                      <a:pPr algn="l">
                        <a:spcAft>
                          <a:spcPts val="0"/>
                        </a:spcAft>
                      </a:pPr>
                      <a:r>
                        <a:rPr lang="zh-CN" sz="1600">
                          <a:effectLst/>
                        </a:rPr>
                        <a:t>测试系统是否能判断用户输入的登陆账号与密码是否匹配已经用户是否输入了登陆账号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extLst>
                  <a:ext uri="{0D108BD9-81ED-4DB2-BD59-A6C34878D82A}">
                    <a16:rowId xmlns:a16="http://schemas.microsoft.com/office/drawing/2014/main" val="1785021319"/>
                  </a:ext>
                </a:extLst>
              </a:tr>
              <a:tr h="868023">
                <a:tc gridSpan="3">
                  <a:txBody>
                    <a:bodyPr/>
                    <a:lstStyle/>
                    <a:p>
                      <a:pPr algn="l">
                        <a:spcAft>
                          <a:spcPts val="0"/>
                        </a:spcAft>
                      </a:pPr>
                      <a:r>
                        <a:rPr lang="zh-CN" sz="1600">
                          <a:effectLst/>
                        </a:rPr>
                        <a:t>初始条件和背景：</a:t>
                      </a:r>
                    </a:p>
                    <a:p>
                      <a:pPr algn="l">
                        <a:spcAft>
                          <a:spcPts val="0"/>
                        </a:spcAft>
                      </a:pPr>
                      <a:r>
                        <a:rPr lang="zh-CN" sz="1600">
                          <a:effectLst/>
                        </a:rPr>
                        <a:t>系统：</a:t>
                      </a:r>
                      <a:r>
                        <a:rPr lang="en-US" sz="1600">
                          <a:effectLst/>
                        </a:rPr>
                        <a:t>APP</a:t>
                      </a:r>
                      <a:r>
                        <a:rPr lang="zh-CN" sz="1600">
                          <a:effectLst/>
                        </a:rPr>
                        <a:t>端</a:t>
                      </a:r>
                    </a:p>
                    <a:p>
                      <a:pPr algn="l">
                        <a:spcAft>
                          <a:spcPts val="0"/>
                        </a:spcAft>
                      </a:pPr>
                      <a:r>
                        <a:rPr lang="zh-CN" sz="1600">
                          <a:effectLst/>
                        </a:rPr>
                        <a:t>注释：无</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11720665"/>
                  </a:ext>
                </a:extLst>
              </a:tr>
              <a:tr h="260434">
                <a:tc>
                  <a:txBody>
                    <a:bodyPr/>
                    <a:lstStyle/>
                    <a:p>
                      <a:pPr algn="l">
                        <a:spcAft>
                          <a:spcPts val="0"/>
                        </a:spcAft>
                      </a:pPr>
                      <a:r>
                        <a:rPr lang="zh-CN" sz="1600">
                          <a:effectLst/>
                        </a:rPr>
                        <a:t>操作步骤</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a:effectLst/>
                        </a:rPr>
                        <a:t>预期结果</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2293190229"/>
                  </a:ext>
                </a:extLst>
              </a:tr>
              <a:tr h="1302169">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[18989678901]</a:t>
                      </a:r>
                      <a:endParaRPr lang="zh-CN" sz="1600">
                        <a:effectLst/>
                      </a:endParaRPr>
                    </a:p>
                    <a:p>
                      <a:pPr algn="l">
                        <a:spcAft>
                          <a:spcPts val="0"/>
                        </a:spcAft>
                      </a:pPr>
                      <a:r>
                        <a:rPr lang="zh-CN" sz="1600">
                          <a:effectLst/>
                        </a:rPr>
                        <a:t>输入该账户对应的正确密码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dirty="0">
                          <a:effectLst/>
                        </a:rPr>
                        <a:t>登录成功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2408185163"/>
                  </a:ext>
                </a:extLst>
              </a:tr>
              <a:tr h="1041735">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[65464646465]</a:t>
                      </a:r>
                      <a:endParaRPr lang="zh-CN" sz="1600">
                        <a:effectLst/>
                      </a:endParaRPr>
                    </a:p>
                    <a:p>
                      <a:pPr algn="l">
                        <a:spcAft>
                          <a:spcPts val="0"/>
                        </a:spcAft>
                      </a:pPr>
                      <a:r>
                        <a:rPr lang="zh-CN" sz="1600">
                          <a:effectLst/>
                        </a:rPr>
                        <a:t>输入任意密码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a:effectLst/>
                        </a:rPr>
                        <a:t>提示该登陆账号不存在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4138280002"/>
                  </a:ext>
                </a:extLst>
              </a:tr>
              <a:tr h="1041735">
                <a:tc>
                  <a:txBody>
                    <a:bodyPr/>
                    <a:lstStyle/>
                    <a:p>
                      <a:pPr algn="l">
                        <a:spcAft>
                          <a:spcPts val="0"/>
                        </a:spcAft>
                      </a:pPr>
                      <a:r>
                        <a:rPr lang="zh-CN" sz="1600">
                          <a:effectLst/>
                        </a:rPr>
                        <a:t>假设数据库中存在账户</a:t>
                      </a:r>
                      <a:r>
                        <a:rPr lang="en-US" sz="1600">
                          <a:effectLst/>
                        </a:rPr>
                        <a:t>[18989678901]</a:t>
                      </a:r>
                      <a:endParaRPr lang="zh-CN" sz="1600">
                        <a:effectLst/>
                      </a:endParaRPr>
                    </a:p>
                    <a:p>
                      <a:pPr algn="l">
                        <a:spcAft>
                          <a:spcPts val="0"/>
                        </a:spcAft>
                      </a:pPr>
                      <a:r>
                        <a:rPr lang="zh-CN" sz="1600">
                          <a:effectLst/>
                        </a:rPr>
                        <a:t>输入账户</a:t>
                      </a:r>
                      <a:r>
                        <a:rPr lang="en-US" sz="1600">
                          <a:effectLst/>
                        </a:rPr>
                        <a:t>[]</a:t>
                      </a:r>
                      <a:endParaRPr lang="zh-CN" sz="1600">
                        <a:effectLst/>
                      </a:endParaRPr>
                    </a:p>
                    <a:p>
                      <a:pPr algn="l">
                        <a:spcAft>
                          <a:spcPts val="0"/>
                        </a:spcAft>
                      </a:pPr>
                      <a:r>
                        <a:rPr lang="zh-CN" sz="1600">
                          <a:effectLst/>
                        </a:rPr>
                        <a:t>输入任意密码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gridSpan="2">
                  <a:txBody>
                    <a:bodyPr/>
                    <a:lstStyle/>
                    <a:p>
                      <a:pPr algn="l">
                        <a:spcAft>
                          <a:spcPts val="0"/>
                        </a:spcAft>
                      </a:pPr>
                      <a:r>
                        <a:rPr lang="zh-CN" sz="1600" dirty="0">
                          <a:effectLst/>
                        </a:rPr>
                        <a:t>提示登录账号不能为空</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336" marR="68336" marT="0" marB="0"/>
                </a:tc>
                <a:tc hMerge="1">
                  <a:txBody>
                    <a:bodyPr/>
                    <a:lstStyle/>
                    <a:p>
                      <a:endParaRPr lang="zh-CN" altLang="en-US"/>
                    </a:p>
                  </a:txBody>
                  <a:tcPr/>
                </a:tc>
                <a:extLst>
                  <a:ext uri="{0D108BD9-81ED-4DB2-BD59-A6C34878D82A}">
                    <a16:rowId xmlns:a16="http://schemas.microsoft.com/office/drawing/2014/main" val="3191765850"/>
                  </a:ext>
                </a:extLst>
              </a:tr>
            </a:tbl>
          </a:graphicData>
        </a:graphic>
      </p:graphicFrame>
      <p:sp>
        <p:nvSpPr>
          <p:cNvPr id="3" name="文本框 2">
            <a:extLst>
              <a:ext uri="{FF2B5EF4-FFF2-40B4-BE49-F238E27FC236}">
                <a16:creationId xmlns:a16="http://schemas.microsoft.com/office/drawing/2014/main" id="{E7A6A083-9283-4931-926E-53F842BFDA6C}"/>
              </a:ext>
            </a:extLst>
          </p:cNvPr>
          <p:cNvSpPr txBox="1"/>
          <p:nvPr/>
        </p:nvSpPr>
        <p:spPr>
          <a:xfrm>
            <a:off x="544205" y="2705853"/>
            <a:ext cx="2492990" cy="369332"/>
          </a:xfrm>
          <a:prstGeom prst="rect">
            <a:avLst/>
          </a:prstGeom>
          <a:noFill/>
        </p:spPr>
        <p:txBody>
          <a:bodyPr wrap="none" rtlCol="0">
            <a:spAutoFit/>
          </a:bodyPr>
          <a:lstStyle/>
          <a:p>
            <a:r>
              <a:rPr lang="zh-CN" altLang="en-US" b="1" dirty="0">
                <a:solidFill>
                  <a:schemeClr val="bg2">
                    <a:lumMod val="50000"/>
                  </a:schemeClr>
                </a:solidFill>
              </a:rPr>
              <a:t>用户登录操作测试用例</a:t>
            </a:r>
          </a:p>
        </p:txBody>
      </p:sp>
      <p:sp>
        <p:nvSpPr>
          <p:cNvPr id="11" name="文本框 10">
            <a:extLst>
              <a:ext uri="{FF2B5EF4-FFF2-40B4-BE49-F238E27FC236}">
                <a16:creationId xmlns:a16="http://schemas.microsoft.com/office/drawing/2014/main" id="{E8E5270F-71FA-42F8-9276-F61D27A44495}"/>
              </a:ext>
            </a:extLst>
          </p:cNvPr>
          <p:cNvSpPr txBox="1"/>
          <p:nvPr/>
        </p:nvSpPr>
        <p:spPr>
          <a:xfrm>
            <a:off x="8663574" y="6255452"/>
            <a:ext cx="2818400"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a:t>
            </a:r>
            <a:r>
              <a:rPr lang="en-US" altLang="zh-CN" dirty="0">
                <a:solidFill>
                  <a:schemeClr val="bg2">
                    <a:lumMod val="25000"/>
                  </a:schemeClr>
                </a:solidFill>
              </a:rPr>
              <a:t>APP</a:t>
            </a:r>
            <a:r>
              <a:rPr lang="zh-CN" altLang="en-US" dirty="0">
                <a:solidFill>
                  <a:schemeClr val="bg2">
                    <a:lumMod val="25000"/>
                  </a:schemeClr>
                </a:solidFill>
              </a:rPr>
              <a:t>端测试用例</a:t>
            </a:r>
          </a:p>
        </p:txBody>
      </p:sp>
    </p:spTree>
    <p:extLst>
      <p:ext uri="{BB962C8B-B14F-4D97-AF65-F5344CB8AC3E}">
        <p14:creationId xmlns:p14="http://schemas.microsoft.com/office/powerpoint/2010/main" val="3212389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en-US" altLang="zh-CN" dirty="0">
                  <a:solidFill>
                    <a:schemeClr val="tx1">
                      <a:lumMod val="65000"/>
                      <a:lumOff val="35000"/>
                    </a:schemeClr>
                  </a:solidFill>
                  <a:latin typeface="微软雅黑" panose="020B0503020204020204" charset="-122"/>
                  <a:ea typeface="微软雅黑" panose="020B0503020204020204" charset="-122"/>
                  <a:cs typeface="+mn-ea"/>
                  <a:sym typeface="+mn-lt"/>
                </a:rPr>
                <a:t>WEB</a:t>
              </a: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端测试用例</a:t>
              </a:r>
            </a:p>
          </p:txBody>
        </p:sp>
      </p:grpSp>
      <p:graphicFrame>
        <p:nvGraphicFramePr>
          <p:cNvPr id="4" name="表格 3">
            <a:extLst>
              <a:ext uri="{FF2B5EF4-FFF2-40B4-BE49-F238E27FC236}">
                <a16:creationId xmlns:a16="http://schemas.microsoft.com/office/drawing/2014/main" id="{A12E1B13-4C45-42C3-88FD-97F8D926D625}"/>
              </a:ext>
            </a:extLst>
          </p:cNvPr>
          <p:cNvGraphicFramePr>
            <a:graphicFrameLocks noGrp="1"/>
          </p:cNvGraphicFramePr>
          <p:nvPr>
            <p:extLst>
              <p:ext uri="{D42A27DB-BD31-4B8C-83A1-F6EECF244321}">
                <p14:modId xmlns:p14="http://schemas.microsoft.com/office/powerpoint/2010/main" val="756169456"/>
              </p:ext>
            </p:extLst>
          </p:nvPr>
        </p:nvGraphicFramePr>
        <p:xfrm>
          <a:off x="4890803" y="836612"/>
          <a:ext cx="5931362" cy="5184775"/>
        </p:xfrm>
        <a:graphic>
          <a:graphicData uri="http://schemas.openxmlformats.org/drawingml/2006/table">
            <a:tbl>
              <a:tblPr firstRow="1" firstCol="1" bandRow="1">
                <a:tableStyleId>{F5AB1C69-6EDB-4FF4-983F-18BD219EF322}</a:tableStyleId>
              </a:tblPr>
              <a:tblGrid>
                <a:gridCol w="1981412">
                  <a:extLst>
                    <a:ext uri="{9D8B030D-6E8A-4147-A177-3AD203B41FA5}">
                      <a16:colId xmlns:a16="http://schemas.microsoft.com/office/drawing/2014/main" val="1532502476"/>
                    </a:ext>
                  </a:extLst>
                </a:gridCol>
                <a:gridCol w="136078">
                  <a:extLst>
                    <a:ext uri="{9D8B030D-6E8A-4147-A177-3AD203B41FA5}">
                      <a16:colId xmlns:a16="http://schemas.microsoft.com/office/drawing/2014/main" val="2155823221"/>
                    </a:ext>
                  </a:extLst>
                </a:gridCol>
                <a:gridCol w="3813872">
                  <a:extLst>
                    <a:ext uri="{9D8B030D-6E8A-4147-A177-3AD203B41FA5}">
                      <a16:colId xmlns:a16="http://schemas.microsoft.com/office/drawing/2014/main" val="2577723618"/>
                    </a:ext>
                  </a:extLst>
                </a:gridCol>
              </a:tblGrid>
              <a:tr h="0">
                <a:tc gridSpan="2">
                  <a:txBody>
                    <a:bodyPr/>
                    <a:lstStyle/>
                    <a:p>
                      <a:pPr algn="l">
                        <a:spcAft>
                          <a:spcPts val="0"/>
                        </a:spcAft>
                      </a:pPr>
                      <a:r>
                        <a:rPr lang="zh-CN" sz="2000">
                          <a:effectLst/>
                        </a:rPr>
                        <a:t>测试用例编号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en-US" sz="2000">
                          <a:effectLst/>
                        </a:rPr>
                        <a:t>TC-1-3</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17933037"/>
                  </a:ext>
                </a:extLst>
              </a:tr>
              <a:tr h="0">
                <a:tc gridSpan="2">
                  <a:txBody>
                    <a:bodyPr/>
                    <a:lstStyle/>
                    <a:p>
                      <a:pPr algn="l">
                        <a:spcAft>
                          <a:spcPts val="0"/>
                        </a:spcAft>
                      </a:pPr>
                      <a:r>
                        <a:rPr lang="zh-CN" sz="2000">
                          <a:effectLst/>
                        </a:rPr>
                        <a:t>测试用例名称</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31672382"/>
                  </a:ext>
                </a:extLst>
              </a:tr>
              <a:tr h="0">
                <a:tc gridSpan="2">
                  <a:txBody>
                    <a:bodyPr/>
                    <a:lstStyle/>
                    <a:p>
                      <a:pPr algn="l">
                        <a:spcAft>
                          <a:spcPts val="0"/>
                        </a:spcAft>
                      </a:pPr>
                      <a:r>
                        <a:rPr lang="zh-CN" sz="2000">
                          <a:effectLst/>
                        </a:rPr>
                        <a:t>用例来源</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54089447"/>
                  </a:ext>
                </a:extLst>
              </a:tr>
              <a:tr h="0">
                <a:tc gridSpan="2">
                  <a:txBody>
                    <a:bodyPr/>
                    <a:lstStyle/>
                    <a:p>
                      <a:pPr algn="l">
                        <a:spcAft>
                          <a:spcPts val="0"/>
                        </a:spcAft>
                      </a:pPr>
                      <a:r>
                        <a:rPr lang="zh-CN" sz="2000">
                          <a:effectLst/>
                        </a:rPr>
                        <a:t>参与者</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注册用户</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32105534"/>
                  </a:ext>
                </a:extLst>
              </a:tr>
              <a:tr h="0">
                <a:tc gridSpan="2">
                  <a:txBody>
                    <a:bodyPr/>
                    <a:lstStyle/>
                    <a:p>
                      <a:pPr algn="l">
                        <a:spcAft>
                          <a:spcPts val="0"/>
                        </a:spcAft>
                      </a:pPr>
                      <a:r>
                        <a:rPr lang="zh-CN" sz="2000">
                          <a:effectLst/>
                        </a:rPr>
                        <a:t>测试方法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黑盒测试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162806621"/>
                  </a:ext>
                </a:extLst>
              </a:tr>
              <a:tr h="0">
                <a:tc gridSpan="2">
                  <a:txBody>
                    <a:bodyPr/>
                    <a:lstStyle/>
                    <a:p>
                      <a:pPr algn="l">
                        <a:spcAft>
                          <a:spcPts val="0"/>
                        </a:spcAft>
                      </a:pPr>
                      <a:r>
                        <a:rPr lang="zh-CN" sz="2000">
                          <a:effectLst/>
                        </a:rPr>
                        <a:t>前置条件</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登录</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1528721"/>
                  </a:ext>
                </a:extLst>
              </a:tr>
              <a:tr h="0">
                <a:tc gridSpan="2">
                  <a:txBody>
                    <a:bodyPr/>
                    <a:lstStyle/>
                    <a:p>
                      <a:pPr algn="l">
                        <a:spcAft>
                          <a:spcPts val="0"/>
                        </a:spcAft>
                      </a:pPr>
                      <a:r>
                        <a:rPr lang="zh-CN" sz="2000">
                          <a:effectLst/>
                        </a:rPr>
                        <a:t>场景</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用户在登录时记住登录状态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23866541"/>
                  </a:ext>
                </a:extLst>
              </a:tr>
              <a:tr h="0">
                <a:tc gridSpan="2">
                  <a:txBody>
                    <a:bodyPr/>
                    <a:lstStyle/>
                    <a:p>
                      <a:pPr algn="l">
                        <a:spcAft>
                          <a:spcPts val="0"/>
                        </a:spcAft>
                      </a:pPr>
                      <a:r>
                        <a:rPr lang="zh-CN" sz="2000">
                          <a:effectLst/>
                        </a:rPr>
                        <a:t>测试目的</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algn="l">
                        <a:spcAft>
                          <a:spcPts val="0"/>
                        </a:spcAft>
                      </a:pPr>
                      <a:r>
                        <a:rPr lang="zh-CN" sz="2000">
                          <a:effectLst/>
                        </a:rPr>
                        <a:t>测试系统能否记住用户登录状态</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020473217"/>
                  </a:ext>
                </a:extLst>
              </a:tr>
              <a:tr h="917575">
                <a:tc gridSpan="3">
                  <a:txBody>
                    <a:bodyPr/>
                    <a:lstStyle/>
                    <a:p>
                      <a:pPr algn="l">
                        <a:spcAft>
                          <a:spcPts val="0"/>
                        </a:spcAft>
                      </a:pPr>
                      <a:r>
                        <a:rPr lang="zh-CN" sz="2000">
                          <a:effectLst/>
                        </a:rPr>
                        <a:t>初始条件和背景：</a:t>
                      </a:r>
                    </a:p>
                    <a:p>
                      <a:pPr algn="l">
                        <a:spcAft>
                          <a:spcPts val="0"/>
                        </a:spcAft>
                      </a:pPr>
                      <a:r>
                        <a:rPr lang="zh-CN" sz="2000">
                          <a:effectLst/>
                        </a:rPr>
                        <a:t>系统：</a:t>
                      </a:r>
                      <a:r>
                        <a:rPr lang="en-US" sz="2000">
                          <a:effectLst/>
                        </a:rPr>
                        <a:t>WEB</a:t>
                      </a:r>
                      <a:r>
                        <a:rPr lang="zh-CN" sz="2000">
                          <a:effectLst/>
                        </a:rPr>
                        <a:t>端</a:t>
                      </a:r>
                    </a:p>
                    <a:p>
                      <a:pPr algn="l">
                        <a:spcAft>
                          <a:spcPts val="0"/>
                        </a:spcAft>
                      </a:pPr>
                      <a:r>
                        <a:rPr lang="zh-CN" sz="2000">
                          <a:effectLst/>
                        </a:rPr>
                        <a:t>注释：无</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50116863"/>
                  </a:ext>
                </a:extLst>
              </a:tr>
              <a:tr h="248920">
                <a:tc>
                  <a:txBody>
                    <a:bodyPr/>
                    <a:lstStyle/>
                    <a:p>
                      <a:pPr algn="l">
                        <a:spcAft>
                          <a:spcPts val="0"/>
                        </a:spcAft>
                      </a:pPr>
                      <a:r>
                        <a:rPr lang="zh-CN" sz="2000">
                          <a:effectLst/>
                        </a:rPr>
                        <a:t>操作步骤</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gridSpan="2">
                  <a:txBody>
                    <a:bodyPr/>
                    <a:lstStyle/>
                    <a:p>
                      <a:pPr algn="l">
                        <a:spcAft>
                          <a:spcPts val="0"/>
                        </a:spcAft>
                      </a:pPr>
                      <a:r>
                        <a:rPr lang="zh-CN" sz="2000">
                          <a:effectLst/>
                        </a:rPr>
                        <a:t>预期结果</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929457596"/>
                  </a:ext>
                </a:extLst>
              </a:tr>
              <a:tr h="0">
                <a:tc>
                  <a:txBody>
                    <a:bodyPr/>
                    <a:lstStyle/>
                    <a:p>
                      <a:pPr algn="l">
                        <a:spcAft>
                          <a:spcPts val="0"/>
                        </a:spcAft>
                      </a:pPr>
                      <a:r>
                        <a:rPr lang="zh-CN" sz="2000">
                          <a:effectLst/>
                        </a:rPr>
                        <a:t>点击记住登陆状态</a:t>
                      </a:r>
                    </a:p>
                    <a:p>
                      <a:pPr algn="l">
                        <a:spcAft>
                          <a:spcPts val="0"/>
                        </a:spcAft>
                      </a:pPr>
                      <a:r>
                        <a:rPr lang="zh-CN" sz="2000">
                          <a:effectLst/>
                        </a:rPr>
                        <a:t>点击登陆</a:t>
                      </a:r>
                    </a:p>
                    <a:p>
                      <a:pPr algn="l">
                        <a:spcAft>
                          <a:spcPts val="0"/>
                        </a:spcAft>
                      </a:pPr>
                      <a:r>
                        <a:rPr lang="zh-CN" sz="2000">
                          <a:effectLst/>
                        </a:rPr>
                        <a:t>关闭网页</a:t>
                      </a:r>
                    </a:p>
                    <a:p>
                      <a:pPr algn="l">
                        <a:spcAft>
                          <a:spcPts val="0"/>
                        </a:spcAft>
                      </a:pPr>
                      <a:r>
                        <a:rPr lang="zh-CN" sz="2000">
                          <a:effectLst/>
                        </a:rPr>
                        <a:t>再次打开网页</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gridSpan="2">
                  <a:txBody>
                    <a:bodyPr/>
                    <a:lstStyle/>
                    <a:p>
                      <a:pPr algn="l">
                        <a:spcAft>
                          <a:spcPts val="0"/>
                        </a:spcAft>
                      </a:pPr>
                      <a:r>
                        <a:rPr lang="zh-CN" sz="2000" dirty="0">
                          <a:effectLst/>
                        </a:rPr>
                        <a:t>状态为已登陆</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621866713"/>
                  </a:ext>
                </a:extLst>
              </a:tr>
            </a:tbl>
          </a:graphicData>
        </a:graphic>
      </p:graphicFrame>
      <p:sp>
        <p:nvSpPr>
          <p:cNvPr id="12" name="文本框 11">
            <a:extLst>
              <a:ext uri="{FF2B5EF4-FFF2-40B4-BE49-F238E27FC236}">
                <a16:creationId xmlns:a16="http://schemas.microsoft.com/office/drawing/2014/main" id="{3CC3EC78-C283-4466-97B4-D4A735AF79EE}"/>
              </a:ext>
            </a:extLst>
          </p:cNvPr>
          <p:cNvSpPr txBox="1"/>
          <p:nvPr/>
        </p:nvSpPr>
        <p:spPr>
          <a:xfrm>
            <a:off x="544205" y="2705853"/>
            <a:ext cx="2973891" cy="369332"/>
          </a:xfrm>
          <a:prstGeom prst="rect">
            <a:avLst/>
          </a:prstGeom>
          <a:noFill/>
        </p:spPr>
        <p:txBody>
          <a:bodyPr wrap="none" rtlCol="0">
            <a:spAutoFit/>
          </a:bodyPr>
          <a:lstStyle/>
          <a:p>
            <a:r>
              <a:rPr lang="zh-CN" altLang="en-US" b="1" dirty="0">
                <a:solidFill>
                  <a:schemeClr val="bg2">
                    <a:lumMod val="50000"/>
                  </a:schemeClr>
                </a:solidFill>
              </a:rPr>
              <a:t>用户记住登录状态测试用例</a:t>
            </a:r>
          </a:p>
        </p:txBody>
      </p:sp>
      <p:sp>
        <p:nvSpPr>
          <p:cNvPr id="13" name="文本框 12">
            <a:extLst>
              <a:ext uri="{FF2B5EF4-FFF2-40B4-BE49-F238E27FC236}">
                <a16:creationId xmlns:a16="http://schemas.microsoft.com/office/drawing/2014/main" id="{D9844787-DAF1-4439-A00D-BDAFEA08DAC3}"/>
              </a:ext>
            </a:extLst>
          </p:cNvPr>
          <p:cNvSpPr txBox="1"/>
          <p:nvPr/>
        </p:nvSpPr>
        <p:spPr>
          <a:xfrm>
            <a:off x="8409709" y="6255452"/>
            <a:ext cx="2890535" cy="369332"/>
          </a:xfrm>
          <a:prstGeom prst="rect">
            <a:avLst/>
          </a:prstGeom>
          <a:noFill/>
        </p:spPr>
        <p:txBody>
          <a:bodyPr wrap="none" rtlCol="0">
            <a:spAutoFit/>
          </a:bodyPr>
          <a:lstStyle/>
          <a:p>
            <a:r>
              <a:rPr lang="en-US" altLang="zh-CN" dirty="0">
                <a:solidFill>
                  <a:schemeClr val="bg2">
                    <a:lumMod val="25000"/>
                  </a:schemeClr>
                </a:solidFill>
              </a:rPr>
              <a:t>——</a:t>
            </a:r>
            <a:r>
              <a:rPr lang="zh-CN" altLang="en-US" dirty="0">
                <a:solidFill>
                  <a:schemeClr val="bg2">
                    <a:lumMod val="25000"/>
                  </a:schemeClr>
                </a:solidFill>
              </a:rPr>
              <a:t>详情见</a:t>
            </a:r>
            <a:r>
              <a:rPr lang="en-US" altLang="zh-CN" dirty="0">
                <a:solidFill>
                  <a:schemeClr val="bg2">
                    <a:lumMod val="25000"/>
                  </a:schemeClr>
                </a:solidFill>
              </a:rPr>
              <a:t>WEB</a:t>
            </a:r>
            <a:r>
              <a:rPr lang="zh-CN" altLang="en-US" dirty="0">
                <a:solidFill>
                  <a:schemeClr val="bg2">
                    <a:lumMod val="25000"/>
                  </a:schemeClr>
                </a:solidFill>
              </a:rPr>
              <a:t>端测试用例</a:t>
            </a:r>
          </a:p>
        </p:txBody>
      </p:sp>
    </p:spTree>
    <p:extLst>
      <p:ext uri="{BB962C8B-B14F-4D97-AF65-F5344CB8AC3E}">
        <p14:creationId xmlns:p14="http://schemas.microsoft.com/office/powerpoint/2010/main" val="3116987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00602" y="524438"/>
            <a:ext cx="2390792" cy="523220"/>
          </a:xfrm>
          <a:prstGeom prst="rect">
            <a:avLst/>
          </a:prstGeom>
          <a:noFill/>
        </p:spPr>
        <p:txBody>
          <a:bodyPr wrap="square" rtlCol="0">
            <a:spAutoFit/>
          </a:bodyPr>
          <a:lstStyle/>
          <a:p>
            <a:pPr algn="dist"/>
            <a:r>
              <a:rPr lang="en-US" altLang="zh-CN" sz="2800" b="1" dirty="0">
                <a:solidFill>
                  <a:schemeClr val="bg2">
                    <a:lumMod val="50000"/>
                  </a:schemeClr>
                </a:solidFill>
                <a:latin typeface="方正姚体" panose="02010601030101010101" charset="-122"/>
                <a:ea typeface="方正姚体" panose="02010601030101010101" charset="-122"/>
              </a:rPr>
              <a:t>PART  TWELVE</a:t>
            </a:r>
          </a:p>
        </p:txBody>
      </p:sp>
      <p:sp>
        <p:nvSpPr>
          <p:cNvPr id="4" name="文本框 3"/>
          <p:cNvSpPr txBox="1"/>
          <p:nvPr/>
        </p:nvSpPr>
        <p:spPr>
          <a:xfrm>
            <a:off x="4394744" y="2590121"/>
            <a:ext cx="3402508" cy="830997"/>
          </a:xfrm>
          <a:prstGeom prst="rect">
            <a:avLst/>
          </a:prstGeom>
          <a:noFill/>
        </p:spPr>
        <p:txBody>
          <a:bodyPr wrap="square" rtlCol="0">
            <a:spAutoFit/>
          </a:bodyPr>
          <a:lstStyle/>
          <a:p>
            <a:pPr algn="dist"/>
            <a:r>
              <a:rPr lang="en-US" altLang="zh-CN" sz="4800" dirty="0">
                <a:solidFill>
                  <a:schemeClr val="bg2">
                    <a:lumMod val="50000"/>
                  </a:schemeClr>
                </a:solidFill>
                <a:latin typeface="方正姚体" panose="02010601030101010101" charset="-122"/>
                <a:ea typeface="方正姚体" panose="02010601030101010101" charset="-122"/>
              </a:rPr>
              <a:t>12.</a:t>
            </a:r>
            <a:r>
              <a:rPr lang="zh-CN" altLang="en-US" sz="4800" dirty="0">
                <a:solidFill>
                  <a:schemeClr val="bg2">
                    <a:lumMod val="50000"/>
                  </a:schemeClr>
                </a:solidFill>
                <a:latin typeface="方正姚体" panose="02010601030101010101" charset="-122"/>
                <a:ea typeface="方正姚体" panose="02010601030101010101" charset="-122"/>
              </a:rPr>
              <a:t>其他内容</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extLst>
      <p:ext uri="{BB962C8B-B14F-4D97-AF65-F5344CB8AC3E}">
        <p14:creationId xmlns:p14="http://schemas.microsoft.com/office/powerpoint/2010/main" val="3547889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参考文献</a:t>
              </a:r>
            </a:p>
          </p:txBody>
        </p:sp>
      </p:grpSp>
    </p:spTree>
    <p:extLst>
      <p:ext uri="{BB962C8B-B14F-4D97-AF65-F5344CB8AC3E}">
        <p14:creationId xmlns:p14="http://schemas.microsoft.com/office/powerpoint/2010/main" val="36149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绩效评定</a:t>
              </a:r>
            </a:p>
          </p:txBody>
        </p:sp>
      </p:grpSp>
      <p:graphicFrame>
        <p:nvGraphicFramePr>
          <p:cNvPr id="2" name="表格 1">
            <a:extLst>
              <a:ext uri="{FF2B5EF4-FFF2-40B4-BE49-F238E27FC236}">
                <a16:creationId xmlns:a16="http://schemas.microsoft.com/office/drawing/2014/main" id="{EF1D1BE4-8D84-4A19-9673-AD2A4096BB65}"/>
              </a:ext>
            </a:extLst>
          </p:cNvPr>
          <p:cNvGraphicFramePr>
            <a:graphicFrameLocks noGrp="1"/>
          </p:cNvGraphicFramePr>
          <p:nvPr>
            <p:extLst>
              <p:ext uri="{D42A27DB-BD31-4B8C-83A1-F6EECF244321}">
                <p14:modId xmlns:p14="http://schemas.microsoft.com/office/powerpoint/2010/main" val="662809540"/>
              </p:ext>
            </p:extLst>
          </p:nvPr>
        </p:nvGraphicFramePr>
        <p:xfrm>
          <a:off x="2051208" y="1789679"/>
          <a:ext cx="8089583" cy="2934900"/>
        </p:xfrm>
        <a:graphic>
          <a:graphicData uri="http://schemas.openxmlformats.org/drawingml/2006/table">
            <a:tbl>
              <a:tblPr>
                <a:tableStyleId>{616DA210-FB5B-4158-B5E0-FEB733F419BA}</a:tableStyleId>
              </a:tblPr>
              <a:tblGrid>
                <a:gridCol w="1155655">
                  <a:extLst>
                    <a:ext uri="{9D8B030D-6E8A-4147-A177-3AD203B41FA5}">
                      <a16:colId xmlns:a16="http://schemas.microsoft.com/office/drawing/2014/main" val="3523533551"/>
                    </a:ext>
                  </a:extLst>
                </a:gridCol>
                <a:gridCol w="1239711">
                  <a:extLst>
                    <a:ext uri="{9D8B030D-6E8A-4147-A177-3AD203B41FA5}">
                      <a16:colId xmlns:a16="http://schemas.microsoft.com/office/drawing/2014/main" val="3146792374"/>
                    </a:ext>
                  </a:extLst>
                </a:gridCol>
                <a:gridCol w="969818">
                  <a:extLst>
                    <a:ext uri="{9D8B030D-6E8A-4147-A177-3AD203B41FA5}">
                      <a16:colId xmlns:a16="http://schemas.microsoft.com/office/drawing/2014/main" val="1483802484"/>
                    </a:ext>
                  </a:extLst>
                </a:gridCol>
                <a:gridCol w="1274619">
                  <a:extLst>
                    <a:ext uri="{9D8B030D-6E8A-4147-A177-3AD203B41FA5}">
                      <a16:colId xmlns:a16="http://schemas.microsoft.com/office/drawing/2014/main" val="2968891944"/>
                    </a:ext>
                  </a:extLst>
                </a:gridCol>
                <a:gridCol w="1302327">
                  <a:extLst>
                    <a:ext uri="{9D8B030D-6E8A-4147-A177-3AD203B41FA5}">
                      <a16:colId xmlns:a16="http://schemas.microsoft.com/office/drawing/2014/main" val="1669825109"/>
                    </a:ext>
                  </a:extLst>
                </a:gridCol>
                <a:gridCol w="1330036">
                  <a:extLst>
                    <a:ext uri="{9D8B030D-6E8A-4147-A177-3AD203B41FA5}">
                      <a16:colId xmlns:a16="http://schemas.microsoft.com/office/drawing/2014/main" val="3391682284"/>
                    </a:ext>
                  </a:extLst>
                </a:gridCol>
                <a:gridCol w="817417">
                  <a:extLst>
                    <a:ext uri="{9D8B030D-6E8A-4147-A177-3AD203B41FA5}">
                      <a16:colId xmlns:a16="http://schemas.microsoft.com/office/drawing/2014/main" val="2873012840"/>
                    </a:ext>
                  </a:extLst>
                </a:gridCol>
              </a:tblGrid>
              <a:tr h="416566">
                <a:tc>
                  <a:txBody>
                    <a:bodyPr/>
                    <a:lstStyle/>
                    <a:p>
                      <a:pPr algn="l" fontAlgn="b"/>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工作质量</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工作量</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参与程度</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工作规范</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a:effectLst/>
                        </a:rPr>
                        <a:t>工作态度</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400" u="none" strike="noStrike" dirty="0">
                          <a:effectLst/>
                        </a:rPr>
                        <a:t>总分</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28291319"/>
                  </a:ext>
                </a:extLst>
              </a:tr>
              <a:tr h="435502">
                <a:tc>
                  <a:txBody>
                    <a:bodyPr/>
                    <a:lstStyle/>
                    <a:p>
                      <a:pPr algn="l" fontAlgn="b"/>
                      <a:r>
                        <a:rPr lang="zh-CN" altLang="en-US" sz="2400" u="none" strike="noStrike">
                          <a:effectLst/>
                        </a:rPr>
                        <a:t>徐哲远</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786719079"/>
                  </a:ext>
                </a:extLst>
              </a:tr>
              <a:tr h="435502">
                <a:tc>
                  <a:txBody>
                    <a:bodyPr/>
                    <a:lstStyle/>
                    <a:p>
                      <a:pPr algn="l" fontAlgn="b"/>
                      <a:r>
                        <a:rPr lang="zh-CN" altLang="en-US" sz="2400" u="none" strike="noStrike">
                          <a:effectLst/>
                        </a:rPr>
                        <a:t>沈启航</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dirty="0">
                          <a:effectLst/>
                        </a:rPr>
                        <a:t>19</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408559343"/>
                  </a:ext>
                </a:extLst>
              </a:tr>
              <a:tr h="416566">
                <a:tc>
                  <a:txBody>
                    <a:bodyPr/>
                    <a:lstStyle/>
                    <a:p>
                      <a:pPr algn="l" fontAlgn="b"/>
                      <a:r>
                        <a:rPr lang="zh-CN" altLang="en-US" sz="2400" u="none" strike="noStrike">
                          <a:effectLst/>
                        </a:rPr>
                        <a:t>叶柏成</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96.5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81786886"/>
                  </a:ext>
                </a:extLst>
              </a:tr>
              <a:tr h="397632">
                <a:tc>
                  <a:txBody>
                    <a:bodyPr/>
                    <a:lstStyle/>
                    <a:p>
                      <a:pPr algn="l" fontAlgn="b"/>
                      <a:r>
                        <a:rPr lang="zh-CN" altLang="en-US" sz="2400" u="none" strike="noStrike">
                          <a:effectLst/>
                        </a:rPr>
                        <a:t>杨以恒</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20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97.5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008808259"/>
                  </a:ext>
                </a:extLst>
              </a:tr>
              <a:tr h="416566">
                <a:tc>
                  <a:txBody>
                    <a:bodyPr/>
                    <a:lstStyle/>
                    <a:p>
                      <a:pPr algn="l" fontAlgn="b"/>
                      <a:r>
                        <a:rPr lang="zh-CN" altLang="en-US" sz="2400" u="none" strike="noStrike">
                          <a:effectLst/>
                        </a:rPr>
                        <a:t>骆佳俊</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12.5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73.5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665506288"/>
                  </a:ext>
                </a:extLst>
              </a:tr>
              <a:tr h="416566">
                <a:tc>
                  <a:txBody>
                    <a:bodyPr/>
                    <a:lstStyle/>
                    <a:p>
                      <a:pPr algn="l" fontAlgn="b"/>
                      <a:r>
                        <a:rPr lang="zh-CN" altLang="en-US" sz="2400" u="none" strike="noStrike">
                          <a:effectLst/>
                        </a:rPr>
                        <a:t>平均分</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2400" u="none" strike="noStrike">
                          <a:effectLst/>
                        </a:rPr>
                        <a:t>18.1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812450564"/>
                  </a:ext>
                </a:extLst>
              </a:tr>
            </a:tbl>
          </a:graphicData>
        </a:graphic>
      </p:graphicFrame>
    </p:spTree>
    <p:extLst>
      <p:ext uri="{BB962C8B-B14F-4D97-AF65-F5344CB8AC3E}">
        <p14:creationId xmlns:p14="http://schemas.microsoft.com/office/powerpoint/2010/main" val="3356677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33" name="组合 32"/>
            <p:cNvGrpSpPr/>
            <p:nvPr/>
          </p:nvGrpSpPr>
          <p:grpSpPr>
            <a:xfrm rot="17700000" flipH="1">
              <a:off x="-3129" y="-1143"/>
              <a:ext cx="10506" cy="4416"/>
              <a:chOff x="4235" y="0"/>
              <a:chExt cx="10192" cy="3964"/>
            </a:xfrm>
          </p:grpSpPr>
          <p:grpSp>
            <p:nvGrpSpPr>
              <p:cNvPr id="35" name="组合 34"/>
              <p:cNvGrpSpPr/>
              <p:nvPr/>
            </p:nvGrpSpPr>
            <p:grpSpPr>
              <a:xfrm>
                <a:off x="4235" y="0"/>
                <a:ext cx="9919" cy="3964"/>
                <a:chOff x="4235" y="0"/>
                <a:chExt cx="9919" cy="3964"/>
              </a:xfrm>
            </p:grpSpPr>
            <p:pic>
              <p:nvPicPr>
                <p:cNvPr id="36" name="图片 35"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37" name="矩形 36"/>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雷达图</a:t>
              </a:r>
            </a:p>
          </p:txBody>
        </p:sp>
      </p:grpSp>
      <p:graphicFrame>
        <p:nvGraphicFramePr>
          <p:cNvPr id="12" name="图表 11">
            <a:extLst>
              <a:ext uri="{FF2B5EF4-FFF2-40B4-BE49-F238E27FC236}">
                <a16:creationId xmlns:a16="http://schemas.microsoft.com/office/drawing/2014/main" id="{87C58765-7AD5-4577-8CDD-FA35DB594ADB}"/>
              </a:ext>
            </a:extLst>
          </p:cNvPr>
          <p:cNvGraphicFramePr>
            <a:graphicFrameLocks/>
          </p:cNvGraphicFramePr>
          <p:nvPr>
            <p:extLst>
              <p:ext uri="{D42A27DB-BD31-4B8C-83A1-F6EECF244321}">
                <p14:modId xmlns:p14="http://schemas.microsoft.com/office/powerpoint/2010/main" val="3805750036"/>
              </p:ext>
            </p:extLst>
          </p:nvPr>
        </p:nvGraphicFramePr>
        <p:xfrm>
          <a:off x="2116644" y="1285730"/>
          <a:ext cx="2774156" cy="2472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FD899FAA-4B1E-43DA-AEAF-5AAE802CAD2D}"/>
              </a:ext>
            </a:extLst>
          </p:cNvPr>
          <p:cNvGraphicFramePr>
            <a:graphicFrameLocks/>
          </p:cNvGraphicFramePr>
          <p:nvPr>
            <p:extLst>
              <p:ext uri="{D42A27DB-BD31-4B8C-83A1-F6EECF244321}">
                <p14:modId xmlns:p14="http://schemas.microsoft.com/office/powerpoint/2010/main" val="1724451378"/>
              </p:ext>
            </p:extLst>
          </p:nvPr>
        </p:nvGraphicFramePr>
        <p:xfrm>
          <a:off x="4890803" y="1285729"/>
          <a:ext cx="2762247" cy="24765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a:extLst>
              <a:ext uri="{FF2B5EF4-FFF2-40B4-BE49-F238E27FC236}">
                <a16:creationId xmlns:a16="http://schemas.microsoft.com/office/drawing/2014/main" id="{796F409E-8E67-41F1-8679-B4804F6D8715}"/>
              </a:ext>
            </a:extLst>
          </p:cNvPr>
          <p:cNvGraphicFramePr>
            <a:graphicFrameLocks/>
          </p:cNvGraphicFramePr>
          <p:nvPr>
            <p:extLst>
              <p:ext uri="{D42A27DB-BD31-4B8C-83A1-F6EECF244321}">
                <p14:modId xmlns:p14="http://schemas.microsoft.com/office/powerpoint/2010/main" val="1410251457"/>
              </p:ext>
            </p:extLst>
          </p:nvPr>
        </p:nvGraphicFramePr>
        <p:xfrm>
          <a:off x="7664955" y="1289301"/>
          <a:ext cx="2750345" cy="24729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图表 14">
            <a:extLst>
              <a:ext uri="{FF2B5EF4-FFF2-40B4-BE49-F238E27FC236}">
                <a16:creationId xmlns:a16="http://schemas.microsoft.com/office/drawing/2014/main" id="{71F07DBA-823D-4C31-B0A8-9375931B157F}"/>
              </a:ext>
            </a:extLst>
          </p:cNvPr>
          <p:cNvGraphicFramePr>
            <a:graphicFrameLocks/>
          </p:cNvGraphicFramePr>
          <p:nvPr>
            <p:extLst>
              <p:ext uri="{D42A27DB-BD31-4B8C-83A1-F6EECF244321}">
                <p14:modId xmlns:p14="http://schemas.microsoft.com/office/powerpoint/2010/main" val="4125239723"/>
              </p:ext>
            </p:extLst>
          </p:nvPr>
        </p:nvGraphicFramePr>
        <p:xfrm>
          <a:off x="3509674" y="3765805"/>
          <a:ext cx="2762251" cy="247292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图表 15">
            <a:extLst>
              <a:ext uri="{FF2B5EF4-FFF2-40B4-BE49-F238E27FC236}">
                <a16:creationId xmlns:a16="http://schemas.microsoft.com/office/drawing/2014/main" id="{133A5F9D-100C-44A8-9265-6E9B567A9D3C}"/>
              </a:ext>
            </a:extLst>
          </p:cNvPr>
          <p:cNvGraphicFramePr>
            <a:graphicFrameLocks/>
          </p:cNvGraphicFramePr>
          <p:nvPr>
            <p:extLst>
              <p:ext uri="{D42A27DB-BD31-4B8C-83A1-F6EECF244321}">
                <p14:modId xmlns:p14="http://schemas.microsoft.com/office/powerpoint/2010/main" val="1646434882"/>
              </p:ext>
            </p:extLst>
          </p:nvPr>
        </p:nvGraphicFramePr>
        <p:xfrm>
          <a:off x="6271925" y="3765802"/>
          <a:ext cx="2762250" cy="247292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4933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50870" y="-7620"/>
            <a:ext cx="5854700" cy="2067560"/>
            <a:chOff x="4235" y="0"/>
            <a:chExt cx="10192" cy="3964"/>
          </a:xfrm>
        </p:grpSpPr>
        <p:grpSp>
          <p:nvGrpSpPr>
            <p:cNvPr id="6" name="组合 5"/>
            <p:cNvGrpSpPr/>
            <p:nvPr/>
          </p:nvGrpSpPr>
          <p:grpSpPr>
            <a:xfrm>
              <a:off x="4235" y="0"/>
              <a:ext cx="9919" cy="3964"/>
              <a:chOff x="4235" y="0"/>
              <a:chExt cx="9919" cy="3964"/>
            </a:xfrm>
          </p:grpSpPr>
          <p:pic>
            <p:nvPicPr>
              <p:cNvPr id="4" name="图片 3"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5" name="矩形 4"/>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2700" y="3928110"/>
            <a:ext cx="12181840" cy="2939415"/>
            <a:chOff x="20" y="5946"/>
            <a:chExt cx="19184" cy="4852"/>
          </a:xfrm>
        </p:grpSpPr>
        <p:pic>
          <p:nvPicPr>
            <p:cNvPr id="3" name="图片 2" descr="400083054"/>
            <p:cNvPicPr>
              <a:picLocks noChangeAspect="1"/>
            </p:cNvPicPr>
            <p:nvPr/>
          </p:nvPicPr>
          <p:blipFill>
            <a:blip r:embed="rId3"/>
            <a:srcRect t="62118"/>
            <a:stretch>
              <a:fillRect/>
            </a:stretch>
          </p:blipFill>
          <p:spPr>
            <a:xfrm>
              <a:off x="20" y="5946"/>
              <a:ext cx="19184" cy="4853"/>
            </a:xfrm>
            <a:prstGeom prst="rect">
              <a:avLst/>
            </a:prstGeom>
          </p:spPr>
        </p:pic>
        <p:sp>
          <p:nvSpPr>
            <p:cNvPr id="9" name="矩形 8"/>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3"/>
          <p:cNvSpPr txBox="1"/>
          <p:nvPr/>
        </p:nvSpPr>
        <p:spPr>
          <a:xfrm>
            <a:off x="2638425" y="2563378"/>
            <a:ext cx="7227570" cy="1731243"/>
          </a:xfrm>
          <a:prstGeom prst="rect">
            <a:avLst/>
          </a:prstGeom>
          <a:noFill/>
        </p:spPr>
        <p:txBody>
          <a:bodyPr wrap="square" lIns="68580" tIns="34290" rIns="68580" bIns="34290" rtlCol="0">
            <a:spAutoFit/>
          </a:bodyPr>
          <a:lstStyle/>
          <a:p>
            <a:pPr algn="ctr"/>
            <a:r>
              <a:rPr lang="en-US" sz="5400" dirty="0">
                <a:solidFill>
                  <a:schemeClr val="bg2">
                    <a:lumMod val="50000"/>
                  </a:schemeClr>
                </a:solidFill>
                <a:latin typeface="微软雅黑" panose="020B0503020204020204" charset="-122"/>
                <a:ea typeface="微软雅黑" panose="020B0503020204020204" charset="-122"/>
              </a:rPr>
              <a:t>THANK YOU</a:t>
            </a:r>
          </a:p>
          <a:p>
            <a:pPr algn="ctr"/>
            <a:r>
              <a:rPr lang="en-US" altLang="zh-CN" sz="5400" dirty="0">
                <a:solidFill>
                  <a:schemeClr val="bg2">
                    <a:lumMod val="50000"/>
                  </a:schemeClr>
                </a:solidFill>
                <a:latin typeface="微软雅黑" panose="020B0503020204020204" charset="-122"/>
                <a:ea typeface="微软雅黑" panose="020B0503020204020204" charset="-122"/>
              </a:rPr>
              <a:t>HAPPY NEW YEAR</a:t>
            </a:r>
            <a:endParaRPr lang="zh-CN" altLang="en-US" sz="5400" dirty="0">
              <a:solidFill>
                <a:schemeClr val="bg2">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pic>
        <p:nvPicPr>
          <p:cNvPr id="10" name="图片 9">
            <a:extLst>
              <a:ext uri="{FF2B5EF4-FFF2-40B4-BE49-F238E27FC236}">
                <a16:creationId xmlns:a16="http://schemas.microsoft.com/office/drawing/2014/main" id="{681E7B56-B25F-4003-9DEB-EA46884EB176}"/>
              </a:ext>
            </a:extLst>
          </p:cNvPr>
          <p:cNvPicPr/>
          <p:nvPr/>
        </p:nvPicPr>
        <p:blipFill>
          <a:blip r:embed="rId3">
            <a:extLst>
              <a:ext uri="{28A0092B-C50C-407E-A947-70E740481C1C}">
                <a14:useLocalDpi xmlns:a14="http://schemas.microsoft.com/office/drawing/2010/main" val="0"/>
              </a:ext>
            </a:extLst>
          </a:blip>
          <a:stretch>
            <a:fillRect/>
          </a:stretch>
        </p:blipFill>
        <p:spPr>
          <a:xfrm>
            <a:off x="1906215" y="1706134"/>
            <a:ext cx="8379570" cy="4254915"/>
          </a:xfrm>
          <a:prstGeom prst="rect">
            <a:avLst/>
          </a:prstGeom>
        </p:spPr>
      </p:pic>
      <p:sp>
        <p:nvSpPr>
          <p:cNvPr id="3" name="文本框 2">
            <a:extLst>
              <a:ext uri="{FF2B5EF4-FFF2-40B4-BE49-F238E27FC236}">
                <a16:creationId xmlns:a16="http://schemas.microsoft.com/office/drawing/2014/main" id="{A4C85B12-F4B9-4CA1-90FF-BE874F88A537}"/>
              </a:ext>
            </a:extLst>
          </p:cNvPr>
          <p:cNvSpPr txBox="1"/>
          <p:nvPr/>
        </p:nvSpPr>
        <p:spPr>
          <a:xfrm>
            <a:off x="2020820" y="1054896"/>
            <a:ext cx="1415772" cy="461665"/>
          </a:xfrm>
          <a:prstGeom prst="rect">
            <a:avLst/>
          </a:prstGeom>
          <a:noFill/>
        </p:spPr>
        <p:txBody>
          <a:bodyPr wrap="none" rtlCol="0">
            <a:spAutoFit/>
          </a:bodyPr>
          <a:lstStyle/>
          <a:p>
            <a:r>
              <a:rPr lang="zh-CN" altLang="en-US" sz="2400" b="1" dirty="0">
                <a:solidFill>
                  <a:schemeClr val="bg2">
                    <a:lumMod val="25000"/>
                  </a:schemeClr>
                </a:solidFill>
              </a:rPr>
              <a:t>上下文图</a:t>
            </a:r>
          </a:p>
        </p:txBody>
      </p:sp>
    </p:spTree>
    <p:extLst>
      <p:ext uri="{BB962C8B-B14F-4D97-AF65-F5344CB8AC3E}">
        <p14:creationId xmlns:p14="http://schemas.microsoft.com/office/powerpoint/2010/main" val="23443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53340" y="-2659380"/>
            <a:ext cx="3083560" cy="6671310"/>
            <a:chOff x="-84" y="-4188"/>
            <a:chExt cx="4856" cy="10506"/>
          </a:xfrm>
        </p:grpSpPr>
        <p:grpSp>
          <p:nvGrpSpPr>
            <p:cNvPr id="40" name="组合 39"/>
            <p:cNvGrpSpPr/>
            <p:nvPr/>
          </p:nvGrpSpPr>
          <p:grpSpPr>
            <a:xfrm rot="17700000" flipH="1">
              <a:off x="-3129" y="-1143"/>
              <a:ext cx="10506" cy="4416"/>
              <a:chOff x="4235" y="0"/>
              <a:chExt cx="10192" cy="3964"/>
            </a:xfrm>
          </p:grpSpPr>
          <p:grpSp>
            <p:nvGrpSpPr>
              <p:cNvPr id="41" name="组合 40"/>
              <p:cNvGrpSpPr/>
              <p:nvPr/>
            </p:nvGrpSpPr>
            <p:grpSpPr>
              <a:xfrm>
                <a:off x="4235" y="0"/>
                <a:ext cx="9919" cy="3964"/>
                <a:chOff x="4235" y="0"/>
                <a:chExt cx="9919" cy="3964"/>
              </a:xfrm>
            </p:grpSpPr>
            <p:pic>
              <p:nvPicPr>
                <p:cNvPr id="42" name="图片 41" descr="400083054"/>
                <p:cNvPicPr>
                  <a:picLocks noChangeAspect="1"/>
                </p:cNvPicPr>
                <p:nvPr/>
              </p:nvPicPr>
              <p:blipFill>
                <a:blip r:embed="rId2"/>
                <a:srcRect l="20170" r="22753" b="67620"/>
                <a:stretch>
                  <a:fillRect/>
                </a:stretch>
              </p:blipFill>
              <p:spPr>
                <a:xfrm>
                  <a:off x="5114" y="0"/>
                  <a:ext cx="9041" cy="3419"/>
                </a:xfrm>
                <a:prstGeom prst="rect">
                  <a:avLst/>
                </a:prstGeom>
              </p:spPr>
            </p:pic>
            <p:sp>
              <p:nvSpPr>
                <p:cNvPr id="43" name="矩形 42"/>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868" y="594"/>
              <a:ext cx="3904" cy="630"/>
            </a:xfrm>
            <a:prstGeom prst="rect">
              <a:avLst/>
            </a:prstGeom>
            <a:solidFill>
              <a:srgbClr val="FFFFFF"/>
            </a:solidFill>
            <a:ln>
              <a:solidFill>
                <a:srgbClr val="7B6F66"/>
              </a:solidFill>
            </a:ln>
          </p:spPr>
          <p:txBody>
            <a:bodyPr wrap="square" rtlCol="0">
              <a:spAutoFit/>
            </a:bodyPr>
            <a:lstStyle/>
            <a:p>
              <a:pPr algn="ctr"/>
              <a:r>
                <a:rPr lang="en-US" altLang="zh-CN" sz="2000" dirty="0" err="1">
                  <a:solidFill>
                    <a:schemeClr val="tx1">
                      <a:lumMod val="65000"/>
                      <a:lumOff val="35000"/>
                    </a:schemeClr>
                  </a:solidFill>
                  <a:latin typeface="微软雅黑" panose="020B0503020204020204" charset="-122"/>
                  <a:ea typeface="微软雅黑" panose="020B0503020204020204" charset="-122"/>
                  <a:cs typeface="+mn-ea"/>
                  <a:sym typeface="+mn-lt"/>
                </a:rPr>
                <a:t>Vision&amp;Scope</a:t>
              </a:r>
              <a:endParaRPr lang="zh-CN" altLang="en-US" sz="20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sp>
        <p:nvSpPr>
          <p:cNvPr id="3" name="文本框 2">
            <a:extLst>
              <a:ext uri="{FF2B5EF4-FFF2-40B4-BE49-F238E27FC236}">
                <a16:creationId xmlns:a16="http://schemas.microsoft.com/office/drawing/2014/main" id="{A4C85B12-F4B9-4CA1-90FF-BE874F88A537}"/>
              </a:ext>
            </a:extLst>
          </p:cNvPr>
          <p:cNvSpPr txBox="1"/>
          <p:nvPr/>
        </p:nvSpPr>
        <p:spPr>
          <a:xfrm>
            <a:off x="2107362" y="1070122"/>
            <a:ext cx="1107996" cy="461665"/>
          </a:xfrm>
          <a:prstGeom prst="rect">
            <a:avLst/>
          </a:prstGeom>
          <a:noFill/>
        </p:spPr>
        <p:txBody>
          <a:bodyPr wrap="none" rtlCol="0">
            <a:spAutoFit/>
          </a:bodyPr>
          <a:lstStyle/>
          <a:p>
            <a:r>
              <a:rPr lang="zh-CN" altLang="en-US" sz="2400" b="1" dirty="0">
                <a:solidFill>
                  <a:schemeClr val="bg2">
                    <a:lumMod val="25000"/>
                  </a:schemeClr>
                </a:solidFill>
              </a:rPr>
              <a:t>特性图</a:t>
            </a:r>
          </a:p>
        </p:txBody>
      </p:sp>
      <p:pic>
        <p:nvPicPr>
          <p:cNvPr id="4" name="图片 3">
            <a:extLst>
              <a:ext uri="{FF2B5EF4-FFF2-40B4-BE49-F238E27FC236}">
                <a16:creationId xmlns:a16="http://schemas.microsoft.com/office/drawing/2014/main" id="{DF9A5E9A-0359-41FC-B32F-9618CC94A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33" y="1777846"/>
            <a:ext cx="10602534" cy="4055189"/>
          </a:xfrm>
          <a:prstGeom prst="rect">
            <a:avLst/>
          </a:prstGeom>
        </p:spPr>
      </p:pic>
    </p:spTree>
    <p:extLst>
      <p:ext uri="{BB962C8B-B14F-4D97-AF65-F5344CB8AC3E}">
        <p14:creationId xmlns:p14="http://schemas.microsoft.com/office/powerpoint/2010/main" val="211724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87655" y="264160"/>
            <a:ext cx="11587480" cy="633539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0" name="组合 19"/>
          <p:cNvGrpSpPr/>
          <p:nvPr/>
        </p:nvGrpSpPr>
        <p:grpSpPr>
          <a:xfrm>
            <a:off x="338188" y="3481070"/>
            <a:ext cx="11536947" cy="3014966"/>
            <a:chOff x="-108" y="5946"/>
            <a:chExt cx="19312" cy="4853"/>
          </a:xfrm>
        </p:grpSpPr>
        <p:pic>
          <p:nvPicPr>
            <p:cNvPr id="21" name="图片 20" descr="400083054"/>
            <p:cNvPicPr>
              <a:picLocks noChangeAspect="1"/>
            </p:cNvPicPr>
            <p:nvPr/>
          </p:nvPicPr>
          <p:blipFill>
            <a:blip r:embed="rId3"/>
            <a:srcRect t="62118"/>
            <a:stretch>
              <a:fillRect/>
            </a:stretch>
          </p:blipFill>
          <p:spPr>
            <a:xfrm>
              <a:off x="-108" y="5946"/>
              <a:ext cx="19312" cy="4853"/>
            </a:xfrm>
            <a:prstGeom prst="rect">
              <a:avLst/>
            </a:prstGeom>
          </p:spPr>
        </p:pic>
        <p:sp>
          <p:nvSpPr>
            <p:cNvPr id="22" name="矩形 21"/>
            <p:cNvSpPr/>
            <p:nvPr/>
          </p:nvSpPr>
          <p:spPr>
            <a:xfrm>
              <a:off x="4038" y="6139"/>
              <a:ext cx="11616"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180686" y="657860"/>
            <a:ext cx="1851950" cy="521970"/>
          </a:xfrm>
          <a:prstGeom prst="rect">
            <a:avLst/>
          </a:prstGeom>
          <a:noFill/>
        </p:spPr>
        <p:txBody>
          <a:bodyPr wrap="square" rtlCol="0">
            <a:spAutoFit/>
          </a:bodyPr>
          <a:lstStyle/>
          <a:p>
            <a:pPr algn="l"/>
            <a:r>
              <a:rPr lang="en-US" altLang="zh-CN" sz="2800" b="1" dirty="0">
                <a:solidFill>
                  <a:schemeClr val="bg2">
                    <a:lumMod val="50000"/>
                  </a:schemeClr>
                </a:solidFill>
                <a:latin typeface="方正姚体" panose="02010601030101010101" charset="-122"/>
                <a:ea typeface="方正姚体" panose="02010601030101010101" charset="-122"/>
              </a:rPr>
              <a:t>PART  TWO</a:t>
            </a:r>
          </a:p>
        </p:txBody>
      </p:sp>
      <p:sp>
        <p:nvSpPr>
          <p:cNvPr id="4" name="文本框 3"/>
          <p:cNvSpPr txBox="1"/>
          <p:nvPr/>
        </p:nvSpPr>
        <p:spPr>
          <a:xfrm>
            <a:off x="4180835" y="2650073"/>
            <a:ext cx="3801119" cy="830997"/>
          </a:xfrm>
          <a:prstGeom prst="rect">
            <a:avLst/>
          </a:prstGeom>
          <a:noFill/>
        </p:spPr>
        <p:txBody>
          <a:bodyPr wrap="square" rtlCol="0">
            <a:spAutoFit/>
          </a:bodyPr>
          <a:lstStyle/>
          <a:p>
            <a:pPr algn="l"/>
            <a:r>
              <a:rPr lang="en-US" altLang="zh-CN" sz="4800" dirty="0">
                <a:solidFill>
                  <a:schemeClr val="bg2">
                    <a:lumMod val="50000"/>
                  </a:schemeClr>
                </a:solidFill>
                <a:latin typeface="方正姚体" panose="02010601030101010101" charset="-122"/>
                <a:ea typeface="方正姚体" panose="02010601030101010101" charset="-122"/>
              </a:rPr>
              <a:t>2.</a:t>
            </a:r>
            <a:r>
              <a:rPr lang="zh-CN" altLang="en-US" sz="4800" dirty="0">
                <a:solidFill>
                  <a:schemeClr val="bg2">
                    <a:lumMod val="50000"/>
                  </a:schemeClr>
                </a:solidFill>
                <a:latin typeface="方正姚体" panose="02010601030101010101" charset="-122"/>
                <a:ea typeface="方正姚体" panose="02010601030101010101" charset="-122"/>
              </a:rPr>
              <a:t>用户群分类</a:t>
            </a:r>
            <a:endParaRPr lang="zh-CN" altLang="zh-CN" sz="4800" dirty="0">
              <a:solidFill>
                <a:schemeClr val="bg2">
                  <a:lumMod val="50000"/>
                </a:schemeClr>
              </a:solidFill>
              <a:latin typeface="方正姚体" panose="02010601030101010101" charset="-122"/>
              <a:ea typeface="方正姚体" panose="02010601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用户群分类</a:t>
              </a:r>
            </a:p>
          </p:txBody>
        </p:sp>
      </p:grpSp>
      <p:graphicFrame>
        <p:nvGraphicFramePr>
          <p:cNvPr id="3" name="表格 2">
            <a:extLst>
              <a:ext uri="{FF2B5EF4-FFF2-40B4-BE49-F238E27FC236}">
                <a16:creationId xmlns:a16="http://schemas.microsoft.com/office/drawing/2014/main" id="{099D2214-0CDE-469F-9DAA-D55C94A539D6}"/>
              </a:ext>
            </a:extLst>
          </p:cNvPr>
          <p:cNvGraphicFramePr>
            <a:graphicFrameLocks noGrp="1"/>
          </p:cNvGraphicFramePr>
          <p:nvPr>
            <p:extLst>
              <p:ext uri="{D42A27DB-BD31-4B8C-83A1-F6EECF244321}">
                <p14:modId xmlns:p14="http://schemas.microsoft.com/office/powerpoint/2010/main" val="2692259117"/>
              </p:ext>
            </p:extLst>
          </p:nvPr>
        </p:nvGraphicFramePr>
        <p:xfrm>
          <a:off x="1220519" y="1933320"/>
          <a:ext cx="9750961" cy="2991360"/>
        </p:xfrm>
        <a:graphic>
          <a:graphicData uri="http://schemas.openxmlformats.org/drawingml/2006/table">
            <a:tbl>
              <a:tblPr firstRow="1" firstCol="1" bandRow="1">
                <a:tableStyleId>{F5AB1C69-6EDB-4FF4-983F-18BD219EF322}</a:tableStyleId>
              </a:tblPr>
              <a:tblGrid>
                <a:gridCol w="1826161">
                  <a:extLst>
                    <a:ext uri="{9D8B030D-6E8A-4147-A177-3AD203B41FA5}">
                      <a16:colId xmlns:a16="http://schemas.microsoft.com/office/drawing/2014/main" val="54477373"/>
                    </a:ext>
                  </a:extLst>
                </a:gridCol>
                <a:gridCol w="1981200">
                  <a:extLst>
                    <a:ext uri="{9D8B030D-6E8A-4147-A177-3AD203B41FA5}">
                      <a16:colId xmlns:a16="http://schemas.microsoft.com/office/drawing/2014/main" val="723866434"/>
                    </a:ext>
                  </a:extLst>
                </a:gridCol>
                <a:gridCol w="5943600">
                  <a:extLst>
                    <a:ext uri="{9D8B030D-6E8A-4147-A177-3AD203B41FA5}">
                      <a16:colId xmlns:a16="http://schemas.microsoft.com/office/drawing/2014/main" val="4215876648"/>
                    </a:ext>
                  </a:extLst>
                </a:gridCol>
              </a:tblGrid>
              <a:tr h="0">
                <a:tc>
                  <a:txBody>
                    <a:bodyPr/>
                    <a:lstStyle/>
                    <a:p>
                      <a:pPr>
                        <a:lnSpc>
                          <a:spcPct val="107000"/>
                        </a:lnSpc>
                        <a:spcAft>
                          <a:spcPts val="0"/>
                        </a:spcAft>
                      </a:pPr>
                      <a:r>
                        <a:rPr lang="zh-CN" sz="2400">
                          <a:effectLst/>
                        </a:rPr>
                        <a:t>用户群分类</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用户角色</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用户描述</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081681"/>
                  </a:ext>
                </a:extLst>
              </a:tr>
              <a:tr h="0">
                <a:tc>
                  <a:txBody>
                    <a:bodyPr/>
                    <a:lstStyle/>
                    <a:p>
                      <a:pPr>
                        <a:lnSpc>
                          <a:spcPct val="107000"/>
                        </a:lnSpc>
                        <a:spcAft>
                          <a:spcPts val="0"/>
                        </a:spcAft>
                      </a:pPr>
                      <a:r>
                        <a:rPr lang="zh-CN" sz="2400">
                          <a:effectLst/>
                        </a:rPr>
                        <a:t>客户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项目发起人</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本项目的项目发起人</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5300213"/>
                  </a:ext>
                </a:extLst>
              </a:tr>
              <a:tr h="0">
                <a:tc rowSpan="4">
                  <a:txBody>
                    <a:bodyPr/>
                    <a:lstStyle/>
                    <a:p>
                      <a:pPr>
                        <a:lnSpc>
                          <a:spcPct val="107000"/>
                        </a:lnSpc>
                        <a:spcAft>
                          <a:spcPts val="0"/>
                        </a:spcAft>
                      </a:pPr>
                      <a:r>
                        <a:rPr lang="zh-CN" sz="2400">
                          <a:effectLst/>
                        </a:rPr>
                        <a:t>直接用户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教师用户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软件工程系列课程授课教师</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2796939"/>
                  </a:ext>
                </a:extLst>
              </a:tr>
              <a:tr h="0">
                <a:tc vMerge="1">
                  <a:txBody>
                    <a:bodyPr/>
                    <a:lstStyle/>
                    <a:p>
                      <a:endParaRPr lang="zh-CN" altLang="en-US"/>
                    </a:p>
                  </a:txBody>
                  <a:tcPr/>
                </a:tc>
                <a:tc>
                  <a:txBody>
                    <a:bodyPr/>
                    <a:lstStyle/>
                    <a:p>
                      <a:pPr>
                        <a:lnSpc>
                          <a:spcPct val="107000"/>
                        </a:lnSpc>
                        <a:spcAft>
                          <a:spcPts val="0"/>
                        </a:spcAft>
                      </a:pPr>
                      <a:r>
                        <a:rPr lang="zh-CN" sz="2400">
                          <a:effectLst/>
                        </a:rPr>
                        <a:t>学生用户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正在参与软件工程系列课程的学生</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8974580"/>
                  </a:ext>
                </a:extLst>
              </a:tr>
              <a:tr h="0">
                <a:tc vMerge="1">
                  <a:txBody>
                    <a:bodyPr/>
                    <a:lstStyle/>
                    <a:p>
                      <a:endParaRPr lang="zh-CN" altLang="en-US"/>
                    </a:p>
                  </a:txBody>
                  <a:tcPr/>
                </a:tc>
                <a:tc>
                  <a:txBody>
                    <a:bodyPr/>
                    <a:lstStyle/>
                    <a:p>
                      <a:pPr>
                        <a:lnSpc>
                          <a:spcPct val="107000"/>
                        </a:lnSpc>
                        <a:spcAft>
                          <a:spcPts val="0"/>
                        </a:spcAft>
                      </a:pPr>
                      <a:r>
                        <a:rPr lang="zh-CN" sz="2400">
                          <a:effectLst/>
                        </a:rPr>
                        <a:t>游客用户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a:effectLst/>
                        </a:rPr>
                        <a:t>对软件工程系列课程有兴趣的，非本专业内的学生或其他人员</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6498445"/>
                  </a:ext>
                </a:extLst>
              </a:tr>
              <a:tr h="0">
                <a:tc vMerge="1">
                  <a:txBody>
                    <a:bodyPr/>
                    <a:lstStyle/>
                    <a:p>
                      <a:endParaRPr lang="zh-CN" altLang="en-US"/>
                    </a:p>
                  </a:txBody>
                  <a:tcPr/>
                </a:tc>
                <a:tc>
                  <a:txBody>
                    <a:bodyPr/>
                    <a:lstStyle/>
                    <a:p>
                      <a:pPr>
                        <a:lnSpc>
                          <a:spcPct val="107000"/>
                        </a:lnSpc>
                        <a:spcAft>
                          <a:spcPts val="0"/>
                        </a:spcAft>
                      </a:pPr>
                      <a:r>
                        <a:rPr lang="zh-CN" sz="2400">
                          <a:effectLst/>
                        </a:rPr>
                        <a:t>管理员用户</a:t>
                      </a:r>
                      <a:endParaRPr lang="zh-CN" sz="2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zh-CN" sz="2400" dirty="0">
                          <a:effectLst/>
                        </a:rPr>
                        <a:t>负责网站维护、用户信息管理、交流区内容审核管理的人员</a:t>
                      </a:r>
                      <a:endParaRPr lang="zh-CN" sz="2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051208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3340" y="-2659380"/>
            <a:ext cx="3083560" cy="6671310"/>
            <a:chOff x="-84" y="-4188"/>
            <a:chExt cx="4856" cy="10506"/>
          </a:xfrm>
        </p:grpSpPr>
        <p:grpSp>
          <p:nvGrpSpPr>
            <p:cNvPr id="29" name="组合 28"/>
            <p:cNvGrpSpPr/>
            <p:nvPr/>
          </p:nvGrpSpPr>
          <p:grpSpPr>
            <a:xfrm rot="17700000" flipH="1">
              <a:off x="-3129" y="-1143"/>
              <a:ext cx="10506" cy="4416"/>
              <a:chOff x="4235" y="0"/>
              <a:chExt cx="10192" cy="3964"/>
            </a:xfrm>
          </p:grpSpPr>
          <p:grpSp>
            <p:nvGrpSpPr>
              <p:cNvPr id="30" name="组合 29"/>
              <p:cNvGrpSpPr/>
              <p:nvPr/>
            </p:nvGrpSpPr>
            <p:grpSpPr>
              <a:xfrm>
                <a:off x="4235" y="0"/>
                <a:ext cx="9919" cy="3964"/>
                <a:chOff x="4235" y="0"/>
                <a:chExt cx="9919" cy="3964"/>
              </a:xfrm>
            </p:grpSpPr>
            <p:pic>
              <p:nvPicPr>
                <p:cNvPr id="31" name="图片 30" descr="400083054"/>
                <p:cNvPicPr>
                  <a:picLocks noChangeAspect="1"/>
                </p:cNvPicPr>
                <p:nvPr/>
              </p:nvPicPr>
              <p:blipFill>
                <a:blip r:embed="rId3"/>
                <a:srcRect l="20170" r="22753" b="67620"/>
                <a:stretch>
                  <a:fillRect/>
                </a:stretch>
              </p:blipFill>
              <p:spPr>
                <a:xfrm>
                  <a:off x="5114" y="0"/>
                  <a:ext cx="9041" cy="3419"/>
                </a:xfrm>
                <a:prstGeom prst="rect">
                  <a:avLst/>
                </a:prstGeom>
              </p:spPr>
            </p:pic>
            <p:sp>
              <p:nvSpPr>
                <p:cNvPr id="32" name="矩形 31"/>
                <p:cNvSpPr/>
                <p:nvPr/>
              </p:nvSpPr>
              <p:spPr>
                <a:xfrm>
                  <a:off x="4235" y="2664"/>
                  <a:ext cx="5124" cy="13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619" y="2386"/>
                <a:ext cx="3809" cy="13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868" y="594"/>
              <a:ext cx="3904" cy="580"/>
            </a:xfrm>
            <a:prstGeom prst="rect">
              <a:avLst/>
            </a:prstGeom>
            <a:solidFill>
              <a:srgbClr val="FFFFFF"/>
            </a:solidFill>
            <a:ln>
              <a:solidFill>
                <a:srgbClr val="7B6F66"/>
              </a:solidFill>
            </a:ln>
          </p:spPr>
          <p:txBody>
            <a:bodyPr wrap="square" rtlCol="0">
              <a:spAutoFit/>
            </a:bodyPr>
            <a:lstStyle/>
            <a:p>
              <a:pPr algn="ctr"/>
              <a:r>
                <a:rPr lang="zh-CN" altLang="en-US" dirty="0">
                  <a:solidFill>
                    <a:schemeClr val="tx1">
                      <a:lumMod val="65000"/>
                      <a:lumOff val="35000"/>
                    </a:schemeClr>
                  </a:solidFill>
                  <a:latin typeface="微软雅黑" panose="020B0503020204020204" charset="-122"/>
                  <a:ea typeface="微软雅黑" panose="020B0503020204020204" charset="-122"/>
                  <a:cs typeface="+mn-ea"/>
                  <a:sym typeface="+mn-lt"/>
                </a:rPr>
                <a:t>用户代表</a:t>
              </a:r>
            </a:p>
          </p:txBody>
        </p:sp>
      </p:grpSp>
      <p:graphicFrame>
        <p:nvGraphicFramePr>
          <p:cNvPr id="3" name="表格 2">
            <a:extLst>
              <a:ext uri="{FF2B5EF4-FFF2-40B4-BE49-F238E27FC236}">
                <a16:creationId xmlns:a16="http://schemas.microsoft.com/office/drawing/2014/main" id="{9FB62E00-6076-4201-893F-E04A051BCDE9}"/>
              </a:ext>
            </a:extLst>
          </p:cNvPr>
          <p:cNvGraphicFramePr>
            <a:graphicFrameLocks noGrp="1"/>
          </p:cNvGraphicFramePr>
          <p:nvPr>
            <p:extLst>
              <p:ext uri="{D42A27DB-BD31-4B8C-83A1-F6EECF244321}">
                <p14:modId xmlns:p14="http://schemas.microsoft.com/office/powerpoint/2010/main" val="4099792441"/>
              </p:ext>
            </p:extLst>
          </p:nvPr>
        </p:nvGraphicFramePr>
        <p:xfrm>
          <a:off x="551180" y="1285729"/>
          <a:ext cx="11225184" cy="4924642"/>
        </p:xfrm>
        <a:graphic>
          <a:graphicData uri="http://schemas.openxmlformats.org/drawingml/2006/table">
            <a:tbl>
              <a:tblPr firstRow="1" firstCol="1" bandRow="1">
                <a:tableStyleId>{F5AB1C69-6EDB-4FF4-983F-18BD219EF322}</a:tableStyleId>
              </a:tblPr>
              <a:tblGrid>
                <a:gridCol w="834275">
                  <a:extLst>
                    <a:ext uri="{9D8B030D-6E8A-4147-A177-3AD203B41FA5}">
                      <a16:colId xmlns:a16="http://schemas.microsoft.com/office/drawing/2014/main" val="712036378"/>
                    </a:ext>
                  </a:extLst>
                </a:gridCol>
                <a:gridCol w="734290">
                  <a:extLst>
                    <a:ext uri="{9D8B030D-6E8A-4147-A177-3AD203B41FA5}">
                      <a16:colId xmlns:a16="http://schemas.microsoft.com/office/drawing/2014/main" val="962703050"/>
                    </a:ext>
                  </a:extLst>
                </a:gridCol>
                <a:gridCol w="789710">
                  <a:extLst>
                    <a:ext uri="{9D8B030D-6E8A-4147-A177-3AD203B41FA5}">
                      <a16:colId xmlns:a16="http://schemas.microsoft.com/office/drawing/2014/main" val="2237112951"/>
                    </a:ext>
                  </a:extLst>
                </a:gridCol>
                <a:gridCol w="2646218">
                  <a:extLst>
                    <a:ext uri="{9D8B030D-6E8A-4147-A177-3AD203B41FA5}">
                      <a16:colId xmlns:a16="http://schemas.microsoft.com/office/drawing/2014/main" val="1014334864"/>
                    </a:ext>
                  </a:extLst>
                </a:gridCol>
                <a:gridCol w="2313709">
                  <a:extLst>
                    <a:ext uri="{9D8B030D-6E8A-4147-A177-3AD203B41FA5}">
                      <a16:colId xmlns:a16="http://schemas.microsoft.com/office/drawing/2014/main" val="212912559"/>
                    </a:ext>
                  </a:extLst>
                </a:gridCol>
                <a:gridCol w="2272145">
                  <a:extLst>
                    <a:ext uri="{9D8B030D-6E8A-4147-A177-3AD203B41FA5}">
                      <a16:colId xmlns:a16="http://schemas.microsoft.com/office/drawing/2014/main" val="1819789356"/>
                    </a:ext>
                  </a:extLst>
                </a:gridCol>
                <a:gridCol w="1634837">
                  <a:extLst>
                    <a:ext uri="{9D8B030D-6E8A-4147-A177-3AD203B41FA5}">
                      <a16:colId xmlns:a16="http://schemas.microsoft.com/office/drawing/2014/main" val="3458724962"/>
                    </a:ext>
                  </a:extLst>
                </a:gridCol>
              </a:tblGrid>
              <a:tr h="193476">
                <a:tc>
                  <a:txBody>
                    <a:bodyPr/>
                    <a:lstStyle/>
                    <a:p>
                      <a:pPr>
                        <a:lnSpc>
                          <a:spcPct val="107000"/>
                        </a:lnSpc>
                        <a:spcAft>
                          <a:spcPts val="0"/>
                        </a:spcAft>
                      </a:pPr>
                      <a:r>
                        <a:rPr lang="zh-CN" sz="1400">
                          <a:effectLst/>
                        </a:rPr>
                        <a:t>用户类别</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用户姓名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当前身份</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用户简介</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权力</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责任</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利益</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105808361"/>
                  </a:ext>
                </a:extLst>
              </a:tr>
              <a:tr h="991096">
                <a:tc>
                  <a:txBody>
                    <a:bodyPr/>
                    <a:lstStyle/>
                    <a:p>
                      <a:pPr>
                        <a:lnSpc>
                          <a:spcPct val="107000"/>
                        </a:lnSpc>
                        <a:spcAft>
                          <a:spcPts val="0"/>
                        </a:spcAft>
                      </a:pPr>
                      <a:r>
                        <a:rPr lang="zh-CN" sz="1400">
                          <a:effectLst/>
                        </a:rPr>
                        <a:t>客户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杨枨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项目下达者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拥有非常丰富的项目开发经验，对该项目的要求较高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主导整个项目大致开发方向。确定项目最后验收条件，决定系统界面布局与风格</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提供自己对于系统界面风格和布局的要求，为系统应具备的或已设计的功能提出建议</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最终项目成果的拥有者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3917047786"/>
                  </a:ext>
                </a:extLst>
              </a:tr>
              <a:tr h="791691">
                <a:tc>
                  <a:txBody>
                    <a:bodyPr/>
                    <a:lstStyle/>
                    <a:p>
                      <a:pPr>
                        <a:lnSpc>
                          <a:spcPct val="107000"/>
                        </a:lnSpc>
                        <a:spcAft>
                          <a:spcPts val="0"/>
                        </a:spcAft>
                      </a:pPr>
                      <a:r>
                        <a:rPr lang="zh-CN" sz="1400">
                          <a:effectLst/>
                        </a:rPr>
                        <a:t>教师用户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杨枨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教师用户代表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软件工程专业优秀教师，拥有丰富的软件工程系列课程的教学经验</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主导本系统教师用户功能点的取舍。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根据初步拟定的教师用例，向项目组提供关于教师用户的相关功能点。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完成的系统将尽可能地满足其关于教师功能方面的需求。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004724364"/>
                  </a:ext>
                </a:extLst>
              </a:tr>
              <a:tr h="791691">
                <a:tc>
                  <a:txBody>
                    <a:bodyPr/>
                    <a:lstStyle/>
                    <a:p>
                      <a:pPr>
                        <a:lnSpc>
                          <a:spcPct val="107000"/>
                        </a:lnSpc>
                        <a:spcAft>
                          <a:spcPts val="0"/>
                        </a:spcAft>
                      </a:pPr>
                      <a:r>
                        <a:rPr lang="zh-CN" sz="1400">
                          <a:effectLst/>
                        </a:rPr>
                        <a:t>学生用户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王飞刚</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学生用户代表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浙江大学城市学院软件工程专业学生，渴望与同学老师进行专业知识的交流，对该类型的教学辅助系统有一定的需求。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主导本系统学生用户功能点的取舍。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根据初步拟定的学生用例，向项目组提供关于学生用户的相关功能点。</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完成的系统将尽可能地满足其关于学生功能方面的需求。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2674064398"/>
                  </a:ext>
                </a:extLst>
              </a:tr>
              <a:tr h="791691">
                <a:tc>
                  <a:txBody>
                    <a:bodyPr/>
                    <a:lstStyle/>
                    <a:p>
                      <a:pPr>
                        <a:lnSpc>
                          <a:spcPct val="107000"/>
                        </a:lnSpc>
                        <a:spcAft>
                          <a:spcPts val="0"/>
                        </a:spcAft>
                      </a:pPr>
                      <a:r>
                        <a:rPr lang="zh-CN" sz="1400">
                          <a:effectLst/>
                        </a:rPr>
                        <a:t>游客用户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冯炫霖</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游客用户代表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浙江大学城市学院学生，对软件工程和计算机相关专业感兴趣，希望能借助一个交流软件工程专业知识的平台来获取相关信息</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辅助本系统游客用户功能点的取舍。</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根据初步拟定的游客用例，向项目组提供关于游客用户的相关功能点。</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完成的系统将尽可能地满足其关于游客功能方面的需求。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3095768954"/>
                  </a:ext>
                </a:extLst>
              </a:tr>
              <a:tr h="791691">
                <a:tc>
                  <a:txBody>
                    <a:bodyPr/>
                    <a:lstStyle/>
                    <a:p>
                      <a:pPr>
                        <a:lnSpc>
                          <a:spcPct val="107000"/>
                        </a:lnSpc>
                        <a:spcAft>
                          <a:spcPts val="0"/>
                        </a:spcAft>
                      </a:pPr>
                      <a:r>
                        <a:rPr lang="zh-CN" sz="1400">
                          <a:effectLst/>
                        </a:rPr>
                        <a:t>管理员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陈尚辉</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管理员用户代表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浙江大学城市学院软件工程专业学生，有该项目的开发经验，由项目下达者指定其作为系统的管理员用户代表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主导本系统管理员用户功能点的取舍。</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a:effectLst/>
                        </a:rPr>
                        <a:t>根据初步拟定的管理员用例，向项目组提供关于管理员用户的相关功能点。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tc>
                  <a:txBody>
                    <a:bodyPr/>
                    <a:lstStyle/>
                    <a:p>
                      <a:pPr>
                        <a:lnSpc>
                          <a:spcPct val="107000"/>
                        </a:lnSpc>
                        <a:spcAft>
                          <a:spcPts val="0"/>
                        </a:spcAft>
                      </a:pPr>
                      <a:r>
                        <a:rPr lang="zh-CN" sz="1400" dirty="0">
                          <a:effectLst/>
                        </a:rPr>
                        <a:t>完成的系统将尽可能地满足其关于管理员功能方面的需求。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38116" marR="38116" marT="0" marB="0"/>
                </a:tc>
                <a:extLst>
                  <a:ext uri="{0D108BD9-81ED-4DB2-BD59-A6C34878D82A}">
                    <a16:rowId xmlns:a16="http://schemas.microsoft.com/office/drawing/2014/main" val="1939908537"/>
                  </a:ext>
                </a:extLst>
              </a:tr>
            </a:tbl>
          </a:graphicData>
        </a:graphic>
      </p:graphicFrame>
    </p:spTree>
    <p:extLst>
      <p:ext uri="{BB962C8B-B14F-4D97-AF65-F5344CB8AC3E}">
        <p14:creationId xmlns:p14="http://schemas.microsoft.com/office/powerpoint/2010/main" val="565319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2273</Words>
  <Application>Microsoft Office PowerPoint</Application>
  <PresentationFormat>宽屏</PresentationFormat>
  <Paragraphs>422</Paragraphs>
  <Slides>47</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Microsoft JhengHei</vt:lpstr>
      <vt:lpstr>等线</vt:lpstr>
      <vt:lpstr>方正姚体</vt:lpstr>
      <vt:lpstr>宋体</vt:lpstr>
      <vt:lpstr>微软雅黑</vt:lpstr>
      <vt:lpstr>幼圆</vt:lpstr>
      <vt:lpstr>Arial</vt:lpstr>
      <vt:lpstr>BrowalliaUPC</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hongshao</dc:creator>
  <cp:lastModifiedBy>John</cp:lastModifiedBy>
  <cp:revision>46</cp:revision>
  <dcterms:created xsi:type="dcterms:W3CDTF">2017-10-07T02:16:00Z</dcterms:created>
  <dcterms:modified xsi:type="dcterms:W3CDTF">2018-12-25T14:17:24Z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