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2" r:id="rId7"/>
    <p:sldId id="278" r:id="rId8"/>
    <p:sldId id="268" r:id="rId9"/>
    <p:sldId id="277" r:id="rId10"/>
    <p:sldId id="285" r:id="rId11"/>
    <p:sldId id="286" r:id="rId12"/>
    <p:sldId id="287" r:id="rId13"/>
    <p:sldId id="294" r:id="rId14"/>
    <p:sldId id="264" r:id="rId15"/>
    <p:sldId id="292" r:id="rId16"/>
    <p:sldId id="295" r:id="rId17"/>
    <p:sldId id="293" r:id="rId18"/>
    <p:sldId id="297" r:id="rId19"/>
    <p:sldId id="298" r:id="rId20"/>
    <p:sldId id="266"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82" d="100"/>
          <a:sy n="82" d="100"/>
        </p:scale>
        <p:origin x="-922" y="-86"/>
      </p:cViewPr>
      <p:guideLst>
        <p:guide orient="horz" pos="2237"/>
        <p:guide pos="3881"/>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通过用例图可以知道谁将是系统相关的用户，他们希望系统提供什么样的服务，以及他们需要为系统提供的服务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smtClean="0">
                <a:solidFill>
                  <a:schemeClr val="bg1"/>
                </a:solidFill>
                <a:ea typeface="微软雅黑" panose="020B0503020204020204" pitchFamily="34" charset="-122"/>
              </a:rPr>
              <a:t>POWERPOINT</a:t>
            </a:r>
            <a:r>
              <a:rPr kumimoji="1" lang="zh-CN" altLang="en-US" sz="4800" b="1" dirty="0" smtClean="0">
                <a:solidFill>
                  <a:schemeClr val="bg1"/>
                </a:solidFill>
                <a:ea typeface="微软雅黑" panose="020B0503020204020204" pitchFamily="34" charset="-122"/>
              </a:rPr>
              <a:t> </a:t>
            </a:r>
            <a:endParaRPr kumimoji="1" lang="en-US" altLang="zh-CN" sz="4800" b="1" dirty="0" smtClean="0">
              <a:solidFill>
                <a:schemeClr val="bg1"/>
              </a:solidFill>
              <a:ea typeface="微软雅黑" panose="020B0503020204020204" pitchFamily="34" charset="-122"/>
            </a:endParaRPr>
          </a:p>
          <a:p>
            <a:r>
              <a:rPr kumimoji="1" lang="en-US" altLang="zh-CN" sz="4800" b="1" dirty="0" smtClean="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759460" y="1867535"/>
            <a:ext cx="5526405" cy="286575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关联用于表示参与者和用例之间的对应关系，它表示参与者使用了系统中的哪些服务（用例），或者说系统所提供的服务（用例）是被哪些参与者所使用的。</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22325" y="5400675"/>
            <a:ext cx="10547985" cy="626745"/>
          </a:xfrm>
          <a:prstGeom prst="rect">
            <a:avLst/>
          </a:prstGeom>
        </p:spPr>
        <p:txBody>
          <a:bodyPr wrap="square" lIns="68570" tIns="34289" rIns="68570" bIns="34289">
            <a:spAutoFit/>
          </a:bodyPr>
          <a:p>
            <a:pPr defTabSz="685165">
              <a:lnSpc>
                <a:spcPct val="130000"/>
              </a:lnSpc>
            </a:pPr>
            <a:r>
              <a:rPr lang="zh-CN" altLang="en-US" sz="2800" dirty="0">
                <a:solidFill>
                  <a:srgbClr val="FF0000"/>
                </a:solidFill>
                <a:latin typeface="微软雅黑" panose="020B0503020204020204" pitchFamily="34" charset="-122"/>
                <a:ea typeface="微软雅黑" panose="020B0503020204020204" pitchFamily="34" charset="-122"/>
              </a:rPr>
              <a:t>用例除了与参与者有关联关系外，用例之间也存在着一定的关系。</a:t>
            </a:r>
            <a:endParaRPr lang="zh-CN" altLang="en-US" sz="28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1664" t="34750" r="60995" b="59832"/>
          <a:stretch>
            <a:fillRect/>
          </a:stretch>
        </p:blipFill>
        <p:spPr>
          <a:xfrm>
            <a:off x="6967855" y="2051685"/>
            <a:ext cx="4138930" cy="2036445"/>
          </a:xfrm>
          <a:prstGeom prst="rect">
            <a:avLst/>
          </a:prstGeom>
        </p:spPr>
      </p:pic>
      <p:pic>
        <p:nvPicPr>
          <p:cNvPr id="11" name="图片 10"/>
          <p:cNvPicPr>
            <a:picLocks noChangeAspect="1"/>
          </p:cNvPicPr>
          <p:nvPr/>
        </p:nvPicPr>
        <p:blipFill>
          <a:blip r:embed="rId3"/>
          <a:srcRect l="25875" t="33951" r="32352" b="29625"/>
          <a:stretch>
            <a:fillRect/>
          </a:stretch>
        </p:blipFill>
        <p:spPr>
          <a:xfrm>
            <a:off x="6551930" y="521335"/>
            <a:ext cx="5368290" cy="4599305"/>
          </a:xfrm>
          <a:prstGeom prst="rect">
            <a:avLst/>
          </a:prstGeom>
        </p:spPr>
      </p:pic>
      <p:sp>
        <p:nvSpPr>
          <p:cNvPr id="20" name="椭圆 19"/>
          <p:cNvSpPr/>
          <p:nvPr/>
        </p:nvSpPr>
        <p:spPr>
          <a:xfrm>
            <a:off x="7184390" y="2327275"/>
            <a:ext cx="1267460" cy="162052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10008235" y="1703070"/>
            <a:ext cx="1267460" cy="162052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63" name="矩形 62"/>
          <p:cNvSpPr/>
          <p:nvPr/>
        </p:nvSpPr>
        <p:spPr>
          <a:xfrm>
            <a:off x="533400" y="1728470"/>
            <a:ext cx="5398770" cy="344995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包含关系指的是两个用例之间的关系，其中一个用例（称为基本用例）的行为包含另一个用例（称为包含用例）的行为。表示基本用例中重用包含用例中的步骤。</a:t>
            </a:r>
            <a:endParaRPr kumimoji="0" lang="zh-CN" altLang="en-US" sz="2800" b="0" i="0" u="none" strike="noStrike" kern="0" cap="none" spc="0" normalizeH="0" baseline="0" noProof="0" dirty="0" smtClean="0">
              <a:ln>
                <a:noFill/>
              </a:ln>
              <a:effectLst/>
              <a:uLnTx/>
              <a:uFillTx/>
            </a:endParaRPr>
          </a:p>
        </p:txBody>
      </p:sp>
      <p:pic>
        <p:nvPicPr>
          <p:cNvPr id="5" name="图片 4"/>
          <p:cNvPicPr>
            <a:picLocks noChangeAspect="1"/>
          </p:cNvPicPr>
          <p:nvPr/>
        </p:nvPicPr>
        <p:blipFill>
          <a:blip r:embed="rId1"/>
          <a:srcRect l="28185" t="56917" r="33801" b="22000"/>
          <a:stretch>
            <a:fillRect/>
          </a:stretch>
        </p:blipFill>
        <p:spPr>
          <a:xfrm>
            <a:off x="6552565" y="1517650"/>
            <a:ext cx="5539740" cy="2850515"/>
          </a:xfrm>
          <a:prstGeom prst="rect">
            <a:avLst/>
          </a:prstGeom>
        </p:spPr>
      </p:pic>
      <p:sp>
        <p:nvSpPr>
          <p:cNvPr id="20" name="椭圆 19"/>
          <p:cNvSpPr/>
          <p:nvPr/>
        </p:nvSpPr>
        <p:spPr>
          <a:xfrm>
            <a:off x="9239885" y="1911350"/>
            <a:ext cx="1710690" cy="235331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9347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泛化关系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泛化关系指的是一般与特殊的关系。当多个用例共同拥有一种类似的结构和行为的时候，可以将他们的共性抽象成为父用例，其他用例作为泛化关系中的子用例。在用例的泛化关系中，子用例是父用例的一种特殊形式，子用例继承了父用例所有的结构、行为和关系。</a:t>
            </a:r>
            <a:endParaRPr kumimoji="0" lang="zh-CN" altLang="en-US" sz="2800" b="0" i="0" u="none" strike="noStrike" kern="0" cap="none" spc="0" normalizeH="0" baseline="0" noProof="0" dirty="0" smtClean="0">
              <a:ln>
                <a:noFill/>
              </a:ln>
              <a:solidFill>
                <a:schemeClr val="bg1"/>
              </a:solidFill>
              <a:effectLst/>
              <a:uLnTx/>
              <a:uFillTx/>
            </a:endParaRPr>
          </a:p>
        </p:txBody>
      </p:sp>
      <p:pic>
        <p:nvPicPr>
          <p:cNvPr id="5" name="图片 4"/>
          <p:cNvPicPr>
            <a:picLocks noChangeAspect="1"/>
          </p:cNvPicPr>
          <p:nvPr/>
        </p:nvPicPr>
        <p:blipFill>
          <a:blip r:embed="rId1"/>
          <a:srcRect l="30685" t="37215" r="40870" b="44472"/>
          <a:stretch>
            <a:fillRect/>
          </a:stretch>
        </p:blipFill>
        <p:spPr>
          <a:xfrm>
            <a:off x="97790" y="2061210"/>
            <a:ext cx="5797550" cy="3112135"/>
          </a:xfrm>
          <a:prstGeom prst="rect">
            <a:avLst/>
          </a:prstGeom>
        </p:spPr>
      </p:pic>
      <p:sp>
        <p:nvSpPr>
          <p:cNvPr id="20" name="椭圆 19"/>
          <p:cNvSpPr/>
          <p:nvPr/>
        </p:nvSpPr>
        <p:spPr>
          <a:xfrm>
            <a:off x="2794635" y="2390775"/>
            <a:ext cx="1492885" cy="241681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扩展关系</a:t>
            </a:r>
            <a:endParaRPr lang="zh-CN" sz="2400" b="1" dirty="0"/>
          </a:p>
        </p:txBody>
      </p:sp>
      <p:sp>
        <p:nvSpPr>
          <p:cNvPr id="63" name="矩形 62"/>
          <p:cNvSpPr/>
          <p:nvPr/>
        </p:nvSpPr>
        <p:spPr>
          <a:xfrm>
            <a:off x="533400" y="1546860"/>
            <a:ext cx="4855210" cy="400939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lang="zh-CN" altLang="en-US" sz="2800" kern="0" noProof="0" dirty="0" smtClean="0">
                <a:ln>
                  <a:noFill/>
                </a:ln>
                <a:solidFill>
                  <a:schemeClr val="tx1"/>
                </a:solidFill>
                <a:effectLst/>
                <a:uLnTx/>
                <a:uFillTx/>
                <a:latin typeface="Century Gothic" panose="020B0502020202020204"/>
                <a:ea typeface="微软雅黑" panose="020B0503020204020204" pitchFamily="34" charset="-122"/>
                <a:sym typeface="+mn-ea"/>
              </a:rPr>
              <a:t>扩展关系的基本含义与泛化关系类似。扩展关系是对基本用例的扩展，基本用例是一个完整的用例，即使没有子用例的参与，也可以完成一个完整的功能。存在一个扩展点且当被激活时，子用例才会被执行</a:t>
            </a:r>
            <a:endParaRPr kumimoji="0" lang="zh-CN" altLang="en-US" sz="2800" b="0" i="0" u="none" strike="noStrike" kern="0" cap="none" spc="0" normalizeH="0" baseline="0" noProof="0" dirty="0" smtClean="0">
              <a:ln>
                <a:noFill/>
              </a:ln>
              <a:solidFill>
                <a:schemeClr val="tx1"/>
              </a:solidFill>
              <a:effectLst/>
              <a:uLnTx/>
              <a:uFillTx/>
              <a:latin typeface="Century Gothic" panose="020B0502020202020204"/>
              <a:ea typeface="微软雅黑" panose="020B0503020204020204" pitchFamily="34" charset="-122"/>
              <a:sym typeface="+mn-ea"/>
            </a:endParaRPr>
          </a:p>
        </p:txBody>
      </p:sp>
      <p:pic>
        <p:nvPicPr>
          <p:cNvPr id="5" name="图片 4"/>
          <p:cNvPicPr>
            <a:picLocks noChangeAspect="1"/>
          </p:cNvPicPr>
          <p:nvPr/>
        </p:nvPicPr>
        <p:blipFill>
          <a:blip r:embed="rId1"/>
          <a:srcRect l="28171" t="9208" r="45560" b="68028"/>
          <a:stretch>
            <a:fillRect/>
          </a:stretch>
        </p:blipFill>
        <p:spPr>
          <a:xfrm>
            <a:off x="6161405" y="1546860"/>
            <a:ext cx="5748020" cy="3728085"/>
          </a:xfrm>
          <a:prstGeom prst="rect">
            <a:avLst/>
          </a:prstGeom>
        </p:spPr>
      </p:pic>
      <p:sp>
        <p:nvSpPr>
          <p:cNvPr id="20" name="椭圆 19"/>
          <p:cNvSpPr/>
          <p:nvPr/>
        </p:nvSpPr>
        <p:spPr>
          <a:xfrm>
            <a:off x="8822690" y="2263775"/>
            <a:ext cx="1565910" cy="2597785"/>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4018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分组关系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在一些用例图中，用例的数目可能很多，这时就需要把这些用例组织起来。这种情况在一个系统包含很多子系统时会出现。另一种可能是当你按顺序和用户会谈，收集系统需求时，每个需求必须用一个单独的用例来表达，这时就需要某种方式来对这些需求进行分类。</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342900" y="4588510"/>
            <a:ext cx="4899660" cy="1770380"/>
          </a:xfrm>
          <a:prstGeom prst="rect">
            <a:avLst/>
          </a:prstGeom>
        </p:spPr>
        <p:txBody>
          <a:bodyPr wrap="square">
            <a:spAutoFit/>
          </a:bodyPr>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最直接的方法就是把相关的用例放在一个包中组织起来。一组用例可以放在一个文件夹中</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45" name="矩形 44"/>
          <p:cNvSpPr/>
          <p:nvPr/>
        </p:nvSpPr>
        <p:spPr>
          <a:xfrm>
            <a:off x="7668363" y="960126"/>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822803" y="3230575"/>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4217035"/>
            <a:ext cx="4354830" cy="194945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4213860"/>
            <a:ext cx="4246880" cy="1953895"/>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4213860"/>
            <a:ext cx="3855085" cy="1953895"/>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77183" y="224728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30" name="文本框 29"/>
          <p:cNvSpPr txBox="1"/>
          <p:nvPr/>
        </p:nvSpPr>
        <p:spPr>
          <a:xfrm>
            <a:off x="1655782" y="2911060"/>
            <a:ext cx="2105414" cy="1049020"/>
          </a:xfrm>
          <a:prstGeom prst="rect">
            <a:avLst/>
          </a:prstGeom>
          <a:noFill/>
        </p:spPr>
        <p:txBody>
          <a:bodyPr wrap="square" lIns="91424" tIns="45712" rIns="91424" bIns="45712" rtlCol="0">
            <a:spAutoFit/>
          </a:bodyPr>
          <a:lstStyle/>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2874645" y="185420"/>
            <a:ext cx="6878955" cy="829945"/>
          </a:xfrm>
          <a:prstGeom prst="rect">
            <a:avLst/>
          </a:prstGeom>
          <a:noFill/>
        </p:spPr>
        <p:txBody>
          <a:bodyPr wrap="square" rtlCol="0">
            <a:spAutoFit/>
          </a:bodyPr>
          <a:p>
            <a:r>
              <a:rPr lang="zh-CN" altLang="en-US" sz="4800" b="1"/>
              <a:t>用例图建模技术及应用</a:t>
            </a:r>
            <a:endParaRPr lang="zh-CN" altLang="en-US" sz="4800" b="1"/>
          </a:p>
        </p:txBody>
      </p:sp>
      <p:sp>
        <p:nvSpPr>
          <p:cNvPr id="11" name="文本框 10"/>
          <p:cNvSpPr txBox="1"/>
          <p:nvPr/>
        </p:nvSpPr>
        <p:spPr>
          <a:xfrm>
            <a:off x="1369060" y="1526540"/>
            <a:ext cx="9204960" cy="2245360"/>
          </a:xfrm>
          <a:prstGeom prst="rect">
            <a:avLst/>
          </a:prstGeom>
          <a:noFill/>
        </p:spPr>
        <p:txBody>
          <a:bodyPr wrap="square" rtlCol="0">
            <a:spAutoFit/>
          </a:bodyPr>
          <a:p>
            <a:r>
              <a:rPr lang="zh-CN" altLang="en-US" sz="2800">
                <a:solidFill>
                  <a:srgbClr val="FF0000"/>
                </a:solidFill>
              </a:rPr>
              <a:t>在传统的软件开方法和早期的面向对象开发方法中，描述系统的功能需求都是使用自然语言。这种做法使得系统没有一个统一的格式，随意性很大，容易产生理解上的歧义和不准确性。使用用例图模型来做系统的需求就可以解决这些问题。创建用例图模型主要包括以下三部分内容：</a:t>
            </a:r>
            <a:endParaRPr lang="en-US" altLang="zh-CN" sz="2800">
              <a:solidFill>
                <a:srgbClr val="FF0000"/>
              </a:solidFill>
            </a:endParaRPr>
          </a:p>
        </p:txBody>
      </p:sp>
      <p:sp>
        <p:nvSpPr>
          <p:cNvPr id="7" name="文本框 6"/>
          <p:cNvSpPr txBox="1"/>
          <p:nvPr/>
        </p:nvSpPr>
        <p:spPr>
          <a:xfrm>
            <a:off x="2177183" y="4265951"/>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4265951"/>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4265951"/>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55782" y="4929725"/>
            <a:ext cx="2105414" cy="1049020"/>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61416" y="4988819"/>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区分用例之间的先后次序。</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503542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创建用例图模型结构</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11570335" cy="230632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创建用例图的第一项任务就是找到系统中的角色和用例。这项任务通常是由系统分析员通过与用户进行沟通来完成的。提出问题，了解业务需求，需要提出问题来得到所需要的答案。这些需求和得到的答案将成为创建用例图的基础信息。</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61315" y="358394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第二项任务是区分用例优先次序。某项用例必须在其他用例之前完成，因为他们之间要相互依赖。</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361315" y="487807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第三项任务是构建用例图模型。将已确定并细化的角色和用例放入用例图中。此时，再借助包含、扩展和泛化的关系给出用例之间的结构模型。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149543"/>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7" name="五边形 6"/>
          <p:cNvSpPr/>
          <p:nvPr/>
        </p:nvSpPr>
        <p:spPr>
          <a:xfrm>
            <a:off x="7278527" y="1733550"/>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577320" y="1736843"/>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166666" y="1733550"/>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23" name="文本框 22"/>
          <p:cNvSpPr txBox="1"/>
          <p:nvPr/>
        </p:nvSpPr>
        <p:spPr>
          <a:xfrm>
            <a:off x="4368753" y="1873906"/>
            <a:ext cx="959161" cy="769441"/>
          </a:xfrm>
          <a:prstGeom prst="rect">
            <a:avLst/>
          </a:prstGeom>
          <a:noFill/>
        </p:spPr>
        <p:txBody>
          <a:bodyPr wrap="square" rtlCol="0">
            <a:spAutoFit/>
          </a:bodyPr>
          <a:lstStyle/>
          <a:p>
            <a:r>
              <a:rPr lang="en-US" altLang="zh-CN" sz="4400" b="1" dirty="0" smtClean="0">
                <a:solidFill>
                  <a:schemeClr val="bg1"/>
                </a:solidFill>
              </a:rPr>
              <a:t>02</a:t>
            </a:r>
            <a:endParaRPr lang="zh-CN" altLang="en-US" sz="4400" b="1" dirty="0">
              <a:solidFill>
                <a:schemeClr val="bg1"/>
              </a:solidFill>
            </a:endParaRP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smtClean="0">
                <a:solidFill>
                  <a:schemeClr val="bg1"/>
                </a:solidFill>
              </a:rPr>
              <a:t>03</a:t>
            </a:r>
            <a:endParaRPr lang="zh-CN" altLang="en-US" sz="4400" b="1" dirty="0">
              <a:solidFill>
                <a:schemeClr val="bg1"/>
              </a:solidFill>
            </a:endParaRPr>
          </a:p>
        </p:txBody>
      </p:sp>
      <p:sp>
        <p:nvSpPr>
          <p:cNvPr id="25" name="文本框 24"/>
          <p:cNvSpPr txBox="1"/>
          <p:nvPr/>
        </p:nvSpPr>
        <p:spPr>
          <a:xfrm>
            <a:off x="8885510" y="1873906"/>
            <a:ext cx="959161" cy="769441"/>
          </a:xfrm>
          <a:prstGeom prst="rect">
            <a:avLst/>
          </a:prstGeom>
          <a:noFill/>
        </p:spPr>
        <p:txBody>
          <a:bodyPr wrap="square" rtlCol="0">
            <a:spAutoFit/>
          </a:bodyPr>
          <a:lstStyle/>
          <a:p>
            <a:r>
              <a:rPr lang="en-US" altLang="zh-CN" sz="4400" b="1" dirty="0" smtClean="0">
                <a:solidFill>
                  <a:schemeClr val="bg1"/>
                </a:solidFill>
              </a:rPr>
              <a:t>04</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4" name="文本框 29"/>
          <p:cNvSpPr txBox="1"/>
          <p:nvPr/>
        </p:nvSpPr>
        <p:spPr>
          <a:xfrm>
            <a:off x="3981256" y="2596774"/>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095500"/>
            <a:ext cx="343852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72187" y="2680275"/>
            <a:ext cx="3438525"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1391262"/>
          </a:xfrm>
          <a:prstGeom prst="rect">
            <a:avLst/>
          </a:prstGeom>
          <a:noFill/>
        </p:spPr>
        <p:txBody>
          <a:bodyPr wrap="square" lIns="91424" tIns="45712" rIns="91424" bIns="45712" rtlCol="0">
            <a:spAutoFit/>
          </a:bodyPr>
          <a:lstStyle/>
          <a:p>
            <a:pPr>
              <a:lnSpc>
                <a:spcPct val="130000"/>
              </a:lnSpc>
            </a:pPr>
            <a:r>
              <a:rPr lang="zh-CN" altLang="en-US" sz="11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a:t>
            </a:r>
            <a:endParaRPr kumimoji="1" lang="en-US" altLang="zh-CN" sz="11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endParaRPr kumimoji="1" lang="en-US" altLang="zh-CN" sz="4800" dirty="0" smtClean="0">
              <a:solidFill>
                <a:schemeClr val="bg1"/>
              </a:solidFill>
              <a:latin typeface="微软雅黑" panose="020B0503020204020204" pitchFamily="34" charset="-122"/>
              <a:ea typeface="微软雅黑" panose="020B0503020204020204" pitchFamily="34" charset="-122"/>
            </a:endParaRP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en-US" altLang="zh-CN"/>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19091"/>
            <a:ext cx="3736435" cy="58356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用例图的定义</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835" y="2117090"/>
            <a:ext cx="4662170" cy="3425825"/>
          </a:xfrm>
          <a:prstGeom prst="rect">
            <a:avLst/>
          </a:prstGeom>
        </p:spPr>
        <p:txBody>
          <a:bodyPr wrap="square" lIns="68570" tIns="34289" rIns="68570" bIns="34289">
            <a:spAutoFit/>
          </a:bodyPr>
          <a:lstStyle/>
          <a:p>
            <a:pPr defTabSz="685165">
              <a:lnSpc>
                <a:spcPct val="130000"/>
              </a:lnSpc>
            </a:pPr>
            <a:r>
              <a:rPr lang="zh-CN" sz="2800" dirty="0">
                <a:latin typeface="微软雅黑" panose="020B0503020204020204" pitchFamily="34" charset="-122"/>
                <a:ea typeface="微软雅黑" panose="020B0503020204020204" pitchFamily="34" charset="-122"/>
              </a:rPr>
              <a:t>用例图</a:t>
            </a:r>
            <a:r>
              <a:rPr lang="en-US" altLang="zh-CN" sz="2800" dirty="0">
                <a:latin typeface="微软雅黑" panose="020B0503020204020204" pitchFamily="34" charset="-122"/>
                <a:ea typeface="微软雅黑" panose="020B0503020204020204" pitchFamily="34" charset="-122"/>
              </a:rPr>
              <a:t>(Use Case Diagram)</a:t>
            </a:r>
            <a:r>
              <a:rPr lang="zh-CN" altLang="en-US" sz="2800" dirty="0">
                <a:latin typeface="微软雅黑" panose="020B0503020204020204" pitchFamily="34" charset="-122"/>
                <a:ea typeface="微软雅黑" panose="020B0503020204020204" pitchFamily="34" charset="-122"/>
              </a:rPr>
              <a:t>是显示一组用例、参与者以及它们之间关系的一种图。</a:t>
            </a:r>
            <a:endParaRPr lang="zh-CN" altLang="en-US" sz="2800" dirty="0">
              <a:latin typeface="微软雅黑" panose="020B0503020204020204" pitchFamily="34" charset="-122"/>
              <a:ea typeface="微软雅黑" panose="020B0503020204020204" pitchFamily="34" charset="-122"/>
            </a:endParaRPr>
          </a:p>
          <a:p>
            <a:pPr defTabSz="685165">
              <a:lnSpc>
                <a:spcPct val="130000"/>
              </a:lnSpc>
            </a:pPr>
            <a:r>
              <a:rPr lang="zh-CN" altLang="en-US" sz="2800" dirty="0">
                <a:latin typeface="微软雅黑" panose="020B0503020204020204" pitchFamily="34" charset="-122"/>
                <a:ea typeface="微软雅黑" panose="020B0503020204020204" pitchFamily="34" charset="-122"/>
              </a:rPr>
              <a:t>用例图在</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中是非常特别的图形元素，它描述了用户希望如何使用一个系统。</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5218" t="19771" r="40881" b="47983"/>
          <a:stretch>
            <a:fillRect/>
          </a:stretch>
        </p:blipFill>
        <p:spPr>
          <a:xfrm>
            <a:off x="814070" y="2175510"/>
            <a:ext cx="5704205" cy="3422650"/>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14" name="矩形 13"/>
          <p:cNvSpPr/>
          <p:nvPr/>
        </p:nvSpPr>
        <p:spPr>
          <a:xfrm>
            <a:off x="1336082" y="1892161"/>
            <a:ext cx="9838649" cy="3425825"/>
          </a:xfrm>
          <a:prstGeom prst="rect">
            <a:avLst/>
          </a:prstGeom>
        </p:spPr>
        <p:txBody>
          <a:bodyPr wrap="square" lIns="68570" tIns="34289" rIns="68570" bIns="34289">
            <a:spAutoFit/>
          </a:bodyPr>
          <a:lstStyle/>
          <a:p>
            <a:pPr defTabSz="685165">
              <a:lnSpc>
                <a:spcPct val="130000"/>
              </a:lnSpc>
            </a:pPr>
            <a:r>
              <a:rPr lang="zh-CN" altLang="en-US" sz="2800" dirty="0">
                <a:solidFill>
                  <a:schemeClr val="tx2">
                    <a:lumMod val="75000"/>
                  </a:schemeClr>
                </a:solidFill>
                <a:latin typeface="微软雅黑" panose="020B0503020204020204" pitchFamily="34" charset="-122"/>
                <a:ea typeface="微软雅黑" panose="020B0503020204020204" pitchFamily="34" charset="-122"/>
              </a:rPr>
              <a:t>用例图从用户的角度而不是开发者的角度来描述对软件产品的需求，分析产品所需的功能和动态行为。用例图常用来对需求进行建模，用例图在系统的整个分析、设计和开发阶段是非常重要的，它的正确与否直接影响到客户对最终实现的产品的，满意度。用例图被广泛使用在各种开发活动中，但他最常用于描述系统以及子系统。</a:t>
            </a:r>
            <a:endParaRPr lang="zh-CN" altLang="en-US" sz="28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1892300"/>
            <a:ext cx="4354830" cy="302323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1889125"/>
            <a:ext cx="4246880" cy="303022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1889125"/>
            <a:ext cx="3855085" cy="303022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文本框 5"/>
          <p:cNvSpPr txBox="1"/>
          <p:nvPr/>
        </p:nvSpPr>
        <p:spPr>
          <a:xfrm>
            <a:off x="3573145" y="630555"/>
            <a:ext cx="6878955" cy="829945"/>
          </a:xfrm>
          <a:prstGeom prst="rect">
            <a:avLst/>
          </a:prstGeom>
          <a:noFill/>
        </p:spPr>
        <p:txBody>
          <a:bodyPr wrap="square" rtlCol="0">
            <a:spAutoFit/>
          </a:bodyPr>
          <a:p>
            <a:r>
              <a:rPr lang="zh-CN" altLang="en-US" sz="4800" b="1"/>
              <a:t>用例图的主要作用</a:t>
            </a:r>
            <a:endParaRPr lang="zh-CN" altLang="en-US" sz="4800" b="1"/>
          </a:p>
        </p:txBody>
      </p:sp>
      <p:sp>
        <p:nvSpPr>
          <p:cNvPr id="11" name="文本框 10"/>
          <p:cNvSpPr txBox="1"/>
          <p:nvPr/>
        </p:nvSpPr>
        <p:spPr>
          <a:xfrm>
            <a:off x="1740535" y="5481955"/>
            <a:ext cx="9204960" cy="521970"/>
          </a:xfrm>
          <a:prstGeom prst="rect">
            <a:avLst/>
          </a:prstGeom>
          <a:noFill/>
        </p:spPr>
        <p:txBody>
          <a:bodyPr wrap="square" rtlCol="0">
            <a:spAutoFit/>
          </a:bodyPr>
          <a:p>
            <a:r>
              <a:rPr lang="zh-CN" altLang="en-US" sz="2800">
                <a:solidFill>
                  <a:srgbClr val="FF0000"/>
                </a:solidFill>
              </a:rPr>
              <a:t>画好用例图是系统从软件需求到最终实现的第一步。</a:t>
            </a:r>
            <a:endParaRPr lang="zh-CN" altLang="en-US" sz="2800">
              <a:solidFill>
                <a:srgbClr val="FF0000"/>
              </a:solidFill>
            </a:endParaRPr>
          </a:p>
        </p:txBody>
      </p:sp>
      <p:sp>
        <p:nvSpPr>
          <p:cNvPr id="7" name="文本框 6"/>
          <p:cNvSpPr txBox="1"/>
          <p:nvPr/>
        </p:nvSpPr>
        <p:spPr>
          <a:xfrm>
            <a:off x="2177183" y="1941216"/>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1941216"/>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1941216"/>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03712" y="2792950"/>
            <a:ext cx="2105414" cy="2008505"/>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用来描述将要开发系统的功能需求和系统的使用场景。</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23951" y="2794259"/>
            <a:ext cx="2105414" cy="2008505"/>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作为设计和开发过程的基础，促进各阶段开发工作的进展。</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279387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用于验证与确认系统需求。</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Actor</a:t>
            </a:r>
            <a:r>
              <a:rPr lang="zh-CN" altLang="en-US" sz="2400" dirty="0">
                <a:latin typeface="微软雅黑" panose="020B0503020204020204" pitchFamily="34" charset="-122"/>
                <a:ea typeface="微软雅黑" panose="020B0503020204020204" pitchFamily="34" charset="-122"/>
              </a:rPr>
              <a:t>）：也称为角色，它代表系统的用户</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系统边界（</a:t>
            </a:r>
            <a:r>
              <a:rPr lang="en-US" altLang="zh-CN" sz="2400" dirty="0">
                <a:latin typeface="微软雅黑" panose="020B0503020204020204" pitchFamily="34" charset="-122"/>
                <a:ea typeface="微软雅黑" panose="020B0503020204020204" pitchFamily="34" charset="-122"/>
              </a:rPr>
              <a:t>System Scope</a:t>
            </a:r>
            <a:r>
              <a:rPr lang="zh-CN" altLang="en-US" sz="2400" dirty="0">
                <a:latin typeface="微软雅黑" panose="020B0503020204020204" pitchFamily="34" charset="-122"/>
                <a:ea typeface="微软雅黑" panose="020B0503020204020204" pitchFamily="34" charset="-122"/>
              </a:rPr>
              <a:t>）：它确定系统的范围</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用例（</a:t>
            </a:r>
            <a:r>
              <a:rPr lang="en-US" altLang="zh-CN" sz="2400" dirty="0">
                <a:latin typeface="微软雅黑" panose="020B0503020204020204" pitchFamily="34" charset="-122"/>
                <a:ea typeface="微软雅黑" panose="020B0503020204020204" pitchFamily="34" charset="-122"/>
              </a:rPr>
              <a:t>Use Case</a:t>
            </a:r>
            <a:r>
              <a:rPr lang="zh-CN" altLang="en-US" sz="2400" dirty="0">
                <a:latin typeface="微软雅黑" panose="020B0503020204020204" pitchFamily="34" charset="-122"/>
                <a:ea typeface="微软雅黑" panose="020B0503020204020204" pitchFamily="34" charset="-122"/>
              </a:rPr>
              <a:t>）：它代表系统提供的服务。</a:t>
            </a:r>
            <a:endParaRPr lang="zh-CN" altLang="en-US" sz="24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）：它代表参与者与用例间的关系。</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368299"/>
            <a:ext cx="701675" cy="403098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用例图的组成元素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rcRect l="9621" t="77536" r="89047" b="20213"/>
          <a:stretch>
            <a:fillRect/>
          </a:stretch>
        </p:blipFill>
        <p:spPr>
          <a:xfrm>
            <a:off x="2357120" y="5490845"/>
            <a:ext cx="513715" cy="578485"/>
          </a:xfrm>
          <a:prstGeom prst="rect">
            <a:avLst/>
          </a:prstGeom>
        </p:spPr>
      </p:pic>
      <p:pic>
        <p:nvPicPr>
          <p:cNvPr id="3" name="图片 2"/>
          <p:cNvPicPr>
            <a:picLocks noChangeAspect="1"/>
          </p:cNvPicPr>
          <p:nvPr/>
        </p:nvPicPr>
        <p:blipFill>
          <a:blip r:embed="rId2"/>
          <a:srcRect l="9400" t="64869" r="88881" b="32673"/>
          <a:stretch>
            <a:fillRect/>
          </a:stretch>
        </p:blipFill>
        <p:spPr>
          <a:xfrm>
            <a:off x="2950210" y="3984625"/>
            <a:ext cx="560705" cy="534035"/>
          </a:xfrm>
          <a:prstGeom prst="rect">
            <a:avLst/>
          </a:prstGeom>
        </p:spPr>
      </p:pic>
      <p:pic>
        <p:nvPicPr>
          <p:cNvPr id="9" name="图片 8"/>
          <p:cNvPicPr>
            <a:picLocks noChangeAspect="1"/>
          </p:cNvPicPr>
          <p:nvPr/>
        </p:nvPicPr>
        <p:blipFill>
          <a:blip r:embed="rId2"/>
          <a:srcRect l="9592" t="67993" r="88797" b="29467"/>
          <a:stretch>
            <a:fillRect/>
          </a:stretch>
        </p:blipFill>
        <p:spPr>
          <a:xfrm>
            <a:off x="2357120" y="952500"/>
            <a:ext cx="525145" cy="551815"/>
          </a:xfrm>
          <a:prstGeom prst="rect">
            <a:avLst/>
          </a:prstGeom>
        </p:spPr>
      </p:pic>
      <p:pic>
        <p:nvPicPr>
          <p:cNvPr id="10" name="图片 9"/>
          <p:cNvPicPr>
            <a:picLocks noChangeAspect="1"/>
          </p:cNvPicPr>
          <p:nvPr/>
        </p:nvPicPr>
        <p:blipFill>
          <a:blip r:embed="rId2"/>
          <a:srcRect l="9620" t="61701" r="88938" b="35757"/>
          <a:stretch>
            <a:fillRect/>
          </a:stretch>
        </p:blipFill>
        <p:spPr>
          <a:xfrm>
            <a:off x="3165475" y="2392680"/>
            <a:ext cx="470535" cy="55245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292735" y="1584960"/>
            <a:ext cx="5833110" cy="2867660"/>
          </a:xfrm>
          <a:prstGeom prst="rect">
            <a:avLst/>
          </a:prstGeom>
        </p:spPr>
        <p:txBody>
          <a:bodyPr wrap="square" lIns="68570" tIns="34289" rIns="68570" bIns="34289">
            <a:spAutoFit/>
          </a:bodyPr>
          <a:lstStyle/>
          <a:p>
            <a:pPr defTabSz="685165">
              <a:lnSpc>
                <a:spcPct val="130000"/>
              </a:lnSpc>
            </a:pPr>
            <a:r>
              <a:rPr lang="zh-CN" altLang="en-US" sz="2000" dirty="0">
                <a:latin typeface="微软雅黑" panose="020B0503020204020204" pitchFamily="34" charset="-122"/>
                <a:ea typeface="微软雅黑" panose="020B0503020204020204" pitchFamily="34" charset="-122"/>
              </a:rPr>
              <a:t>参与者是系统外部的一个人或者物，它以某种方式参与了系统的执行过程。参与者不是特指人，是指系统以外的，在使用系统或与系统交互中扮演的角色。因此参与者可以是人，也可以是事物，也可以是时间或其他系统等。</a:t>
            </a:r>
            <a:r>
              <a:rPr lang="zh-CN" altLang="en-US" sz="2000"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sz="20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2795507" y="475319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2795507" y="538311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088640" y="4834255"/>
            <a:ext cx="3679190" cy="467360"/>
          </a:xfrm>
          <a:prstGeom prst="rect">
            <a:avLst/>
          </a:prstGeom>
        </p:spPr>
        <p:txBody>
          <a:bodyPr wrap="square" lIns="68570" tIns="34289" rIns="68570" bIns="34289">
            <a:spAutoFit/>
          </a:bodyPr>
          <a:p>
            <a:pPr defTabSz="685165">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建立系统的外部用户模型。</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088640" y="5458460"/>
            <a:ext cx="4004310" cy="467360"/>
          </a:xfrm>
          <a:prstGeom prst="rect">
            <a:avLst/>
          </a:prstGeom>
        </p:spPr>
        <p:txBody>
          <a:bodyPr wrap="square" lIns="68570" tIns="34289" rIns="68570" bIns="34289">
            <a:spAutoFit/>
          </a:bodyPr>
          <a:p>
            <a:pPr defTabSz="685165">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对系统边界之外的对象进行描述。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292735" y="4573905"/>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参与者的作用：</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92735" y="5935345"/>
            <a:ext cx="11773535"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rcRect l="25875" t="33951" r="32352" b="29625"/>
          <a:stretch>
            <a:fillRect/>
          </a:stretch>
        </p:blipFill>
        <p:spPr>
          <a:xfrm>
            <a:off x="6551930" y="521335"/>
            <a:ext cx="5368290" cy="4599305"/>
          </a:xfrm>
          <a:prstGeom prst="rect">
            <a:avLst/>
          </a:prstGeom>
        </p:spPr>
      </p:pic>
      <p:sp>
        <p:nvSpPr>
          <p:cNvPr id="20" name="椭圆 19"/>
          <p:cNvSpPr/>
          <p:nvPr/>
        </p:nvSpPr>
        <p:spPr>
          <a:xfrm>
            <a:off x="6360795" y="513080"/>
            <a:ext cx="1267460" cy="435356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0869930" y="521335"/>
            <a:ext cx="1267460" cy="4353560"/>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5723890" cy="510476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zh-CN" altLang="en-US" sz="28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rcRect l="25875" t="33951" r="32352" b="29625"/>
          <a:stretch>
            <a:fillRect/>
          </a:stretch>
        </p:blipFill>
        <p:spPr>
          <a:xfrm>
            <a:off x="6551930" y="521335"/>
            <a:ext cx="5368290" cy="4599305"/>
          </a:xfrm>
          <a:prstGeom prst="rect">
            <a:avLst/>
          </a:prstGeom>
        </p:spPr>
      </p:pic>
      <p:sp>
        <p:nvSpPr>
          <p:cNvPr id="20" name="椭圆 19"/>
          <p:cNvSpPr/>
          <p:nvPr/>
        </p:nvSpPr>
        <p:spPr>
          <a:xfrm>
            <a:off x="7899400" y="1277620"/>
            <a:ext cx="2715895" cy="3336925"/>
          </a:xfrm>
          <a:prstGeom prst="ellipse">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320504" y="3746030"/>
            <a:ext cx="5064212" cy="294449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描述了用户提出的一些可见需求，对应一个具体的用户目标。使用用例可以促进与用户的沟通，正确地理解需求，同时也可以用划分系统与外部实体的界限，是面向对象分析与设计的起点，是类、对象、操作的来源</a:t>
            </a:r>
            <a:endParaRPr lang="zh-CN" sz="2400"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136354" y="349838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98564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用例是从系统的使用角度描述系统中的信息，即在系统的外部所能看到的系统的功能，而不是考虑系统内部对该功能的具体实现方式</a:t>
            </a:r>
            <a:endParaRPr lang="zh-CN"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95955" y="340842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用例把执行的结果反馈给参与者。</a:t>
            </a:r>
            <a:endParaRPr 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6484805" y="13980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95955" y="1639314"/>
            <a:ext cx="5064212" cy="54673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用例通常由某个参与者来执行。</a:t>
            </a:r>
            <a:endParaRPr lang="zh-CN" sz="2400" dirty="0">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6484805" y="333603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95955" y="4991479"/>
            <a:ext cx="5064212" cy="150558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用例在功能上具有完整性，即它从参与者接受输入，产生的结果最终再输出给参与者。</a:t>
            </a:r>
            <a:endParaRPr lang="zh-CN" sz="2400" dirty="0">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6484805" y="49190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630545" y="401320"/>
            <a:ext cx="6123305" cy="626745"/>
          </a:xfrm>
          <a:prstGeom prst="rect">
            <a:avLst/>
          </a:prstGeom>
        </p:spPr>
        <p:txBody>
          <a:bodyPr wrap="square" lIns="68570" tIns="34289" rIns="68570" bIns="34289">
            <a:spAutoFit/>
          </a:bodyPr>
          <a:p>
            <a:pPr defTabSz="685165">
              <a:lnSpc>
                <a:spcPct val="130000"/>
              </a:lnSpc>
            </a:pPr>
            <a:r>
              <a:rPr lang="zh-CN" sz="2800" b="1" dirty="0">
                <a:latin typeface="微软雅黑" panose="020B0503020204020204" pitchFamily="34" charset="-122"/>
                <a:ea typeface="微软雅黑" panose="020B0503020204020204" pitchFamily="34" charset="-122"/>
              </a:rPr>
              <a:t>使用用例进行系统需求分析的特点</a:t>
            </a:r>
            <a:endParaRPr lang="zh-CN" sz="28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自定义</PresentationFormat>
  <Paragraphs>184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Arial</vt:lpstr>
      <vt:lpstr>Calibri</vt:lpstr>
      <vt:lpstr>Arial Unicode MS</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͜✿Refrain</cp:lastModifiedBy>
  <cp:revision>60</cp:revision>
  <dcterms:created xsi:type="dcterms:W3CDTF">2015-07-30T03:49:00Z</dcterms:created>
  <dcterms:modified xsi:type="dcterms:W3CDTF">2018-11-01T10:54:20Z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