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50" r:id="rId2"/>
    <p:sldId id="332" r:id="rId3"/>
    <p:sldId id="340" r:id="rId4"/>
    <p:sldId id="354" r:id="rId5"/>
    <p:sldId id="355" r:id="rId6"/>
    <p:sldId id="351" r:id="rId7"/>
    <p:sldId id="356" r:id="rId8"/>
    <p:sldId id="357" r:id="rId9"/>
    <p:sldId id="341" r:id="rId10"/>
    <p:sldId id="358" r:id="rId11"/>
    <p:sldId id="317" r:id="rId12"/>
    <p:sldId id="325" r:id="rId13"/>
    <p:sldId id="359" r:id="rId14"/>
    <p:sldId id="360" r:id="rId15"/>
    <p:sldId id="361" r:id="rId16"/>
    <p:sldId id="362" r:id="rId17"/>
    <p:sldId id="363" r:id="rId18"/>
    <p:sldId id="34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34" r:id="rId3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5">
          <p15:clr>
            <a:srgbClr val="A4A3A4"/>
          </p15:clr>
        </p15:guide>
        <p15:guide id="2" pos="28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8999"/>
    <a:srgbClr val="15425B"/>
    <a:srgbClr val="03184D"/>
    <a:srgbClr val="199AAC"/>
    <a:srgbClr val="15415A"/>
    <a:srgbClr val="EEEDE5"/>
    <a:srgbClr val="BD184B"/>
    <a:srgbClr val="16AD8F"/>
    <a:srgbClr val="20989A"/>
    <a:srgbClr val="AFD1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2" autoAdjust="0"/>
    <p:restoredTop sz="98307" autoAdjust="0"/>
  </p:normalViewPr>
  <p:slideViewPr>
    <p:cSldViewPr>
      <p:cViewPr varScale="1">
        <p:scale>
          <a:sx n="52" d="100"/>
          <a:sy n="52" d="100"/>
        </p:scale>
        <p:origin x="90" y="708"/>
      </p:cViewPr>
      <p:guideLst>
        <p:guide orient="horz" pos="1685"/>
        <p:guide pos="28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2018/12/9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824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9FE34-86F9-42C4-8DC9-4E7FAF24455D}" type="datetimeFigureOut">
              <a:rPr lang="zh-CN" altLang="en-US" smtClean="0"/>
              <a:pPr/>
              <a:t>2018/12/9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F7D9F-F0B2-497E-BF7B-2B7E255A8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355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</a:p>
          <a:p>
            <a:r>
              <a:rPr lang="en-US" altLang="zh-CN" dirty="0"/>
              <a:t>https://liangliangtuwen.tmall.com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105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955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771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247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882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824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921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696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818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215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811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591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713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703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1978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5126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6078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3551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7357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2270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5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9032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CDAA1-80F9-478E-A1B1-FAB1A074B640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亮亮图文旗舰店</a:t>
            </a:r>
          </a:p>
          <a:p>
            <a:pPr eaLnBrk="1" hangingPunct="1"/>
            <a:r>
              <a:rPr lang="en-US" altLang="zh-CN"/>
              <a:t>https://liangliangtuwen.tmall.com</a:t>
            </a:r>
          </a:p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54138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763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80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58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12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576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647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  <a:pPr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  <a:pPr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00"/>
          <a:stretch>
            <a:fillRect/>
          </a:stretch>
        </p:blipFill>
        <p:spPr>
          <a:xfrm rot="10800000">
            <a:off x="-324544" y="0"/>
            <a:ext cx="5040560" cy="12030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  <a:pPr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3" r="7384" b="2138"/>
          <a:stretch>
            <a:fillRect/>
          </a:stretch>
        </p:blipFill>
        <p:spPr>
          <a:xfrm rot="5400000">
            <a:off x="-575022" y="517971"/>
            <a:ext cx="5184577" cy="41075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7" r="7018" b="1353"/>
          <a:stretch>
            <a:fillRect/>
          </a:stretch>
        </p:blipFill>
        <p:spPr>
          <a:xfrm rot="5400000">
            <a:off x="-1324658" y="1267606"/>
            <a:ext cx="5184577" cy="260828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227" y="4002385"/>
            <a:ext cx="1374998" cy="10077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72"/>
          <a:stretch>
            <a:fillRect/>
          </a:stretch>
        </p:blipFill>
        <p:spPr>
          <a:xfrm rot="5400000">
            <a:off x="1805749" y="4274215"/>
            <a:ext cx="676823" cy="11028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  <a:pPr/>
              <a:t>2018/12/9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blipFill dpi="0" rotWithShape="1">
          <a:blip r:embed="rId2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503"/>
          <a:stretch>
            <a:fillRect/>
          </a:stretch>
        </p:blipFill>
        <p:spPr>
          <a:xfrm>
            <a:off x="-96228" y="1851670"/>
            <a:ext cx="9252520" cy="33123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44"/>
          <a:stretch>
            <a:fillRect/>
          </a:stretch>
        </p:blipFill>
        <p:spPr>
          <a:xfrm>
            <a:off x="-83528" y="2067694"/>
            <a:ext cx="1393379" cy="225105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63" y="3254561"/>
            <a:ext cx="2094786" cy="1545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3939902"/>
            <a:ext cx="1789088" cy="16698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909" y="1826270"/>
            <a:ext cx="1316105" cy="26792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  <a:pPr/>
              <a:t>2018/12/9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67" t="8001" r="10858" b="57000"/>
          <a:stretch>
            <a:fillRect/>
          </a:stretch>
        </p:blipFill>
        <p:spPr>
          <a:xfrm>
            <a:off x="7991872" y="-34308"/>
            <a:ext cx="1152128" cy="1800200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9761" y="241759"/>
            <a:ext cx="1153496" cy="648072"/>
            <a:chOff x="9761" y="241759"/>
            <a:chExt cx="1153496" cy="648072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657" b="60713"/>
            <a:stretch>
              <a:fillRect/>
            </a:stretch>
          </p:blipFill>
          <p:spPr>
            <a:xfrm rot="16200000">
              <a:off x="251520" y="0"/>
              <a:ext cx="648072" cy="113159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261"/>
            <a:stretch>
              <a:fillRect/>
            </a:stretch>
          </p:blipFill>
          <p:spPr>
            <a:xfrm rot="16200000">
              <a:off x="331797" y="34332"/>
              <a:ext cx="607167" cy="1055752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19"/>
          <a:stretch>
            <a:fillRect/>
          </a:stretch>
        </p:blipFill>
        <p:spPr>
          <a:xfrm>
            <a:off x="0" y="1961481"/>
            <a:ext cx="9144000" cy="31101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  <a:pPr/>
              <a:t>2018/12/9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  <a:pPr/>
              <a:t>2018/12/9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  <a:pPr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3576146-C38A-4DCD-84CF-81CDB3891966}" type="datetimeFigureOut">
              <a:rPr lang="zh-CN" altLang="en-US" smtClean="0"/>
              <a:pPr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CC2AFFC-7EC3-4C38-B0B1-7FABB7B563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7722"/>
          <a:stretch>
            <a:fillRect/>
          </a:stretch>
        </p:blipFill>
        <p:spPr>
          <a:xfrm>
            <a:off x="-19050" y="1359594"/>
            <a:ext cx="9144000" cy="38044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12"/>
          <a:stretch>
            <a:fillRect/>
          </a:stretch>
        </p:blipFill>
        <p:spPr>
          <a:xfrm>
            <a:off x="18604" y="3507854"/>
            <a:ext cx="9144000" cy="1656184"/>
          </a:xfrm>
          <a:prstGeom prst="rect">
            <a:avLst/>
          </a:prstGeom>
        </p:spPr>
      </p:pic>
      <p:sp>
        <p:nvSpPr>
          <p:cNvPr id="4" name="TextBox 40"/>
          <p:cNvSpPr txBox="1"/>
          <p:nvPr/>
        </p:nvSpPr>
        <p:spPr>
          <a:xfrm>
            <a:off x="1597998" y="1653683"/>
            <a:ext cx="59073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1541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UML</a:t>
            </a:r>
            <a:r>
              <a:rPr lang="zh-CN" altLang="en-US" sz="4800" b="1" dirty="0">
                <a:solidFill>
                  <a:srgbClr val="1541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基础</a:t>
            </a:r>
            <a:r>
              <a:rPr lang="en-US" altLang="zh-CN" sz="4800" b="1" dirty="0">
                <a:solidFill>
                  <a:srgbClr val="1541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III</a:t>
            </a:r>
            <a:r>
              <a:rPr lang="zh-CN" altLang="en-US" sz="4800" b="1" dirty="0">
                <a:solidFill>
                  <a:srgbClr val="1541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翻转</a:t>
            </a:r>
            <a:r>
              <a:rPr lang="en-US" altLang="zh-CN" sz="4800" b="1" dirty="0">
                <a:solidFill>
                  <a:srgbClr val="1541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PPT</a:t>
            </a:r>
            <a:endParaRPr lang="zh-CN" altLang="en-US" sz="4800" dirty="0">
              <a:solidFill>
                <a:srgbClr val="15415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5" name="TextBox 41"/>
          <p:cNvSpPr txBox="1"/>
          <p:nvPr/>
        </p:nvSpPr>
        <p:spPr>
          <a:xfrm>
            <a:off x="4212488" y="247416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GO3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56604" y="2843501"/>
            <a:ext cx="406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绿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 cstate="print"/>
          <a:stretch>
            <a:fillRect/>
          </a:stretch>
        </p:blipFill>
        <p:spPr>
          <a:xfrm>
            <a:off x="-999828" y="1438363"/>
            <a:ext cx="609600" cy="609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232" y="3291830"/>
            <a:ext cx="1889096" cy="17184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3"/>
          <a:stretch>
            <a:fillRect/>
          </a:stretch>
        </p:blipFill>
        <p:spPr>
          <a:xfrm>
            <a:off x="-60895" y="1492120"/>
            <a:ext cx="1467111" cy="23037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" presetID="22" presetClass="entr" presetSubtype="4" fill="hold" grpId="0" nodeType="after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1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16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999">
                    <p:cTn id="20" repeatCount="indefinite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0"/>
                    </p:tgtEl>
                  </p:cMediaNode>
                </p:audio>
              </p:childTnLst>
            </p:cTn>
          </p:par>
        </p:tnLst>
        <p:bldLst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" presetID="22" presetClass="entr" presetSubtype="4" fill="hold" grpId="0" nodeType="after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1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1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999">
                    <p:cTn id="20" repeatCount="indefinite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0"/>
                    </p:tgtEl>
                  </p:cMediaNode>
                </p:audio>
              </p:childTnLst>
            </p:cTn>
          </p:par>
        </p:tnLst>
        <p:bldLst>
          <p:bldP spid="4" grpId="0"/>
          <p:bldP spid="5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延时符</a:t>
            </a:r>
          </a:p>
        </p:txBody>
      </p:sp>
      <p:sp>
        <p:nvSpPr>
          <p:cNvPr id="70" name="Rectangle 30"/>
          <p:cNvSpPr/>
          <p:nvPr/>
        </p:nvSpPr>
        <p:spPr>
          <a:xfrm>
            <a:off x="2587517" y="2954793"/>
            <a:ext cx="2941379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单击此处添加您的文字内容。本模板的所有素材和逻辑图表，均可自由编辑替换和移动。</a:t>
            </a:r>
          </a:p>
        </p:txBody>
      </p:sp>
      <p:sp>
        <p:nvSpPr>
          <p:cNvPr id="74" name="Rectangle 34"/>
          <p:cNvSpPr/>
          <p:nvPr/>
        </p:nvSpPr>
        <p:spPr>
          <a:xfrm>
            <a:off x="979866" y="1046178"/>
            <a:ext cx="7192534" cy="246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定义：描绘了各种软件构件之间的依赖关系，构件如何连接在一起以形成更大的组件，例如，可执行文件和源文件之间的依赖关系。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作用：用于说明任意复杂系统的结构。</a:t>
            </a:r>
          </a:p>
        </p:txBody>
      </p:sp>
      <p:sp>
        <p:nvSpPr>
          <p:cNvPr id="77" name="文本占位符 1"/>
          <p:cNvSpPr txBox="1"/>
          <p:nvPr/>
        </p:nvSpPr>
        <p:spPr>
          <a:xfrm>
            <a:off x="979866" y="446653"/>
            <a:ext cx="2584022" cy="468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什么是构件图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8577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114528" y="411746"/>
            <a:ext cx="2593376" cy="511807"/>
          </a:xfrm>
          <a:prstGeom prst="round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构件图建模技术</a:t>
            </a:r>
          </a:p>
        </p:txBody>
      </p:sp>
      <p:sp>
        <p:nvSpPr>
          <p:cNvPr id="54" name="TextBox 32"/>
          <p:cNvSpPr txBox="1"/>
          <p:nvPr/>
        </p:nvSpPr>
        <p:spPr>
          <a:xfrm>
            <a:off x="1188391" y="938187"/>
            <a:ext cx="6767217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	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对系统中的组件建模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—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分解系统，考虑有关系统的组成管理、软件的重用和物理节点的配置等因素，把关系密切的可执行程序和对象分别归入组件，找出相应的类、接口等模型元素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66" name="TextBox 44"/>
          <p:cNvSpPr txBox="1"/>
          <p:nvPr/>
        </p:nvSpPr>
        <p:spPr>
          <a:xfrm>
            <a:off x="2115160" y="2201064"/>
            <a:ext cx="3185487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对相应构件提供的接口建模。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9" name="TextBox 44">
            <a:extLst>
              <a:ext uri="{FF2B5EF4-FFF2-40B4-BE49-F238E27FC236}">
                <a16:creationId xmlns:a16="http://schemas.microsoft.com/office/drawing/2014/main" id="{A4AC811D-7CFF-4D78-8E0C-F59719E55802}"/>
              </a:ext>
            </a:extLst>
          </p:cNvPr>
          <p:cNvSpPr txBox="1"/>
          <p:nvPr/>
        </p:nvSpPr>
        <p:spPr>
          <a:xfrm>
            <a:off x="2115160" y="2670618"/>
            <a:ext cx="3185487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对构件之间的依赖关系建模。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0" name="TextBox 44">
            <a:extLst>
              <a:ext uri="{FF2B5EF4-FFF2-40B4-BE49-F238E27FC236}">
                <a16:creationId xmlns:a16="http://schemas.microsoft.com/office/drawing/2014/main" id="{A716A1DA-2EAA-4951-8120-A2E5F47447F3}"/>
              </a:ext>
            </a:extLst>
          </p:cNvPr>
          <p:cNvSpPr txBox="1"/>
          <p:nvPr/>
        </p:nvSpPr>
        <p:spPr>
          <a:xfrm>
            <a:off x="2115159" y="3032061"/>
            <a:ext cx="3185487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将逻辑设计映射成物理实现。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1" name="TextBox 44">
            <a:extLst>
              <a:ext uri="{FF2B5EF4-FFF2-40B4-BE49-F238E27FC236}">
                <a16:creationId xmlns:a16="http://schemas.microsoft.com/office/drawing/2014/main" id="{190064B3-1A3F-432E-9560-AB250A51DDD2}"/>
              </a:ext>
            </a:extLst>
          </p:cNvPr>
          <p:cNvSpPr txBox="1"/>
          <p:nvPr/>
        </p:nvSpPr>
        <p:spPr>
          <a:xfrm>
            <a:off x="2115158" y="3440993"/>
            <a:ext cx="3416320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对建模的结果进行精化和细化。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47"/>
          <p:cNvSpPr>
            <a:spLocks noChangeArrowheads="1"/>
          </p:cNvSpPr>
          <p:nvPr/>
        </p:nvSpPr>
        <p:spPr bwMode="auto">
          <a:xfrm>
            <a:off x="755576" y="876881"/>
            <a:ext cx="3995556" cy="293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77" tIns="45739" rIns="91477" bIns="4573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marL="0" lvl="1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</a:rPr>
              <a:t>构件是定义了良好接口的物理实现单元，是系统中可替换的物理部件。</a:t>
            </a:r>
          </a:p>
          <a:p>
            <a:pPr marL="0" lvl="1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</a:rPr>
              <a:t>构件通过它的提供接口和请求接口展现行为。</a:t>
            </a:r>
          </a:p>
          <a:p>
            <a:pPr marL="0" lvl="1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</a:rPr>
              <a:t>UML2.0</a:t>
            </a:r>
            <a:r>
              <a:rPr lang="zh-CN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</a:rPr>
              <a:t>中，构件是一种类，因此构件具有属性、操作和可见性。这些概念的含义与在类图中定义的是一样的，只是在这里把这些概念应用在构件上。</a:t>
            </a:r>
          </a:p>
        </p:txBody>
      </p:sp>
      <p:sp>
        <p:nvSpPr>
          <p:cNvPr id="68" name="矩形 47"/>
          <p:cNvSpPr>
            <a:spLocks noChangeArrowheads="1"/>
          </p:cNvSpPr>
          <p:nvPr/>
        </p:nvSpPr>
        <p:spPr bwMode="auto">
          <a:xfrm>
            <a:off x="5266010" y="2345924"/>
            <a:ext cx="2907595" cy="1137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77" tIns="45739" rIns="91477" bIns="4573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  <a:sym typeface="+mn-lt"/>
              </a:rPr>
              <a:t>构件存在可执行文件，文档，数据库表，文件和库文件</a:t>
            </a:r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62E1654B-129B-4076-8D6D-0CB7983B6B4A}"/>
              </a:ext>
            </a:extLst>
          </p:cNvPr>
          <p:cNvPicPr/>
          <p:nvPr/>
        </p:nvPicPr>
        <p:blipFill rotWithShape="1">
          <a:blip r:embed="rId3"/>
          <a:srcRect l="23997" t="64832" r="66066" b="28141"/>
          <a:stretch/>
        </p:blipFill>
        <p:spPr bwMode="auto">
          <a:xfrm>
            <a:off x="5266010" y="987574"/>
            <a:ext cx="2092558" cy="8230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75D7A10-D284-46AB-8382-13F1352F1F0A}"/>
              </a:ext>
            </a:extLst>
          </p:cNvPr>
          <p:cNvSpPr txBox="1"/>
          <p:nvPr/>
        </p:nvSpPr>
        <p:spPr>
          <a:xfrm>
            <a:off x="973615" y="461717"/>
            <a:ext cx="3017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r>
              <a:rPr lang="en-US" altLang="zh-CN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  <a:endParaRPr lang="zh-CN" altLang="en-US" sz="2500" b="1" dirty="0">
              <a:solidFill>
                <a:srgbClr val="168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4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4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47"/>
          <p:cNvSpPr>
            <a:spLocks noChangeArrowheads="1"/>
          </p:cNvSpPr>
          <p:nvPr/>
        </p:nvSpPr>
        <p:spPr bwMode="auto">
          <a:xfrm>
            <a:off x="993208" y="1491630"/>
            <a:ext cx="7157583" cy="1857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77" tIns="45739" rIns="91477" bIns="4573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marL="0" lvl="1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</a:rPr>
              <a:t>UML2.0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</a:rPr>
              <a:t>中：把构件分为基本构件和包装构件</a:t>
            </a:r>
          </a:p>
          <a:p>
            <a:pPr marL="0" lvl="1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</a:rPr>
              <a:t>	基本构件：注重于把构件定义为在系统中可执行的元素。</a:t>
            </a:r>
          </a:p>
          <a:p>
            <a:pPr marL="0" lvl="1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</a:rPr>
              <a:t>	包装构件：扩展了基本构件的概念，它注重于把构件定义为一组相关的元素，这组元素为开发过程的一部分。在构件的命名空间中，可以包括类、接口、构件、包、用况、依赖（如映射）和制品。</a:t>
            </a:r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62E1654B-129B-4076-8D6D-0CB7983B6B4A}"/>
              </a:ext>
            </a:extLst>
          </p:cNvPr>
          <p:cNvPicPr/>
          <p:nvPr/>
        </p:nvPicPr>
        <p:blipFill rotWithShape="1">
          <a:blip r:embed="rId3"/>
          <a:srcRect l="23997" t="64832" r="66066" b="28141"/>
          <a:stretch/>
        </p:blipFill>
        <p:spPr bwMode="auto">
          <a:xfrm>
            <a:off x="4716016" y="353649"/>
            <a:ext cx="2092558" cy="8230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75D7A10-D284-46AB-8382-13F1352F1F0A}"/>
              </a:ext>
            </a:extLst>
          </p:cNvPr>
          <p:cNvSpPr txBox="1"/>
          <p:nvPr/>
        </p:nvSpPr>
        <p:spPr>
          <a:xfrm>
            <a:off x="973615" y="461717"/>
            <a:ext cx="3017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r>
              <a:rPr lang="en-US" altLang="zh-CN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  <a:endParaRPr lang="zh-CN" altLang="en-US" sz="2500" b="1" dirty="0">
              <a:solidFill>
                <a:srgbClr val="168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7729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4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5D7A10-D284-46AB-8382-13F1352F1F0A}"/>
              </a:ext>
            </a:extLst>
          </p:cNvPr>
          <p:cNvSpPr txBox="1"/>
          <p:nvPr/>
        </p:nvSpPr>
        <p:spPr>
          <a:xfrm>
            <a:off x="973615" y="461717"/>
            <a:ext cx="3017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r>
              <a:rPr lang="en-US" altLang="zh-CN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  <a:endParaRPr lang="zh-CN" altLang="en-US" sz="2500" b="1" dirty="0">
              <a:solidFill>
                <a:srgbClr val="168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2B69CAF-6A59-4D46-AD81-AF05A1DC2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40640"/>
              </p:ext>
            </p:extLst>
          </p:nvPr>
        </p:nvGraphicFramePr>
        <p:xfrm>
          <a:off x="1524000" y="1060450"/>
          <a:ext cx="6096000" cy="3022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8963864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087010935"/>
                    </a:ext>
                  </a:extLst>
                </a:gridCol>
              </a:tblGrid>
              <a:tr h="226824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构件和类的区别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7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相同点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不同点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82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都可以有实例</a:t>
                      </a:r>
                      <a:endParaRPr lang="en-US" altLang="zh-CN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都可以实现一组接口</a:t>
                      </a:r>
                      <a:endParaRPr lang="en-US" altLang="zh-CN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都可以参与依赖关系</a:t>
                      </a:r>
                      <a:endParaRPr lang="en-US" altLang="zh-CN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都可以被嵌套</a:t>
                      </a:r>
                      <a:endParaRPr lang="en-US" altLang="zh-CN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都可以参与交互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类描述了软件设计的逻辑组织和意图，而构件则描述软件设计的物理实现，即每个构件体现了系统设计中特定类的实现</a:t>
                      </a:r>
                      <a:endParaRPr lang="en-US" altLang="zh-CN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l"/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构件可以用于配置图中的节点，而类不可以</a:t>
                      </a:r>
                      <a:endParaRPr lang="en-US" altLang="zh-CN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l"/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一般构件只有操作，外界只能通过接口接触它们，而类可以直接有属性和操作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879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189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47"/>
          <p:cNvSpPr>
            <a:spLocks noChangeArrowheads="1"/>
          </p:cNvSpPr>
          <p:nvPr/>
        </p:nvSpPr>
        <p:spPr bwMode="auto">
          <a:xfrm>
            <a:off x="973615" y="987574"/>
            <a:ext cx="7198786" cy="293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77" tIns="45739" rIns="91477" bIns="4573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marL="0" lvl="1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</a:rPr>
              <a:t>	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</a:rPr>
              <a:t>定义：接口由一组操作组成，它指定了一个规则，这个规则必须由实现和使用这个接口的构件的所遵循</a:t>
            </a:r>
          </a:p>
          <a:p>
            <a:pPr marL="0" lvl="1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</a:rPr>
              <a:t>接口的分类：提供接口和请求接口</a:t>
            </a:r>
          </a:p>
          <a:p>
            <a:pPr marL="0" lvl="1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</a:rPr>
              <a:t>	把构件实现的接口称为提供接口，这意味着构件的提供接口是给其它构件提供服务的。实现接口的构件支持由该接口所拥有的特征，包括接口拥有的约束。</a:t>
            </a:r>
          </a:p>
          <a:p>
            <a:pPr marL="0" lvl="1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</a:rPr>
              <a:t>	构件使用的接口被称为请求接口，即构件向其它构件请求服务时要遵循的接口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5D7A10-D284-46AB-8382-13F1352F1F0A}"/>
              </a:ext>
            </a:extLst>
          </p:cNvPr>
          <p:cNvSpPr txBox="1"/>
          <p:nvPr/>
        </p:nvSpPr>
        <p:spPr>
          <a:xfrm>
            <a:off x="973615" y="461717"/>
            <a:ext cx="3017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  <a:endParaRPr lang="zh-CN" altLang="en-US" sz="2500" b="1" dirty="0">
              <a:solidFill>
                <a:srgbClr val="168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2012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4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47"/>
          <p:cNvSpPr>
            <a:spLocks noChangeArrowheads="1"/>
          </p:cNvSpPr>
          <p:nvPr/>
        </p:nvSpPr>
        <p:spPr bwMode="auto">
          <a:xfrm>
            <a:off x="1443293" y="1312575"/>
            <a:ext cx="2518265" cy="77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77" tIns="45739" rIns="91477" bIns="4573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marL="0" lvl="1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</a:rPr>
              <a:t>提供接口：一个封闭的圆形与一条直线组成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5D7A10-D284-46AB-8382-13F1352F1F0A}"/>
              </a:ext>
            </a:extLst>
          </p:cNvPr>
          <p:cNvSpPr txBox="1"/>
          <p:nvPr/>
        </p:nvSpPr>
        <p:spPr>
          <a:xfrm>
            <a:off x="973615" y="461717"/>
            <a:ext cx="3017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  <a:endParaRPr lang="zh-CN" altLang="en-US" sz="2500" b="1" dirty="0">
              <a:solidFill>
                <a:srgbClr val="168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B3FD77-DD61-4B68-823E-C4AB3E324B7F}"/>
              </a:ext>
            </a:extLst>
          </p:cNvPr>
          <p:cNvPicPr/>
          <p:nvPr/>
        </p:nvPicPr>
        <p:blipFill rotWithShape="1">
          <a:blip r:embed="rId3"/>
          <a:srcRect l="39791" t="15786" r="50783" b="73870"/>
          <a:stretch/>
        </p:blipFill>
        <p:spPr bwMode="auto">
          <a:xfrm>
            <a:off x="4716016" y="952584"/>
            <a:ext cx="1944216" cy="11570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BDEF8EB-3229-4AC2-800C-AC10DF2C7CB5}"/>
              </a:ext>
            </a:extLst>
          </p:cNvPr>
          <p:cNvPicPr/>
          <p:nvPr/>
        </p:nvPicPr>
        <p:blipFill rotWithShape="1">
          <a:blip r:embed="rId4"/>
          <a:srcRect l="49512" t="44949" r="42780" b="48278"/>
          <a:stretch/>
        </p:blipFill>
        <p:spPr bwMode="auto">
          <a:xfrm>
            <a:off x="4735339" y="2571750"/>
            <a:ext cx="1939207" cy="11570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矩形 47">
            <a:extLst>
              <a:ext uri="{FF2B5EF4-FFF2-40B4-BE49-F238E27FC236}">
                <a16:creationId xmlns:a16="http://schemas.microsoft.com/office/drawing/2014/main" id="{6D0EF789-B193-4AAA-89F3-7240F3475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768" y="2629644"/>
            <a:ext cx="2518265" cy="77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77" tIns="45739" rIns="91477" bIns="4573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marL="0" lvl="1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</a:rPr>
              <a:t>请求接口：一个半圆与一条直线组成</a:t>
            </a:r>
          </a:p>
        </p:txBody>
      </p:sp>
    </p:spTree>
    <p:extLst>
      <p:ext uri="{BB962C8B-B14F-4D97-AF65-F5344CB8AC3E}">
        <p14:creationId xmlns:p14="http://schemas.microsoft.com/office/powerpoint/2010/main" val="2642547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4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47"/>
          <p:cNvSpPr>
            <a:spLocks noChangeArrowheads="1"/>
          </p:cNvSpPr>
          <p:nvPr/>
        </p:nvSpPr>
        <p:spPr bwMode="auto">
          <a:xfrm>
            <a:off x="1131775" y="1578263"/>
            <a:ext cx="4451183" cy="77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77" tIns="45739" rIns="91477" bIns="4573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marL="0" lvl="1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</a:rPr>
              <a:t>依赖：构件依赖外部提供的服务，虚线表示，多用于构件之间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5D7A10-D284-46AB-8382-13F1352F1F0A}"/>
              </a:ext>
            </a:extLst>
          </p:cNvPr>
          <p:cNvSpPr txBox="1"/>
          <p:nvPr/>
        </p:nvSpPr>
        <p:spPr>
          <a:xfrm>
            <a:off x="973615" y="461717"/>
            <a:ext cx="3017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Relationship</a:t>
            </a:r>
            <a:endParaRPr lang="zh-CN" altLang="en-US" sz="2500" b="1" dirty="0">
              <a:solidFill>
                <a:srgbClr val="168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47">
            <a:extLst>
              <a:ext uri="{FF2B5EF4-FFF2-40B4-BE49-F238E27FC236}">
                <a16:creationId xmlns:a16="http://schemas.microsoft.com/office/drawing/2014/main" id="{6D0EF789-B193-4AAA-89F3-7240F3475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929" y="2661400"/>
            <a:ext cx="4451183" cy="77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77" tIns="45739" rIns="91477" bIns="4573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marL="0" lvl="1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</a:rPr>
              <a:t>实现：构件向外提供的服务，实线表示，多用于构件和接口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AF210E-0B37-4724-AB42-425F39980D62}"/>
              </a:ext>
            </a:extLst>
          </p:cNvPr>
          <p:cNvSpPr/>
          <p:nvPr/>
        </p:nvSpPr>
        <p:spPr>
          <a:xfrm>
            <a:off x="1115616" y="984855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定义：事物之间的联系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E3B87E-5EF2-48CA-B68C-2E16AEAE05C8}"/>
              </a:ext>
            </a:extLst>
          </p:cNvPr>
          <p:cNvPicPr/>
          <p:nvPr/>
        </p:nvPicPr>
        <p:blipFill rotWithShape="1">
          <a:blip r:embed="rId3"/>
          <a:srcRect l="36185" t="67567" r="55239" b="27689"/>
          <a:stretch/>
        </p:blipFill>
        <p:spPr bwMode="auto">
          <a:xfrm>
            <a:off x="5868144" y="1578263"/>
            <a:ext cx="1800200" cy="6624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82D95FA-8C77-441E-8D3A-6620F9C7D6DA}"/>
              </a:ext>
            </a:extLst>
          </p:cNvPr>
          <p:cNvPicPr/>
          <p:nvPr/>
        </p:nvPicPr>
        <p:blipFill rotWithShape="1">
          <a:blip r:embed="rId4"/>
          <a:srcRect l="45369" t="44879" r="47494" b="50572"/>
          <a:stretch/>
        </p:blipFill>
        <p:spPr bwMode="auto">
          <a:xfrm>
            <a:off x="5868144" y="2776408"/>
            <a:ext cx="1800200" cy="6624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8441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4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43608" y="972567"/>
            <a:ext cx="42242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15415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包图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Package Diagram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6096" y="627534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概述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36096" y="1836892"/>
            <a:ext cx="2012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包之间的关系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49994" y="1232213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详细介绍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1E222ED0-4913-49C6-A9F9-F46BA18B753E}"/>
              </a:ext>
            </a:extLst>
          </p:cNvPr>
          <p:cNvSpPr txBox="1"/>
          <p:nvPr/>
        </p:nvSpPr>
        <p:spPr>
          <a:xfrm>
            <a:off x="5455973" y="2441571"/>
            <a:ext cx="2012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包图建模技术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/>
      <p:bldP spid="11" grpId="0"/>
      <p:bldP spid="12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5D7A10-D284-46AB-8382-13F1352F1F0A}"/>
              </a:ext>
            </a:extLst>
          </p:cNvPr>
          <p:cNvSpPr txBox="1"/>
          <p:nvPr/>
        </p:nvSpPr>
        <p:spPr>
          <a:xfrm>
            <a:off x="973615" y="461717"/>
            <a:ext cx="1438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AF210E-0B37-4724-AB42-425F39980D62}"/>
              </a:ext>
            </a:extLst>
          </p:cNvPr>
          <p:cNvSpPr/>
          <p:nvPr/>
        </p:nvSpPr>
        <p:spPr>
          <a:xfrm>
            <a:off x="755575" y="964494"/>
            <a:ext cx="7632849" cy="2938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当对一个比较复杂的软件系统进行建模时，会有大量的类、接口、组件、节点和图需要处理；如果放在同一个地方的话，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信息量非常的大，显得很乱，不方便查询，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所以就对这些信息进行分组，将语义或者功能相同的放在同一个包中，这样就便于理解和处理整个模型。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而包图就是描述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包与包之间的关系。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包的内容：拥有或引用的模型元素。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包的实例没有任何语义。 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仅在建模时有意义，而不必转换到可执行的系统中。</a:t>
            </a:r>
          </a:p>
        </p:txBody>
      </p:sp>
      <p:pic>
        <p:nvPicPr>
          <p:cNvPr id="10" name="图片 9" descr="https://img-blog.csdn.net/20160617154854582?watermark/2/text/aHR0cDovL2Jsb2cuY3Nkbi5uZXQv/font/5a6L5L2T/fontsize/400/fill/I0JBQkFCMA==/dissolve/70/gravity/Center">
            <a:extLst>
              <a:ext uri="{FF2B5EF4-FFF2-40B4-BE49-F238E27FC236}">
                <a16:creationId xmlns:a16="http://schemas.microsoft.com/office/drawing/2014/main" id="{4E989042-4559-493C-9E43-58DA9BA70A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437174"/>
            <a:ext cx="2592288" cy="10970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6602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4916609" y="858116"/>
            <a:ext cx="504000" cy="5040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</a:t>
            </a:r>
            <a:endParaRPr lang="zh-CN" altLang="en-US" sz="3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11673" y="2324877"/>
            <a:ext cx="504000" cy="5040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</a:t>
            </a:r>
            <a:endParaRPr lang="zh-CN" altLang="en-US" sz="3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80112" y="815154"/>
            <a:ext cx="1736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1541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对象图</a:t>
            </a:r>
            <a:endParaRPr lang="en-US" altLang="zh-CN" sz="2400" b="1" dirty="0">
              <a:solidFill>
                <a:srgbClr val="15415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Object Diagram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80112" y="2262880"/>
            <a:ext cx="25154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1541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构件图</a:t>
            </a:r>
            <a:endParaRPr lang="en-US" altLang="zh-CN" sz="2400" b="1" dirty="0">
              <a:solidFill>
                <a:srgbClr val="15415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Component Diagram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911673" y="3696289"/>
            <a:ext cx="504000" cy="5040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</a:t>
            </a:r>
            <a:endParaRPr lang="zh-CN" altLang="en-US" sz="3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80112" y="3648207"/>
            <a:ext cx="21082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1541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包图</a:t>
            </a:r>
            <a:endParaRPr lang="en-US" altLang="zh-CN" sz="2400" b="1" dirty="0">
              <a:solidFill>
                <a:srgbClr val="15415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Package Diagram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4" name="六边形 3"/>
          <p:cNvSpPr/>
          <p:nvPr/>
        </p:nvSpPr>
        <p:spPr>
          <a:xfrm>
            <a:off x="1935275" y="1476408"/>
            <a:ext cx="2088232" cy="1970424"/>
          </a:xfrm>
          <a:prstGeom prst="hexagon">
            <a:avLst/>
          </a:prstGeom>
          <a:solidFill>
            <a:srgbClr val="15425B"/>
          </a:soli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71924" y="2380176"/>
            <a:ext cx="1415772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目录</a:t>
            </a:r>
          </a:p>
        </p:txBody>
      </p:sp>
      <p:pic>
        <p:nvPicPr>
          <p:cNvPr id="1026" name="Picture 2" descr="C:\Users\Administrator\Desktop\未标题-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043" y="1802007"/>
            <a:ext cx="856695" cy="53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biLevel thresh="75000"/>
          </a:blip>
          <a:stretch>
            <a:fillRect/>
          </a:stretch>
        </p:blipFill>
        <p:spPr>
          <a:xfrm>
            <a:off x="7752756" y="77078"/>
            <a:ext cx="1316850" cy="566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6" grpId="0" animBg="1"/>
      <p:bldP spid="26" grpId="1" animBg="1"/>
      <p:bldP spid="24" grpId="0"/>
      <p:bldP spid="31" grpId="0"/>
      <p:bldP spid="21" grpId="0" animBg="1"/>
      <p:bldP spid="21" grpId="1" animBg="1"/>
      <p:bldP spid="22" grpId="0"/>
      <p:bldP spid="4" grpId="0" animBg="1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5D7A10-D284-46AB-8382-13F1352F1F0A}"/>
              </a:ext>
            </a:extLst>
          </p:cNvPr>
          <p:cNvSpPr txBox="1"/>
          <p:nvPr/>
        </p:nvSpPr>
        <p:spPr>
          <a:xfrm>
            <a:off x="973615" y="461717"/>
            <a:ext cx="1654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</a:p>
        </p:txBody>
      </p:sp>
      <p:pic>
        <p:nvPicPr>
          <p:cNvPr id="5" name="图片 4" descr="https://img-blog.csdn.net/20160617155108585?watermark/2/text/aHR0cDovL2Jsb2cuY3Nkbi5uZXQv/font/5a6L5L2T/fontsize/400/fill/I0JBQkFCMA==/dissolve/70/gravity/Center">
            <a:extLst>
              <a:ext uri="{FF2B5EF4-FFF2-40B4-BE49-F238E27FC236}">
                <a16:creationId xmlns:a16="http://schemas.microsoft.com/office/drawing/2014/main" id="{2BAAF5DE-EE47-4C20-85D0-D707539B638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20" y="1361662"/>
            <a:ext cx="4068451" cy="190172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F539781-A9E2-4098-87F1-29E81A430A49}"/>
              </a:ext>
            </a:extLst>
          </p:cNvPr>
          <p:cNvSpPr/>
          <p:nvPr/>
        </p:nvSpPr>
        <p:spPr>
          <a:xfrm>
            <a:off x="503546" y="1361662"/>
            <a:ext cx="4248474" cy="1857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每个包必须有一个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与其他包相区别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的名称，包的名字是一个字符串：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简单名：仅含一个简单的名称。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路径名：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: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以包所位于的外围包的名字作为前缀的包名。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077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5D7A10-D284-46AB-8382-13F1352F1F0A}"/>
              </a:ext>
            </a:extLst>
          </p:cNvPr>
          <p:cNvSpPr txBox="1"/>
          <p:nvPr/>
        </p:nvSpPr>
        <p:spPr>
          <a:xfrm>
            <a:off x="973615" y="461717"/>
            <a:ext cx="1654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包的表示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539781-A9E2-4098-87F1-29E81A430A49}"/>
              </a:ext>
            </a:extLst>
          </p:cNvPr>
          <p:cNvSpPr/>
          <p:nvPr/>
        </p:nvSpPr>
        <p:spPr>
          <a:xfrm>
            <a:off x="1655676" y="1347614"/>
            <a:ext cx="5832648" cy="1857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当不需要显示包的内容时，将包的名字放入主方框内；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需要显示内容时包的名字放入左上角的小方框中，将内容放入主方框内。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标以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{global}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的包叫通用包，表示系统的所有其他包都依赖于该包。</a:t>
            </a:r>
          </a:p>
        </p:txBody>
      </p:sp>
    </p:spTree>
    <p:extLst>
      <p:ext uri="{BB962C8B-B14F-4D97-AF65-F5344CB8AC3E}">
        <p14:creationId xmlns:p14="http://schemas.microsoft.com/office/powerpoint/2010/main" val="34544789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5D7A10-D284-46AB-8382-13F1352F1F0A}"/>
              </a:ext>
            </a:extLst>
          </p:cNvPr>
          <p:cNvSpPr txBox="1"/>
          <p:nvPr/>
        </p:nvSpPr>
        <p:spPr>
          <a:xfrm>
            <a:off x="973615" y="461717"/>
            <a:ext cx="2086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拥有的元素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539781-A9E2-4098-87F1-29E81A430A49}"/>
              </a:ext>
            </a:extLst>
          </p:cNvPr>
          <p:cNvSpPr/>
          <p:nvPr/>
        </p:nvSpPr>
        <p:spPr>
          <a:xfrm>
            <a:off x="1115616" y="987574"/>
            <a:ext cx="6984776" cy="329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包拥有的元素：类、接口、组件、节点、协作、用例、图以及其他包。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一个模型元素不能被一个以上的包所拥有。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如果包被撤销，其中的元素也要被撤销。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一个包形成了一个命名空间。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一个包的各个同类建模元素不能具有相同的名字；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不同包的各个建模元素能具有相同的名字，因为它们代表不同的建模元素；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同一个包内，不同种类的模型元素能够具有相同的名字。</a:t>
            </a:r>
          </a:p>
        </p:txBody>
      </p:sp>
    </p:spTree>
    <p:extLst>
      <p:ext uri="{BB962C8B-B14F-4D97-AF65-F5344CB8AC3E}">
        <p14:creationId xmlns:p14="http://schemas.microsoft.com/office/powerpoint/2010/main" val="497787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5D7A10-D284-46AB-8382-13F1352F1F0A}"/>
              </a:ext>
            </a:extLst>
          </p:cNvPr>
          <p:cNvSpPr txBox="1"/>
          <p:nvPr/>
        </p:nvSpPr>
        <p:spPr>
          <a:xfrm>
            <a:off x="973615" y="461717"/>
            <a:ext cx="2086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可见性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539781-A9E2-4098-87F1-29E81A430A49}"/>
              </a:ext>
            </a:extLst>
          </p:cNvPr>
          <p:cNvSpPr/>
          <p:nvPr/>
        </p:nvSpPr>
        <p:spPr>
          <a:xfrm>
            <a:off x="1403648" y="1059582"/>
            <a:ext cx="6336704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包的可见性用来控制包外界的元素对包内元素的可访问权限。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EEFFDC4-BBB7-4230-B73F-301FDB009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112547"/>
              </p:ext>
            </p:extLst>
          </p:nvPr>
        </p:nvGraphicFramePr>
        <p:xfrm>
          <a:off x="1238250" y="1657350"/>
          <a:ext cx="6667500" cy="18288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652986">
                  <a:extLst>
                    <a:ext uri="{9D8B030D-6E8A-4147-A177-3AD203B41FA5}">
                      <a16:colId xmlns:a16="http://schemas.microsoft.com/office/drawing/2014/main" val="156554674"/>
                    </a:ext>
                  </a:extLst>
                </a:gridCol>
                <a:gridCol w="5014514">
                  <a:extLst>
                    <a:ext uri="{9D8B030D-6E8A-4147-A177-3AD203B41FA5}">
                      <a16:colId xmlns:a16="http://schemas.microsoft.com/office/drawing/2014/main" val="30267086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包的可见性</a:t>
                      </a:r>
                      <a:endParaRPr lang="zh-CN" sz="16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76200" marB="762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访问权限</a:t>
                      </a:r>
                      <a:endParaRPr lang="zh-CN" sz="16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76200" marB="76200" anchor="ctr"/>
                </a:tc>
                <a:extLst>
                  <a:ext uri="{0D108BD9-81ED-4DB2-BD59-A6C34878D82A}">
                    <a16:rowId xmlns:a16="http://schemas.microsoft.com/office/drawing/2014/main" val="559568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ngsana New" panose="020B0502040204020203" pitchFamily="18" charset="-34"/>
                        </a:rPr>
                        <a:t>“+” --public</a:t>
                      </a:r>
                      <a:endParaRPr lang="zh-CN" sz="16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ngsana New" panose="020B0502040204020203" pitchFamily="18" charset="-34"/>
                      </a:endParaRPr>
                    </a:p>
                  </a:txBody>
                  <a:tcPr marL="123825" marR="123825" marT="76200" marB="762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包内的模型元素可以被任何引入了此包的其他包的内含元素访问</a:t>
                      </a:r>
                      <a:endParaRPr lang="zh-CN" sz="16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76200" marB="76200" anchor="ctr"/>
                </a:tc>
                <a:extLst>
                  <a:ext uri="{0D108BD9-81ED-4DB2-BD59-A6C34878D82A}">
                    <a16:rowId xmlns:a16="http://schemas.microsoft.com/office/drawing/2014/main" val="4179396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ngsana New" panose="020B0502040204020203" pitchFamily="18" charset="-34"/>
                        </a:rPr>
                        <a:t>“#”--protected</a:t>
                      </a:r>
                      <a:endParaRPr lang="zh-CN" sz="16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ngsana New" panose="020B0502040204020203" pitchFamily="18" charset="-34"/>
                      </a:endParaRPr>
                    </a:p>
                  </a:txBody>
                  <a:tcPr marL="123825" marR="123825" marT="76200" marB="762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表示此元素能被该包的子包内所含元素访问</a:t>
                      </a:r>
                      <a:endParaRPr lang="zh-CN" sz="16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76200" marB="76200" anchor="ctr"/>
                </a:tc>
                <a:extLst>
                  <a:ext uri="{0D108BD9-81ED-4DB2-BD59-A6C34878D82A}">
                    <a16:rowId xmlns:a16="http://schemas.microsoft.com/office/drawing/2014/main" val="1669786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ngsana New" panose="020B0502040204020203" pitchFamily="18" charset="-34"/>
                        </a:rPr>
                        <a:t>“-”--private</a:t>
                      </a:r>
                      <a:endParaRPr lang="zh-CN" sz="16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ngsana New" panose="020B0502040204020203" pitchFamily="18" charset="-34"/>
                      </a:endParaRPr>
                    </a:p>
                  </a:txBody>
                  <a:tcPr marL="123825" marR="123825" marT="76200" marB="762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表示此元素只能被属于同一包的内含元素访问</a:t>
                      </a:r>
                      <a:endParaRPr lang="zh-CN" sz="16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76200" marB="76200" anchor="ctr"/>
                </a:tc>
                <a:extLst>
                  <a:ext uri="{0D108BD9-81ED-4DB2-BD59-A6C34878D82A}">
                    <a16:rowId xmlns:a16="http://schemas.microsoft.com/office/drawing/2014/main" val="2364709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315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5D7A10-D284-46AB-8382-13F1352F1F0A}"/>
              </a:ext>
            </a:extLst>
          </p:cNvPr>
          <p:cNvSpPr txBox="1"/>
          <p:nvPr/>
        </p:nvSpPr>
        <p:spPr>
          <a:xfrm>
            <a:off x="973615" y="461717"/>
            <a:ext cx="2086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标准元素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CC5B71D-4D27-4DAF-89A4-213902B1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112961"/>
              </p:ext>
            </p:extLst>
          </p:nvPr>
        </p:nvGraphicFramePr>
        <p:xfrm>
          <a:off x="1524000" y="1055370"/>
          <a:ext cx="6096000" cy="3032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1372735232"/>
                    </a:ext>
                  </a:extLst>
                </a:gridCol>
                <a:gridCol w="3719736">
                  <a:extLst>
                    <a:ext uri="{9D8B030D-6E8A-4147-A177-3AD203B41FA5}">
                      <a16:colId xmlns:a16="http://schemas.microsoft.com/office/drawing/2014/main" val="259403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构造型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用途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49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虚包（</a:t>
                      </a:r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facade</a:t>
                      </a:r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描述一个只引用其他包内元素的包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框架（</a:t>
                      </a:r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framework</a:t>
                      </a:r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描述一个主要由模式组成的包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792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桩（</a:t>
                      </a:r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stub</a:t>
                      </a:r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描述一个作为另一个包的公共内容代理的包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89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子系统（</a:t>
                      </a:r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subsystem</a:t>
                      </a:r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描述一个表示正在建模中的整个系统的一个独立部分的包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776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系统（</a:t>
                      </a:r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system</a:t>
                      </a:r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描述一个表示正在建模中整个系统的包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983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904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5D7A10-D284-46AB-8382-13F1352F1F0A}"/>
              </a:ext>
            </a:extLst>
          </p:cNvPr>
          <p:cNvSpPr txBox="1"/>
          <p:nvPr/>
        </p:nvSpPr>
        <p:spPr>
          <a:xfrm>
            <a:off x="973615" y="461717"/>
            <a:ext cx="2302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包之间的关系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861CB9-3FF2-49CD-988C-13C40371DC15}"/>
              </a:ext>
            </a:extLst>
          </p:cNvPr>
          <p:cNvSpPr/>
          <p:nvPr/>
        </p:nvSpPr>
        <p:spPr>
          <a:xfrm>
            <a:off x="994286" y="987574"/>
            <a:ext cx="3672408" cy="2938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一：引入关系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	一个包中的类可以被另外一个指定包（以及嵌套于其中的那些包）中的类引用。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	引入关系是依赖关系的一种需要在依赖线上增加一个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《import》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衍型，包之间一般依赖关系都属于引入关系。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67D1EC-0086-4A31-9422-7AE4A6B7D34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88024" y="1064678"/>
            <a:ext cx="3361690" cy="27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544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5D7A10-D284-46AB-8382-13F1352F1F0A}"/>
              </a:ext>
            </a:extLst>
          </p:cNvPr>
          <p:cNvSpPr txBox="1"/>
          <p:nvPr/>
        </p:nvSpPr>
        <p:spPr>
          <a:xfrm>
            <a:off x="973615" y="461717"/>
            <a:ext cx="2302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包之间的关系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861CB9-3FF2-49CD-988C-13C40371DC15}"/>
              </a:ext>
            </a:extLst>
          </p:cNvPr>
          <p:cNvSpPr/>
          <p:nvPr/>
        </p:nvSpPr>
        <p:spPr>
          <a:xfrm>
            <a:off x="1234971" y="987574"/>
            <a:ext cx="6674058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泛化关系：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一个包继承了另一个包的全部内容，同时又补充自己增加的内容。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7FC43F-06FB-4A5C-8E53-C325EE51AD0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27060" y="1765030"/>
            <a:ext cx="6674059" cy="318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5D7A10-D284-46AB-8382-13F1352F1F0A}"/>
              </a:ext>
            </a:extLst>
          </p:cNvPr>
          <p:cNvSpPr txBox="1"/>
          <p:nvPr/>
        </p:nvSpPr>
        <p:spPr>
          <a:xfrm>
            <a:off x="973615" y="461717"/>
            <a:ext cx="2302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包之间的关系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861CB9-3FF2-49CD-988C-13C40371DC15}"/>
              </a:ext>
            </a:extLst>
          </p:cNvPr>
          <p:cNvSpPr/>
          <p:nvPr/>
        </p:nvSpPr>
        <p:spPr>
          <a:xfrm>
            <a:off x="973615" y="1491630"/>
            <a:ext cx="2616949" cy="1497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嵌套关系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一个包中可以包含若干个子包，构成包的嵌套层次结构。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C74FE2-A50F-41C1-B531-D9FA00D08C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02426" y="25710"/>
            <a:ext cx="5441573" cy="511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36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5D7A10-D284-46AB-8382-13F1352F1F0A}"/>
              </a:ext>
            </a:extLst>
          </p:cNvPr>
          <p:cNvSpPr txBox="1"/>
          <p:nvPr/>
        </p:nvSpPr>
        <p:spPr>
          <a:xfrm>
            <a:off x="973615" y="461717"/>
            <a:ext cx="2302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包图建模技术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861CB9-3FF2-49CD-988C-13C40371DC15}"/>
              </a:ext>
            </a:extLst>
          </p:cNvPr>
          <p:cNvSpPr/>
          <p:nvPr/>
        </p:nvSpPr>
        <p:spPr>
          <a:xfrm>
            <a:off x="1584675" y="920336"/>
            <a:ext cx="5974649" cy="3302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1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两种组包方式： 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①根据系统分层架构组包（推荐使用）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	②根据系统业务功能模块组包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参照类之间的关系确定包之间的关系。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3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减少包的嵌套层次，一般不超过三层。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4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每个包的子包控制在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7±2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个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5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如果几个包有若干相同组成部分，可优先考虑将它们	合并。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6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可通过包图来体现系统的分层架构。</a:t>
            </a:r>
          </a:p>
        </p:txBody>
      </p:sp>
    </p:spTree>
    <p:extLst>
      <p:ext uri="{BB962C8B-B14F-4D97-AF65-F5344CB8AC3E}">
        <p14:creationId xmlns:p14="http://schemas.microsoft.com/office/powerpoint/2010/main" val="2470934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5D7A10-D284-46AB-8382-13F1352F1F0A}"/>
              </a:ext>
            </a:extLst>
          </p:cNvPr>
          <p:cNvSpPr txBox="1"/>
          <p:nvPr/>
        </p:nvSpPr>
        <p:spPr>
          <a:xfrm>
            <a:off x="973615" y="461717"/>
            <a:ext cx="2302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包图建模技术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E4260E-A862-41E3-87D4-BA0743A2E179}"/>
              </a:ext>
            </a:extLst>
          </p:cNvPr>
          <p:cNvPicPr/>
          <p:nvPr/>
        </p:nvPicPr>
        <p:blipFill rotWithShape="1">
          <a:blip r:embed="rId3"/>
          <a:srcRect l="15532" t="29337" r="18821" b="37634"/>
          <a:stretch/>
        </p:blipFill>
        <p:spPr bwMode="auto">
          <a:xfrm>
            <a:off x="973615" y="1131590"/>
            <a:ext cx="7198785" cy="2880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2565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07701" y="1094422"/>
            <a:ext cx="38363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15415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对象图</a:t>
            </a:r>
            <a:endParaRPr lang="en-US" altLang="zh-CN" sz="5400" b="1" dirty="0">
              <a:solidFill>
                <a:srgbClr val="15415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algn="ctr"/>
            <a:r>
              <a:rPr lang="en-US" altLang="zh-CN" sz="3600" b="1" dirty="0">
                <a:solidFill>
                  <a:srgbClr val="15415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Object Diagram</a:t>
            </a:r>
            <a:endParaRPr lang="zh-CN" altLang="en-US" sz="3600" b="1" dirty="0">
              <a:solidFill>
                <a:srgbClr val="15415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4008" y="1275606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什么是对象图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44008" y="1765667"/>
            <a:ext cx="2012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对象图的内容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44008" y="2240325"/>
            <a:ext cx="2012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对象图的用途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7" grpId="0"/>
      <p:bldP spid="2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40"/>
          <p:cNvSpPr txBox="1"/>
          <p:nvPr/>
        </p:nvSpPr>
        <p:spPr>
          <a:xfrm>
            <a:off x="3923928" y="1740753"/>
            <a:ext cx="3414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1541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Thank You</a:t>
            </a:r>
            <a:endParaRPr lang="zh-CN" altLang="en-US" sz="4800" b="1" dirty="0">
              <a:solidFill>
                <a:srgbClr val="15415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cs typeface="微软雅黑" panose="020B0503020204020204" pitchFamily="34" charset="-122"/>
                <a:sym typeface="+mn-lt"/>
              </a:rPr>
              <a:pPr/>
              <a:t>4</a:t>
            </a:fld>
            <a:endParaRPr lang="en-GB"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119101" y="360945"/>
            <a:ext cx="2369967" cy="482614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zh-CN" altLang="en-US" b="1" dirty="0">
                <a:solidFill>
                  <a:srgbClr val="168999"/>
                </a:solidFill>
                <a:cs typeface="微软雅黑" panose="020B0503020204020204" pitchFamily="34" charset="-122"/>
                <a:sym typeface="+mn-lt"/>
              </a:rPr>
              <a:t>什么是对象图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73799" y="1095801"/>
            <a:ext cx="6765268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	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对象图显示某时刻对象和对象之间的关系。和类图一样反映系统的静态过程，但它是从实际的或原型化的情景来表达的。</a:t>
            </a:r>
            <a:endParaRPr lang="en-US" altLang="zh-CN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CB228DE-F930-4DE2-AF3A-BABED29BF6A4}"/>
              </a:ext>
            </a:extLst>
          </p:cNvPr>
          <p:cNvSpPr/>
          <p:nvPr/>
        </p:nvSpPr>
        <p:spPr>
          <a:xfrm>
            <a:off x="891648" y="2046617"/>
            <a:ext cx="6765268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	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对象图是类图的实例，几乎使用与类图完全相同的标识。他们的不同点在于对象图显示类的多个对象实例，而不是实际的类。一个对象图是类图的一个实例。由于对象存在生命周期，因此对象图只能在系统某一时间段存在。</a:t>
            </a:r>
            <a:endParaRPr lang="zh-CN" altLang="en-US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cs typeface="微软雅黑" panose="020B0503020204020204" pitchFamily="34" charset="-122"/>
                <a:sym typeface="+mn-lt"/>
              </a:rPr>
              <a:pPr/>
              <a:t>5</a:t>
            </a:fld>
            <a:endParaRPr lang="en-GB"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119101" y="360945"/>
            <a:ext cx="2369967" cy="482614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zh-CN" altLang="en-US" b="1" dirty="0">
                <a:solidFill>
                  <a:srgbClr val="168999"/>
                </a:solidFill>
                <a:cs typeface="微软雅黑" panose="020B0503020204020204" pitchFamily="34" charset="-122"/>
                <a:sym typeface="+mn-lt"/>
              </a:rPr>
              <a:t>什么是对象图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73799" y="1006395"/>
            <a:ext cx="6765268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	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同一个类图所对应的对象图可以有多个，多个对象图合在一起共同展示了随着时间的推移，在不同时间点系统的对象状态。</a:t>
            </a:r>
            <a:endParaRPr lang="en-US" altLang="zh-CN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CB228DE-F930-4DE2-AF3A-BABED29BF6A4}"/>
              </a:ext>
            </a:extLst>
          </p:cNvPr>
          <p:cNvSpPr/>
          <p:nvPr/>
        </p:nvSpPr>
        <p:spPr>
          <a:xfrm>
            <a:off x="873799" y="2431702"/>
            <a:ext cx="6765268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	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与类图的抽象性相比，对象图是具体的。其通常用来提供和所对应类图的结构示例，或者作为所对应类图的测试用例。应当说每一幅对象图都有其侧重点，因而，每一幅对象图应当只侧重表达其所侧重内容。</a:t>
            </a:r>
            <a:endParaRPr lang="zh-CN" altLang="en-US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3969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延时符</a:t>
            </a:r>
          </a:p>
        </p:txBody>
      </p:sp>
      <p:sp>
        <p:nvSpPr>
          <p:cNvPr id="70" name="Rectangle 30"/>
          <p:cNvSpPr/>
          <p:nvPr/>
        </p:nvSpPr>
        <p:spPr>
          <a:xfrm>
            <a:off x="2587517" y="2954793"/>
            <a:ext cx="2941379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单击此处添加您的文字内容。本模板的所有素材和逻辑图表，均可自由编辑替换和移动。</a:t>
            </a:r>
          </a:p>
        </p:txBody>
      </p:sp>
      <p:sp>
        <p:nvSpPr>
          <p:cNvPr id="74" name="Rectangle 34"/>
          <p:cNvSpPr/>
          <p:nvPr/>
        </p:nvSpPr>
        <p:spPr>
          <a:xfrm>
            <a:off x="424507" y="1033123"/>
            <a:ext cx="3531839" cy="3077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对象（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object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）是面向对象的基本构造单元，是系统中用来描述客观事物的一个实体。一个对象由一组属性和对属性进行操作的一组方法组成。</a:t>
            </a:r>
            <a:endParaRPr sz="20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77" name="文本占位符 1"/>
          <p:cNvSpPr txBox="1"/>
          <p:nvPr/>
        </p:nvSpPr>
        <p:spPr>
          <a:xfrm>
            <a:off x="979866" y="446653"/>
            <a:ext cx="2444787" cy="4453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对象图的内容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69FEFF1-3626-464C-923E-78328C9BD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608856"/>
            <a:ext cx="4467943" cy="3925788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241729C6-461E-4557-BF17-AC870E805E10}"/>
              </a:ext>
            </a:extLst>
          </p:cNvPr>
          <p:cNvSpPr/>
          <p:nvPr/>
        </p:nvSpPr>
        <p:spPr>
          <a:xfrm>
            <a:off x="5652120" y="1946681"/>
            <a:ext cx="1732971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延时符</a:t>
            </a:r>
          </a:p>
        </p:txBody>
      </p:sp>
      <p:sp>
        <p:nvSpPr>
          <p:cNvPr id="70" name="Rectangle 30"/>
          <p:cNvSpPr/>
          <p:nvPr/>
        </p:nvSpPr>
        <p:spPr>
          <a:xfrm>
            <a:off x="2587517" y="2954793"/>
            <a:ext cx="2941379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单击此处添加您的文字内容。本模板的所有素材和逻辑图表，均可自由编辑替换和移动。</a:t>
            </a:r>
          </a:p>
        </p:txBody>
      </p:sp>
      <p:sp>
        <p:nvSpPr>
          <p:cNvPr id="74" name="Rectangle 34"/>
          <p:cNvSpPr/>
          <p:nvPr/>
        </p:nvSpPr>
        <p:spPr>
          <a:xfrm>
            <a:off x="424507" y="1033123"/>
            <a:ext cx="3531839" cy="3077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链（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link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）是对象之间的语义连接。一般来说，链是关联的实例。链指明了一个对象向另一个对象（或自身）发送消息的路径。</a:t>
            </a:r>
            <a:endParaRPr sz="20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77" name="文本占位符 1"/>
          <p:cNvSpPr txBox="1"/>
          <p:nvPr/>
        </p:nvSpPr>
        <p:spPr>
          <a:xfrm>
            <a:off x="979866" y="446653"/>
            <a:ext cx="2444787" cy="4453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对象图的内容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69FEFF1-3626-464C-923E-78328C9BD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608856"/>
            <a:ext cx="4467943" cy="3925788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241729C6-461E-4557-BF17-AC870E805E10}"/>
              </a:ext>
            </a:extLst>
          </p:cNvPr>
          <p:cNvSpPr/>
          <p:nvPr/>
        </p:nvSpPr>
        <p:spPr>
          <a:xfrm>
            <a:off x="5528896" y="1972932"/>
            <a:ext cx="504056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9983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110450" y="465605"/>
            <a:ext cx="1800200" cy="432048"/>
          </a:xfrm>
          <a:prstGeom prst="round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对象图的用途</a:t>
            </a:r>
          </a:p>
        </p:txBody>
      </p:sp>
      <p:grpSp>
        <p:nvGrpSpPr>
          <p:cNvPr id="53" name="Group 31"/>
          <p:cNvGrpSpPr/>
          <p:nvPr/>
        </p:nvGrpSpPr>
        <p:grpSpPr>
          <a:xfrm>
            <a:off x="1110448" y="1136434"/>
            <a:ext cx="2531216" cy="662554"/>
            <a:chOff x="6822581" y="1851723"/>
            <a:chExt cx="3374956" cy="883405"/>
          </a:xfrm>
        </p:grpSpPr>
        <p:sp>
          <p:nvSpPr>
            <p:cNvPr id="54" name="TextBox 32"/>
            <p:cNvSpPr txBox="1"/>
            <p:nvPr/>
          </p:nvSpPr>
          <p:spPr>
            <a:xfrm>
              <a:off x="7457041" y="1984372"/>
              <a:ext cx="2740496" cy="666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 捕获实例和连接</a:t>
              </a:r>
              <a:endPara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55" name="TextBox 33"/>
            <p:cNvSpPr txBox="1"/>
            <p:nvPr/>
          </p:nvSpPr>
          <p:spPr>
            <a:xfrm>
              <a:off x="6822581" y="1851723"/>
              <a:ext cx="921620" cy="883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01.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22" name="Group 31">
            <a:extLst>
              <a:ext uri="{FF2B5EF4-FFF2-40B4-BE49-F238E27FC236}">
                <a16:creationId xmlns:a16="http://schemas.microsoft.com/office/drawing/2014/main" id="{C4E01949-B4F6-4997-AD25-697982008B4C}"/>
              </a:ext>
            </a:extLst>
          </p:cNvPr>
          <p:cNvGrpSpPr/>
          <p:nvPr/>
        </p:nvGrpSpPr>
        <p:grpSpPr>
          <a:xfrm>
            <a:off x="4117509" y="1160770"/>
            <a:ext cx="3419725" cy="662554"/>
            <a:chOff x="6822581" y="1851723"/>
            <a:chExt cx="4559635" cy="883405"/>
          </a:xfrm>
        </p:grpSpPr>
        <p:sp>
          <p:nvSpPr>
            <p:cNvPr id="23" name="TextBox 32">
              <a:extLst>
                <a:ext uri="{FF2B5EF4-FFF2-40B4-BE49-F238E27FC236}">
                  <a16:creationId xmlns:a16="http://schemas.microsoft.com/office/drawing/2014/main" id="{6233F416-8F36-4CA8-910E-925A26BE7705}"/>
                </a:ext>
              </a:extLst>
            </p:cNvPr>
            <p:cNvSpPr txBox="1"/>
            <p:nvPr/>
          </p:nvSpPr>
          <p:spPr>
            <a:xfrm>
              <a:off x="7716253" y="1952167"/>
              <a:ext cx="3665963" cy="666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在分析和设计阶段创建</a:t>
              </a:r>
              <a:endPara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24" name="TextBox 33">
              <a:extLst>
                <a:ext uri="{FF2B5EF4-FFF2-40B4-BE49-F238E27FC236}">
                  <a16:creationId xmlns:a16="http://schemas.microsoft.com/office/drawing/2014/main" id="{91AABECB-7B88-4092-B4C9-FE52B0268208}"/>
                </a:ext>
              </a:extLst>
            </p:cNvPr>
            <p:cNvSpPr txBox="1"/>
            <p:nvPr/>
          </p:nvSpPr>
          <p:spPr>
            <a:xfrm>
              <a:off x="6822581" y="1851723"/>
              <a:ext cx="921620" cy="883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02</a:t>
              </a:r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.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25" name="Group 31">
            <a:extLst>
              <a:ext uri="{FF2B5EF4-FFF2-40B4-BE49-F238E27FC236}">
                <a16:creationId xmlns:a16="http://schemas.microsoft.com/office/drawing/2014/main" id="{772A6A88-CD47-44E1-B900-112C273AA3A3}"/>
              </a:ext>
            </a:extLst>
          </p:cNvPr>
          <p:cNvGrpSpPr/>
          <p:nvPr/>
        </p:nvGrpSpPr>
        <p:grpSpPr>
          <a:xfrm>
            <a:off x="1110448" y="1937230"/>
            <a:ext cx="3044177" cy="662554"/>
            <a:chOff x="6822581" y="1851723"/>
            <a:chExt cx="4058904" cy="883405"/>
          </a:xfrm>
        </p:grpSpPr>
        <p:sp>
          <p:nvSpPr>
            <p:cNvPr id="26" name="TextBox 32">
              <a:extLst>
                <a:ext uri="{FF2B5EF4-FFF2-40B4-BE49-F238E27FC236}">
                  <a16:creationId xmlns:a16="http://schemas.microsoft.com/office/drawing/2014/main" id="{39AA00F1-C11C-4917-A198-3F50B713D596}"/>
                </a:ext>
              </a:extLst>
            </p:cNvPr>
            <p:cNvSpPr txBox="1"/>
            <p:nvPr/>
          </p:nvSpPr>
          <p:spPr>
            <a:xfrm>
              <a:off x="7457041" y="1984372"/>
              <a:ext cx="3424444" cy="666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 捕获交互的静态部分</a:t>
              </a:r>
              <a:endPara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27" name="TextBox 33">
              <a:extLst>
                <a:ext uri="{FF2B5EF4-FFF2-40B4-BE49-F238E27FC236}">
                  <a16:creationId xmlns:a16="http://schemas.microsoft.com/office/drawing/2014/main" id="{27610A72-42A2-49FB-8241-6621DE9F4847}"/>
                </a:ext>
              </a:extLst>
            </p:cNvPr>
            <p:cNvSpPr txBox="1"/>
            <p:nvPr/>
          </p:nvSpPr>
          <p:spPr>
            <a:xfrm>
              <a:off x="6822581" y="1851723"/>
              <a:ext cx="921620" cy="883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03.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28" name="Group 31">
            <a:extLst>
              <a:ext uri="{FF2B5EF4-FFF2-40B4-BE49-F238E27FC236}">
                <a16:creationId xmlns:a16="http://schemas.microsoft.com/office/drawing/2014/main" id="{A9D048DC-FAC6-486A-907D-7D8CA7414061}"/>
              </a:ext>
            </a:extLst>
          </p:cNvPr>
          <p:cNvGrpSpPr/>
          <p:nvPr/>
        </p:nvGrpSpPr>
        <p:grpSpPr>
          <a:xfrm>
            <a:off x="4117510" y="1961566"/>
            <a:ext cx="3472178" cy="662554"/>
            <a:chOff x="6822581" y="1851723"/>
            <a:chExt cx="4629572" cy="883405"/>
          </a:xfrm>
        </p:grpSpPr>
        <p:sp>
          <p:nvSpPr>
            <p:cNvPr id="29" name="TextBox 32">
              <a:extLst>
                <a:ext uri="{FF2B5EF4-FFF2-40B4-BE49-F238E27FC236}">
                  <a16:creationId xmlns:a16="http://schemas.microsoft.com/office/drawing/2014/main" id="{AD62F1EC-9B14-474C-ADFE-5732B78B644E}"/>
                </a:ext>
              </a:extLst>
            </p:cNvPr>
            <p:cNvSpPr txBox="1"/>
            <p:nvPr/>
          </p:nvSpPr>
          <p:spPr>
            <a:xfrm>
              <a:off x="7457041" y="1984372"/>
              <a:ext cx="3995112" cy="666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·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举例说明数据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/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对象结构</a:t>
              </a:r>
              <a:endPara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0" name="TextBox 33">
              <a:extLst>
                <a:ext uri="{FF2B5EF4-FFF2-40B4-BE49-F238E27FC236}">
                  <a16:creationId xmlns:a16="http://schemas.microsoft.com/office/drawing/2014/main" id="{0DFB59CC-7BBC-4277-B9D9-C41C279C62C9}"/>
                </a:ext>
              </a:extLst>
            </p:cNvPr>
            <p:cNvSpPr txBox="1"/>
            <p:nvPr/>
          </p:nvSpPr>
          <p:spPr>
            <a:xfrm>
              <a:off x="6822581" y="1851723"/>
              <a:ext cx="921620" cy="883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04</a:t>
              </a:r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.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31" name="Group 31">
            <a:extLst>
              <a:ext uri="{FF2B5EF4-FFF2-40B4-BE49-F238E27FC236}">
                <a16:creationId xmlns:a16="http://schemas.microsoft.com/office/drawing/2014/main" id="{8FF56C66-355E-4076-895B-7A1DC697478D}"/>
              </a:ext>
            </a:extLst>
          </p:cNvPr>
          <p:cNvGrpSpPr/>
          <p:nvPr/>
        </p:nvGrpSpPr>
        <p:grpSpPr>
          <a:xfrm>
            <a:off x="1110447" y="2636916"/>
            <a:ext cx="2593731" cy="662554"/>
            <a:chOff x="6822581" y="1851723"/>
            <a:chExt cx="3458310" cy="883405"/>
          </a:xfrm>
        </p:grpSpPr>
        <p:sp>
          <p:nvSpPr>
            <p:cNvPr id="32" name="TextBox 32">
              <a:extLst>
                <a:ext uri="{FF2B5EF4-FFF2-40B4-BE49-F238E27FC236}">
                  <a16:creationId xmlns:a16="http://schemas.microsoft.com/office/drawing/2014/main" id="{53D85C2E-4863-499B-9921-2F99F76BBF7B}"/>
                </a:ext>
              </a:extLst>
            </p:cNvPr>
            <p:cNvSpPr txBox="1"/>
            <p:nvPr/>
          </p:nvSpPr>
          <p:spPr>
            <a:xfrm>
              <a:off x="7457041" y="1984372"/>
              <a:ext cx="2823850" cy="666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·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详细描述瞬态图</a:t>
              </a:r>
              <a:endPara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3" name="TextBox 33">
              <a:extLst>
                <a:ext uri="{FF2B5EF4-FFF2-40B4-BE49-F238E27FC236}">
                  <a16:creationId xmlns:a16="http://schemas.microsoft.com/office/drawing/2014/main" id="{1DFABB42-4B1D-4C81-9460-30BFC157A0D0}"/>
                </a:ext>
              </a:extLst>
            </p:cNvPr>
            <p:cNvSpPr txBox="1"/>
            <p:nvPr/>
          </p:nvSpPr>
          <p:spPr>
            <a:xfrm>
              <a:off x="6822581" y="1851723"/>
              <a:ext cx="921621" cy="883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05.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34" name="Group 31">
            <a:extLst>
              <a:ext uri="{FF2B5EF4-FFF2-40B4-BE49-F238E27FC236}">
                <a16:creationId xmlns:a16="http://schemas.microsoft.com/office/drawing/2014/main" id="{65287731-8A93-4BCA-AEB6-E563DC43C635}"/>
              </a:ext>
            </a:extLst>
          </p:cNvPr>
          <p:cNvGrpSpPr/>
          <p:nvPr/>
        </p:nvGrpSpPr>
        <p:grpSpPr>
          <a:xfrm>
            <a:off x="4117508" y="2661252"/>
            <a:ext cx="4537333" cy="1062399"/>
            <a:chOff x="6822581" y="1851723"/>
            <a:chExt cx="6049780" cy="1416531"/>
          </a:xfrm>
        </p:grpSpPr>
        <p:sp>
          <p:nvSpPr>
            <p:cNvPr id="35" name="TextBox 32">
              <a:extLst>
                <a:ext uri="{FF2B5EF4-FFF2-40B4-BE49-F238E27FC236}">
                  <a16:creationId xmlns:a16="http://schemas.microsoft.com/office/drawing/2014/main" id="{BC001706-D72D-489F-B390-6F2CB1AC8F17}"/>
                </a:ext>
              </a:extLst>
            </p:cNvPr>
            <p:cNvSpPr txBox="1"/>
            <p:nvPr/>
          </p:nvSpPr>
          <p:spPr>
            <a:xfrm>
              <a:off x="7716255" y="1986536"/>
              <a:ext cx="5156106" cy="1281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由分析人员、设计人员和代码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    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实现人员开发</a:t>
              </a:r>
              <a:endPara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6" name="TextBox 33">
              <a:extLst>
                <a:ext uri="{FF2B5EF4-FFF2-40B4-BE49-F238E27FC236}">
                  <a16:creationId xmlns:a16="http://schemas.microsoft.com/office/drawing/2014/main" id="{9744E679-FAAA-470E-BA5C-0F855F42285E}"/>
                </a:ext>
              </a:extLst>
            </p:cNvPr>
            <p:cNvSpPr txBox="1"/>
            <p:nvPr/>
          </p:nvSpPr>
          <p:spPr>
            <a:xfrm>
              <a:off x="6822581" y="1851723"/>
              <a:ext cx="921620" cy="883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06</a:t>
              </a:r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.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7548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11560" y="1291008"/>
            <a:ext cx="50497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15415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构件图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Component Diagram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6056" y="1814228"/>
            <a:ext cx="2012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构件图的组成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76056" y="1291008"/>
            <a:ext cx="2012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什么是构件图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1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Impact"/>
        <a:ea typeface="时尚中黑简体"/>
        <a:cs typeface=""/>
      </a:majorFont>
      <a:minorFont>
        <a:latin typeface="Impact"/>
        <a:ea typeface="时尚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1121</Words>
  <Application>Microsoft Office PowerPoint</Application>
  <PresentationFormat>全屏显示(16:9)</PresentationFormat>
  <Paragraphs>200</Paragraphs>
  <Slides>30</Slides>
  <Notes>30</Notes>
  <HiddenSlides>1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等线</vt:lpstr>
      <vt:lpstr>宋体</vt:lpstr>
      <vt:lpstr>微软雅黑</vt:lpstr>
      <vt:lpstr>Arial</vt:lpstr>
      <vt:lpstr>Calibri</vt:lpstr>
      <vt:lpstr>Impact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John</cp:lastModifiedBy>
  <cp:revision>254</cp:revision>
  <dcterms:created xsi:type="dcterms:W3CDTF">2015-04-06T10:58:00Z</dcterms:created>
  <dcterms:modified xsi:type="dcterms:W3CDTF">2018-12-09T06:50:36Z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