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7" r:id="rId4"/>
    <p:sldId id="280" r:id="rId5"/>
    <p:sldId id="273" r:id="rId6"/>
    <p:sldId id="286" r:id="rId7"/>
    <p:sldId id="287" r:id="rId8"/>
    <p:sldId id="27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orient="horz" pos="3135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orient="horz" pos="2727">
          <p15:clr>
            <a:srgbClr val="A4A3A4"/>
          </p15:clr>
        </p15:guide>
        <p15:guide id="5" orient="horz" pos="1706">
          <p15:clr>
            <a:srgbClr val="A4A3A4"/>
          </p15:clr>
        </p15:guide>
        <p15:guide id="6" orient="horz" pos="368">
          <p15:clr>
            <a:srgbClr val="A4A3A4"/>
          </p15:clr>
        </p15:guide>
        <p15:guide id="7" orient="horz" pos="3906">
          <p15:clr>
            <a:srgbClr val="A4A3A4"/>
          </p15:clr>
        </p15:guide>
        <p15:guide id="8" orient="horz" pos="2908">
          <p15:clr>
            <a:srgbClr val="A4A3A4"/>
          </p15:clr>
        </p15:guide>
        <p15:guide id="9" pos="3863">
          <p15:clr>
            <a:srgbClr val="A4A3A4"/>
          </p15:clr>
        </p15:guide>
        <p15:guide id="10" pos="370">
          <p15:clr>
            <a:srgbClr val="A4A3A4"/>
          </p15:clr>
        </p15:guide>
        <p15:guide id="11" pos="7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 snapToGrid="0" showGuides="1">
      <p:cViewPr varScale="1">
        <p:scale>
          <a:sx n="87" d="100"/>
          <a:sy n="87" d="100"/>
        </p:scale>
        <p:origin x="66" y="333"/>
      </p:cViewPr>
      <p:guideLst>
        <p:guide orient="horz" pos="218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orient="horz" pos="2908"/>
        <p:guide pos="3863"/>
        <p:guide pos="37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86B5F-ED0D-437B-9A79-F075D74DEADF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A5E9-242A-4AE6-B3B0-7066F408D4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实物模型可以展示用户可用的功能选项，用户界面的外观和感觉（颜色，布局，图形，控件）还有导航结构，但在有些时候，用户可能只看到一条消息，或者发现一些控件没有任何功能。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概念证明原型的运作方式与真是系统相似，因为它触及系统实现的所有层次，不能确定预期架构方法是否合理可行时，或者想优化算法时，评估预期数据库的模式时，确认云解决方案的稳健性或是测试时间需求时，可以创建概念证明原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抛弃型原型：开发人员在创建可抛弃原型时，会忽略成品软件的构建技术，相比健壮性，可靠性，性能以及长期可维护性，可抛弃型原型更注重快速实现及快速修改。因此千万不可以将可抛弃原型中的低质量代码移植到产品系统中。千万不要把可抛弃原型搞得过于详细复杂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演化型模型一开始就要考虑到健壮性，写产品级质量的代码。这也使得模拟相同的系统功能时，创建演化模型比创建抛弃型原型花费更长时间。开发人员必须重视软件架构和稳健的设计原则。整个产品由一系列对原型进行周期性演化累计而获得的，这样的原型能够快速将可用的功能交付给用户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8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1..</a:t>
            </a:r>
            <a:r>
              <a:rPr lang="zh-CN" altLang="en-US" dirty="0"/>
              <a:t>纸上原型设计的工具简单，可以快速迭代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A5E9-242A-4AE6-B3B0-7066F408D4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6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E6D9E-E757-4830-9317-DBD7492A505E}" type="datetimeFigureOut">
              <a:rPr lang="zh-CN" altLang="en-US" smtClean="0"/>
              <a:t>2018/11/4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hu.com/a/213225394_9997794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20713"/>
            <a:ext cx="10535478" cy="5616575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9878" y="1185332"/>
            <a:ext cx="3480362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101414" y="1101308"/>
            <a:ext cx="4060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26765" y="342900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01407" y="3582888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纸上原型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66522" y="2019727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41164" y="2173615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演化性原型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26765" y="4838273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301407" y="4992161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电子原型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36104" y="3409122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10746" y="3563010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概念证明原型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75861" y="1999849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550503" y="2153737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实物原型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36104" y="4818395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510746" y="4972283"/>
            <a:ext cx="3571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抛弃型原型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2853267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4510" y="3933296"/>
            <a:ext cx="80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4510" y="5013325"/>
            <a:ext cx="72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2769553"/>
            <a:ext cx="8767980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</a:rPr>
              <a:t>概念证明原型</a:t>
            </a:r>
            <a:r>
              <a:rPr lang="zh-CN" altLang="en-US" sz="2000" dirty="0">
                <a:latin typeface="+mn-ea"/>
              </a:rPr>
              <a:t>，又称“垂直原型”，在所有技术服务层次上从用户界面实现一部分应用功能。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6" y="1697038"/>
            <a:ext cx="8767981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实物原型</a:t>
            </a:r>
            <a:r>
              <a:rPr lang="en-US" altLang="zh-CN" sz="20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又称“水平原型”。实物模型重点关注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，意味着它实际上没有实现行为，只是展示了一些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屏幕的一些表现形式以及其之间的导航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50356" y="3781819"/>
            <a:ext cx="8767979" cy="85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抛弃型原型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一种快速、低成本方式创建的模型，不可能成为最终交付的产品，所以又被称为不可发布原型</a:t>
            </a:r>
            <a:endParaRPr lang="zh-CN" altLang="en-US" sz="2000" dirty="0">
              <a:solidFill>
                <a:srgbClr val="59595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50357" y="4879099"/>
            <a:ext cx="8767978" cy="1242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演化性原型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，随着时间的推移，会为增量构建产品提供一个稳固的架构基础，比如敏捷原型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界面原型的分类</a:t>
            </a:r>
          </a:p>
        </p:txBody>
      </p:sp>
      <p:sp>
        <p:nvSpPr>
          <p:cNvPr id="5" name="矩形 4"/>
          <p:cNvSpPr/>
          <p:nvPr/>
        </p:nvSpPr>
        <p:spPr>
          <a:xfrm>
            <a:off x="912157" y="1321911"/>
            <a:ext cx="548640" cy="4655348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510" y="1773238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4510" y="3280891"/>
            <a:ext cx="743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Broadway" panose="04040905080B02020502" pitchFamily="82" charset="0"/>
              </a:rPr>
              <a:t>06</a:t>
            </a:r>
            <a:endParaRPr lang="zh-CN" altLang="en-US" sz="32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0357" y="3360901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电子原型</a:t>
            </a:r>
            <a:r>
              <a:rPr lang="zh-CN" altLang="en-US" sz="2000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用一些专业的原型工具来创建原型，比如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RP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Visio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等，这样的工具可以轻松实现并修改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UI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组件。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0357" y="1697038"/>
            <a:ext cx="9233394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纸上原型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，能帮助我们探究一个要实现的系统的部分外观，并且它是一种低成本、迅速以及低技术难度的方法。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38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50504" y="1642040"/>
            <a:ext cx="1212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DB5355"/>
                </a:solidFill>
                <a:latin typeface="Broadway" panose="04040905080B02020502" pitchFamily="82" charset="0"/>
              </a:rPr>
              <a:t>01</a:t>
            </a:r>
            <a:endParaRPr lang="zh-CN" altLang="en-US" sz="4800" dirty="0">
              <a:solidFill>
                <a:srgbClr val="DB5355"/>
              </a:solidFill>
              <a:latin typeface="Broadway" panose="04040905080B02020502" pitchFamily="8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3147" y="1642040"/>
            <a:ext cx="5333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206448"/>
            <a:ext cx="1236427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04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65796" y="2194817"/>
            <a:ext cx="2922065" cy="226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界面的简洁是要让用户便于使用、便于了解、并能减少用户发生错误选择的可能性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9600" y="138478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AAAA9-4F08-4116-9B2A-9C685841C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" b="4032"/>
          <a:stretch/>
        </p:blipFill>
        <p:spPr>
          <a:xfrm>
            <a:off x="3854715" y="863384"/>
            <a:ext cx="7685817" cy="49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EF7E1-3034-4548-BC77-7C9C4DCF464C}"/>
              </a:ext>
            </a:extLst>
          </p:cNvPr>
          <p:cNvSpPr txBox="1"/>
          <p:nvPr/>
        </p:nvSpPr>
        <p:spPr>
          <a:xfrm>
            <a:off x="651786" y="1191293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从用户的观点考虑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A202B6-7E40-40B6-9699-E30CCF440F60}"/>
              </a:ext>
            </a:extLst>
          </p:cNvPr>
          <p:cNvSpPr txBox="1"/>
          <p:nvPr/>
        </p:nvSpPr>
        <p:spPr>
          <a:xfrm>
            <a:off x="609600" y="1899184"/>
            <a:ext cx="372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想用户所想，做用户所做。用户总是按照他们自己的方法理解和使用</a:t>
            </a:r>
            <a:r>
              <a:rPr lang="zh-CN" altLang="en-US" dirty="0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1AB2B-FF45-47EA-B287-EFD378C49008}"/>
              </a:ext>
            </a:extLst>
          </p:cNvPr>
          <p:cNvSpPr txBox="1"/>
          <p:nvPr/>
        </p:nvSpPr>
        <p:spPr>
          <a:xfrm>
            <a:off x="651786" y="3241410"/>
            <a:ext cx="4358640" cy="560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一致性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CC8BB7-6CBC-4291-BF9D-F2144DF221C1}"/>
              </a:ext>
            </a:extLst>
          </p:cNvPr>
          <p:cNvSpPr txBox="1"/>
          <p:nvPr/>
        </p:nvSpPr>
        <p:spPr>
          <a:xfrm>
            <a:off x="609600" y="3944230"/>
            <a:ext cx="3776235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这是每一个优秀界面都具备的特点。界面的结构必须清晰且一致，风格必须与游戏内容相一致。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E2B149-D13D-46BA-94F5-B54D74491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" t="3751" r="464" b="3633"/>
          <a:stretch/>
        </p:blipFill>
        <p:spPr>
          <a:xfrm>
            <a:off x="4561050" y="620713"/>
            <a:ext cx="7353527" cy="52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1786" y="30480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界面原型的设计原则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83EBB-6071-41F6-9161-6FF8024B5158}"/>
              </a:ext>
            </a:extLst>
          </p:cNvPr>
          <p:cNvSpPr txBox="1"/>
          <p:nvPr/>
        </p:nvSpPr>
        <p:spPr>
          <a:xfrm>
            <a:off x="832471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7EDA87-A714-4EB0-9B4B-F85DF9FA2517}"/>
              </a:ext>
            </a:extLst>
          </p:cNvPr>
          <p:cNvSpPr txBox="1"/>
          <p:nvPr/>
        </p:nvSpPr>
        <p:spPr>
          <a:xfrm>
            <a:off x="790285" y="1769353"/>
            <a:ext cx="4358640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用户能自由的作出选择，且所有选择都是可逆的。在用户作出危险的选择时有信息介入系统的提示。这样会让用户会觉得很安全，自己的权益不会遭到损失！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05A6B-2DCB-4DD8-BE44-DFF887B9BE46}"/>
              </a:ext>
            </a:extLst>
          </p:cNvPr>
          <p:cNvSpPr txBox="1"/>
          <p:nvPr/>
        </p:nvSpPr>
        <p:spPr>
          <a:xfrm>
            <a:off x="79028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3A2911-E9B1-4BB9-B8F0-B0D9EA9A745E}"/>
              </a:ext>
            </a:extLst>
          </p:cNvPr>
          <p:cNvSpPr txBox="1"/>
          <p:nvPr/>
        </p:nvSpPr>
        <p:spPr>
          <a:xfrm>
            <a:off x="790285" y="4354134"/>
            <a:ext cx="4358640" cy="154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+mn-ea"/>
              </a:rPr>
              <a:t>简单来说就是要让用户方便的使用，但不同于上述。即互动多重性，不局限于单一的工具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包括鼠标、键盘或手柄、界面</a:t>
            </a:r>
            <a:r>
              <a:rPr lang="en-US" altLang="zh-CN" sz="2000" dirty="0">
                <a:latin typeface="+mn-ea"/>
              </a:rPr>
              <a:t>)</a:t>
            </a:r>
            <a:r>
              <a:rPr lang="zh-CN" altLang="en-US" sz="2000" dirty="0">
                <a:latin typeface="+mn-ea"/>
              </a:rPr>
              <a:t>。</a:t>
            </a:r>
            <a:endParaRPr lang="zh-CN" altLang="en-US" sz="2400" dirty="0">
              <a:solidFill>
                <a:srgbClr val="595959"/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6FBE39-0F63-4A7B-8994-EB4364DEE813}"/>
              </a:ext>
            </a:extLst>
          </p:cNvPr>
          <p:cNvSpPr txBox="1"/>
          <p:nvPr/>
        </p:nvSpPr>
        <p:spPr>
          <a:xfrm>
            <a:off x="6235835" y="115059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人性化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09ABCE-215A-49E7-A0E7-2389EA6956F6}"/>
              </a:ext>
            </a:extLst>
          </p:cNvPr>
          <p:cNvSpPr txBox="1"/>
          <p:nvPr/>
        </p:nvSpPr>
        <p:spPr>
          <a:xfrm>
            <a:off x="6235834" y="1769353"/>
            <a:ext cx="5229759" cy="190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高效率和用户满意度是人性化的体现。应具备专家级和初级玩家系统，即用户可依据自己的习惯定制界面，并能保存设置。所以一个优秀的</a:t>
            </a:r>
            <a:r>
              <a:rPr lang="en-US" altLang="zh-CN" sz="2000" dirty="0"/>
              <a:t>UI</a:t>
            </a:r>
            <a:r>
              <a:rPr lang="zh-CN" altLang="en-US" sz="2000" dirty="0"/>
              <a:t>设计师，从技能上讲，不仅能画图标，还能做好界面，会很多交互知识。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868469-93E2-415C-A5AE-13143FADA59E}"/>
              </a:ext>
            </a:extLst>
          </p:cNvPr>
          <p:cNvSpPr txBox="1"/>
          <p:nvPr/>
        </p:nvSpPr>
        <p:spPr>
          <a:xfrm>
            <a:off x="6235835" y="3740038"/>
            <a:ext cx="4358640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0BD3A8-67F3-4FE8-B553-26F6B6F7E6ED}"/>
              </a:ext>
            </a:extLst>
          </p:cNvPr>
          <p:cNvSpPr txBox="1"/>
          <p:nvPr/>
        </p:nvSpPr>
        <p:spPr>
          <a:xfrm>
            <a:off x="6235835" y="4354134"/>
            <a:ext cx="5016216" cy="796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在视觉效果上便于理解和使用，用户能够很清晰快速的完成他的目标。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4232BA-B3EE-4114-BB71-FBF2C327742E}"/>
              </a:ext>
            </a:extLst>
          </p:cNvPr>
          <p:cNvSpPr txBox="1"/>
          <p:nvPr/>
        </p:nvSpPr>
        <p:spPr>
          <a:xfrm>
            <a:off x="941777" y="1023909"/>
            <a:ext cx="9215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界面原型分类部分参考：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软件需求</a:t>
            </a:r>
            <a:r>
              <a:rPr lang="en-US" altLang="zh-CN" dirty="0"/>
              <a:t>》</a:t>
            </a:r>
            <a:r>
              <a:rPr lang="zh-CN" altLang="en-US" dirty="0"/>
              <a:t>（第三版）</a:t>
            </a:r>
            <a:r>
              <a:rPr lang="en-US" altLang="zh-CN" dirty="0"/>
              <a:t>--Karl </a:t>
            </a:r>
            <a:r>
              <a:rPr lang="en-US" altLang="zh-CN" dirty="0" err="1"/>
              <a:t>Wiegers</a:t>
            </a:r>
            <a:r>
              <a:rPr lang="en-US" altLang="zh-CN" dirty="0"/>
              <a:t> Joy Beatty</a:t>
            </a:r>
            <a:r>
              <a:rPr lang="zh-CN" altLang="en-US" dirty="0"/>
              <a:t>著    </a:t>
            </a:r>
            <a:r>
              <a:rPr lang="en-US" altLang="zh-CN" dirty="0"/>
              <a:t>p266-271</a:t>
            </a:r>
          </a:p>
          <a:p>
            <a:r>
              <a:rPr lang="zh-CN" altLang="en-US" dirty="0"/>
              <a:t>界面原型的设计</a:t>
            </a:r>
            <a:r>
              <a:rPr lang="en-US" altLang="zh-CN"/>
              <a:t>	</a:t>
            </a:r>
            <a:r>
              <a:rPr lang="zh-CN" altLang="en-US"/>
              <a:t>原则</a:t>
            </a:r>
            <a:r>
              <a:rPr lang="zh-CN" altLang="en-US" dirty="0"/>
              <a:t>参考：</a:t>
            </a:r>
            <a:r>
              <a:rPr lang="en-US" altLang="zh-CN" dirty="0">
                <a:hlinkClick r:id="rId2"/>
              </a:rPr>
              <a:t>http://www.sohu.com/a/213225394_99977946</a:t>
            </a:r>
            <a:r>
              <a:rPr lang="zh-CN" altLang="en-US" dirty="0"/>
              <a:t>和</a:t>
            </a:r>
            <a:r>
              <a:rPr lang="en-US" altLang="zh-CN" dirty="0"/>
              <a:t>https://baike.baidu.com/item/%E7%94%A8%E6%88%B7%E7%95%8C%E9%9D%A2%E8%AE%BE%E8%AE%A1/8031166?fr=aladdin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794</Words>
  <Application>Microsoft Office PowerPoint</Application>
  <PresentationFormat>宽屏</PresentationFormat>
  <Paragraphs>59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幼圆</vt:lpstr>
      <vt:lpstr>Arial</vt:lpstr>
      <vt:lpstr>Broadway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阴克强</dc:creator>
  <cp:lastModifiedBy>叶 柏成</cp:lastModifiedBy>
  <cp:revision>44</cp:revision>
  <dcterms:created xsi:type="dcterms:W3CDTF">2015-08-26T08:47:00Z</dcterms:created>
  <dcterms:modified xsi:type="dcterms:W3CDTF">2018-11-04T05:54:04Z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