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6" r:id="rId6"/>
    <p:sldId id="279" r:id="rId7"/>
    <p:sldId id="264" r:id="rId8"/>
    <p:sldId id="277" r:id="rId9"/>
    <p:sldId id="269" r:id="rId10"/>
    <p:sldId id="278" r:id="rId11"/>
    <p:sldId id="268" r:id="rId12"/>
    <p:sldId id="272" r:id="rId13"/>
    <p:sldId id="273" r:id="rId14"/>
    <p:sldId id="275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-96" y="-259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34841" y="2727662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POWERPOINT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ENTER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690449" y="133010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452733" y="695297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26947" y="223513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43249" y="133009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396049" y="133009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95510" y="223513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83793" y="222580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86293" y="3935325"/>
            <a:ext cx="2912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54733" y="3935325"/>
            <a:ext cx="2837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23173" y="3935325"/>
            <a:ext cx="2880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6"/>
          <p:cNvSpPr txBox="1"/>
          <p:nvPr/>
        </p:nvSpPr>
        <p:spPr>
          <a:xfrm>
            <a:off x="5235363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956973" y="1581295"/>
            <a:ext cx="0" cy="46888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74440" y="4208106"/>
            <a:ext cx="454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55365" y="4332628"/>
            <a:ext cx="4646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2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21280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45854" y="2133582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22054" y="2209782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37294" y="214316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9009468" y="2042124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085668" y="211832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100908" y="205170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776291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31302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546894" y="5140502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07292" y="1979266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07817" y="1860507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29554" y="1994488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314364" y="4961694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747527" y="5388409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700828" y="53671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8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52740" y="111216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00828" y="53671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719117">
            <a:off x="2022552" y="1878123"/>
            <a:ext cx="8481379" cy="15027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799859">
            <a:off x="2248425" y="162276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799859">
            <a:off x="5040948" y="2292315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799859">
            <a:off x="7833471" y="296186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21126862" flipH="1">
            <a:off x="4624532" y="196524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21126862" flipH="1">
            <a:off x="7410556" y="257415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21212922" flipH="1">
            <a:off x="3404615" y="3425300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942201">
            <a:off x="1600508" y="2878046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21212922" flipH="1">
            <a:off x="6228109" y="3965083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942201">
            <a:off x="4344072" y="3647414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 rot="942201">
            <a:off x="7331357" y="434199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3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欲知后事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且听下回分解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43556" y="1026972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Enter content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25358" y="2600404"/>
            <a:ext cx="4477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6000" dirty="0" smtClean="0">
                <a:solidFill>
                  <a:schemeClr val="bg1"/>
                </a:solidFill>
              </a:rPr>
              <a:t>RSA</a:t>
            </a:r>
            <a:r>
              <a:rPr lang="zh-CN" altLang="en-US" sz="6000" dirty="0" smtClean="0">
                <a:solidFill>
                  <a:schemeClr val="bg1"/>
                </a:solidFill>
              </a:rPr>
              <a:t>？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7274617" y="3213950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722766" y="4339328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518031" y="1408922"/>
            <a:ext cx="5369169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Rational Software Architect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是一个使用统一建模语言（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UML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）来设计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C++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和</a:t>
            </a:r>
            <a:r>
              <a:rPr lang="en-US" altLang="zh-CN" sz="2800" dirty="0" err="1" smtClean="0">
                <a:solidFill>
                  <a:schemeClr val="bg1"/>
                </a:solidFill>
                <a:cs typeface="Aldhabi" panose="01000000000000000000" pitchFamily="2" charset="-78"/>
              </a:rPr>
              <a:t>JavaEE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（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JEE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）应用程序和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Web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服务的体系结构的建模和开发环境。</a:t>
            </a:r>
            <a:r>
              <a:rPr lang="zh-CN" altLang="en-US" sz="2800" dirty="0" smtClean="0">
                <a:solidFill>
                  <a:schemeClr val="bg1"/>
                </a:solidFill>
              </a:rPr>
              <a:t>是</a:t>
            </a:r>
            <a:r>
              <a:rPr lang="en-US" altLang="zh-CN" sz="2800" dirty="0" smtClean="0">
                <a:solidFill>
                  <a:schemeClr val="bg1"/>
                </a:solidFill>
              </a:rPr>
              <a:t>IBM</a:t>
            </a:r>
            <a:r>
              <a:rPr lang="zh-CN" altLang="en-US" sz="2800" dirty="0" smtClean="0">
                <a:solidFill>
                  <a:schemeClr val="bg1"/>
                </a:solidFill>
              </a:rPr>
              <a:t>在</a:t>
            </a:r>
            <a:r>
              <a:rPr lang="en-US" altLang="zh-CN" sz="2800" dirty="0" smtClean="0">
                <a:solidFill>
                  <a:schemeClr val="bg1"/>
                </a:solidFill>
              </a:rPr>
              <a:t>2003</a:t>
            </a:r>
            <a:r>
              <a:rPr lang="zh-CN" altLang="en-US" sz="2800" dirty="0" smtClean="0">
                <a:solidFill>
                  <a:schemeClr val="bg1"/>
                </a:solidFill>
              </a:rPr>
              <a:t>年二月并购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2800" dirty="0" smtClean="0">
                <a:solidFill>
                  <a:schemeClr val="bg1"/>
                </a:solidFill>
              </a:rPr>
              <a:t>以来，首次发布的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产品。改进过的软件开发平台在集成和易用性上达到一个新的层次，这将会让使用</a:t>
            </a:r>
            <a:r>
              <a:rPr lang="en-US" altLang="zh-CN" sz="2800" dirty="0" smtClean="0">
                <a:solidFill>
                  <a:schemeClr val="bg1"/>
                </a:solidFill>
              </a:rPr>
              <a:t>IBM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产品工作的开发者感到满意。</a:t>
            </a:r>
            <a:endParaRPr lang="zh-CN" altLang="en-US" sz="2800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243129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1346" t="17949" r="26154" b="11795"/>
          <a:stretch>
            <a:fillRect/>
          </a:stretch>
        </p:blipFill>
        <p:spPr bwMode="auto">
          <a:xfrm>
            <a:off x="410307" y="1406771"/>
            <a:ext cx="5908431" cy="444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965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7274617" y="3213950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518031" y="1408922"/>
            <a:ext cx="536916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Rational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软件架构师是建立在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Eclipse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开源软件框架之上的，它包括以架构代码分析、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C++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和模型驱动开发（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MDD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）为核心的能力，其中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UML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用于创建应用程序和</a:t>
            </a:r>
            <a:r>
              <a:rPr lang="en-US" altLang="zh-CN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Web</a:t>
            </a:r>
            <a:r>
              <a:rPr lang="zh-CN" altLang="en-US" sz="2800" dirty="0" smtClean="0">
                <a:solidFill>
                  <a:schemeClr val="bg1"/>
                </a:solidFill>
                <a:cs typeface="Aldhabi" panose="01000000000000000000" pitchFamily="2" charset="-78"/>
              </a:rPr>
              <a:t>服务。</a:t>
            </a:r>
            <a:endParaRPr lang="en-US" altLang="zh-CN" sz="2800" dirty="0" smtClean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243129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1346" t="17949" r="26154" b="11795"/>
          <a:stretch>
            <a:fillRect/>
          </a:stretch>
        </p:blipFill>
        <p:spPr bwMode="auto">
          <a:xfrm>
            <a:off x="410307" y="1406771"/>
            <a:ext cx="5908431" cy="444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539916" y="4627658"/>
            <a:ext cx="54645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FF0000"/>
                </a:solidFill>
              </a:rPr>
              <a:t>软件开发平台包含了好几个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IBM Rational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产品</a:t>
            </a:r>
            <a:endParaRPr lang="zh-CN" altLang="en-US" sz="2800" b="1" dirty="0" smtClean="0">
              <a:solidFill>
                <a:srgbClr val="FF0000"/>
              </a:solidFill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65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452733" y="695297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35363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1547446" y="1294930"/>
            <a:ext cx="3692769" cy="239783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11"/>
          <p:cNvSpPr txBox="1"/>
          <p:nvPr/>
        </p:nvSpPr>
        <p:spPr>
          <a:xfrm>
            <a:off x="1868332" y="1906891"/>
            <a:ext cx="303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IBM Rational Software Architect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1019906" y="3819795"/>
            <a:ext cx="479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这个工具允许架构师设计和维护应用程序的架构。</a:t>
            </a:r>
            <a:r>
              <a:rPr lang="en-US" altLang="zh-CN" sz="2400" dirty="0" smtClean="0">
                <a:solidFill>
                  <a:schemeClr val="bg1"/>
                </a:solidFill>
              </a:rPr>
              <a:t>Rational Software Architect </a:t>
            </a:r>
            <a:r>
              <a:rPr lang="zh-CN" altLang="en-US" sz="2400" dirty="0" smtClean="0">
                <a:solidFill>
                  <a:schemeClr val="bg1"/>
                </a:solidFill>
              </a:rPr>
              <a:t>是重点。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564923" y="1388716"/>
            <a:ext cx="4947139" cy="2022700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11"/>
          <p:cNvSpPr txBox="1"/>
          <p:nvPr/>
        </p:nvSpPr>
        <p:spPr>
          <a:xfrm>
            <a:off x="7280030" y="1824829"/>
            <a:ext cx="33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IBM Rational Software Modeler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6189785" y="3818094"/>
            <a:ext cx="533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 这是一个基于统一建模语言（</a:t>
            </a:r>
            <a:r>
              <a:rPr lang="en-US" altLang="zh-CN" sz="2400" dirty="0" smtClean="0">
                <a:solidFill>
                  <a:schemeClr val="bg1"/>
                </a:solidFill>
              </a:rPr>
              <a:t>UML) 2.0</a:t>
            </a:r>
            <a:r>
              <a:rPr lang="zh-CN" altLang="en-US" sz="2400" dirty="0" smtClean="0">
                <a:solidFill>
                  <a:schemeClr val="bg1"/>
                </a:solidFill>
              </a:rPr>
              <a:t>的工具，它允许架构设计师和分析师们创建系统的不同视图。这个工具一方面能很好的促进架构师和设计师的沟通，另一方面也能促进架构师和开发团队的沟通。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452733" y="695297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35363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1090246" y="1330100"/>
            <a:ext cx="3622431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11"/>
          <p:cNvSpPr txBox="1"/>
          <p:nvPr/>
        </p:nvSpPr>
        <p:spPr>
          <a:xfrm>
            <a:off x="1352516" y="1895168"/>
            <a:ext cx="303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IBM Rational Portfolio Manager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281352" y="3772904"/>
            <a:ext cx="533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 </a:t>
            </a:r>
            <a:r>
              <a:rPr lang="zh-CN" altLang="en-US" sz="2400" dirty="0" smtClean="0">
                <a:solidFill>
                  <a:schemeClr val="bg1"/>
                </a:solidFill>
              </a:rPr>
              <a:t>是一个围绕整个项目生命周期的项目管理工具，</a:t>
            </a:r>
            <a:r>
              <a:rPr lang="en-US" altLang="zh-CN" sz="2400" dirty="0" smtClean="0">
                <a:solidFill>
                  <a:schemeClr val="bg1"/>
                </a:solidFill>
              </a:rPr>
              <a:t>Rational Portfolio Manager</a:t>
            </a:r>
            <a:r>
              <a:rPr lang="zh-CN" altLang="en-US" sz="2400" dirty="0" smtClean="0">
                <a:solidFill>
                  <a:schemeClr val="bg1"/>
                </a:solidFill>
              </a:rPr>
              <a:t>有助于对项目组合投资提供实时的可见性。它允许管理者作出正确的决定。这个产品也可以用来增进不同开发团队间的协作。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5486400" y="1318377"/>
            <a:ext cx="6295292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11"/>
          <p:cNvSpPr txBox="1"/>
          <p:nvPr/>
        </p:nvSpPr>
        <p:spPr>
          <a:xfrm>
            <a:off x="6541477" y="1883445"/>
            <a:ext cx="4384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IBM Rational Application Developer and Rational Web Developer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5779476" y="3818094"/>
            <a:ext cx="5744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 这分别是 </a:t>
            </a:r>
            <a:r>
              <a:rPr lang="en-US" altLang="zh-CN" sz="2400" dirty="0" smtClean="0">
                <a:solidFill>
                  <a:schemeClr val="bg1"/>
                </a:solidFill>
              </a:rPr>
              <a:t>IBM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WebSphere</a:t>
            </a:r>
            <a:r>
              <a:rPr lang="en-US" altLang="zh-CN" sz="2400" dirty="0" smtClean="0">
                <a:solidFill>
                  <a:schemeClr val="bg1"/>
                </a:solidFill>
              </a:rPr>
              <a:t> Studio Application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Develope</a:t>
            </a:r>
            <a:r>
              <a:rPr lang="en-US" altLang="zh-CN" sz="2400" dirty="0" smtClean="0">
                <a:solidFill>
                  <a:schemeClr val="bg1"/>
                </a:solidFill>
              </a:rPr>
              <a:t> r</a:t>
            </a:r>
            <a:r>
              <a:rPr lang="zh-CN" altLang="en-US" sz="2400" dirty="0" smtClean="0">
                <a:solidFill>
                  <a:schemeClr val="bg1"/>
                </a:solidFill>
              </a:rPr>
              <a:t>和 </a:t>
            </a:r>
            <a:r>
              <a:rPr lang="en-US" altLang="zh-CN" sz="2400" dirty="0" smtClean="0">
                <a:solidFill>
                  <a:schemeClr val="bg1"/>
                </a:solidFill>
              </a:rPr>
              <a:t>IBM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WebSphere</a:t>
            </a:r>
            <a:r>
              <a:rPr lang="en-US" altLang="zh-CN" sz="2400" dirty="0" smtClean="0">
                <a:solidFill>
                  <a:schemeClr val="bg1"/>
                </a:solidFill>
              </a:rPr>
              <a:t> Studio Site Developer </a:t>
            </a:r>
            <a:r>
              <a:rPr lang="zh-CN" altLang="en-US" sz="2400" dirty="0" smtClean="0">
                <a:solidFill>
                  <a:schemeClr val="bg1"/>
                </a:solidFill>
              </a:rPr>
              <a:t>集成开发环境（</a:t>
            </a:r>
            <a:r>
              <a:rPr lang="en-US" altLang="zh-CN" sz="2400" dirty="0" smtClean="0">
                <a:solidFill>
                  <a:schemeClr val="bg1"/>
                </a:solidFill>
              </a:rPr>
              <a:t>IDE</a:t>
            </a:r>
            <a:r>
              <a:rPr lang="zh-CN" altLang="en-US" sz="2400" dirty="0" smtClean="0">
                <a:solidFill>
                  <a:schemeClr val="bg1"/>
                </a:solidFill>
              </a:rPr>
              <a:t>）工具的另一个商标。这些新产品现在是</a:t>
            </a:r>
            <a:r>
              <a:rPr lang="en-US" altLang="zh-CN" sz="2400" dirty="0" smtClean="0">
                <a:solidFill>
                  <a:schemeClr val="bg1"/>
                </a:solidFill>
              </a:rPr>
              <a:t>IBM Rational Software Modeler </a:t>
            </a:r>
            <a:r>
              <a:rPr lang="zh-CN" altLang="en-US" sz="2400" dirty="0" smtClean="0">
                <a:solidFill>
                  <a:schemeClr val="bg1"/>
                </a:solidFill>
              </a:rPr>
              <a:t>和 </a:t>
            </a:r>
            <a:r>
              <a:rPr lang="en-US" altLang="zh-CN" sz="2400" dirty="0" smtClean="0">
                <a:solidFill>
                  <a:schemeClr val="bg1"/>
                </a:solidFill>
              </a:rPr>
              <a:t>IBM Rational Software Architect </a:t>
            </a:r>
            <a:r>
              <a:rPr lang="zh-CN" altLang="en-US" sz="2400" dirty="0" smtClean="0">
                <a:solidFill>
                  <a:schemeClr val="bg1"/>
                </a:solidFill>
              </a:rPr>
              <a:t>的基础。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441938" y="1423884"/>
            <a:ext cx="291904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452733" y="695297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98701" y="2047568"/>
            <a:ext cx="2598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IBM Rational Manual Tester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642338" y="1330099"/>
            <a:ext cx="3247293" cy="2573686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112369" y="1453661"/>
            <a:ext cx="3493477" cy="23211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1418" y="2024123"/>
            <a:ext cx="2898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IBM Rational Functional Tester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96931" y="1991348"/>
            <a:ext cx="3233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IBM Rational Performance Tester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4401" y="3935325"/>
            <a:ext cx="3284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这个工具允许分析人员和测试人员去创建和执行测试用例。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 Manual Tester </a:t>
            </a:r>
            <a:r>
              <a:rPr lang="zh-CN" altLang="en-US" sz="2800" dirty="0" smtClean="0">
                <a:solidFill>
                  <a:schemeClr val="bg1"/>
                </a:solidFill>
              </a:rPr>
              <a:t>是针对单元测试的。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54733" y="3993940"/>
            <a:ext cx="2837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这个工具可以用来把功能测试和回归测试自动化。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34896" y="3982217"/>
            <a:ext cx="2880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这个工具可以对你的应用程序自动进行增加负载和测试性能。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6"/>
          <p:cNvSpPr txBox="1"/>
          <p:nvPr/>
        </p:nvSpPr>
        <p:spPr>
          <a:xfrm>
            <a:off x="5235363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4" grpId="0" animBg="1"/>
      <p:bldP spid="15" grpId="0"/>
      <p:bldP spid="17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744578" y="1218609"/>
            <a:ext cx="94808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因为 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 Software Architect </a:t>
            </a:r>
            <a:r>
              <a:rPr lang="zh-CN" altLang="en-US" sz="2800" dirty="0" smtClean="0">
                <a:solidFill>
                  <a:schemeClr val="bg1"/>
                </a:solidFill>
              </a:rPr>
              <a:t>是在 </a:t>
            </a:r>
            <a:r>
              <a:rPr lang="en-US" altLang="zh-CN" sz="2800" dirty="0" smtClean="0">
                <a:solidFill>
                  <a:schemeClr val="bg1"/>
                </a:solidFill>
              </a:rPr>
              <a:t>Eclipse </a:t>
            </a:r>
            <a:r>
              <a:rPr lang="zh-CN" altLang="en-US" sz="2800" dirty="0" smtClean="0">
                <a:solidFill>
                  <a:schemeClr val="bg1"/>
                </a:solidFill>
              </a:rPr>
              <a:t>基础上建造的，你可以将 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 Software Architect </a:t>
            </a:r>
            <a:r>
              <a:rPr lang="zh-CN" altLang="en-US" sz="2800" dirty="0" smtClean="0">
                <a:solidFill>
                  <a:schemeClr val="bg1"/>
                </a:solidFill>
              </a:rPr>
              <a:t>用于</a:t>
            </a:r>
            <a:r>
              <a:rPr lang="en-US" altLang="zh-CN" sz="2800" dirty="0" smtClean="0">
                <a:solidFill>
                  <a:schemeClr val="bg1"/>
                </a:solidFill>
              </a:rPr>
              <a:t>Java 2 </a:t>
            </a:r>
            <a:r>
              <a:rPr lang="zh-CN" altLang="en-US" sz="2800" dirty="0" smtClean="0">
                <a:solidFill>
                  <a:schemeClr val="bg1"/>
                </a:solidFill>
              </a:rPr>
              <a:t>平台，企业版 </a:t>
            </a:r>
            <a:r>
              <a:rPr lang="en-US" altLang="zh-CN" sz="2800" dirty="0" smtClean="0">
                <a:solidFill>
                  <a:schemeClr val="bg1"/>
                </a:solidFill>
              </a:rPr>
              <a:t>(J2EE </a:t>
            </a:r>
            <a:r>
              <a:rPr lang="zh-CN" altLang="en-US" sz="2800" dirty="0" smtClean="0">
                <a:solidFill>
                  <a:schemeClr val="bg1"/>
                </a:solidFill>
              </a:rPr>
              <a:t>平台</a:t>
            </a:r>
            <a:r>
              <a:rPr lang="en-US" altLang="zh-CN" sz="2800" dirty="0" smtClean="0">
                <a:solidFill>
                  <a:schemeClr val="bg1"/>
                </a:solidFill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</a:rPr>
              <a:t>技术。 除此之外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使用代码生成功能，这是 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 Software Architect </a:t>
            </a:r>
            <a:r>
              <a:rPr lang="zh-CN" altLang="en-US" sz="2800" dirty="0" smtClean="0">
                <a:solidFill>
                  <a:schemeClr val="bg1"/>
                </a:solidFill>
              </a:rPr>
              <a:t>的一部分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你可以把设计和画在建模视图中的 </a:t>
            </a:r>
            <a:r>
              <a:rPr lang="en-US" altLang="zh-CN" sz="2800" dirty="0" smtClean="0">
                <a:solidFill>
                  <a:schemeClr val="bg1"/>
                </a:solidFill>
              </a:rPr>
              <a:t>UML </a:t>
            </a:r>
            <a:r>
              <a:rPr lang="zh-CN" altLang="en-US" sz="2800" dirty="0" smtClean="0">
                <a:solidFill>
                  <a:schemeClr val="bg1"/>
                </a:solidFill>
              </a:rPr>
              <a:t>图转换为代码。最后，底层的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Eclips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平台也提供强健和功能丰富的集成开发环境给开发者。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然而，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 Software Architect </a:t>
            </a:r>
            <a:r>
              <a:rPr lang="zh-CN" altLang="en-US" sz="2800" dirty="0" smtClean="0">
                <a:solidFill>
                  <a:schemeClr val="bg1"/>
                </a:solidFill>
              </a:rPr>
              <a:t>并不局限于 </a:t>
            </a:r>
            <a:r>
              <a:rPr lang="en-US" altLang="zh-CN" sz="2800" dirty="0" smtClean="0">
                <a:solidFill>
                  <a:schemeClr val="bg1"/>
                </a:solidFill>
              </a:rPr>
              <a:t>Java </a:t>
            </a:r>
            <a:r>
              <a:rPr lang="zh-CN" altLang="en-US" sz="2800" dirty="0" smtClean="0">
                <a:solidFill>
                  <a:schemeClr val="bg1"/>
                </a:solidFill>
              </a:rPr>
              <a:t>技术或 </a:t>
            </a:r>
            <a:r>
              <a:rPr lang="en-US" altLang="zh-CN" sz="2800" dirty="0" smtClean="0">
                <a:solidFill>
                  <a:schemeClr val="bg1"/>
                </a:solidFill>
              </a:rPr>
              <a:t>J2EE </a:t>
            </a:r>
            <a:r>
              <a:rPr lang="zh-CN" altLang="en-US" sz="2800" dirty="0" smtClean="0">
                <a:solidFill>
                  <a:schemeClr val="bg1"/>
                </a:solidFill>
              </a:rPr>
              <a:t>平台。 你也可以在需要时把你创建的 </a:t>
            </a:r>
            <a:r>
              <a:rPr lang="en-US" altLang="zh-CN" sz="2800" dirty="0" smtClean="0">
                <a:solidFill>
                  <a:schemeClr val="bg1"/>
                </a:solidFill>
              </a:rPr>
              <a:t>UML </a:t>
            </a:r>
            <a:r>
              <a:rPr lang="zh-CN" altLang="en-US" sz="2800" dirty="0" smtClean="0">
                <a:solidFill>
                  <a:schemeClr val="bg1"/>
                </a:solidFill>
              </a:rPr>
              <a:t>模型转换为 </a:t>
            </a:r>
            <a:r>
              <a:rPr lang="en-US" altLang="zh-CN" sz="2800" dirty="0" smtClean="0">
                <a:solidFill>
                  <a:schemeClr val="bg1"/>
                </a:solidFill>
              </a:rPr>
              <a:t>C++ </a:t>
            </a:r>
            <a:r>
              <a:rPr lang="zh-CN" altLang="en-US" sz="2800" dirty="0" smtClean="0">
                <a:solidFill>
                  <a:schemeClr val="bg1"/>
                </a:solidFill>
              </a:rPr>
              <a:t>代码。这个工具的代码生成功能可以让你很轻易产生基本的代码，然后你可以进行定制修改。这个特性允许开发人员在非</a:t>
            </a:r>
            <a:r>
              <a:rPr lang="en-US" altLang="zh-CN" sz="2800" dirty="0" smtClean="0">
                <a:solidFill>
                  <a:schemeClr val="bg1"/>
                </a:solidFill>
              </a:rPr>
              <a:t>J2EE</a:t>
            </a:r>
            <a:r>
              <a:rPr lang="zh-CN" altLang="en-US" sz="2800" dirty="0" smtClean="0">
                <a:solidFill>
                  <a:schemeClr val="bg1"/>
                </a:solidFill>
              </a:rPr>
              <a:t>平台开发时，也可以使用</a:t>
            </a:r>
            <a:r>
              <a:rPr lang="en-US" altLang="zh-CN" sz="2800" dirty="0" smtClean="0">
                <a:solidFill>
                  <a:schemeClr val="bg1"/>
                </a:solidFill>
              </a:rPr>
              <a:t>Rational Software Architect</a:t>
            </a:r>
            <a:r>
              <a:rPr lang="zh-CN" altLang="en-US" sz="2800" dirty="0" smtClean="0">
                <a:solidFill>
                  <a:schemeClr val="bg1"/>
                </a:solidFill>
              </a:rPr>
              <a:t>的建模和设计模式功能。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5" name="文本框 26"/>
          <p:cNvSpPr txBox="1"/>
          <p:nvPr/>
        </p:nvSpPr>
        <p:spPr>
          <a:xfrm>
            <a:off x="5199268" y="338813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7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506</Words>
  <Application>Microsoft Office PowerPoint</Application>
  <PresentationFormat>自定义</PresentationFormat>
  <Paragraphs>68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s</cp:lastModifiedBy>
  <cp:revision>52</cp:revision>
  <dcterms:created xsi:type="dcterms:W3CDTF">2015-07-27T07:00:14Z</dcterms:created>
  <dcterms:modified xsi:type="dcterms:W3CDTF">2018-10-21T04:29:53Z</dcterms:modified>
</cp:coreProperties>
</file>