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3" r:id="rId3"/>
    <p:sldId id="269" r:id="rId4"/>
    <p:sldId id="271" r:id="rId5"/>
    <p:sldId id="272" r:id="rId6"/>
    <p:sldId id="274" r:id="rId7"/>
    <p:sldId id="275" r:id="rId8"/>
    <p:sldId id="276" r:id="rId9"/>
    <p:sldId id="279" r:id="rId10"/>
    <p:sldId id="273" r:id="rId11"/>
    <p:sldId id="280" r:id="rId12"/>
    <p:sldId id="281" r:id="rId13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B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45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5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CE4FC-89D9-47EB-AF77-CCF584282656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FCFC2-CCD7-41BB-BE54-4729DA27F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5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00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353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6200000">
            <a:off x="-2788231" y="791795"/>
            <a:ext cx="8594767" cy="5274412"/>
            <a:chOff x="1251204" y="190500"/>
            <a:chExt cx="9675114" cy="5935847"/>
          </a:xfrm>
        </p:grpSpPr>
        <p:sp>
          <p:nvSpPr>
            <p:cNvPr id="5" name="等腰三角形 4"/>
            <p:cNvSpPr/>
            <p:nvPr/>
          </p:nvSpPr>
          <p:spPr>
            <a:xfrm flipV="1">
              <a:off x="3489960" y="1463040"/>
              <a:ext cx="5212080" cy="449317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flipH="1" flipV="1">
              <a:off x="1781860" y="2514600"/>
              <a:ext cx="2174444" cy="1874520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flipH="1">
              <a:off x="6308496" y="4489275"/>
              <a:ext cx="1701648" cy="1466937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flipH="1">
              <a:off x="7717536" y="755694"/>
              <a:ext cx="1305816" cy="1125702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flipH="1">
              <a:off x="8461247" y="2307020"/>
              <a:ext cx="992125" cy="855279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flipH="1">
              <a:off x="2668524" y="1170852"/>
              <a:ext cx="708052" cy="610389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flipH="1">
              <a:off x="1251204" y="2973508"/>
              <a:ext cx="394716" cy="340272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flipH="1" flipV="1">
              <a:off x="10334244" y="3162300"/>
              <a:ext cx="394716" cy="340272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flipH="1" flipV="1">
              <a:off x="3095244" y="5883820"/>
              <a:ext cx="281332" cy="242527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flipH="1">
              <a:off x="9520121" y="774217"/>
              <a:ext cx="1168149" cy="1007024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flipH="1" flipV="1">
              <a:off x="10531602" y="190500"/>
              <a:ext cx="394716" cy="340272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4243" y="1851645"/>
            <a:ext cx="249699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bg1"/>
                </a:solidFill>
              </a:rPr>
              <a:t>8</a:t>
            </a:r>
            <a:endParaRPr lang="zh-CN" altLang="en-US" sz="199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70389" y="2450424"/>
            <a:ext cx="5202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</a:rPr>
              <a:t>配置系统管理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870388" y="3089061"/>
            <a:ext cx="4989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bg1"/>
                </a:solidFill>
              </a:rPr>
              <a:t>8.1 </a:t>
            </a:r>
            <a:r>
              <a:rPr lang="zh-CN" altLang="en-US" sz="2400" dirty="0">
                <a:solidFill>
                  <a:schemeClr val="bg1"/>
                </a:solidFill>
              </a:rPr>
              <a:t>配置管理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8.2 </a:t>
            </a:r>
            <a:r>
              <a:rPr lang="zh-CN" altLang="en-US" sz="2400" dirty="0">
                <a:solidFill>
                  <a:schemeClr val="bg1"/>
                </a:solidFill>
              </a:rPr>
              <a:t>版本管理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8.3 Git</a:t>
            </a:r>
            <a:r>
              <a:rPr lang="zh-CN" altLang="en-US" sz="2400" dirty="0">
                <a:solidFill>
                  <a:schemeClr val="bg1"/>
                </a:solidFill>
              </a:rPr>
              <a:t>使用策略</a:t>
            </a:r>
          </a:p>
        </p:txBody>
      </p:sp>
    </p:spTree>
    <p:extLst>
      <p:ext uri="{BB962C8B-B14F-4D97-AF65-F5344CB8AC3E}">
        <p14:creationId xmlns:p14="http://schemas.microsoft.com/office/powerpoint/2010/main" val="4148886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6200000">
            <a:off x="-2788231" y="791795"/>
            <a:ext cx="8594767" cy="5274412"/>
            <a:chOff x="1251204" y="190500"/>
            <a:chExt cx="9675114" cy="5935847"/>
          </a:xfrm>
        </p:grpSpPr>
        <p:sp>
          <p:nvSpPr>
            <p:cNvPr id="5" name="等腰三角形 4"/>
            <p:cNvSpPr/>
            <p:nvPr/>
          </p:nvSpPr>
          <p:spPr>
            <a:xfrm flipV="1">
              <a:off x="3489960" y="1463040"/>
              <a:ext cx="5212080" cy="449317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flipH="1" flipV="1">
              <a:off x="1781860" y="2514600"/>
              <a:ext cx="2174444" cy="1874520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flipH="1">
              <a:off x="6308496" y="4489275"/>
              <a:ext cx="1701648" cy="1466937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flipH="1">
              <a:off x="7717536" y="755694"/>
              <a:ext cx="1305816" cy="1125702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flipH="1">
              <a:off x="8461247" y="2307020"/>
              <a:ext cx="992125" cy="855279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flipH="1">
              <a:off x="2668524" y="1170852"/>
              <a:ext cx="708052" cy="610389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flipH="1">
              <a:off x="1251204" y="2973508"/>
              <a:ext cx="394716" cy="340272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flipH="1" flipV="1">
              <a:off x="10334244" y="3162300"/>
              <a:ext cx="394716" cy="340272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flipH="1" flipV="1">
              <a:off x="3095244" y="5883820"/>
              <a:ext cx="281332" cy="242527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flipH="1">
              <a:off x="9520121" y="774217"/>
              <a:ext cx="1168149" cy="1007024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flipH="1" flipV="1">
              <a:off x="10531602" y="190500"/>
              <a:ext cx="394716" cy="340272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0" y="2214392"/>
            <a:ext cx="24969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10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70389" y="2450424"/>
            <a:ext cx="5202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</a:rPr>
              <a:t>采购管理计划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870388" y="3089061"/>
            <a:ext cx="4989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bg1"/>
                </a:solidFill>
              </a:rPr>
              <a:t>10.1 </a:t>
            </a:r>
            <a:r>
              <a:rPr lang="zh-CN" altLang="en-US" sz="2400" dirty="0">
                <a:solidFill>
                  <a:schemeClr val="bg1"/>
                </a:solidFill>
              </a:rPr>
              <a:t>采购内容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10.2 </a:t>
            </a:r>
            <a:r>
              <a:rPr lang="zh-CN" altLang="en-US" sz="2400" dirty="0">
                <a:solidFill>
                  <a:schemeClr val="bg1"/>
                </a:solidFill>
              </a:rPr>
              <a:t>采购项目的风险问题</a:t>
            </a:r>
          </a:p>
        </p:txBody>
      </p:sp>
    </p:spTree>
    <p:extLst>
      <p:ext uri="{BB962C8B-B14F-4D97-AF65-F5344CB8AC3E}">
        <p14:creationId xmlns:p14="http://schemas.microsoft.com/office/powerpoint/2010/main" val="71150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365855" y="320041"/>
            <a:ext cx="1890252" cy="162910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flipV="1">
            <a:off x="1509153" y="445113"/>
            <a:ext cx="1189030" cy="1024758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flipV="1">
            <a:off x="160062" y="1115147"/>
            <a:ext cx="823174" cy="709448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1481" y="543782"/>
            <a:ext cx="5202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</a:rPr>
              <a:t>10.1 </a:t>
            </a:r>
            <a:r>
              <a:rPr lang="zh-CN" altLang="en-US" sz="3600" b="1" dirty="0">
                <a:solidFill>
                  <a:schemeClr val="accent2"/>
                </a:solidFill>
              </a:rPr>
              <a:t>采购内容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7638EC-31EB-4D54-959D-82F1C67CE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78" t="28421" r="42495" b="37154"/>
          <a:stretch/>
        </p:blipFill>
        <p:spPr>
          <a:xfrm>
            <a:off x="649515" y="1985219"/>
            <a:ext cx="5448072" cy="42805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7C5506-8282-40CD-A1CA-F2C99BB7E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78" t="62223" r="42322" b="9940"/>
          <a:stretch/>
        </p:blipFill>
        <p:spPr>
          <a:xfrm>
            <a:off x="6395325" y="1985219"/>
            <a:ext cx="4977183" cy="428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365855" y="320041"/>
            <a:ext cx="1890252" cy="162910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flipV="1">
            <a:off x="1509153" y="445113"/>
            <a:ext cx="1189030" cy="1024758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flipV="1">
            <a:off x="160062" y="1115147"/>
            <a:ext cx="823174" cy="709448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1481" y="543782"/>
            <a:ext cx="598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</a:rPr>
              <a:t>10.2 </a:t>
            </a:r>
            <a:r>
              <a:rPr lang="zh-CN" altLang="en-US" sz="3600" b="1" dirty="0">
                <a:solidFill>
                  <a:schemeClr val="accent2"/>
                </a:solidFill>
              </a:rPr>
              <a:t>采购项目的风险问题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96983E-D8A0-4925-81E3-16717940F4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42" t="46850" r="41168" b="19201"/>
          <a:stretch/>
        </p:blipFill>
        <p:spPr>
          <a:xfrm>
            <a:off x="2359917" y="1675488"/>
            <a:ext cx="8421242" cy="478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6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365855" y="320041"/>
            <a:ext cx="1890252" cy="162910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flipV="1">
            <a:off x="1509153" y="445113"/>
            <a:ext cx="1189030" cy="1024758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flipV="1">
            <a:off x="160062" y="1115147"/>
            <a:ext cx="823174" cy="709448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1481" y="560208"/>
            <a:ext cx="5202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</a:rPr>
              <a:t>8.1 </a:t>
            </a:r>
            <a:r>
              <a:rPr lang="zh-CN" altLang="en-US" sz="3600" b="1" dirty="0">
                <a:solidFill>
                  <a:schemeClr val="accent2"/>
                </a:solidFill>
              </a:rPr>
              <a:t>配置管理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021FBA-A8FD-47C0-A593-7CC9C42FB052}"/>
              </a:ext>
            </a:extLst>
          </p:cNvPr>
          <p:cNvSpPr txBox="1"/>
          <p:nvPr/>
        </p:nvSpPr>
        <p:spPr>
          <a:xfrm>
            <a:off x="405183" y="2179229"/>
            <a:ext cx="358094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8.1.1 </a:t>
            </a:r>
            <a:r>
              <a:rPr lang="zh-CN" altLang="en-US" sz="2800" dirty="0">
                <a:solidFill>
                  <a:schemeClr val="bg1"/>
                </a:solidFill>
              </a:rPr>
              <a:t>配置项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       </a:t>
            </a:r>
            <a:r>
              <a:rPr lang="zh-CN" altLang="en-US" sz="2000" dirty="0">
                <a:solidFill>
                  <a:schemeClr val="bg1"/>
                </a:solidFill>
              </a:rPr>
              <a:t>包括项目可行性报告、项目总体计划、需求工程计划、软件需求规格说明计划、软件需求变更计划、系统设计与实现计划、软件概要设计说明、测试与运维计划、会议纪要等输出文档与过程文档。</a:t>
            </a:r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3A1981-5200-4E05-A72B-541062D0CBAE}"/>
              </a:ext>
            </a:extLst>
          </p:cNvPr>
          <p:cNvSpPr txBox="1"/>
          <p:nvPr/>
        </p:nvSpPr>
        <p:spPr>
          <a:xfrm>
            <a:off x="4369409" y="2179229"/>
            <a:ext cx="327979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8.1.2 </a:t>
            </a:r>
            <a:r>
              <a:rPr lang="zh-CN" altLang="en-US" sz="2800" dirty="0">
                <a:solidFill>
                  <a:schemeClr val="bg1"/>
                </a:solidFill>
              </a:rPr>
              <a:t>配置命名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     </a:t>
            </a:r>
            <a:r>
              <a:rPr lang="zh-CN" altLang="en-US" sz="2400" dirty="0">
                <a:solidFill>
                  <a:schemeClr val="bg1"/>
                </a:solidFill>
              </a:rPr>
              <a:t>组内文件命名规范为 </a:t>
            </a:r>
            <a:r>
              <a:rPr lang="en-US" altLang="zh-CN" sz="2400" dirty="0">
                <a:solidFill>
                  <a:schemeClr val="bg1"/>
                </a:solidFill>
              </a:rPr>
              <a:t>PRD2018-G03-</a:t>
            </a:r>
            <a:r>
              <a:rPr lang="zh-CN" altLang="en-US" sz="2400" dirty="0">
                <a:solidFill>
                  <a:schemeClr val="bg1"/>
                </a:solidFill>
              </a:rPr>
              <a:t>文件名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      如果是会议纪要，则需在文件名后加上日期，如 </a:t>
            </a:r>
            <a:r>
              <a:rPr lang="en-US" altLang="zh-CN" sz="2400" dirty="0">
                <a:solidFill>
                  <a:schemeClr val="bg1"/>
                </a:solidFill>
              </a:rPr>
              <a:t>PRD2018-G03-</a:t>
            </a:r>
            <a:r>
              <a:rPr lang="zh-CN" altLang="en-US" sz="2400" dirty="0">
                <a:solidFill>
                  <a:schemeClr val="bg1"/>
                </a:solidFill>
              </a:rPr>
              <a:t>会议纪要</a:t>
            </a:r>
            <a:r>
              <a:rPr lang="en-US" altLang="zh-CN" sz="2400" dirty="0">
                <a:solidFill>
                  <a:schemeClr val="bg1"/>
                </a:solidFill>
              </a:rPr>
              <a:t>-10.2</a:t>
            </a:r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E1B3BAE-13D9-498F-AA39-9ECEB2035ADF}"/>
              </a:ext>
            </a:extLst>
          </p:cNvPr>
          <p:cNvSpPr txBox="1"/>
          <p:nvPr/>
        </p:nvSpPr>
        <p:spPr>
          <a:xfrm>
            <a:off x="8032485" y="2179229"/>
            <a:ext cx="353493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8.1.3 </a:t>
            </a:r>
            <a:r>
              <a:rPr lang="zh-CN" altLang="en-US" sz="2800" dirty="0">
                <a:solidFill>
                  <a:schemeClr val="bg1"/>
                </a:solidFill>
              </a:rPr>
              <a:t>标识代号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      文档的命名简写，组内每个配置的文件都应该有一个唯一的标识（除会议纪要），命名规则为</a:t>
            </a:r>
            <a:r>
              <a:rPr lang="en-US" altLang="zh-CN" sz="2000" dirty="0">
                <a:solidFill>
                  <a:schemeClr val="bg1"/>
                </a:solidFill>
              </a:rPr>
              <a:t>PRD2018-G03-</a:t>
            </a:r>
            <a:r>
              <a:rPr lang="zh-CN" altLang="en-US" sz="2000" dirty="0">
                <a:solidFill>
                  <a:schemeClr val="bg1"/>
                </a:solidFill>
              </a:rPr>
              <a:t>其英文名的开头简写的大写，如有重复，则加上数字。如可行性分析报告的英文名为“</a:t>
            </a:r>
            <a:r>
              <a:rPr lang="en-US" altLang="zh-CN" sz="2000" dirty="0">
                <a:solidFill>
                  <a:schemeClr val="bg1"/>
                </a:solidFill>
              </a:rPr>
              <a:t>Feasibility study report”</a:t>
            </a:r>
            <a:r>
              <a:rPr lang="zh-CN" altLang="en-US" sz="2000" dirty="0">
                <a:solidFill>
                  <a:schemeClr val="bg1"/>
                </a:solidFill>
              </a:rPr>
              <a:t>，其文件标识为：</a:t>
            </a:r>
            <a:r>
              <a:rPr lang="en-US" altLang="zh-CN" sz="2000" dirty="0">
                <a:solidFill>
                  <a:schemeClr val="bg1"/>
                </a:solidFill>
              </a:rPr>
              <a:t>PRD2018-G03-FSR</a:t>
            </a:r>
            <a:r>
              <a:rPr lang="zh-CN" altLang="en-US" sz="2000" dirty="0">
                <a:solidFill>
                  <a:schemeClr val="bg1"/>
                </a:solidFill>
              </a:rPr>
              <a:t>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958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365855" y="320041"/>
            <a:ext cx="1890252" cy="162910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flipV="1">
            <a:off x="1509153" y="445113"/>
            <a:ext cx="1189030" cy="1024758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flipV="1">
            <a:off x="160062" y="1115147"/>
            <a:ext cx="823174" cy="709448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1481" y="560208"/>
            <a:ext cx="5202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</a:rPr>
              <a:t>8.2 </a:t>
            </a:r>
            <a:r>
              <a:rPr lang="zh-CN" altLang="en-US" sz="3600" b="1" dirty="0">
                <a:solidFill>
                  <a:schemeClr val="accent2"/>
                </a:solidFill>
              </a:rPr>
              <a:t>版本管理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021FBA-A8FD-47C0-A593-7CC9C42FB052}"/>
              </a:ext>
            </a:extLst>
          </p:cNvPr>
          <p:cNvSpPr txBox="1"/>
          <p:nvPr/>
        </p:nvSpPr>
        <p:spPr>
          <a:xfrm>
            <a:off x="1695779" y="2290983"/>
            <a:ext cx="365625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8.2.1 </a:t>
            </a:r>
            <a:r>
              <a:rPr lang="zh-CN" altLang="en-US" sz="2800" dirty="0">
                <a:solidFill>
                  <a:schemeClr val="bg1"/>
                </a:solidFill>
              </a:rPr>
              <a:t>版本格式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每一个文档的版本格式为</a:t>
            </a:r>
            <a:r>
              <a:rPr lang="en-US" altLang="zh-CN" sz="2400" dirty="0">
                <a:solidFill>
                  <a:schemeClr val="bg1"/>
                </a:solidFill>
              </a:rPr>
              <a:t>[</a:t>
            </a:r>
            <a:r>
              <a:rPr lang="zh-CN" altLang="en-US" sz="2400" dirty="0">
                <a:solidFill>
                  <a:schemeClr val="bg1"/>
                </a:solidFill>
              </a:rPr>
              <a:t>主版本号</a:t>
            </a:r>
            <a:r>
              <a:rPr lang="en-US" altLang="zh-CN" sz="2400" dirty="0">
                <a:solidFill>
                  <a:schemeClr val="bg1"/>
                </a:solidFill>
              </a:rPr>
              <a:t>.</a:t>
            </a:r>
            <a:r>
              <a:rPr lang="zh-CN" altLang="en-US" sz="2400" dirty="0">
                <a:solidFill>
                  <a:schemeClr val="bg1"/>
                </a:solidFill>
              </a:rPr>
              <a:t>子版本号</a:t>
            </a:r>
            <a:r>
              <a:rPr lang="en-US" altLang="zh-CN" sz="2400" dirty="0">
                <a:solidFill>
                  <a:schemeClr val="bg1"/>
                </a:solidFill>
              </a:rPr>
              <a:t>.</a:t>
            </a:r>
            <a:r>
              <a:rPr lang="zh-CN" altLang="en-US" sz="2400" dirty="0">
                <a:solidFill>
                  <a:schemeClr val="bg1"/>
                </a:solidFill>
              </a:rPr>
              <a:t>修正版本号</a:t>
            </a:r>
            <a:r>
              <a:rPr lang="en-US" altLang="zh-CN" sz="2400" dirty="0">
                <a:solidFill>
                  <a:schemeClr val="bg1"/>
                </a:solidFill>
              </a:rPr>
              <a:t>]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示例：</a:t>
            </a:r>
            <a:r>
              <a:rPr lang="en-US" altLang="zh-CN" sz="2400" dirty="0">
                <a:solidFill>
                  <a:schemeClr val="bg1"/>
                </a:solidFill>
              </a:rPr>
              <a:t>0.1.1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文档的初始版本为</a:t>
            </a:r>
            <a:r>
              <a:rPr lang="en-US" altLang="zh-CN" sz="2400" dirty="0">
                <a:solidFill>
                  <a:schemeClr val="bg1"/>
                </a:solidFill>
              </a:rPr>
              <a:t>0.1.0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3A1981-5200-4E05-A72B-541062D0CBAE}"/>
              </a:ext>
            </a:extLst>
          </p:cNvPr>
          <p:cNvSpPr txBox="1"/>
          <p:nvPr/>
        </p:nvSpPr>
        <p:spPr>
          <a:xfrm>
            <a:off x="6097587" y="2290983"/>
            <a:ext cx="533856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8.2.2 </a:t>
            </a:r>
            <a:r>
              <a:rPr lang="zh-CN" altLang="en-US" sz="2800" dirty="0">
                <a:solidFill>
                  <a:schemeClr val="bg1"/>
                </a:solidFill>
              </a:rPr>
              <a:t>版本更新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当文件内容有了重大的变化或改进，主版本号加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当文档的内容有了模块的增加、补充等，子版本号加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当文档的内容有了小修改，如修正了纰漏等，修正版本号加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86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365855" y="320041"/>
            <a:ext cx="1890252" cy="162910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flipV="1">
            <a:off x="1509153" y="445113"/>
            <a:ext cx="1189030" cy="1024758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flipV="1">
            <a:off x="160062" y="1115147"/>
            <a:ext cx="823174" cy="709448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50254" y="434272"/>
            <a:ext cx="5202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8.3 Git</a:t>
            </a:r>
            <a:r>
              <a:rPr lang="zh-CN" altLang="en-US" sz="2800" b="1" dirty="0">
                <a:solidFill>
                  <a:schemeClr val="accent2"/>
                </a:solidFill>
              </a:rPr>
              <a:t>使用策略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83661" y="2050951"/>
            <a:ext cx="11090204" cy="489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2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" name="TextBox 26"/>
          <p:cNvSpPr txBox="1"/>
          <p:nvPr/>
        </p:nvSpPr>
        <p:spPr>
          <a:xfrm>
            <a:off x="345147" y="2151851"/>
            <a:ext cx="11504881" cy="4144915"/>
          </a:xfrm>
          <a:prstGeom prst="rect">
            <a:avLst/>
          </a:prstGeom>
          <a:noFill/>
        </p:spPr>
        <p:txBody>
          <a:bodyPr wrap="square" rIns="144000" bIns="36000" numCol="3" spcCol="360000" rtlCol="0">
            <a:normAutofit fontScale="40000" lnSpcReduction="20000"/>
          </a:bodyPr>
          <a:lstStyle/>
          <a:p>
            <a:pPr algn="just"/>
            <a:r>
              <a:rPr lang="en-US" altLang="zh-CN" sz="5100" dirty="0">
                <a:solidFill>
                  <a:schemeClr val="bg1"/>
                </a:solidFill>
              </a:rPr>
              <a:t>       </a:t>
            </a:r>
            <a:r>
              <a:rPr lang="en-US" altLang="zh-CN" sz="5000" dirty="0">
                <a:solidFill>
                  <a:srgbClr val="FF0000"/>
                </a:solidFill>
              </a:rPr>
              <a:t>Fetch origin</a:t>
            </a:r>
            <a:r>
              <a:rPr lang="zh-CN" altLang="en-US" sz="5100" dirty="0">
                <a:solidFill>
                  <a:schemeClr val="bg1"/>
                </a:solidFill>
              </a:rPr>
              <a:t>（同步远程仓库）：所有组员在</a:t>
            </a:r>
            <a:r>
              <a:rPr lang="en-US" altLang="zh-CN" sz="5100" dirty="0">
                <a:solidFill>
                  <a:schemeClr val="bg1"/>
                </a:solidFill>
              </a:rPr>
              <a:t>Git</a:t>
            </a:r>
            <a:r>
              <a:rPr lang="zh-CN" altLang="en-US" sz="5100" dirty="0">
                <a:solidFill>
                  <a:schemeClr val="bg1"/>
                </a:solidFill>
              </a:rPr>
              <a:t>客户端工具上进行工作之前，必须先执行</a:t>
            </a:r>
            <a:r>
              <a:rPr lang="en-US" altLang="zh-CN" sz="5100" dirty="0">
                <a:solidFill>
                  <a:schemeClr val="bg1"/>
                </a:solidFill>
              </a:rPr>
              <a:t>Fetch origin</a:t>
            </a:r>
            <a:r>
              <a:rPr lang="zh-CN" altLang="en-US" sz="5100" dirty="0">
                <a:solidFill>
                  <a:schemeClr val="bg1"/>
                </a:solidFill>
              </a:rPr>
              <a:t>操作，保证本地仓库文件与远程仓库文件一致，以免出现覆盖他人工作或遗漏之前文件的错误。</a:t>
            </a:r>
          </a:p>
          <a:p>
            <a:pPr algn="just"/>
            <a:r>
              <a:rPr lang="zh-CN" altLang="en-US" sz="5100" dirty="0">
                <a:solidFill>
                  <a:schemeClr val="bg1"/>
                </a:solidFill>
              </a:rPr>
              <a:t>       </a:t>
            </a:r>
            <a:r>
              <a:rPr lang="en-US" altLang="zh-CN" sz="5100" dirty="0">
                <a:solidFill>
                  <a:srgbClr val="FF0000"/>
                </a:solidFill>
              </a:rPr>
              <a:t>Branch</a:t>
            </a:r>
            <a:r>
              <a:rPr lang="zh-CN" altLang="en-US" sz="5100" dirty="0">
                <a:solidFill>
                  <a:schemeClr val="bg1"/>
                </a:solidFill>
              </a:rPr>
              <a:t>（分支）：在执行整个项目的不同阶段上，会通过</a:t>
            </a:r>
            <a:r>
              <a:rPr lang="en-US" altLang="zh-CN" sz="5100" dirty="0">
                <a:solidFill>
                  <a:schemeClr val="bg1"/>
                </a:solidFill>
              </a:rPr>
              <a:t>branch</a:t>
            </a:r>
            <a:r>
              <a:rPr lang="zh-CN" altLang="en-US" sz="5100" dirty="0">
                <a:solidFill>
                  <a:schemeClr val="bg1"/>
                </a:solidFill>
              </a:rPr>
              <a:t>来进行版本控制。由配置管理员进行每个阶段的</a:t>
            </a:r>
            <a:r>
              <a:rPr lang="en-US" altLang="zh-CN" sz="5100" dirty="0">
                <a:solidFill>
                  <a:schemeClr val="bg1"/>
                </a:solidFill>
              </a:rPr>
              <a:t>branch</a:t>
            </a:r>
            <a:r>
              <a:rPr lang="zh-CN" altLang="en-US" sz="5100" dirty="0">
                <a:solidFill>
                  <a:schemeClr val="bg1"/>
                </a:solidFill>
              </a:rPr>
              <a:t>创建，命名为当前阶段任务英文缩写。</a:t>
            </a:r>
          </a:p>
          <a:p>
            <a:pPr algn="just"/>
            <a:r>
              <a:rPr lang="zh-CN" altLang="en-US" sz="5100" dirty="0">
                <a:solidFill>
                  <a:schemeClr val="bg1"/>
                </a:solidFill>
              </a:rPr>
              <a:t>       </a:t>
            </a:r>
            <a:r>
              <a:rPr lang="en-US" altLang="zh-CN" sz="5100" dirty="0">
                <a:solidFill>
                  <a:srgbClr val="FF0000"/>
                </a:solidFill>
              </a:rPr>
              <a:t>Branch-master</a:t>
            </a:r>
            <a:r>
              <a:rPr lang="zh-CN" altLang="en-US" sz="5100" dirty="0">
                <a:solidFill>
                  <a:schemeClr val="bg1"/>
                </a:solidFill>
              </a:rPr>
              <a:t>（主分支）：整个项目的主分支，最初建立的版本，后期会逐渐在此分支或新分支上进行项目编写。</a:t>
            </a:r>
          </a:p>
          <a:p>
            <a:pPr algn="just"/>
            <a:r>
              <a:rPr lang="zh-CN" altLang="en-US" sz="5100" dirty="0">
                <a:solidFill>
                  <a:schemeClr val="bg1"/>
                </a:solidFill>
              </a:rPr>
              <a:t>       </a:t>
            </a:r>
            <a:r>
              <a:rPr lang="en-US" altLang="zh-CN" sz="5100" dirty="0">
                <a:solidFill>
                  <a:srgbClr val="FF0000"/>
                </a:solidFill>
              </a:rPr>
              <a:t>Branch-XXX</a:t>
            </a:r>
            <a:r>
              <a:rPr lang="zh-CN" altLang="en-US" sz="5100" dirty="0">
                <a:solidFill>
                  <a:schemeClr val="bg1"/>
                </a:solidFill>
              </a:rPr>
              <a:t>（新版本分支）：整个项目每进行到一个新的阶段，都会创建一个与之对应的新分支，用于进行版本控制。</a:t>
            </a:r>
          </a:p>
          <a:p>
            <a:pPr algn="just"/>
            <a:r>
              <a:rPr lang="zh-CN" altLang="en-US" sz="5100" dirty="0">
                <a:solidFill>
                  <a:schemeClr val="bg1"/>
                </a:solidFill>
              </a:rPr>
              <a:t>       </a:t>
            </a:r>
            <a:r>
              <a:rPr lang="en-US" altLang="zh-CN" sz="5100" dirty="0">
                <a:solidFill>
                  <a:srgbClr val="FF0000"/>
                </a:solidFill>
              </a:rPr>
              <a:t>Commit</a:t>
            </a:r>
            <a:r>
              <a:rPr lang="zh-CN" altLang="en-US" sz="5100" dirty="0">
                <a:solidFill>
                  <a:schemeClr val="bg1"/>
                </a:solidFill>
              </a:rPr>
              <a:t>（提交）：每次对项目中的文档进行修改，完成后都需要进行提交，保证</a:t>
            </a:r>
            <a:r>
              <a:rPr lang="en-US" altLang="zh-CN" sz="5100" dirty="0">
                <a:solidFill>
                  <a:schemeClr val="bg1"/>
                </a:solidFill>
              </a:rPr>
              <a:t>summary</a:t>
            </a:r>
            <a:r>
              <a:rPr lang="zh-CN" altLang="en-US" sz="5100" dirty="0">
                <a:solidFill>
                  <a:schemeClr val="bg1"/>
                </a:solidFill>
              </a:rPr>
              <a:t>不为空，确定本地文档已修改。</a:t>
            </a:r>
          </a:p>
          <a:p>
            <a:pPr algn="just"/>
            <a:r>
              <a:rPr lang="zh-CN" altLang="en-US" sz="5100" dirty="0">
                <a:solidFill>
                  <a:schemeClr val="bg1"/>
                </a:solidFill>
              </a:rPr>
              <a:t>       </a:t>
            </a:r>
            <a:r>
              <a:rPr lang="en-US" altLang="zh-CN" sz="5100" dirty="0">
                <a:solidFill>
                  <a:srgbClr val="FF0000"/>
                </a:solidFill>
              </a:rPr>
              <a:t>Push</a:t>
            </a:r>
            <a:r>
              <a:rPr lang="zh-CN" altLang="en-US" sz="5100" dirty="0">
                <a:solidFill>
                  <a:schemeClr val="bg1"/>
                </a:solidFill>
              </a:rPr>
              <a:t>（上传远程仓库）：对文档修改完成且提交之后，需要执行</a:t>
            </a:r>
            <a:r>
              <a:rPr lang="en-US" altLang="zh-CN" sz="5100" dirty="0">
                <a:solidFill>
                  <a:schemeClr val="bg1"/>
                </a:solidFill>
              </a:rPr>
              <a:t>push</a:t>
            </a:r>
            <a:r>
              <a:rPr lang="zh-CN" altLang="en-US" sz="5100" dirty="0">
                <a:solidFill>
                  <a:schemeClr val="bg1"/>
                </a:solidFill>
              </a:rPr>
              <a:t>操作，保证远程仓库取得本地仓库文档的修改。</a:t>
            </a:r>
          </a:p>
          <a:p>
            <a:pPr algn="just"/>
            <a:r>
              <a:rPr lang="zh-CN" altLang="en-US" sz="5100" dirty="0">
                <a:solidFill>
                  <a:schemeClr val="bg1"/>
                </a:solidFill>
              </a:rPr>
              <a:t>       </a:t>
            </a:r>
            <a:r>
              <a:rPr lang="zh-CN" altLang="en-US" sz="5100" dirty="0">
                <a:solidFill>
                  <a:srgbClr val="FF0000"/>
                </a:solidFill>
              </a:rPr>
              <a:t>受控文档</a:t>
            </a:r>
            <a:r>
              <a:rPr lang="zh-CN" altLang="en-US" sz="5100" dirty="0">
                <a:solidFill>
                  <a:schemeClr val="bg1"/>
                </a:solidFill>
              </a:rPr>
              <a:t>：需要交付给顾客的产品项目，统一由文档整合员及项目经理修改。</a:t>
            </a:r>
          </a:p>
          <a:p>
            <a:pPr algn="just"/>
            <a:r>
              <a:rPr lang="zh-CN" altLang="en-US" sz="5100" dirty="0">
                <a:solidFill>
                  <a:schemeClr val="bg1"/>
                </a:solidFill>
              </a:rPr>
              <a:t>       </a:t>
            </a:r>
            <a:r>
              <a:rPr lang="zh-CN" altLang="en-US" sz="5100" dirty="0">
                <a:solidFill>
                  <a:srgbClr val="FF0000"/>
                </a:solidFill>
              </a:rPr>
              <a:t>非受控文档</a:t>
            </a:r>
            <a:r>
              <a:rPr lang="zh-CN" altLang="en-US" sz="5100" dirty="0">
                <a:solidFill>
                  <a:schemeClr val="bg1"/>
                </a:solidFill>
              </a:rPr>
              <a:t>：不需要交付给顾客的产品项目。其下分别建有各个组员自己的专属目录，组员完成的自己所属的部分文档及自己专门的文档都存在此目录下。由小组成员分工完成的文档最后由整合员统一，交于项目经理审批，完成后存入受控文档中对应的项目目录下。</a:t>
            </a:r>
          </a:p>
          <a:p>
            <a:pPr algn="just"/>
            <a:endParaRPr lang="en-US" sz="1400" dirty="0">
              <a:solidFill>
                <a:schemeClr val="bg1"/>
              </a:solidFill>
            </a:endParaRPr>
          </a:p>
          <a:p>
            <a:pPr algn="just"/>
            <a:endParaRPr lang="en-US" sz="1400" b="1" dirty="0">
              <a:solidFill>
                <a:schemeClr val="bg1"/>
              </a:solidFill>
              <a:latin typeface="Signika Negativ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10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6200000">
            <a:off x="-2788231" y="791795"/>
            <a:ext cx="8594767" cy="5274412"/>
            <a:chOff x="1251204" y="190500"/>
            <a:chExt cx="9675114" cy="5935847"/>
          </a:xfrm>
        </p:grpSpPr>
        <p:sp>
          <p:nvSpPr>
            <p:cNvPr id="5" name="等腰三角形 4"/>
            <p:cNvSpPr/>
            <p:nvPr/>
          </p:nvSpPr>
          <p:spPr>
            <a:xfrm flipV="1">
              <a:off x="3489960" y="1463040"/>
              <a:ext cx="5212080" cy="449317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flipH="1" flipV="1">
              <a:off x="1781860" y="2514600"/>
              <a:ext cx="2174444" cy="1874520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flipH="1">
              <a:off x="6308496" y="4489275"/>
              <a:ext cx="1701648" cy="1466937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flipH="1">
              <a:off x="7717536" y="755694"/>
              <a:ext cx="1305816" cy="1125702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flipH="1">
              <a:off x="8461247" y="2307020"/>
              <a:ext cx="992125" cy="855279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flipH="1">
              <a:off x="2668524" y="1170852"/>
              <a:ext cx="708052" cy="610389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flipH="1">
              <a:off x="1251204" y="2973508"/>
              <a:ext cx="394716" cy="340272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flipH="1" flipV="1">
              <a:off x="10334244" y="3162300"/>
              <a:ext cx="394716" cy="340272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flipH="1" flipV="1">
              <a:off x="3095244" y="5883820"/>
              <a:ext cx="281332" cy="242527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flipH="1">
              <a:off x="9520121" y="774217"/>
              <a:ext cx="1168149" cy="1007024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flipH="1" flipV="1">
              <a:off x="10531602" y="190500"/>
              <a:ext cx="394716" cy="340272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4243" y="1851645"/>
            <a:ext cx="249699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b="1" dirty="0">
                <a:solidFill>
                  <a:schemeClr val="bg1"/>
                </a:solidFill>
              </a:rPr>
              <a:t>9</a:t>
            </a:r>
            <a:endParaRPr lang="zh-CN" altLang="en-US" sz="199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70389" y="2450424"/>
            <a:ext cx="5202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</a:rPr>
              <a:t>成本管理计划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870388" y="3089061"/>
            <a:ext cx="4989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bg1"/>
                </a:solidFill>
              </a:rPr>
              <a:t>9.1 </a:t>
            </a:r>
            <a:r>
              <a:rPr lang="zh-CN" altLang="en-US" sz="2400" dirty="0">
                <a:solidFill>
                  <a:schemeClr val="bg1"/>
                </a:solidFill>
              </a:rPr>
              <a:t>计量规范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9.2 </a:t>
            </a:r>
            <a:r>
              <a:rPr lang="zh-CN" altLang="en-US" sz="2400" dirty="0">
                <a:solidFill>
                  <a:schemeClr val="bg1"/>
                </a:solidFill>
              </a:rPr>
              <a:t>绩效测量标准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9.3 </a:t>
            </a:r>
            <a:r>
              <a:rPr lang="zh-CN" altLang="en-US" sz="2400" dirty="0">
                <a:solidFill>
                  <a:schemeClr val="bg1"/>
                </a:solidFill>
              </a:rPr>
              <a:t>成本估计</a:t>
            </a:r>
          </a:p>
        </p:txBody>
      </p:sp>
    </p:spTree>
    <p:extLst>
      <p:ext uri="{BB962C8B-B14F-4D97-AF65-F5344CB8AC3E}">
        <p14:creationId xmlns:p14="http://schemas.microsoft.com/office/powerpoint/2010/main" val="195412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365855" y="320041"/>
            <a:ext cx="1890252" cy="162910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flipV="1">
            <a:off x="1509153" y="445113"/>
            <a:ext cx="1189030" cy="1024758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flipV="1">
            <a:off x="160062" y="1115147"/>
            <a:ext cx="823174" cy="709448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1481" y="560208"/>
            <a:ext cx="5202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</a:rPr>
              <a:t>9.1 </a:t>
            </a:r>
            <a:r>
              <a:rPr lang="zh-CN" altLang="en-US" sz="3600" b="1" dirty="0">
                <a:solidFill>
                  <a:schemeClr val="accent2"/>
                </a:solidFill>
              </a:rPr>
              <a:t>计量规范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021FBA-A8FD-47C0-A593-7CC9C42FB052}"/>
              </a:ext>
            </a:extLst>
          </p:cNvPr>
          <p:cNvSpPr txBox="1"/>
          <p:nvPr/>
        </p:nvSpPr>
        <p:spPr>
          <a:xfrm>
            <a:off x="1023909" y="2179229"/>
            <a:ext cx="281757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9.1.1 </a:t>
            </a:r>
            <a:r>
              <a:rPr lang="zh-CN" altLang="en-US" sz="2800" dirty="0">
                <a:solidFill>
                  <a:schemeClr val="bg1"/>
                </a:solidFill>
              </a:rPr>
              <a:t>计量单位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薪酬：元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时薪：元</a:t>
            </a:r>
            <a:r>
              <a:rPr lang="en-US" altLang="zh-CN" sz="2400" dirty="0">
                <a:solidFill>
                  <a:schemeClr val="bg1"/>
                </a:solidFill>
              </a:rPr>
              <a:t>/</a:t>
            </a:r>
            <a:r>
              <a:rPr lang="zh-CN" altLang="en-US" sz="2400" dirty="0">
                <a:solidFill>
                  <a:schemeClr val="bg1"/>
                </a:solidFill>
              </a:rPr>
              <a:t>小时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工时：时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费用：元</a:t>
            </a:r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3A1981-5200-4E05-A72B-541062D0CBAE}"/>
              </a:ext>
            </a:extLst>
          </p:cNvPr>
          <p:cNvSpPr txBox="1"/>
          <p:nvPr/>
        </p:nvSpPr>
        <p:spPr>
          <a:xfrm>
            <a:off x="4068259" y="2179229"/>
            <a:ext cx="358094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9.1.2 </a:t>
            </a:r>
            <a:r>
              <a:rPr lang="zh-CN" altLang="en-US" sz="2800" dirty="0">
                <a:solidFill>
                  <a:schemeClr val="bg1"/>
                </a:solidFill>
              </a:rPr>
              <a:t>精确度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薪酬：保留小数点后两位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时薪：保留小数点后两位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工时：保留整数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费用：保留小数点后两位</a:t>
            </a:r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E1B3BAE-13D9-498F-AA39-9ECEB2035ADF}"/>
              </a:ext>
            </a:extLst>
          </p:cNvPr>
          <p:cNvSpPr txBox="1"/>
          <p:nvPr/>
        </p:nvSpPr>
        <p:spPr>
          <a:xfrm>
            <a:off x="7875981" y="2179229"/>
            <a:ext cx="3580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9.1.3 </a:t>
            </a:r>
            <a:r>
              <a:rPr lang="zh-CN" altLang="en-US" sz="2800" dirty="0">
                <a:solidFill>
                  <a:schemeClr val="bg1"/>
                </a:solidFill>
              </a:rPr>
              <a:t>准确度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活动成本估算区间</a:t>
            </a:r>
            <a:r>
              <a:rPr lang="en-US" altLang="zh-CN" sz="2000" dirty="0">
                <a:solidFill>
                  <a:schemeClr val="bg1"/>
                </a:solidFill>
              </a:rPr>
              <a:t>【</a:t>
            </a:r>
            <a:r>
              <a:rPr lang="zh-CN" altLang="en-US" sz="2000" dirty="0">
                <a:solidFill>
                  <a:schemeClr val="bg1"/>
                </a:solidFill>
              </a:rPr>
              <a:t>估算值</a:t>
            </a:r>
            <a:r>
              <a:rPr lang="en-US" altLang="zh-CN" sz="2000" dirty="0">
                <a:solidFill>
                  <a:schemeClr val="bg1"/>
                </a:solidFill>
              </a:rPr>
              <a:t>-50%*</a:t>
            </a:r>
            <a:r>
              <a:rPr lang="zh-CN" altLang="en-US" sz="2000" dirty="0">
                <a:solidFill>
                  <a:schemeClr val="bg1"/>
                </a:solidFill>
              </a:rPr>
              <a:t>估算值，估算值</a:t>
            </a:r>
            <a:r>
              <a:rPr lang="en-US" altLang="zh-CN" sz="2000" dirty="0">
                <a:solidFill>
                  <a:schemeClr val="bg1"/>
                </a:solidFill>
              </a:rPr>
              <a:t>+50%*</a:t>
            </a:r>
            <a:r>
              <a:rPr lang="zh-CN" altLang="en-US" sz="2000" dirty="0">
                <a:solidFill>
                  <a:schemeClr val="bg1"/>
                </a:solidFill>
              </a:rPr>
              <a:t>估算值</a:t>
            </a:r>
            <a:r>
              <a:rPr lang="en-US" altLang="zh-CN" sz="2000" dirty="0">
                <a:solidFill>
                  <a:schemeClr val="bg1"/>
                </a:solidFill>
              </a:rPr>
              <a:t>】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930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365855" y="320041"/>
            <a:ext cx="1890252" cy="162910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flipV="1">
            <a:off x="1509153" y="445113"/>
            <a:ext cx="1189030" cy="1024758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flipV="1">
            <a:off x="160062" y="1115147"/>
            <a:ext cx="823174" cy="709448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1481" y="560208"/>
            <a:ext cx="5202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</a:rPr>
              <a:t>9.2 </a:t>
            </a:r>
            <a:r>
              <a:rPr lang="zh-CN" altLang="en-US" sz="3600" b="1" dirty="0">
                <a:solidFill>
                  <a:schemeClr val="accent2"/>
                </a:solidFill>
              </a:rPr>
              <a:t>绩效测量标准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1A2DBED-2380-4260-A382-1279C612D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21228"/>
              </p:ext>
            </p:extLst>
          </p:nvPr>
        </p:nvGraphicFramePr>
        <p:xfrm>
          <a:off x="1578983" y="1594943"/>
          <a:ext cx="10120974" cy="49087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3835">
                  <a:extLst>
                    <a:ext uri="{9D8B030D-6E8A-4147-A177-3AD203B41FA5}">
                      <a16:colId xmlns:a16="http://schemas.microsoft.com/office/drawing/2014/main" val="2967171906"/>
                    </a:ext>
                  </a:extLst>
                </a:gridCol>
                <a:gridCol w="5022667">
                  <a:extLst>
                    <a:ext uri="{9D8B030D-6E8A-4147-A177-3AD203B41FA5}">
                      <a16:colId xmlns:a16="http://schemas.microsoft.com/office/drawing/2014/main" val="1229956947"/>
                    </a:ext>
                  </a:extLst>
                </a:gridCol>
                <a:gridCol w="3374472">
                  <a:extLst>
                    <a:ext uri="{9D8B030D-6E8A-4147-A177-3AD203B41FA5}">
                      <a16:colId xmlns:a16="http://schemas.microsoft.com/office/drawing/2014/main" val="1216794419"/>
                    </a:ext>
                  </a:extLst>
                </a:gridCol>
              </a:tblGrid>
              <a:tr h="6706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200" kern="100" dirty="0">
                          <a:solidFill>
                            <a:schemeClr val="bg1"/>
                          </a:solidFill>
                          <a:effectLst/>
                        </a:rPr>
                        <a:t>等级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200" kern="100" dirty="0">
                          <a:solidFill>
                            <a:schemeClr val="bg1"/>
                          </a:solidFill>
                          <a:effectLst/>
                        </a:rPr>
                        <a:t>考核要求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3200" kern="100" dirty="0">
                          <a:solidFill>
                            <a:schemeClr val="bg1"/>
                          </a:solidFill>
                          <a:effectLst/>
                        </a:rPr>
                        <a:t>措施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511959"/>
                  </a:ext>
                </a:extLst>
              </a:tr>
              <a:tr h="10595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优秀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依据小组测评结果，超额完成任务或内容优秀者评为优秀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依据本组的奖惩措施折算相应的费用，上交组经费。。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661930"/>
                  </a:ext>
                </a:extLst>
              </a:tr>
              <a:tr h="10595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良好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依据小组测评结果，按时完成任务并无需反工为良好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634211"/>
                  </a:ext>
                </a:extLst>
              </a:tr>
              <a:tr h="10595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合格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依据小组测评结果，按时完成任务，但内容一般者为合格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90123"/>
                  </a:ext>
                </a:extLst>
              </a:tr>
              <a:tr h="10595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不合格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依据小组测评结果，未完成任务或内容糟糕者为不合格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警告一次，再犯遣退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64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79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365855" y="320041"/>
            <a:ext cx="1890252" cy="162910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flipV="1">
            <a:off x="1509153" y="445113"/>
            <a:ext cx="1189030" cy="1024758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flipV="1">
            <a:off x="160062" y="1115147"/>
            <a:ext cx="823174" cy="709448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1481" y="543782"/>
            <a:ext cx="5202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</a:rPr>
              <a:t>9.3 </a:t>
            </a:r>
            <a:r>
              <a:rPr lang="zh-CN" altLang="en-US" sz="3600" b="1" dirty="0">
                <a:solidFill>
                  <a:schemeClr val="accent2"/>
                </a:solidFill>
              </a:rPr>
              <a:t>成本估计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B51DCA-7EFE-4702-BA9F-8260FCF12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54" t="35289" r="41357" b="37724"/>
          <a:stretch/>
        </p:blipFill>
        <p:spPr>
          <a:xfrm>
            <a:off x="1509152" y="1824594"/>
            <a:ext cx="9779385" cy="422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5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365855" y="320041"/>
            <a:ext cx="1890252" cy="162910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flipV="1">
            <a:off x="1509153" y="445113"/>
            <a:ext cx="1189030" cy="1024758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flipV="1">
            <a:off x="160062" y="1115147"/>
            <a:ext cx="823174" cy="709448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1481" y="543782"/>
            <a:ext cx="5202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</a:rPr>
              <a:t>9.3 </a:t>
            </a:r>
            <a:r>
              <a:rPr lang="zh-CN" altLang="en-US" sz="3600" b="1" dirty="0">
                <a:solidFill>
                  <a:schemeClr val="accent2"/>
                </a:solidFill>
              </a:rPr>
              <a:t>成本估计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117249-FB1A-4493-8B3B-D4BD53057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95" t="19001" r="41942" b="44191"/>
          <a:stretch/>
        </p:blipFill>
        <p:spPr>
          <a:xfrm>
            <a:off x="579692" y="2206605"/>
            <a:ext cx="5538208" cy="34878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3524973-6157-4930-8B6C-E40D0CA3A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6" t="55489" r="41197" b="10099"/>
          <a:stretch/>
        </p:blipFill>
        <p:spPr>
          <a:xfrm>
            <a:off x="6191037" y="2206605"/>
            <a:ext cx="5838525" cy="348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8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水绿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FF684D"/>
      </a:accent1>
      <a:accent2>
        <a:srgbClr val="2BB8AA"/>
      </a:accent2>
      <a:accent3>
        <a:srgbClr val="3F3F3F"/>
      </a:accent3>
      <a:accent4>
        <a:srgbClr val="3F3F3F"/>
      </a:accent4>
      <a:accent5>
        <a:srgbClr val="3F3F3F"/>
      </a:accent5>
      <a:accent6>
        <a:srgbClr val="3F3F3F"/>
      </a:accent6>
      <a:hlink>
        <a:srgbClr val="FFFFFF"/>
      </a:hlink>
      <a:folHlink>
        <a:srgbClr val="8C8C8C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786</Words>
  <Application>Microsoft Office PowerPoint</Application>
  <PresentationFormat>自定义</PresentationFormat>
  <Paragraphs>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Signika Negative</vt:lpstr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MOMODA素材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叶 柏成</cp:lastModifiedBy>
  <cp:revision>68</cp:revision>
  <dcterms:created xsi:type="dcterms:W3CDTF">2015-01-21T16:40:03Z</dcterms:created>
  <dcterms:modified xsi:type="dcterms:W3CDTF">2018-10-30T10:57:23Z</dcterms:modified>
</cp:coreProperties>
</file>