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8" r:id="rId3"/>
    <p:sldId id="268" r:id="rId4"/>
    <p:sldId id="287" r:id="rId5"/>
    <p:sldId id="279" r:id="rId6"/>
    <p:sldId id="284" r:id="rId7"/>
    <p:sldId id="285" r:id="rId8"/>
    <p:sldId id="278" r:id="rId9"/>
    <p:sldId id="288" r:id="rId10"/>
    <p:sldId id="289" r:id="rId11"/>
    <p:sldId id="280" r:id="rId12"/>
    <p:sldId id="290" r:id="rId13"/>
    <p:sldId id="291" r:id="rId14"/>
    <p:sldId id="292" r:id="rId15"/>
    <p:sldId id="294" r:id="rId16"/>
    <p:sldId id="293" r:id="rId17"/>
    <p:sldId id="295" r:id="rId18"/>
    <p:sldId id="296" r:id="rId19"/>
    <p:sldId id="262" r:id="rId20"/>
    <p:sldId id="264" r:id="rId21"/>
    <p:sldId id="266" r:id="rId22"/>
    <p:sldId id="275" r:id="rId23"/>
    <p:sldId id="27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94660"/>
  </p:normalViewPr>
  <p:slideViewPr>
    <p:cSldViewPr snapToGrid="0">
      <p:cViewPr varScale="1">
        <p:scale>
          <a:sx n="95" d="100"/>
          <a:sy n="95" d="100"/>
        </p:scale>
        <p:origin x="129" y="48"/>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3388-242D-4241-BD47-FD158BBB91DE}" type="datetimeFigureOut">
              <a:rPr lang="zh-CN" altLang="en-US" smtClean="0"/>
              <a:pPr/>
              <a:t>2018/10/27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B68E5-EFBF-482F-9AC2-4332C0FB9631}" type="slidenum">
              <a:rPr lang="zh-CN" altLang="en-US" smtClean="0"/>
              <a:pPr/>
              <a:t>‹#›</a:t>
            </a:fld>
            <a:endParaRPr lang="zh-CN" altLang="en-US"/>
          </a:p>
        </p:txBody>
      </p:sp>
    </p:spTree>
    <p:extLst>
      <p:ext uri="{BB962C8B-B14F-4D97-AF65-F5344CB8AC3E}">
        <p14:creationId xmlns:p14="http://schemas.microsoft.com/office/powerpoint/2010/main" val="57326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6%9E%84%E9%80%A0%E5%87%BD%E6%95%B0" TargetMode="External"/><Relationship Id="rId7" Type="http://schemas.openxmlformats.org/officeDocument/2006/relationships/hyperlink" Target="https://baike.baidu.com/item/%E7%BC%96%E8%AF%91%E5%99%A8"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baike.baidu.com/item/%E7%BC%96%E8%AF%91%E7%B3%BB%E7%BB%9F" TargetMode="External"/><Relationship Id="rId5" Type="http://schemas.openxmlformats.org/officeDocument/2006/relationships/hyperlink" Target="https://baike.baidu.com/item/%E9%87%8D%E8%BD%BD" TargetMode="External"/><Relationship Id="rId4" Type="http://schemas.openxmlformats.org/officeDocument/2006/relationships/hyperlink" Target="https://baike.baidu.com/item/%E7%94%9F%E5%91%BD%E5%91%A8%E6%9C%9F"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当中的析构函数格式如下：</a:t>
            </a:r>
          </a:p>
          <a:p>
            <a:pPr fontAlgn="base"/>
            <a:r>
              <a:rPr lang="en-US" altLang="zh-CN" sz="1200" b="0" i="0" kern="1200" dirty="0">
                <a:solidFill>
                  <a:schemeClr val="tx1"/>
                </a:solidFill>
                <a:effectLst/>
                <a:latin typeface="+mn-lt"/>
                <a:ea typeface="+mn-ea"/>
                <a:cs typeface="+mn-cs"/>
              </a:rPr>
              <a:t>1</a:t>
            </a:r>
          </a:p>
          <a:p>
            <a:pPr fontAlgn="base"/>
            <a:r>
              <a:rPr lang="en-US" altLang="zh-CN" sz="1200" b="0" i="0" kern="1200" dirty="0">
                <a:solidFill>
                  <a:schemeClr val="tx1"/>
                </a:solidFill>
                <a:effectLst/>
                <a:latin typeface="+mn-lt"/>
                <a:ea typeface="+mn-ea"/>
                <a:cs typeface="+mn-cs"/>
              </a:rPr>
              <a:t>2</a:t>
            </a:r>
          </a:p>
          <a:p>
            <a:pPr fontAlgn="base"/>
            <a:r>
              <a:rPr lang="en-US" altLang="zh-CN" sz="1200" b="0" i="0" kern="1200" dirty="0">
                <a:solidFill>
                  <a:schemeClr val="tx1"/>
                </a:solidFill>
                <a:effectLst/>
                <a:latin typeface="+mn-lt"/>
                <a:ea typeface="+mn-ea"/>
                <a:cs typeface="+mn-cs"/>
              </a:rPr>
              <a:t>3</a:t>
            </a:r>
          </a:p>
          <a:p>
            <a:pPr fontAlgn="base"/>
            <a:r>
              <a:rPr lang="en-US" altLang="zh-CN" sz="1200" b="0" i="0" kern="1200" dirty="0">
                <a:solidFill>
                  <a:schemeClr val="tx1"/>
                </a:solidFill>
                <a:effectLst/>
                <a:latin typeface="+mn-lt"/>
                <a:ea typeface="+mn-ea"/>
                <a:cs typeface="+mn-cs"/>
              </a:rPr>
              <a:t>4</a:t>
            </a:r>
          </a:p>
          <a:p>
            <a:pPr fontAlgn="base"/>
            <a:r>
              <a:rPr lang="en-US" altLang="zh-CN" sz="1200" b="0" i="0" kern="1200" dirty="0">
                <a:solidFill>
                  <a:schemeClr val="tx1"/>
                </a:solidFill>
                <a:effectLst/>
                <a:latin typeface="+mn-lt"/>
                <a:ea typeface="+mn-ea"/>
                <a:cs typeface="+mn-cs"/>
              </a:rPr>
              <a:t>5</a:t>
            </a:r>
          </a:p>
          <a:p>
            <a:pPr fontAlgn="base"/>
            <a:r>
              <a:rPr lang="en-US" altLang="zh-CN" sz="1200" b="0" i="0" kern="1200" dirty="0">
                <a:solidFill>
                  <a:schemeClr val="tx1"/>
                </a:solidFill>
                <a:effectLst/>
                <a:latin typeface="+mn-lt"/>
                <a:ea typeface="+mn-ea"/>
                <a:cs typeface="+mn-cs"/>
              </a:rPr>
              <a:t>6</a:t>
            </a:r>
          </a:p>
          <a:p>
            <a:pPr fontAlgn="base"/>
            <a:r>
              <a:rPr lang="en-US" altLang="zh-CN" sz="1200" b="0" i="0" kern="1200" dirty="0">
                <a:solidFill>
                  <a:schemeClr val="tx1"/>
                </a:solidFill>
                <a:effectLst/>
                <a:latin typeface="+mn-lt"/>
                <a:ea typeface="+mn-ea"/>
                <a:cs typeface="+mn-cs"/>
              </a:rPr>
              <a:t>7</a:t>
            </a:r>
          </a:p>
          <a:p>
            <a:pPr fontAlgn="base"/>
            <a:r>
              <a:rPr lang="en-US" altLang="zh-CN" sz="1200" b="0" i="0" kern="1200" dirty="0">
                <a:solidFill>
                  <a:schemeClr val="tx1"/>
                </a:solidFill>
                <a:effectLst/>
                <a:latin typeface="+mn-lt"/>
                <a:ea typeface="+mn-ea"/>
                <a:cs typeface="+mn-cs"/>
              </a:rPr>
              <a:t>8</a:t>
            </a:r>
          </a:p>
          <a:p>
            <a:pPr fontAlgn="base"/>
            <a:r>
              <a:rPr lang="en-US" altLang="zh-CN" sz="1200" b="0" i="0" kern="1200" dirty="0">
                <a:solidFill>
                  <a:schemeClr val="tx1"/>
                </a:solidFill>
                <a:effectLst/>
                <a:latin typeface="+mn-lt"/>
                <a:ea typeface="+mn-ea"/>
                <a:cs typeface="+mn-cs"/>
              </a:rPr>
              <a:t>9</a:t>
            </a:r>
          </a:p>
          <a:p>
            <a:pPr fontAlgn="base"/>
            <a:r>
              <a:rPr lang="en-US" altLang="zh-CN" sz="1200" b="0" i="0" kern="1200" dirty="0">
                <a:solidFill>
                  <a:schemeClr val="tx1"/>
                </a:solidFill>
                <a:effectLst/>
                <a:latin typeface="+mn-lt"/>
                <a:ea typeface="+mn-ea"/>
                <a:cs typeface="+mn-cs"/>
              </a:rPr>
              <a:t>class &lt;</a:t>
            </a:r>
            <a:r>
              <a:rPr lang="zh-CN" altLang="en-US" sz="1200" b="0" i="0" kern="1200" dirty="0">
                <a:solidFill>
                  <a:schemeClr val="tx1"/>
                </a:solidFill>
                <a:effectLst/>
                <a:latin typeface="+mn-lt"/>
                <a:ea typeface="+mn-ea"/>
                <a:cs typeface="+mn-cs"/>
              </a:rPr>
              <a:t>类名</a:t>
            </a:r>
            <a:r>
              <a:rPr lang="en-US" altLang="zh-CN" sz="1200" b="0" i="0" kern="1200" dirty="0">
                <a:solidFill>
                  <a:schemeClr val="tx1"/>
                </a:solidFill>
                <a:effectLst/>
                <a:latin typeface="+mn-lt"/>
                <a:ea typeface="+mn-ea"/>
                <a:cs typeface="+mn-cs"/>
              </a:rPr>
              <a:t>&gt;</a:t>
            </a:r>
          </a:p>
          <a:p>
            <a:pPr fontAlgn="base"/>
            <a:r>
              <a:rPr lang="en-US" altLang="zh-CN"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     public:</a:t>
            </a:r>
          </a:p>
          <a:p>
            <a:pPr fontAlgn="base"/>
            <a:r>
              <a:rPr lang="en-US" altLang="zh-CN" sz="1200" b="0" i="0" kern="1200" dirty="0">
                <a:solidFill>
                  <a:schemeClr val="tx1"/>
                </a:solidFill>
                <a:effectLst/>
                <a:latin typeface="+mn-lt"/>
                <a:ea typeface="+mn-ea"/>
                <a:cs typeface="+mn-cs"/>
              </a:rPr>
              <a:t>       ~&lt;</a:t>
            </a:r>
            <a:r>
              <a:rPr lang="zh-CN" altLang="en-US" sz="1200" b="0" i="0" kern="1200" dirty="0">
                <a:solidFill>
                  <a:schemeClr val="tx1"/>
                </a:solidFill>
                <a:effectLst/>
                <a:latin typeface="+mn-lt"/>
                <a:ea typeface="+mn-ea"/>
                <a:cs typeface="+mn-cs"/>
              </a:rPr>
              <a:t>类名</a:t>
            </a:r>
            <a:r>
              <a:rPr lang="en-US" altLang="zh-CN" sz="1200" b="0" i="0" kern="1200" dirty="0">
                <a:solidFill>
                  <a:schemeClr val="tx1"/>
                </a:solidFill>
                <a:effectLst/>
                <a:latin typeface="+mn-lt"/>
                <a:ea typeface="+mn-ea"/>
                <a:cs typeface="+mn-cs"/>
              </a:rPr>
              <a:t>&gt;();</a:t>
            </a:r>
          </a:p>
          <a:p>
            <a:pPr fontAlgn="base"/>
            <a:r>
              <a:rPr lang="en-US" altLang="zh-CN"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&lt;</a:t>
            </a:r>
            <a:r>
              <a:rPr lang="zh-CN" altLang="en-US" sz="1200" b="0" i="0" kern="1200" dirty="0">
                <a:solidFill>
                  <a:schemeClr val="tx1"/>
                </a:solidFill>
                <a:effectLst/>
                <a:latin typeface="+mn-lt"/>
                <a:ea typeface="+mn-ea"/>
                <a:cs typeface="+mn-cs"/>
              </a:rPr>
              <a:t>类名</a:t>
            </a:r>
            <a:r>
              <a:rPr lang="en-US" altLang="zh-CN" sz="1200" b="0" i="0" kern="1200" dirty="0">
                <a:solidFill>
                  <a:schemeClr val="tx1"/>
                </a:solidFill>
                <a:effectLst/>
                <a:latin typeface="+mn-lt"/>
                <a:ea typeface="+mn-ea"/>
                <a:cs typeface="+mn-cs"/>
              </a:rPr>
              <a:t>&gt;::~&lt;</a:t>
            </a:r>
            <a:r>
              <a:rPr lang="zh-CN" altLang="en-US" sz="1200" b="0" i="0" kern="1200" dirty="0">
                <a:solidFill>
                  <a:schemeClr val="tx1"/>
                </a:solidFill>
                <a:effectLst/>
                <a:latin typeface="+mn-lt"/>
                <a:ea typeface="+mn-ea"/>
                <a:cs typeface="+mn-cs"/>
              </a:rPr>
              <a:t>类名</a:t>
            </a:r>
            <a:r>
              <a:rPr lang="en-US" altLang="zh-CN" sz="1200" b="0" i="0" kern="1200" dirty="0">
                <a:solidFill>
                  <a:schemeClr val="tx1"/>
                </a:solidFill>
                <a:effectLst/>
                <a:latin typeface="+mn-lt"/>
                <a:ea typeface="+mn-ea"/>
                <a:cs typeface="+mn-cs"/>
              </a:rPr>
              <a:t>&gt;()</a:t>
            </a:r>
          </a:p>
          <a:p>
            <a:pPr fontAlgn="base"/>
            <a:r>
              <a:rPr lang="en-US" altLang="zh-CN"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函数体</a:t>
            </a:r>
          </a:p>
          <a:p>
            <a:pPr fontAlgn="base"/>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如以下定义是合法的：</a:t>
            </a:r>
          </a:p>
          <a:p>
            <a:pPr fontAlgn="base"/>
            <a:r>
              <a:rPr lang="en-US" altLang="zh-CN" sz="1200" b="0" i="0" kern="1200" dirty="0">
                <a:solidFill>
                  <a:schemeClr val="tx1"/>
                </a:solidFill>
                <a:effectLst/>
                <a:latin typeface="+mn-lt"/>
                <a:ea typeface="+mn-ea"/>
                <a:cs typeface="+mn-cs"/>
              </a:rPr>
              <a:t>1</a:t>
            </a:r>
          </a:p>
          <a:p>
            <a:pPr fontAlgn="base"/>
            <a:r>
              <a:rPr lang="en-US" altLang="zh-CN" sz="1200" b="0" i="0" kern="1200" dirty="0">
                <a:solidFill>
                  <a:schemeClr val="tx1"/>
                </a:solidFill>
                <a:effectLst/>
                <a:latin typeface="+mn-lt"/>
                <a:ea typeface="+mn-ea"/>
                <a:cs typeface="+mn-cs"/>
              </a:rPr>
              <a:t>2</a:t>
            </a:r>
          </a:p>
          <a:p>
            <a:pPr fontAlgn="base"/>
            <a:r>
              <a:rPr lang="en-US" altLang="zh-CN" sz="1200" b="0" i="0" kern="1200" dirty="0">
                <a:solidFill>
                  <a:schemeClr val="tx1"/>
                </a:solidFill>
                <a:effectLst/>
                <a:latin typeface="+mn-lt"/>
                <a:ea typeface="+mn-ea"/>
                <a:cs typeface="+mn-cs"/>
              </a:rPr>
              <a:t>3</a:t>
            </a:r>
          </a:p>
          <a:p>
            <a:pPr fontAlgn="base"/>
            <a:r>
              <a:rPr lang="en-US" altLang="zh-CN" sz="1200" b="0" i="0" kern="1200" dirty="0">
                <a:solidFill>
                  <a:schemeClr val="tx1"/>
                </a:solidFill>
                <a:effectLst/>
                <a:latin typeface="+mn-lt"/>
                <a:ea typeface="+mn-ea"/>
                <a:cs typeface="+mn-cs"/>
              </a:rPr>
              <a:t>4</a:t>
            </a:r>
          </a:p>
          <a:p>
            <a:pPr fontAlgn="base"/>
            <a:r>
              <a:rPr lang="en-US" altLang="zh-CN" sz="1200" b="0" i="0" kern="1200" dirty="0">
                <a:solidFill>
                  <a:schemeClr val="tx1"/>
                </a:solidFill>
                <a:effectLst/>
                <a:latin typeface="+mn-lt"/>
                <a:ea typeface="+mn-ea"/>
                <a:cs typeface="+mn-cs"/>
              </a:rPr>
              <a:t>5</a:t>
            </a:r>
          </a:p>
          <a:p>
            <a:pPr fontAlgn="base"/>
            <a:r>
              <a:rPr lang="en-US" altLang="zh-CN" sz="1200" b="0" i="0" kern="1200" dirty="0">
                <a:solidFill>
                  <a:schemeClr val="tx1"/>
                </a:solidFill>
                <a:effectLst/>
                <a:latin typeface="+mn-lt"/>
                <a:ea typeface="+mn-ea"/>
                <a:cs typeface="+mn-cs"/>
              </a:rPr>
              <a:t>6</a:t>
            </a:r>
          </a:p>
          <a:p>
            <a:pPr fontAlgn="base"/>
            <a:r>
              <a:rPr lang="en-US" altLang="zh-CN" sz="1200" b="0" i="0" kern="1200" dirty="0">
                <a:solidFill>
                  <a:schemeClr val="tx1"/>
                </a:solidFill>
                <a:effectLst/>
                <a:latin typeface="+mn-lt"/>
                <a:ea typeface="+mn-ea"/>
                <a:cs typeface="+mn-cs"/>
              </a:rPr>
              <a:t>7</a:t>
            </a:r>
          </a:p>
          <a:p>
            <a:pPr fontAlgn="base"/>
            <a:r>
              <a:rPr lang="en-US" altLang="zh-CN" sz="1200" b="0" i="0" kern="1200" dirty="0">
                <a:solidFill>
                  <a:schemeClr val="tx1"/>
                </a:solidFill>
                <a:effectLst/>
                <a:latin typeface="+mn-lt"/>
                <a:ea typeface="+mn-ea"/>
                <a:cs typeface="+mn-cs"/>
              </a:rPr>
              <a:t>8</a:t>
            </a:r>
          </a:p>
          <a:p>
            <a:pPr fontAlgn="base"/>
            <a:r>
              <a:rPr lang="en-US" altLang="zh-CN" sz="1200" b="0" i="0" kern="1200" dirty="0">
                <a:solidFill>
                  <a:schemeClr val="tx1"/>
                </a:solidFill>
                <a:effectLst/>
                <a:latin typeface="+mn-lt"/>
                <a:ea typeface="+mn-ea"/>
                <a:cs typeface="+mn-cs"/>
              </a:rPr>
              <a:t>9</a:t>
            </a:r>
          </a:p>
          <a:p>
            <a:pPr fontAlgn="base"/>
            <a:r>
              <a:rPr lang="en-US" altLang="zh-CN" sz="1200" b="0" i="0" kern="1200" dirty="0">
                <a:solidFill>
                  <a:schemeClr val="tx1"/>
                </a:solidFill>
                <a:effectLst/>
                <a:latin typeface="+mn-lt"/>
                <a:ea typeface="+mn-ea"/>
                <a:cs typeface="+mn-cs"/>
              </a:rPr>
              <a:t>class T</a:t>
            </a:r>
          </a:p>
          <a:p>
            <a:pPr fontAlgn="base"/>
            <a:r>
              <a:rPr lang="en-US" altLang="zh-CN"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   public:</a:t>
            </a:r>
          </a:p>
          <a:p>
            <a:pPr fontAlgn="base"/>
            <a:r>
              <a:rPr lang="en-US" altLang="zh-CN" sz="1200" b="0" i="0" kern="1200" dirty="0">
                <a:solidFill>
                  <a:schemeClr val="tx1"/>
                </a:solidFill>
                <a:effectLst/>
                <a:latin typeface="+mn-lt"/>
                <a:ea typeface="+mn-ea"/>
                <a:cs typeface="+mn-cs"/>
              </a:rPr>
              <a:t>    ~T()</a:t>
            </a:r>
            <a:r>
              <a:rPr lang="zh-CN" altLang="en-US"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    T::~T()</a:t>
            </a:r>
          </a:p>
          <a:p>
            <a:pPr fontAlgn="base"/>
            <a:r>
              <a:rPr lang="en-US" altLang="zh-CN"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函数体</a:t>
            </a:r>
          </a:p>
          <a:p>
            <a:pPr fontAlgn="base"/>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当程序中没有析构函数时，系统会自动生成以下析构函数：</a:t>
            </a:r>
          </a:p>
          <a:p>
            <a:r>
              <a:rPr lang="en-US" altLang="zh-CN" sz="1200" b="0" i="0" kern="1200" dirty="0">
                <a:solidFill>
                  <a:schemeClr val="tx1"/>
                </a:solidFill>
                <a:effectLst/>
                <a:latin typeface="+mn-lt"/>
                <a:ea typeface="+mn-ea"/>
                <a:cs typeface="+mn-cs"/>
              </a:rPr>
              <a:t>&lt;</a:t>
            </a:r>
            <a:r>
              <a:rPr lang="zh-CN" altLang="en-US" sz="1200" b="0" i="0" kern="1200" dirty="0">
                <a:solidFill>
                  <a:schemeClr val="tx1"/>
                </a:solidFill>
                <a:effectLst/>
                <a:latin typeface="+mn-lt"/>
                <a:ea typeface="+mn-ea"/>
                <a:cs typeface="+mn-cs"/>
              </a:rPr>
              <a:t>类名</a:t>
            </a:r>
            <a:r>
              <a:rPr lang="en-US" altLang="zh-CN" sz="1200" b="0" i="0" kern="1200" dirty="0">
                <a:solidFill>
                  <a:schemeClr val="tx1"/>
                </a:solidFill>
                <a:effectLst/>
                <a:latin typeface="+mn-lt"/>
                <a:ea typeface="+mn-ea"/>
                <a:cs typeface="+mn-cs"/>
              </a:rPr>
              <a:t>&gt;::~&lt;</a:t>
            </a:r>
            <a:r>
              <a:rPr lang="zh-CN" altLang="en-US" sz="1200" b="0" i="0" kern="1200" dirty="0">
                <a:solidFill>
                  <a:schemeClr val="tx1"/>
                </a:solidFill>
                <a:effectLst/>
                <a:latin typeface="+mn-lt"/>
                <a:ea typeface="+mn-ea"/>
                <a:cs typeface="+mn-cs"/>
              </a:rPr>
              <a:t>类名</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，即不执行任何操作。</a:t>
            </a:r>
          </a:p>
          <a:p>
            <a:endParaRPr lang="en-US" altLang="zh-CN" dirty="0"/>
          </a:p>
          <a:p>
            <a:r>
              <a:rPr lang="zh-CN" altLang="en-US" sz="1200" b="0" i="0" kern="1200" dirty="0">
                <a:solidFill>
                  <a:schemeClr val="tx1"/>
                </a:solidFill>
                <a:effectLst/>
                <a:latin typeface="+mn-lt"/>
                <a:ea typeface="+mn-ea"/>
                <a:cs typeface="+mn-cs"/>
              </a:rPr>
              <a:t>与</a:t>
            </a:r>
            <a:r>
              <a:rPr lang="zh-CN" altLang="en-US" sz="1200" b="0" i="0" u="none" strike="noStrike" kern="1200" dirty="0">
                <a:solidFill>
                  <a:schemeClr val="tx1"/>
                </a:solidFill>
                <a:effectLst/>
                <a:latin typeface="+mn-lt"/>
                <a:ea typeface="+mn-ea"/>
                <a:cs typeface="+mn-cs"/>
                <a:hlinkClick r:id="rId3"/>
              </a:rPr>
              <a:t>构造函数</a:t>
            </a:r>
            <a:r>
              <a:rPr lang="zh-CN" altLang="en-US" sz="1200" b="0" i="0" kern="1200" dirty="0">
                <a:solidFill>
                  <a:schemeClr val="tx1"/>
                </a:solidFill>
                <a:effectLst/>
                <a:latin typeface="+mn-lt"/>
                <a:ea typeface="+mn-ea"/>
                <a:cs typeface="+mn-cs"/>
              </a:rPr>
              <a:t>相反，当对象结束其</a:t>
            </a:r>
            <a:r>
              <a:rPr lang="zh-CN" altLang="en-US" sz="1200" b="0" i="0" u="none" strike="noStrike" kern="1200" dirty="0">
                <a:solidFill>
                  <a:schemeClr val="tx1"/>
                </a:solidFill>
                <a:effectLst/>
                <a:latin typeface="+mn-lt"/>
                <a:ea typeface="+mn-ea"/>
                <a:cs typeface="+mn-cs"/>
                <a:hlinkClick r:id="rId4"/>
              </a:rPr>
              <a:t>生命周期</a:t>
            </a:r>
            <a:r>
              <a:rPr lang="zh-CN" altLang="en-US" sz="1200" b="0" i="0" kern="1200" dirty="0">
                <a:solidFill>
                  <a:schemeClr val="tx1"/>
                </a:solidFill>
                <a:effectLst/>
                <a:latin typeface="+mn-lt"/>
                <a:ea typeface="+mn-ea"/>
                <a:cs typeface="+mn-cs"/>
              </a:rPr>
              <a:t>，如对象所在的函数已调用完毕时，系统会自动执行析构函数。以</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语言为例：析构函数名也应与类名相同，只是在函数名前面加一个位取反符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，例如</a:t>
            </a:r>
            <a:r>
              <a:rPr lang="en-US" altLang="zh-CN" sz="1200" b="0" i="0" kern="1200" dirty="0">
                <a:solidFill>
                  <a:schemeClr val="tx1"/>
                </a:solidFill>
                <a:effectLst/>
                <a:latin typeface="+mn-lt"/>
                <a:ea typeface="+mn-ea"/>
                <a:cs typeface="+mn-cs"/>
              </a:rPr>
              <a:t>~stud( )</a:t>
            </a:r>
            <a:r>
              <a:rPr lang="zh-CN" altLang="en-US" sz="1200" b="0" i="0" kern="1200" dirty="0">
                <a:solidFill>
                  <a:schemeClr val="tx1"/>
                </a:solidFill>
                <a:effectLst/>
                <a:latin typeface="+mn-lt"/>
                <a:ea typeface="+mn-ea"/>
                <a:cs typeface="+mn-cs"/>
              </a:rPr>
              <a:t>，以区别于</a:t>
            </a:r>
            <a:r>
              <a:rPr lang="zh-CN" altLang="en-US" sz="1200" b="0" i="0" u="none" strike="noStrike" kern="1200" dirty="0">
                <a:solidFill>
                  <a:schemeClr val="tx1"/>
                </a:solidFill>
                <a:effectLst/>
                <a:latin typeface="+mn-lt"/>
                <a:ea typeface="+mn-ea"/>
                <a:cs typeface="+mn-cs"/>
                <a:hlinkClick r:id="rId3"/>
              </a:rPr>
              <a:t>构造函数</a:t>
            </a:r>
            <a:r>
              <a:rPr lang="zh-CN" altLang="en-US" sz="1200" b="0" i="0" kern="1200" dirty="0">
                <a:solidFill>
                  <a:schemeClr val="tx1"/>
                </a:solidFill>
                <a:effectLst/>
                <a:latin typeface="+mn-lt"/>
                <a:ea typeface="+mn-ea"/>
                <a:cs typeface="+mn-cs"/>
              </a:rPr>
              <a:t>。它不能带任何参数，也没有返回值（包括</a:t>
            </a:r>
            <a:r>
              <a:rPr lang="en-US" altLang="zh-CN" sz="1200" b="0" i="0" kern="1200" dirty="0">
                <a:solidFill>
                  <a:schemeClr val="tx1"/>
                </a:solidFill>
                <a:effectLst/>
                <a:latin typeface="+mn-lt"/>
                <a:ea typeface="+mn-ea"/>
                <a:cs typeface="+mn-cs"/>
              </a:rPr>
              <a:t>void</a:t>
            </a:r>
            <a:r>
              <a:rPr lang="zh-CN" altLang="en-US" sz="1200" b="0" i="0" kern="1200" dirty="0">
                <a:solidFill>
                  <a:schemeClr val="tx1"/>
                </a:solidFill>
                <a:effectLst/>
                <a:latin typeface="+mn-lt"/>
                <a:ea typeface="+mn-ea"/>
                <a:cs typeface="+mn-cs"/>
              </a:rPr>
              <a:t>类型）。只能有一个析构函数，不能</a:t>
            </a:r>
            <a:r>
              <a:rPr lang="zh-CN" altLang="en-US" sz="1200" b="0" i="0" u="none" strike="noStrike" kern="1200" dirty="0">
                <a:solidFill>
                  <a:schemeClr val="tx1"/>
                </a:solidFill>
                <a:effectLst/>
                <a:latin typeface="+mn-lt"/>
                <a:ea typeface="+mn-ea"/>
                <a:cs typeface="+mn-cs"/>
                <a:hlinkClick r:id="rId5"/>
              </a:rPr>
              <a:t>重载</a:t>
            </a:r>
            <a:r>
              <a:rPr lang="zh-CN" altLang="en-US" sz="1200" b="0" i="0" kern="1200" dirty="0">
                <a:solidFill>
                  <a:schemeClr val="tx1"/>
                </a:solidFill>
                <a:effectLst/>
                <a:latin typeface="+mn-lt"/>
                <a:ea typeface="+mn-ea"/>
                <a:cs typeface="+mn-cs"/>
              </a:rPr>
              <a:t>。如果用户没有编写析构函数，</a:t>
            </a:r>
            <a:r>
              <a:rPr lang="zh-CN" altLang="en-US" sz="1200" b="0" i="0" u="none" strike="noStrike" kern="1200" dirty="0">
                <a:solidFill>
                  <a:schemeClr val="tx1"/>
                </a:solidFill>
                <a:effectLst/>
                <a:latin typeface="+mn-lt"/>
                <a:ea typeface="+mn-ea"/>
                <a:cs typeface="+mn-cs"/>
                <a:hlinkClick r:id="rId6"/>
              </a:rPr>
              <a:t>编译系统</a:t>
            </a:r>
            <a:r>
              <a:rPr lang="zh-CN" altLang="en-US" sz="1200" b="0" i="0" kern="1200" dirty="0">
                <a:solidFill>
                  <a:schemeClr val="tx1"/>
                </a:solidFill>
                <a:effectLst/>
                <a:latin typeface="+mn-lt"/>
                <a:ea typeface="+mn-ea"/>
                <a:cs typeface="+mn-cs"/>
              </a:rPr>
              <a:t>会自动生成一个缺省的析构函数（即使自定义了析构函数，</a:t>
            </a:r>
            <a:r>
              <a:rPr lang="zh-CN" altLang="en-US" sz="1200" b="0" i="0" u="none" strike="noStrike" kern="1200" dirty="0">
                <a:solidFill>
                  <a:schemeClr val="tx1"/>
                </a:solidFill>
                <a:effectLst/>
                <a:latin typeface="+mn-lt"/>
                <a:ea typeface="+mn-ea"/>
                <a:cs typeface="+mn-cs"/>
                <a:hlinkClick r:id="rId7"/>
              </a:rPr>
              <a:t>编译器</a:t>
            </a:r>
            <a:r>
              <a:rPr lang="zh-CN" altLang="en-US" sz="1200" b="0" i="0" kern="1200" dirty="0">
                <a:solidFill>
                  <a:schemeClr val="tx1"/>
                </a:solidFill>
                <a:effectLst/>
                <a:latin typeface="+mn-lt"/>
                <a:ea typeface="+mn-ea"/>
                <a:cs typeface="+mn-cs"/>
              </a:rPr>
              <a:t>也总是会为我们合成一个析构函数，并且如果自定义了析构函数，编译器在执行时会先调用自定义的析构函数再调用合成的析构函数），它也不进行任何操作。所以许多简单的类中没有用显式的析构函数</a:t>
            </a:r>
            <a:endParaRPr lang="zh-CN" altLang="en-US" dirty="0"/>
          </a:p>
        </p:txBody>
      </p:sp>
      <p:sp>
        <p:nvSpPr>
          <p:cNvPr id="4" name="灯片编号占位符 3"/>
          <p:cNvSpPr>
            <a:spLocks noGrp="1"/>
          </p:cNvSpPr>
          <p:nvPr>
            <p:ph type="sldNum" sz="quarter" idx="5"/>
          </p:nvPr>
        </p:nvSpPr>
        <p:spPr/>
        <p:txBody>
          <a:bodyPr/>
          <a:lstStyle/>
          <a:p>
            <a:fld id="{B03B68E5-EFBF-482F-9AC2-4332C0FB9631}" type="slidenum">
              <a:rPr lang="zh-CN" altLang="en-US" smtClean="0"/>
              <a:pPr/>
              <a:t>10</a:t>
            </a:fld>
            <a:endParaRPr lang="zh-CN" altLang="en-US"/>
          </a:p>
        </p:txBody>
      </p:sp>
    </p:spTree>
    <p:extLst>
      <p:ext uri="{BB962C8B-B14F-4D97-AF65-F5344CB8AC3E}">
        <p14:creationId xmlns:p14="http://schemas.microsoft.com/office/powerpoint/2010/main" val="4093111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关系是事物之间的联系。在面向对象建模中，类之间最常见的关系有：依赖关系、泛化关系、关联关系、实现关系。在图形上，把关系画成一条线。</a:t>
            </a:r>
          </a:p>
        </p:txBody>
      </p:sp>
      <p:sp>
        <p:nvSpPr>
          <p:cNvPr id="4" name="灯片编号占位符 3"/>
          <p:cNvSpPr>
            <a:spLocks noGrp="1"/>
          </p:cNvSpPr>
          <p:nvPr>
            <p:ph type="sldNum" sz="quarter" idx="5"/>
          </p:nvPr>
        </p:nvSpPr>
        <p:spPr/>
        <p:txBody>
          <a:bodyPr/>
          <a:lstStyle/>
          <a:p>
            <a:fld id="{B03B68E5-EFBF-482F-9AC2-4332C0FB9631}" type="slidenum">
              <a:rPr lang="zh-CN" altLang="en-US" smtClean="0"/>
              <a:pPr/>
              <a:t>11</a:t>
            </a:fld>
            <a:endParaRPr lang="zh-CN" altLang="en-US"/>
          </a:p>
        </p:txBody>
      </p:sp>
    </p:spTree>
    <p:extLst>
      <p:ext uri="{BB962C8B-B14F-4D97-AF65-F5344CB8AC3E}">
        <p14:creationId xmlns:p14="http://schemas.microsoft.com/office/powerpoint/2010/main" val="367339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F6047D9-FEE4-4881-B706-9575ADABFECF}" type="datetimeFigureOut">
              <a:rPr lang="zh-CN" altLang="en-US" smtClean="0"/>
              <a:pPr/>
              <a:t>2018/10/27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232693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6047D9-FEE4-4881-B706-9575ADABFECF}" type="datetimeFigureOut">
              <a:rPr lang="zh-CN" altLang="en-US" smtClean="0"/>
              <a:pPr/>
              <a:t>2018/10/27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155434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lumMod val="7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327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lumMod val="75000"/>
          </a:schemeClr>
        </a:solidFill>
        <a:effectLst/>
      </p:bgPr>
    </p:bg>
    <p:spTree>
      <p:nvGrpSpPr>
        <p:cNvPr id="1" name=""/>
        <p:cNvGrpSpPr/>
        <p:nvPr/>
      </p:nvGrpSpPr>
      <p:grpSpPr>
        <a:xfrm>
          <a:off x="0" y="0"/>
          <a:ext cx="0" cy="0"/>
          <a:chOff x="0" y="0"/>
          <a:chExt cx="0" cy="0"/>
        </a:xfrm>
      </p:grpSpPr>
      <p:sp>
        <p:nvSpPr>
          <p:cNvPr id="11" name="等腰三角形 10"/>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274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tx2">
            <a:lumMod val="75000"/>
          </a:schemeClr>
        </a:solidFill>
        <a:effectLst/>
      </p:bgPr>
    </p:bg>
    <p:spTree>
      <p:nvGrpSpPr>
        <p:cNvPr id="1" name=""/>
        <p:cNvGrpSpPr/>
        <p:nvPr/>
      </p:nvGrpSpPr>
      <p:grpSpPr>
        <a:xfrm>
          <a:off x="0" y="0"/>
          <a:ext cx="0" cy="0"/>
          <a:chOff x="0" y="0"/>
          <a:chExt cx="0" cy="0"/>
        </a:xfrm>
      </p:grpSpPr>
      <p:sp>
        <p:nvSpPr>
          <p:cNvPr id="8" name="等腰三角形 7"/>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0"/>
            <a:ext cx="12192000" cy="6858000"/>
            <a:chOff x="0" y="0"/>
            <a:chExt cx="12192000" cy="6858000"/>
          </a:xfrm>
        </p:grpSpPr>
        <p:sp>
          <p:nvSpPr>
            <p:cNvPr id="11" name="矩形 10"/>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手动输入 11"/>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2088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tx2">
            <a:lumMod val="75000"/>
          </a:schemeClr>
        </a:solidFill>
        <a:effectLst/>
      </p:bgPr>
    </p:bg>
    <p:spTree>
      <p:nvGrpSpPr>
        <p:cNvPr id="1" name=""/>
        <p:cNvGrpSpPr/>
        <p:nvPr/>
      </p:nvGrpSpPr>
      <p:grpSpPr>
        <a:xfrm>
          <a:off x="0" y="0"/>
          <a:ext cx="0" cy="0"/>
          <a:chOff x="0" y="0"/>
          <a:chExt cx="0" cy="0"/>
        </a:xfrm>
      </p:grpSpPr>
      <p:sp>
        <p:nvSpPr>
          <p:cNvPr id="10" name="等腰三角形 9"/>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手动输入 12"/>
          <p:cNvSpPr/>
          <p:nvPr userDrawn="1"/>
        </p:nvSpPr>
        <p:spPr>
          <a:xfrm rot="5400000" flipH="1">
            <a:off x="-361950" y="1047750"/>
            <a:ext cx="6858000" cy="4762500"/>
          </a:xfrm>
          <a:prstGeom prst="flowChartManualInpu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手动输入 13"/>
          <p:cNvSpPr/>
          <p:nvPr userDrawn="1"/>
        </p:nvSpPr>
        <p:spPr>
          <a:xfrm rot="5400000" flipH="1">
            <a:off x="-1047750" y="1047750"/>
            <a:ext cx="6858000" cy="4762500"/>
          </a:xfrm>
          <a:prstGeom prst="flowChartManualInp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手动输入 14"/>
          <p:cNvSpPr/>
          <p:nvPr userDrawn="1"/>
        </p:nvSpPr>
        <p:spPr>
          <a:xfrm rot="5400000" flipH="1">
            <a:off x="-1333500" y="1047750"/>
            <a:ext cx="6858000" cy="47625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668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75000"/>
          </a:schemeClr>
        </a:solidFill>
        <a:effectLst/>
      </p:bgPr>
    </p:bg>
    <p:spTree>
      <p:nvGrpSpPr>
        <p:cNvPr id="1" name=""/>
        <p:cNvGrpSpPr/>
        <p:nvPr/>
      </p:nvGrpSpPr>
      <p:grpSpPr>
        <a:xfrm>
          <a:off x="0" y="0"/>
          <a:ext cx="0" cy="0"/>
          <a:chOff x="0" y="0"/>
          <a:chExt cx="0" cy="0"/>
        </a:xfrm>
      </p:grpSpPr>
      <p:sp>
        <p:nvSpPr>
          <p:cNvPr id="6" name="等腰三角形 5"/>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0" y="-1"/>
            <a:ext cx="12192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063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406122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F6047D9-FEE4-4881-B706-9575ADABFECF}" type="datetimeFigureOut">
              <a:rPr lang="zh-CN" altLang="en-US" smtClean="0"/>
              <a:pPr/>
              <a:t>2018/10/27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70562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6047D9-FEE4-4881-B706-9575ADABFECF}" type="datetimeFigureOut">
              <a:rPr lang="zh-CN" altLang="en-US" smtClean="0"/>
              <a:pPr/>
              <a:t>2018/10/27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755132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047D9-FEE4-4881-B706-9575ADABFECF}" type="datetimeFigureOut">
              <a:rPr lang="zh-CN" altLang="en-US" smtClean="0"/>
              <a:pPr/>
              <a:t>2018/10/27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896781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7187" y="2083707"/>
            <a:ext cx="3788228" cy="1862048"/>
          </a:xfrm>
          <a:prstGeom prst="rect">
            <a:avLst/>
          </a:prstGeom>
          <a:noFill/>
        </p:spPr>
        <p:txBody>
          <a:bodyPr wrap="square" rtlCol="0">
            <a:spAutoFit/>
          </a:bodyPr>
          <a:lstStyle/>
          <a:p>
            <a:r>
              <a:rPr lang="en-US" altLang="zh-CN" sz="11500" b="1" dirty="0">
                <a:solidFill>
                  <a:schemeClr val="bg1"/>
                </a:solidFill>
              </a:rPr>
              <a:t>2015</a:t>
            </a:r>
            <a:endParaRPr lang="zh-CN" altLang="en-US" sz="11500" b="1" dirty="0">
              <a:solidFill>
                <a:schemeClr val="bg1"/>
              </a:solidFill>
            </a:endParaRPr>
          </a:p>
        </p:txBody>
      </p:sp>
      <p:cxnSp>
        <p:nvCxnSpPr>
          <p:cNvPr id="4" name="直接连接符 3"/>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274726" y="3694792"/>
            <a:ext cx="3032066"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标题数字等都可以通过点击和重新输入进行更改，建议正文</a:t>
            </a:r>
            <a:r>
              <a:rPr lang="en-US" altLang="zh-CN" sz="1200" dirty="0">
                <a:solidFill>
                  <a:schemeClr val="bg1"/>
                </a:solidFill>
                <a:latin typeface="微软雅黑" panose="020B0503020204020204" pitchFamily="34" charset="-122"/>
                <a:ea typeface="微软雅黑" panose="020B0503020204020204" pitchFamily="34" charset="-122"/>
              </a:rPr>
              <a:t>12</a:t>
            </a:r>
            <a:r>
              <a:rPr lang="zh-CN" altLang="en-US" sz="1200" dirty="0">
                <a:solidFill>
                  <a:schemeClr val="bg1"/>
                </a:solidFill>
                <a:latin typeface="微软雅黑" panose="020B0503020204020204" pitchFamily="34" charset="-122"/>
                <a:ea typeface="微软雅黑" panose="020B0503020204020204" pitchFamily="34" charset="-122"/>
              </a:rPr>
              <a:t>号字，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p>
        </p:txBody>
      </p:sp>
      <p:sp>
        <p:nvSpPr>
          <p:cNvPr id="7" name="矩形 6"/>
          <p:cNvSpPr/>
          <p:nvPr/>
        </p:nvSpPr>
        <p:spPr>
          <a:xfrm>
            <a:off x="5945415" y="2502322"/>
            <a:ext cx="3881704" cy="1569660"/>
          </a:xfrm>
          <a:prstGeom prst="rect">
            <a:avLst/>
          </a:prstGeom>
        </p:spPr>
        <p:txBody>
          <a:bodyPr wrap="none">
            <a:spAutoFit/>
          </a:bodyPr>
          <a:lstStyle/>
          <a:p>
            <a:r>
              <a:rPr kumimoji="1" lang="en-US" altLang="zh-CN" sz="4800" b="1" dirty="0">
                <a:solidFill>
                  <a:schemeClr val="bg1"/>
                </a:solidFill>
                <a:ea typeface="微软雅黑" panose="020B0503020204020204" pitchFamily="34" charset="-122"/>
              </a:rPr>
              <a:t>POWERPOINT</a:t>
            </a:r>
            <a:r>
              <a:rPr kumimoji="1" lang="zh-CN" altLang="en-US" sz="4800" b="1" dirty="0">
                <a:solidFill>
                  <a:schemeClr val="bg1"/>
                </a:solidFill>
                <a:ea typeface="微软雅黑" panose="020B0503020204020204" pitchFamily="34" charset="-122"/>
              </a:rPr>
              <a:t> </a:t>
            </a:r>
            <a:endParaRPr kumimoji="1" lang="en-US" altLang="zh-CN" sz="4800" b="1" dirty="0">
              <a:solidFill>
                <a:schemeClr val="bg1"/>
              </a:solidFill>
              <a:ea typeface="微软雅黑" panose="020B0503020204020204" pitchFamily="34" charset="-122"/>
            </a:endParaRPr>
          </a:p>
          <a:p>
            <a:r>
              <a:rPr kumimoji="1" lang="en-US" altLang="zh-CN" sz="4800" b="1" dirty="0">
                <a:solidFill>
                  <a:schemeClr val="bg1"/>
                </a:solidFill>
                <a:ea typeface="微软雅黑" panose="020B0503020204020204" pitchFamily="34" charset="-122"/>
              </a:rPr>
              <a:t>TEMPLATE</a:t>
            </a:r>
            <a:endParaRPr kumimoji="1" lang="zh-CN" altLang="en-US" sz="4800" b="1" dirty="0">
              <a:solidFill>
                <a:schemeClr val="bg1"/>
              </a:solidFill>
              <a:ea typeface="微软雅黑" panose="020B0503020204020204" pitchFamily="34" charset="-122"/>
            </a:endParaRPr>
          </a:p>
        </p:txBody>
      </p:sp>
      <p:sp>
        <p:nvSpPr>
          <p:cNvPr id="8" name="矩形 7"/>
          <p:cNvSpPr/>
          <p:nvPr/>
        </p:nvSpPr>
        <p:spPr>
          <a:xfrm>
            <a:off x="5980766" y="4056597"/>
            <a:ext cx="2089539" cy="307773"/>
          </a:xfrm>
          <a:prstGeom prst="rect">
            <a:avLst/>
          </a:prstGeom>
        </p:spPr>
        <p:txBody>
          <a:bodyPr wrap="none" lIns="91436" tIns="45718" rIns="91436" bIns="45718">
            <a:spAutoFit/>
          </a:bodyPr>
          <a:lstStyle/>
          <a:p>
            <a:pPr algn="ctr"/>
            <a:r>
              <a:rPr kumimoji="1" lang="en-US" altLang="zh-CN" sz="1400" dirty="0">
                <a:solidFill>
                  <a:schemeClr val="bg1"/>
                </a:solidFill>
              </a:rPr>
              <a:t>PRESENTED</a:t>
            </a:r>
            <a:r>
              <a:rPr kumimoji="1" lang="zh-CN" altLang="en-US" sz="1400" dirty="0">
                <a:solidFill>
                  <a:schemeClr val="bg1"/>
                </a:solidFill>
              </a:rPr>
              <a:t> </a:t>
            </a:r>
            <a:r>
              <a:rPr kumimoji="1" lang="en-US" altLang="zh-CN" sz="1400" dirty="0">
                <a:solidFill>
                  <a:schemeClr val="bg1"/>
                </a:solidFill>
              </a:rPr>
              <a:t>BY</a:t>
            </a:r>
            <a:r>
              <a:rPr kumimoji="1" lang="zh-CN" altLang="en-US" sz="1400" dirty="0">
                <a:solidFill>
                  <a:schemeClr val="bg1"/>
                </a:solidFill>
              </a:rPr>
              <a:t> </a:t>
            </a:r>
            <a:r>
              <a:rPr kumimoji="1" lang="en-US" altLang="zh-CN" sz="1400" dirty="0" err="1">
                <a:solidFill>
                  <a:schemeClr val="bg1"/>
                </a:solidFill>
              </a:rPr>
              <a:t>OfficePLUS</a:t>
            </a:r>
            <a:endParaRPr kumimoji="1" lang="zh-CN" altLang="en-US" sz="1400" dirty="0">
              <a:solidFill>
                <a:schemeClr val="bg1"/>
              </a:solidFill>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587" y="6284533"/>
            <a:ext cx="1828800" cy="243840"/>
          </a:xfrm>
          <a:prstGeom prst="rect">
            <a:avLst/>
          </a:prstGeom>
        </p:spPr>
      </p:pic>
    </p:spTree>
    <p:extLst>
      <p:ext uri="{BB962C8B-B14F-4D97-AF65-F5344CB8AC3E}">
        <p14:creationId xmlns:p14="http://schemas.microsoft.com/office/powerpoint/2010/main" val="27653529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3873"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1" name="等腰三角形 10"/>
          <p:cNvSpPr/>
          <p:nvPr/>
        </p:nvSpPr>
        <p:spPr>
          <a:xfrm rot="10800000">
            <a:off x="683261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156" y="32898"/>
            <a:ext cx="4159910" cy="1200329"/>
          </a:xfrm>
          <a:prstGeom prst="rect">
            <a:avLst/>
          </a:prstGeom>
          <a:noFill/>
        </p:spPr>
        <p:txBody>
          <a:bodyPr wrap="square" rtlCol="0">
            <a:spAutoFit/>
          </a:bodyPr>
          <a:lstStyle/>
          <a:p>
            <a:r>
              <a:rPr lang="en-US" altLang="zh-CN" sz="7200" b="1" dirty="0">
                <a:solidFill>
                  <a:schemeClr val="bg1"/>
                </a:solidFill>
              </a:rPr>
              <a:t>2</a:t>
            </a:r>
            <a:endParaRPr lang="zh-CN" altLang="en-US" sz="7200" b="1" dirty="0">
              <a:solidFill>
                <a:srgbClr val="FFC000"/>
              </a:solidFill>
            </a:endParaRPr>
          </a:p>
        </p:txBody>
      </p:sp>
      <p:sp>
        <p:nvSpPr>
          <p:cNvPr id="16" name="矩形 15"/>
          <p:cNvSpPr/>
          <p:nvPr/>
        </p:nvSpPr>
        <p:spPr>
          <a:xfrm>
            <a:off x="1321037" y="1582358"/>
            <a:ext cx="5163739" cy="1474569"/>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抽象类是包含一种或多种抽象方法的类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它本身不需要构造实例。定义抽象类之后其他类可以对它进行补充并且通过实现其中的抽象方法，使抽象类具体化</a:t>
            </a:r>
          </a:p>
        </p:txBody>
      </p:sp>
      <p:sp>
        <p:nvSpPr>
          <p:cNvPr id="17" name="等腰三角形 16"/>
          <p:cNvSpPr/>
          <p:nvPr/>
        </p:nvSpPr>
        <p:spPr>
          <a:xfrm rot="10800000">
            <a:off x="1136887" y="1468058"/>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93045" y="4141189"/>
            <a:ext cx="5064212" cy="1474569"/>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中抽象类的图形表示和类图一样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只是在最</a:t>
            </a:r>
            <a:r>
              <a:rPr lang="zh-CN" altLang="en-US" b="1" dirty="0">
                <a:solidFill>
                  <a:srgbClr val="FF0000"/>
                </a:solidFill>
                <a:latin typeface="微软雅黑" panose="020B0503020204020204" pitchFamily="34" charset="-122"/>
                <a:ea typeface="微软雅黑" panose="020B0503020204020204" pitchFamily="34" charset="-122"/>
              </a:rPr>
              <a:t>上面一层的类名前加描述</a:t>
            </a:r>
            <a:r>
              <a:rPr lang="en-US" altLang="zh-CN" b="1" dirty="0">
                <a:solidFill>
                  <a:srgbClr val="FF0000"/>
                </a:solidFill>
                <a:latin typeface="微软雅黑" panose="020B0503020204020204" pitchFamily="34" charset="-122"/>
                <a:ea typeface="微软雅黑" panose="020B0503020204020204" pitchFamily="34" charset="-122"/>
              </a:rPr>
              <a:t>&lt;&lt;abstract&gt;&gt;</a:t>
            </a:r>
            <a:r>
              <a:rPr lang="zh-CN" altLang="en-US" dirty="0">
                <a:latin typeface="微软雅黑" panose="020B0503020204020204" pitchFamily="34" charset="-122"/>
                <a:ea typeface="微软雅黑" panose="020B0503020204020204" pitchFamily="34" charset="-122"/>
              </a:rPr>
              <a:t>或是在类的属性上设置该类为抽象类，抽象类的类名用斜体表示。</a:t>
            </a:r>
            <a:endParaRPr lang="en-US" altLang="zh-CN" dirty="0">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1108895" y="402688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C14344C-3627-4B3E-844A-C8487810DD3A}"/>
              </a:ext>
            </a:extLst>
          </p:cNvPr>
          <p:cNvSpPr/>
          <p:nvPr/>
        </p:nvSpPr>
        <p:spPr>
          <a:xfrm>
            <a:off x="5476206" y="141089"/>
            <a:ext cx="2492990" cy="1015663"/>
          </a:xfrm>
          <a:prstGeom prst="rect">
            <a:avLst/>
          </a:prstGeom>
        </p:spPr>
        <p:txBody>
          <a:bodyPr wrap="none">
            <a:spAutoFit/>
          </a:bodyPr>
          <a:lstStyle/>
          <a:p>
            <a:r>
              <a:rPr lang="zh-CN" altLang="en-US" sz="6000" b="1" dirty="0"/>
              <a:t>抽象类</a:t>
            </a:r>
            <a:endParaRPr lang="zh-CN" altLang="en-US" sz="6000" dirty="0"/>
          </a:p>
        </p:txBody>
      </p:sp>
      <p:sp>
        <p:nvSpPr>
          <p:cNvPr id="20" name="矩形 19">
            <a:extLst>
              <a:ext uri="{FF2B5EF4-FFF2-40B4-BE49-F238E27FC236}">
                <a16:creationId xmlns:a16="http://schemas.microsoft.com/office/drawing/2014/main" id="{94F47B39-B8B5-4EB8-9E78-DB964FF8E732}"/>
              </a:ext>
            </a:extLst>
          </p:cNvPr>
          <p:cNvSpPr/>
          <p:nvPr/>
        </p:nvSpPr>
        <p:spPr>
          <a:xfrm>
            <a:off x="6888266" y="1512577"/>
            <a:ext cx="5064212" cy="3635160"/>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接口与抽象类非常相似但不同包括以下几点</a:t>
            </a:r>
            <a:endParaRPr lang="en-US" altLang="zh-CN" dirty="0">
              <a:latin typeface="微软雅黑" panose="020B0503020204020204" pitchFamily="34" charset="-122"/>
              <a:ea typeface="微软雅黑" panose="020B0503020204020204" pitchFamily="34" charset="-122"/>
            </a:endParaRPr>
          </a:p>
          <a:p>
            <a:pPr defTabSz="685681">
              <a:lnSpc>
                <a:spcPct val="13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：抽象类可以包含某些实现代码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但是接口没有任何实现部分</a:t>
            </a:r>
            <a:endParaRPr lang="en-US" altLang="zh-CN" dirty="0">
              <a:latin typeface="微软雅黑" panose="020B0503020204020204" pitchFamily="34" charset="-122"/>
              <a:ea typeface="微软雅黑" panose="020B0503020204020204" pitchFamily="34" charset="-122"/>
            </a:endParaRPr>
          </a:p>
          <a:p>
            <a:pPr defTabSz="685681">
              <a:lnSpc>
                <a:spcPct val="13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：抽象类可以包含属性而接口没有</a:t>
            </a:r>
            <a:endParaRPr lang="en-US" altLang="zh-CN" dirty="0">
              <a:latin typeface="微软雅黑" panose="020B0503020204020204" pitchFamily="34" charset="-122"/>
              <a:ea typeface="微软雅黑" panose="020B0503020204020204" pitchFamily="34" charset="-122"/>
            </a:endParaRPr>
          </a:p>
          <a:p>
            <a:pPr defTabSz="685681">
              <a:lnSpc>
                <a:spcPct val="13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：接口可以被结构继承，但抽象类不行</a:t>
            </a:r>
            <a:endParaRPr lang="en-US" altLang="zh-CN" dirty="0">
              <a:latin typeface="微软雅黑" panose="020B0503020204020204" pitchFamily="34" charset="-122"/>
              <a:ea typeface="微软雅黑" panose="020B0503020204020204" pitchFamily="34" charset="-122"/>
            </a:endParaRPr>
          </a:p>
          <a:p>
            <a:pPr defTabSz="685681">
              <a:lnSpc>
                <a:spcPct val="13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：抽象类可以有构造函数和</a:t>
            </a:r>
            <a:r>
              <a:rPr lang="zh-CN" altLang="en-US" b="1" dirty="0">
                <a:solidFill>
                  <a:srgbClr val="FF0000"/>
                </a:solidFill>
                <a:latin typeface="微软雅黑" panose="020B0503020204020204" pitchFamily="34" charset="-122"/>
                <a:ea typeface="微软雅黑" panose="020B0503020204020204" pitchFamily="34" charset="-122"/>
              </a:rPr>
              <a:t>析构函数</a:t>
            </a:r>
            <a:r>
              <a:rPr lang="en-US" altLang="zh-CN"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而接口都没有</a:t>
            </a:r>
            <a:endParaRPr lang="en-US" altLang="zh-CN" dirty="0">
              <a:latin typeface="微软雅黑" panose="020B0503020204020204" pitchFamily="34" charset="-122"/>
              <a:ea typeface="微软雅黑" panose="020B0503020204020204" pitchFamily="34" charset="-122"/>
            </a:endParaRPr>
          </a:p>
          <a:p>
            <a:pPr defTabSz="685681">
              <a:lnSpc>
                <a:spcPct val="1300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：抽象类可以继承其他类和接口而接口仅能继承接口</a:t>
            </a:r>
            <a:endParaRPr lang="en-US" altLang="zh-CN" dirty="0">
              <a:latin typeface="微软雅黑" panose="020B0503020204020204" pitchFamily="34" charset="-122"/>
              <a:ea typeface="微软雅黑" panose="020B0503020204020204" pitchFamily="34" charset="-122"/>
            </a:endParaRPr>
          </a:p>
          <a:p>
            <a:pPr defTabSz="685681">
              <a:lnSpc>
                <a:spcPct val="130000"/>
              </a:lnSpc>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：接口支持多继承而抽象类仅支持单继承</a:t>
            </a:r>
          </a:p>
        </p:txBody>
      </p:sp>
      <p:cxnSp>
        <p:nvCxnSpPr>
          <p:cNvPr id="21" name="直接连接符 20">
            <a:extLst>
              <a:ext uri="{FF2B5EF4-FFF2-40B4-BE49-F238E27FC236}">
                <a16:creationId xmlns:a16="http://schemas.microsoft.com/office/drawing/2014/main" id="{F7EB050E-0779-46FE-8155-7E465C90A327}"/>
              </a:ext>
            </a:extLst>
          </p:cNvPr>
          <p:cNvCxnSpPr>
            <a:cxnSpLocks/>
          </p:cNvCxnSpPr>
          <p:nvPr/>
        </p:nvCxnSpPr>
        <p:spPr>
          <a:xfrm>
            <a:off x="6643912" y="1499134"/>
            <a:ext cx="0" cy="501596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7A8443F-0A37-4C9C-942D-72B6581DED67}"/>
              </a:ext>
            </a:extLst>
          </p:cNvPr>
          <p:cNvCxnSpPr>
            <a:cxnSpLocks/>
          </p:cNvCxnSpPr>
          <p:nvPr/>
        </p:nvCxnSpPr>
        <p:spPr>
          <a:xfrm>
            <a:off x="6548662" y="1499134"/>
            <a:ext cx="0" cy="501596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25644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1875" r="21875"/>
          <a:stretch/>
        </p:blipFill>
        <p:spPr>
          <a:xfrm rot="10800000">
            <a:off x="-3431708" y="-5597"/>
            <a:ext cx="6863417" cy="6863417"/>
          </a:xfrm>
          <a:prstGeom prst="pie">
            <a:avLst>
              <a:gd name="adj1" fmla="val 5347296"/>
              <a:gd name="adj2" fmla="val 16200000"/>
            </a:avLst>
          </a:prstGeom>
        </p:spPr>
      </p:pic>
      <p:sp>
        <p:nvSpPr>
          <p:cNvPr id="5" name="椭圆 4"/>
          <p:cNvSpPr/>
          <p:nvPr/>
        </p:nvSpPr>
        <p:spPr>
          <a:xfrm>
            <a:off x="1767499" y="43118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68587" y="5717871"/>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638498" y="2182728"/>
            <a:ext cx="8601075" cy="50257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泛化关系（</a:t>
            </a:r>
            <a:r>
              <a:rPr lang="en-US" altLang="zh-CN" sz="2400" dirty="0">
                <a:latin typeface="微软雅黑" panose="020B0503020204020204" pitchFamily="34" charset="-122"/>
                <a:ea typeface="微软雅黑" panose="020B0503020204020204" pitchFamily="34" charset="-122"/>
              </a:rPr>
              <a:t>Generalization</a:t>
            </a:r>
            <a:r>
              <a:rPr lang="zh-CN" altLang="en-US" sz="2400" dirty="0">
                <a:latin typeface="微软雅黑" panose="020B0503020204020204" pitchFamily="34" charset="-122"/>
                <a:ea typeface="微软雅黑" panose="020B0503020204020204" pitchFamily="34" charset="-122"/>
              </a:rPr>
              <a:t>）</a:t>
            </a:r>
          </a:p>
        </p:txBody>
      </p:sp>
      <p:sp>
        <p:nvSpPr>
          <p:cNvPr id="18" name="矩形 17"/>
          <p:cNvSpPr/>
          <p:nvPr/>
        </p:nvSpPr>
        <p:spPr>
          <a:xfrm>
            <a:off x="2548549" y="5857110"/>
            <a:ext cx="8103065" cy="50257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实现关系（</a:t>
            </a:r>
            <a:r>
              <a:rPr lang="en-US" altLang="zh-CN" sz="2400" dirty="0">
                <a:latin typeface="微软雅黑" panose="020B0503020204020204" pitchFamily="34" charset="-122"/>
                <a:ea typeface="微软雅黑" panose="020B0503020204020204" pitchFamily="34" charset="-122"/>
              </a:rPr>
              <a:t>Realization</a:t>
            </a:r>
            <a:r>
              <a:rPr lang="zh-CN" altLang="en-US" sz="2400" dirty="0">
                <a:latin typeface="微软雅黑" panose="020B0503020204020204" pitchFamily="34" charset="-122"/>
                <a:ea typeface="微软雅黑" panose="020B0503020204020204" pitchFamily="34" charset="-122"/>
              </a:rPr>
              <a:t>）</a:t>
            </a:r>
          </a:p>
        </p:txBody>
      </p:sp>
      <p:sp>
        <p:nvSpPr>
          <p:cNvPr id="19" name="矩形 18"/>
          <p:cNvSpPr/>
          <p:nvPr/>
        </p:nvSpPr>
        <p:spPr>
          <a:xfrm>
            <a:off x="2548549" y="510410"/>
            <a:ext cx="8360241" cy="50257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依赖关系（</a:t>
            </a:r>
            <a:r>
              <a:rPr lang="en-US" altLang="zh-CN" sz="2400" dirty="0">
                <a:latin typeface="微软雅黑" panose="020B0503020204020204" pitchFamily="34" charset="-122"/>
                <a:ea typeface="微软雅黑" panose="020B0503020204020204" pitchFamily="34" charset="-122"/>
              </a:rPr>
              <a:t>Dependency</a:t>
            </a:r>
            <a:r>
              <a:rPr lang="zh-CN" altLang="en-US" sz="2400" dirty="0">
                <a:latin typeface="微软雅黑" panose="020B0503020204020204" pitchFamily="34" charset="-122"/>
                <a:ea typeface="微软雅黑" panose="020B0503020204020204" pitchFamily="34" charset="-122"/>
              </a:rPr>
              <a:t>）</a:t>
            </a:r>
          </a:p>
        </p:txBody>
      </p:sp>
      <p:sp>
        <p:nvSpPr>
          <p:cNvPr id="20" name="矩形 19"/>
          <p:cNvSpPr/>
          <p:nvPr/>
        </p:nvSpPr>
        <p:spPr>
          <a:xfrm>
            <a:off x="3693338" y="4122327"/>
            <a:ext cx="8837277" cy="508855"/>
          </a:xfrm>
          <a:prstGeom prst="rect">
            <a:avLst/>
          </a:prstGeom>
        </p:spPr>
        <p:txBody>
          <a:bodyPr wrap="square" lIns="68570" tIns="34289" rIns="68570" bIns="34289">
            <a:spAutoFit/>
          </a:bodyPr>
          <a:lstStyle/>
          <a:p>
            <a:pPr defTabSz="685681">
              <a:lnSpc>
                <a:spcPct val="130000"/>
              </a:lnSpc>
            </a:pPr>
            <a:r>
              <a:rPr lang="zh-CN" altLang="en-US" sz="2400" dirty="0"/>
              <a:t>关联</a:t>
            </a:r>
            <a:r>
              <a:rPr lang="zh-CN" altLang="en-US" sz="2400" dirty="0">
                <a:latin typeface="微软雅黑" panose="020B0503020204020204" pitchFamily="34" charset="-122"/>
                <a:ea typeface="微软雅黑" panose="020B0503020204020204" pitchFamily="34" charset="-122"/>
              </a:rPr>
              <a:t>关系</a:t>
            </a:r>
            <a:r>
              <a:rPr lang="zh-CN" altLang="en-US" sz="2400" dirty="0"/>
              <a:t>（</a:t>
            </a:r>
            <a:r>
              <a:rPr lang="en-US" altLang="zh-CN" sz="2400" dirty="0"/>
              <a:t>Association</a:t>
            </a:r>
            <a:r>
              <a:rPr lang="zh-CN" altLang="en-US" sz="2400" dirty="0"/>
              <a:t>）</a:t>
            </a:r>
            <a:endParaRPr lang="zh-CN" altLang="en-US" sz="3200" dirty="0">
              <a:latin typeface="微软雅黑" panose="020B0503020204020204" pitchFamily="34" charset="-122"/>
              <a:ea typeface="微软雅黑" panose="020B0503020204020204" pitchFamily="34" charset="-122"/>
            </a:endParaRP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8042DB0-0751-4558-8137-6016562F1427}"/>
              </a:ext>
            </a:extLst>
          </p:cNvPr>
          <p:cNvSpPr txBox="1"/>
          <p:nvPr/>
        </p:nvSpPr>
        <p:spPr>
          <a:xfrm>
            <a:off x="575176" y="1963959"/>
            <a:ext cx="615553" cy="2723448"/>
          </a:xfrm>
          <a:prstGeom prst="rect">
            <a:avLst/>
          </a:prstGeom>
          <a:noFill/>
        </p:spPr>
        <p:txBody>
          <a:bodyPr vert="eaVert" wrap="square" rtlCol="0">
            <a:spAutoFit/>
          </a:bodyPr>
          <a:lstStyle/>
          <a:p>
            <a:pPr algn="ctr"/>
            <a:r>
              <a:rPr lang="zh-CN" altLang="en-US" sz="2800" dirty="0">
                <a:solidFill>
                  <a:schemeClr val="bg1"/>
                </a:solidFill>
              </a:rPr>
              <a:t>类之间的关系</a:t>
            </a:r>
          </a:p>
        </p:txBody>
      </p:sp>
      <p:sp>
        <p:nvSpPr>
          <p:cNvPr id="14" name="椭圆 13">
            <a:extLst>
              <a:ext uri="{FF2B5EF4-FFF2-40B4-BE49-F238E27FC236}">
                <a16:creationId xmlns:a16="http://schemas.microsoft.com/office/drawing/2014/main" id="{98874EF5-7892-4A8D-9AEE-FB81D0F2BA94}"/>
              </a:ext>
            </a:extLst>
          </p:cNvPr>
          <p:cNvSpPr/>
          <p:nvPr/>
        </p:nvSpPr>
        <p:spPr>
          <a:xfrm>
            <a:off x="2827070" y="4033461"/>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4B1A9E14-2254-4CD2-8D92-64C22A2A6E7E}"/>
              </a:ext>
            </a:extLst>
          </p:cNvPr>
          <p:cNvSpPr/>
          <p:nvPr/>
        </p:nvSpPr>
        <p:spPr>
          <a:xfrm>
            <a:off x="2827070" y="2043489"/>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775847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8156" y="32898"/>
            <a:ext cx="4159910" cy="1200329"/>
          </a:xfrm>
          <a:prstGeom prst="rect">
            <a:avLst/>
          </a:prstGeom>
          <a:noFill/>
        </p:spPr>
        <p:txBody>
          <a:bodyPr wrap="square" rtlCol="0">
            <a:spAutoFit/>
          </a:bodyPr>
          <a:lstStyle/>
          <a:p>
            <a:r>
              <a:rPr lang="en-US" altLang="zh-CN" sz="7200" b="1" dirty="0">
                <a:solidFill>
                  <a:schemeClr val="bg1"/>
                </a:solidFill>
              </a:rPr>
              <a:t>1</a:t>
            </a:r>
            <a:endParaRPr lang="zh-CN" altLang="en-US" sz="7200" b="1" dirty="0">
              <a:solidFill>
                <a:srgbClr val="FFC000"/>
              </a:solidFill>
            </a:endParaRPr>
          </a:p>
        </p:txBody>
      </p:sp>
      <p:sp>
        <p:nvSpPr>
          <p:cNvPr id="16" name="矩形 15"/>
          <p:cNvSpPr/>
          <p:nvPr/>
        </p:nvSpPr>
        <p:spPr>
          <a:xfrm>
            <a:off x="743257" y="1512787"/>
            <a:ext cx="5163739" cy="1474569"/>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关联关系（</a:t>
            </a:r>
            <a:r>
              <a:rPr lang="en-US" altLang="zh-CN" dirty="0">
                <a:latin typeface="微软雅黑" panose="020B0503020204020204" pitchFamily="34" charset="-122"/>
                <a:ea typeface="微软雅黑" panose="020B0503020204020204" pitchFamily="34" charset="-122"/>
              </a:rPr>
              <a:t>Dependency)</a:t>
            </a:r>
            <a:r>
              <a:rPr lang="zh-CN" altLang="en-US" dirty="0">
                <a:latin typeface="微软雅黑" panose="020B0503020204020204" pitchFamily="34" charset="-122"/>
                <a:ea typeface="微软雅黑" panose="020B0503020204020204" pitchFamily="34" charset="-122"/>
              </a:rPr>
              <a:t>：一个元素（服务提供者）的某些改变可能会影响或提供消息给其他元素（使用者），即使用者以某种形式依赖于其他类元。</a:t>
            </a:r>
          </a:p>
        </p:txBody>
      </p:sp>
      <p:sp>
        <p:nvSpPr>
          <p:cNvPr id="17" name="等腰三角形 16"/>
          <p:cNvSpPr/>
          <p:nvPr/>
        </p:nvSpPr>
        <p:spPr>
          <a:xfrm rot="10800000">
            <a:off x="550890" y="140766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15265" y="3475813"/>
            <a:ext cx="5064212" cy="1114470"/>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图形上，把依赖画成一条有向的虚线，指向被依赖的事物。</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定义了</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种依赖：使用依赖，抽象依赖，授权依赖，绑定依赖。</a:t>
            </a:r>
            <a:r>
              <a:rPr lang="en-US" altLang="zh-CN" dirty="0">
                <a:latin typeface="微软雅黑" panose="020B0503020204020204" pitchFamily="34" charset="-122"/>
                <a:ea typeface="微软雅黑" panose="020B0503020204020204" pitchFamily="34" charset="-122"/>
              </a:rPr>
              <a:t>	</a:t>
            </a:r>
          </a:p>
        </p:txBody>
      </p:sp>
      <p:sp>
        <p:nvSpPr>
          <p:cNvPr id="19" name="等腰三角形 18"/>
          <p:cNvSpPr/>
          <p:nvPr/>
        </p:nvSpPr>
        <p:spPr>
          <a:xfrm rot="10800000">
            <a:off x="531115" y="3361513"/>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C14344C-3627-4B3E-844A-C8487810DD3A}"/>
              </a:ext>
            </a:extLst>
          </p:cNvPr>
          <p:cNvSpPr/>
          <p:nvPr/>
        </p:nvSpPr>
        <p:spPr>
          <a:xfrm>
            <a:off x="5887216" y="148723"/>
            <a:ext cx="3570208" cy="1107996"/>
          </a:xfrm>
          <a:prstGeom prst="rect">
            <a:avLst/>
          </a:prstGeom>
        </p:spPr>
        <p:txBody>
          <a:bodyPr wrap="none">
            <a:spAutoFit/>
          </a:bodyPr>
          <a:lstStyle/>
          <a:p>
            <a:r>
              <a:rPr lang="zh-CN" altLang="en-US" sz="6600" dirty="0"/>
              <a:t>依赖关系</a:t>
            </a:r>
          </a:p>
        </p:txBody>
      </p:sp>
      <p:cxnSp>
        <p:nvCxnSpPr>
          <p:cNvPr id="20" name="直接连接符 19">
            <a:extLst>
              <a:ext uri="{FF2B5EF4-FFF2-40B4-BE49-F238E27FC236}">
                <a16:creationId xmlns:a16="http://schemas.microsoft.com/office/drawing/2014/main" id="{14B14E82-8A82-4E5D-A6B2-CA834A4DD3D4}"/>
              </a:ext>
            </a:extLst>
          </p:cNvPr>
          <p:cNvCxnSpPr>
            <a:cxnSpLocks/>
          </p:cNvCxnSpPr>
          <p:nvPr/>
        </p:nvCxnSpPr>
        <p:spPr>
          <a:xfrm>
            <a:off x="6066132" y="1499134"/>
            <a:ext cx="0" cy="501596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A41372F-1276-47DB-9255-8080CC487E50}"/>
              </a:ext>
            </a:extLst>
          </p:cNvPr>
          <p:cNvCxnSpPr>
            <a:cxnSpLocks/>
          </p:cNvCxnSpPr>
          <p:nvPr/>
        </p:nvCxnSpPr>
        <p:spPr>
          <a:xfrm>
            <a:off x="5970882" y="1499134"/>
            <a:ext cx="0" cy="501596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E4C1AFDB-0070-4F8C-92E3-2623D87F5193}"/>
              </a:ext>
            </a:extLst>
          </p:cNvPr>
          <p:cNvSpPr/>
          <p:nvPr/>
        </p:nvSpPr>
        <p:spPr>
          <a:xfrm>
            <a:off x="6491630" y="1592827"/>
            <a:ext cx="5064212" cy="1114470"/>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①使用依赖：使用依赖是一种非常直接的关系，它通常表示使用者使用服务提供者所提供的服务实现它的行为。</a:t>
            </a:r>
            <a:endParaRPr lang="en-US" altLang="zh-CN" dirty="0">
              <a:latin typeface="微软雅黑" panose="020B0503020204020204" pitchFamily="34" charset="-122"/>
              <a:ea typeface="微软雅黑" panose="020B0503020204020204" pitchFamily="34" charset="-122"/>
            </a:endParaRPr>
          </a:p>
        </p:txBody>
      </p:sp>
      <p:sp>
        <p:nvSpPr>
          <p:cNvPr id="24" name="等腰三角形 23">
            <a:extLst>
              <a:ext uri="{FF2B5EF4-FFF2-40B4-BE49-F238E27FC236}">
                <a16:creationId xmlns:a16="http://schemas.microsoft.com/office/drawing/2014/main" id="{DCE8B930-D25F-4CC3-9B8E-099A8F6C82BB}"/>
              </a:ext>
            </a:extLst>
          </p:cNvPr>
          <p:cNvSpPr/>
          <p:nvPr/>
        </p:nvSpPr>
        <p:spPr>
          <a:xfrm rot="10800000">
            <a:off x="6307480" y="147852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69FFC228-A2C5-402B-9215-3997B32F26FC}"/>
              </a:ext>
            </a:extLst>
          </p:cNvPr>
          <p:cNvSpPr/>
          <p:nvPr/>
        </p:nvSpPr>
        <p:spPr>
          <a:xfrm>
            <a:off x="6491630" y="2711303"/>
            <a:ext cx="5064212" cy="1474569"/>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②抽象依赖：抽象依赖建模表示使用者和提供者之间的关系，它依赖于在不同抽象层次上的事物。共有三种抽象依赖：跟踪依赖</a:t>
            </a:r>
            <a:r>
              <a:rPr lang="en-US" altLang="zh-CN" dirty="0">
                <a:latin typeface="微软雅黑" panose="020B0503020204020204" pitchFamily="34" charset="-122"/>
                <a:ea typeface="微软雅黑" panose="020B0503020204020204" pitchFamily="34" charset="-122"/>
              </a:rPr>
              <a:t>&lt;&lt;trace&gt;&gt; , </a:t>
            </a:r>
            <a:r>
              <a:rPr lang="zh-CN" altLang="en-US" dirty="0">
                <a:latin typeface="微软雅黑" panose="020B0503020204020204" pitchFamily="34" charset="-122"/>
                <a:ea typeface="微软雅黑" panose="020B0503020204020204" pitchFamily="34" charset="-122"/>
              </a:rPr>
              <a:t>精化依赖</a:t>
            </a:r>
            <a:r>
              <a:rPr lang="en-US" altLang="zh-CN" dirty="0">
                <a:latin typeface="微软雅黑" panose="020B0503020204020204" pitchFamily="34" charset="-122"/>
                <a:ea typeface="微软雅黑" panose="020B0503020204020204" pitchFamily="34" charset="-122"/>
              </a:rPr>
              <a:t>&lt;&lt;refine&gt;&gt;</a:t>
            </a:r>
            <a:r>
              <a:rPr lang="zh-CN" altLang="en-US" dirty="0">
                <a:latin typeface="微软雅黑" panose="020B0503020204020204" pitchFamily="34" charset="-122"/>
                <a:ea typeface="微软雅黑" panose="020B0503020204020204" pitchFamily="34" charset="-122"/>
              </a:rPr>
              <a:t>和派生依赖</a:t>
            </a:r>
            <a:r>
              <a:rPr lang="en-US" altLang="zh-CN" dirty="0">
                <a:latin typeface="微软雅黑" panose="020B0503020204020204" pitchFamily="34" charset="-122"/>
                <a:ea typeface="微软雅黑" panose="020B0503020204020204" pitchFamily="34" charset="-122"/>
              </a:rPr>
              <a:t>&lt;&lt;derive&gt;&gt;</a:t>
            </a:r>
          </a:p>
        </p:txBody>
      </p:sp>
      <p:sp>
        <p:nvSpPr>
          <p:cNvPr id="32" name="矩形 31">
            <a:extLst>
              <a:ext uri="{FF2B5EF4-FFF2-40B4-BE49-F238E27FC236}">
                <a16:creationId xmlns:a16="http://schemas.microsoft.com/office/drawing/2014/main" id="{D7EC0C78-0F03-4648-83C3-E05CAF79629A}"/>
              </a:ext>
            </a:extLst>
          </p:cNvPr>
          <p:cNvSpPr/>
          <p:nvPr/>
        </p:nvSpPr>
        <p:spPr>
          <a:xfrm>
            <a:off x="6491630" y="4247541"/>
            <a:ext cx="5064212" cy="1474569"/>
          </a:xfrm>
          <a:prstGeom prst="rect">
            <a:avLst/>
          </a:prstGeom>
        </p:spPr>
        <p:txBody>
          <a:bodyPr wrap="square" lIns="68570" tIns="34289" rIns="68570" bIns="34289">
            <a:spAutoFit/>
          </a:bodyPr>
          <a:lstStyle/>
          <a:p>
            <a:pPr defTabSz="685681">
              <a:lnSpc>
                <a:spcPct val="130000"/>
              </a:lnSpc>
            </a:pPr>
            <a:r>
              <a:rPr lang="zh-CN" altLang="en-US" dirty="0"/>
              <a:t>③</a:t>
            </a:r>
            <a:r>
              <a:rPr lang="zh-CN" altLang="en-US" dirty="0">
                <a:latin typeface="微软雅黑" panose="020B0503020204020204" pitchFamily="34" charset="-122"/>
                <a:ea typeface="微软雅黑" panose="020B0503020204020204" pitchFamily="34" charset="-122"/>
              </a:rPr>
              <a:t>授权依赖：表达了一个事物访问另一个事物的能力，提供者可以规定使用者的权限。主要有三种类型的授权依赖：访问依赖</a:t>
            </a:r>
            <a:r>
              <a:rPr lang="en-US" altLang="zh-CN" dirty="0">
                <a:latin typeface="微软雅黑" panose="020B0503020204020204" pitchFamily="34" charset="-122"/>
                <a:ea typeface="微软雅黑" panose="020B0503020204020204" pitchFamily="34" charset="-122"/>
              </a:rPr>
              <a:t>&lt;&lt;access&gt;&gt; </a:t>
            </a:r>
            <a:r>
              <a:rPr lang="zh-CN" altLang="en-US" dirty="0">
                <a:latin typeface="微软雅黑" panose="020B0503020204020204" pitchFamily="34" charset="-122"/>
                <a:ea typeface="微软雅黑" panose="020B0503020204020204" pitchFamily="34" charset="-122"/>
              </a:rPr>
              <a:t>导入依赖</a:t>
            </a:r>
            <a:r>
              <a:rPr lang="en-US" altLang="zh-CN" dirty="0">
                <a:latin typeface="微软雅黑" panose="020B0503020204020204" pitchFamily="34" charset="-122"/>
                <a:ea typeface="微软雅黑" panose="020B0503020204020204" pitchFamily="34" charset="-122"/>
              </a:rPr>
              <a:t>&lt;&lt;import&gt;&gt; </a:t>
            </a:r>
            <a:r>
              <a:rPr lang="zh-CN" altLang="en-US" dirty="0">
                <a:latin typeface="微软雅黑" panose="020B0503020204020204" pitchFamily="34" charset="-122"/>
                <a:ea typeface="微软雅黑" panose="020B0503020204020204" pitchFamily="34" charset="-122"/>
              </a:rPr>
              <a:t>友元依赖</a:t>
            </a:r>
            <a:r>
              <a:rPr lang="en-US" altLang="zh-CN" dirty="0">
                <a:latin typeface="微软雅黑" panose="020B0503020204020204" pitchFamily="34" charset="-122"/>
                <a:ea typeface="微软雅黑" panose="020B0503020204020204" pitchFamily="34" charset="-122"/>
              </a:rPr>
              <a:t>&lt;&lt;friend&gt;&gt;</a:t>
            </a:r>
          </a:p>
        </p:txBody>
      </p:sp>
      <p:sp>
        <p:nvSpPr>
          <p:cNvPr id="33" name="矩形 32">
            <a:extLst>
              <a:ext uri="{FF2B5EF4-FFF2-40B4-BE49-F238E27FC236}">
                <a16:creationId xmlns:a16="http://schemas.microsoft.com/office/drawing/2014/main" id="{795CCEAE-43AE-40B5-AD90-A9A45C402B60}"/>
              </a:ext>
            </a:extLst>
          </p:cNvPr>
          <p:cNvSpPr/>
          <p:nvPr/>
        </p:nvSpPr>
        <p:spPr>
          <a:xfrm>
            <a:off x="6491630" y="5925032"/>
            <a:ext cx="5064212" cy="754372"/>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④绑定依赖：它表明对目标模板使用给定的实际参数进行实例化 关键字为</a:t>
            </a:r>
            <a:r>
              <a:rPr lang="en-US" altLang="zh-CN" dirty="0">
                <a:latin typeface="微软雅黑" panose="020B0503020204020204" pitchFamily="34" charset="-122"/>
                <a:ea typeface="微软雅黑" panose="020B0503020204020204" pitchFamily="34" charset="-122"/>
              </a:rPr>
              <a:t>&lt;&lt;bind&gt;&gt;</a:t>
            </a:r>
          </a:p>
        </p:txBody>
      </p:sp>
      <p:pic>
        <p:nvPicPr>
          <p:cNvPr id="2" name="图片 1">
            <a:extLst>
              <a:ext uri="{FF2B5EF4-FFF2-40B4-BE49-F238E27FC236}">
                <a16:creationId xmlns:a16="http://schemas.microsoft.com/office/drawing/2014/main" id="{85D9C20D-3C43-4D43-8F10-0D8B199061A5}"/>
              </a:ext>
            </a:extLst>
          </p:cNvPr>
          <p:cNvPicPr>
            <a:picLocks noChangeAspect="1"/>
          </p:cNvPicPr>
          <p:nvPr/>
        </p:nvPicPr>
        <p:blipFill>
          <a:blip r:embed="rId3"/>
          <a:stretch>
            <a:fillRect/>
          </a:stretch>
        </p:blipFill>
        <p:spPr>
          <a:xfrm>
            <a:off x="101755" y="4793063"/>
            <a:ext cx="5522590" cy="1991417"/>
          </a:xfrm>
          <a:prstGeom prst="rect">
            <a:avLst/>
          </a:prstGeom>
        </p:spPr>
      </p:pic>
    </p:spTree>
    <p:extLst>
      <p:ext uri="{BB962C8B-B14F-4D97-AF65-F5344CB8AC3E}">
        <p14:creationId xmlns:p14="http://schemas.microsoft.com/office/powerpoint/2010/main" val="216745774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1" name="等腰三角形 10"/>
          <p:cNvSpPr/>
          <p:nvPr/>
        </p:nvSpPr>
        <p:spPr>
          <a:xfrm rot="10800000">
            <a:off x="1575037" y="4461060"/>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156" y="32898"/>
            <a:ext cx="4159910" cy="1200329"/>
          </a:xfrm>
          <a:prstGeom prst="rect">
            <a:avLst/>
          </a:prstGeom>
          <a:noFill/>
        </p:spPr>
        <p:txBody>
          <a:bodyPr wrap="square" rtlCol="0">
            <a:spAutoFit/>
          </a:bodyPr>
          <a:lstStyle/>
          <a:p>
            <a:r>
              <a:rPr lang="en-US" altLang="zh-CN" sz="7200" b="1" dirty="0">
                <a:solidFill>
                  <a:schemeClr val="bg1"/>
                </a:solidFill>
              </a:rPr>
              <a:t>2</a:t>
            </a:r>
            <a:endParaRPr lang="zh-CN" altLang="en-US" sz="7200" b="1" dirty="0">
              <a:solidFill>
                <a:srgbClr val="FFC000"/>
              </a:solidFill>
            </a:endParaRPr>
          </a:p>
        </p:txBody>
      </p:sp>
      <p:sp>
        <p:nvSpPr>
          <p:cNvPr id="16" name="矩形 15"/>
          <p:cNvSpPr/>
          <p:nvPr/>
        </p:nvSpPr>
        <p:spPr>
          <a:xfrm>
            <a:off x="1321037" y="1512787"/>
            <a:ext cx="5163739" cy="1114470"/>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泛化关系（</a:t>
            </a:r>
            <a:r>
              <a:rPr lang="en-US" altLang="zh-CN" dirty="0">
                <a:latin typeface="微软雅黑" panose="020B0503020204020204" pitchFamily="34" charset="-122"/>
                <a:ea typeface="微软雅黑" panose="020B0503020204020204" pitchFamily="34" charset="-122"/>
              </a:rPr>
              <a:t> Generalization</a:t>
            </a:r>
            <a:r>
              <a:rPr lang="zh-CN" altLang="en-US" dirty="0">
                <a:latin typeface="微软雅黑" panose="020B0503020204020204" pitchFamily="34" charset="-122"/>
                <a:ea typeface="微软雅黑" panose="020B0503020204020204" pitchFamily="34" charset="-122"/>
              </a:rPr>
              <a:t>）是一种存在与一般元素和特殊元素之间的分类关系，它只使用在类图上，而不是实例上</a:t>
            </a: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93045" y="2968369"/>
            <a:ext cx="5064212" cy="1114470"/>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在类图中，一般元素被称为超类或父类，而特殊元素被称为子类。</a:t>
            </a:r>
            <a:r>
              <a:rPr lang="zh-CN" altLang="en-US" b="1" dirty="0">
                <a:solidFill>
                  <a:srgbClr val="FF0000"/>
                </a:solidFill>
                <a:latin typeface="微软雅黑" panose="020B0503020204020204" pitchFamily="34" charset="-122"/>
                <a:ea typeface="微软雅黑" panose="020B0503020204020204" pitchFamily="34" charset="-122"/>
              </a:rPr>
              <a:t>在</a:t>
            </a:r>
            <a:r>
              <a:rPr lang="en-US" altLang="zh-CN" b="1" dirty="0">
                <a:solidFill>
                  <a:srgbClr val="FF0000"/>
                </a:solidFill>
                <a:latin typeface="微软雅黑" panose="020B0503020204020204" pitchFamily="34" charset="-122"/>
                <a:ea typeface="微软雅黑" panose="020B0503020204020204" pitchFamily="34" charset="-122"/>
              </a:rPr>
              <a:t>UML</a:t>
            </a:r>
            <a:r>
              <a:rPr lang="zh-CN" altLang="en-US" b="1" dirty="0">
                <a:solidFill>
                  <a:srgbClr val="FF0000"/>
                </a:solidFill>
                <a:latin typeface="微软雅黑" panose="020B0503020204020204" pitchFamily="34" charset="-122"/>
                <a:ea typeface="微软雅黑" panose="020B0503020204020204" pitchFamily="34" charset="-122"/>
              </a:rPr>
              <a:t>中，泛化关系用一条从子类指向父类的空心三角箭头表示。</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1108895" y="285406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C14344C-3627-4B3E-844A-C8487810DD3A}"/>
              </a:ext>
            </a:extLst>
          </p:cNvPr>
          <p:cNvSpPr/>
          <p:nvPr/>
        </p:nvSpPr>
        <p:spPr>
          <a:xfrm>
            <a:off x="5476206" y="290491"/>
            <a:ext cx="3570208" cy="1107996"/>
          </a:xfrm>
          <a:prstGeom prst="rect">
            <a:avLst/>
          </a:prstGeom>
        </p:spPr>
        <p:txBody>
          <a:bodyPr wrap="none">
            <a:spAutoFit/>
          </a:bodyPr>
          <a:lstStyle/>
          <a:p>
            <a:r>
              <a:rPr lang="zh-CN" altLang="en-US" sz="6600" dirty="0"/>
              <a:t>泛化关系</a:t>
            </a:r>
          </a:p>
        </p:txBody>
      </p:sp>
      <p:cxnSp>
        <p:nvCxnSpPr>
          <p:cNvPr id="20" name="直接连接符 19">
            <a:extLst>
              <a:ext uri="{FF2B5EF4-FFF2-40B4-BE49-F238E27FC236}">
                <a16:creationId xmlns:a16="http://schemas.microsoft.com/office/drawing/2014/main" id="{14B14E82-8A82-4E5D-A6B2-CA834A4DD3D4}"/>
              </a:ext>
            </a:extLst>
          </p:cNvPr>
          <p:cNvCxnSpPr>
            <a:cxnSpLocks/>
          </p:cNvCxnSpPr>
          <p:nvPr/>
        </p:nvCxnSpPr>
        <p:spPr>
          <a:xfrm>
            <a:off x="6643912" y="1499134"/>
            <a:ext cx="0" cy="501596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A41372F-1276-47DB-9255-8080CC487E50}"/>
              </a:ext>
            </a:extLst>
          </p:cNvPr>
          <p:cNvCxnSpPr>
            <a:cxnSpLocks/>
          </p:cNvCxnSpPr>
          <p:nvPr/>
        </p:nvCxnSpPr>
        <p:spPr>
          <a:xfrm>
            <a:off x="6548662" y="1499134"/>
            <a:ext cx="0" cy="501596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4721CF15-B722-49AC-AFD3-FB62AED37D53}"/>
              </a:ext>
            </a:extLst>
          </p:cNvPr>
          <p:cNvPicPr>
            <a:picLocks noChangeAspect="1"/>
          </p:cNvPicPr>
          <p:nvPr/>
        </p:nvPicPr>
        <p:blipFill>
          <a:blip r:embed="rId3"/>
          <a:stretch>
            <a:fillRect/>
          </a:stretch>
        </p:blipFill>
        <p:spPr>
          <a:xfrm>
            <a:off x="1840800" y="4644801"/>
            <a:ext cx="9606223" cy="2040855"/>
          </a:xfrm>
          <a:prstGeom prst="rect">
            <a:avLst/>
          </a:prstGeom>
        </p:spPr>
      </p:pic>
    </p:spTree>
    <p:extLst>
      <p:ext uri="{BB962C8B-B14F-4D97-AF65-F5344CB8AC3E}">
        <p14:creationId xmlns:p14="http://schemas.microsoft.com/office/powerpoint/2010/main" val="120778295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866" y="10483"/>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1" name="等腰三角形 10"/>
          <p:cNvSpPr/>
          <p:nvPr/>
        </p:nvSpPr>
        <p:spPr>
          <a:xfrm rot="10800000">
            <a:off x="1113188" y="3899502"/>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156" y="32898"/>
            <a:ext cx="4159910" cy="1200329"/>
          </a:xfrm>
          <a:prstGeom prst="rect">
            <a:avLst/>
          </a:prstGeom>
          <a:noFill/>
        </p:spPr>
        <p:txBody>
          <a:bodyPr wrap="square" rtlCol="0">
            <a:spAutoFit/>
          </a:bodyPr>
          <a:lstStyle/>
          <a:p>
            <a:r>
              <a:rPr lang="en-US" altLang="zh-CN" sz="7200" b="1" dirty="0">
                <a:solidFill>
                  <a:schemeClr val="bg1"/>
                </a:solidFill>
              </a:rPr>
              <a:t>2</a:t>
            </a:r>
            <a:endParaRPr lang="zh-CN" altLang="en-US" sz="7200" b="1" dirty="0">
              <a:solidFill>
                <a:srgbClr val="FFC000"/>
              </a:solidFill>
            </a:endParaRPr>
          </a:p>
        </p:txBody>
      </p:sp>
      <p:sp>
        <p:nvSpPr>
          <p:cNvPr id="16" name="矩形 15"/>
          <p:cNvSpPr/>
          <p:nvPr/>
        </p:nvSpPr>
        <p:spPr>
          <a:xfrm>
            <a:off x="1321037" y="1512787"/>
            <a:ext cx="5163739" cy="1114470"/>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关联关系（</a:t>
            </a:r>
            <a:r>
              <a:rPr lang="en-US" altLang="zh-CN" dirty="0">
                <a:latin typeface="微软雅黑" panose="020B0503020204020204" pitchFamily="34" charset="-122"/>
                <a:ea typeface="微软雅黑" panose="020B0503020204020204" pitchFamily="34" charset="-122"/>
              </a:rPr>
              <a:t>Association)</a:t>
            </a:r>
            <a:r>
              <a:rPr lang="zh-CN" altLang="en-US" dirty="0">
                <a:latin typeface="微软雅黑" panose="020B0503020204020204" pitchFamily="34" charset="-122"/>
                <a:ea typeface="微软雅黑" panose="020B0503020204020204" pitchFamily="34" charset="-122"/>
              </a:rPr>
              <a:t>是一种结构关系，描述了系统中对象或实例之间的离散连接。</a:t>
            </a:r>
            <a:r>
              <a:rPr lang="zh-CN" altLang="en-US" b="1" dirty="0">
                <a:solidFill>
                  <a:srgbClr val="FF0000"/>
                </a:solidFill>
                <a:latin typeface="微软雅黑" panose="020B0503020204020204" pitchFamily="34" charset="-122"/>
                <a:ea typeface="微软雅黑" panose="020B0503020204020204" pitchFamily="34" charset="-122"/>
              </a:rPr>
              <a:t>在</a:t>
            </a:r>
            <a:r>
              <a:rPr lang="en-US" altLang="zh-CN" b="1" dirty="0">
                <a:solidFill>
                  <a:srgbClr val="FF0000"/>
                </a:solidFill>
                <a:latin typeface="微软雅黑" panose="020B0503020204020204" pitchFamily="34" charset="-122"/>
                <a:ea typeface="微软雅黑" panose="020B0503020204020204" pitchFamily="34" charset="-122"/>
              </a:rPr>
              <a:t>UML</a:t>
            </a:r>
            <a:r>
              <a:rPr lang="zh-CN" altLang="en-US" b="1" dirty="0">
                <a:solidFill>
                  <a:srgbClr val="FF0000"/>
                </a:solidFill>
                <a:latin typeface="微软雅黑" panose="020B0503020204020204" pitchFamily="34" charset="-122"/>
                <a:ea typeface="微软雅黑" panose="020B0503020204020204" pitchFamily="34" charset="-122"/>
              </a:rPr>
              <a:t>图形中，关联关系用一条连接两个类的实线表示</a:t>
            </a: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93045" y="2968369"/>
            <a:ext cx="5064212" cy="754372"/>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中有</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种可应用到关联的基本修饰：关联名、关联的角色、关联的多重性、聚合</a:t>
            </a:r>
            <a:endParaRPr lang="en-US" altLang="zh-CN" dirty="0">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1108895" y="285406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C14344C-3627-4B3E-844A-C8487810DD3A}"/>
              </a:ext>
            </a:extLst>
          </p:cNvPr>
          <p:cNvSpPr/>
          <p:nvPr/>
        </p:nvSpPr>
        <p:spPr>
          <a:xfrm>
            <a:off x="5476206" y="290491"/>
            <a:ext cx="3570208" cy="1107996"/>
          </a:xfrm>
          <a:prstGeom prst="rect">
            <a:avLst/>
          </a:prstGeom>
        </p:spPr>
        <p:txBody>
          <a:bodyPr wrap="none">
            <a:spAutoFit/>
          </a:bodyPr>
          <a:lstStyle/>
          <a:p>
            <a:r>
              <a:rPr lang="zh-CN" altLang="en-US" sz="6600" dirty="0"/>
              <a:t>关联关系</a:t>
            </a:r>
          </a:p>
        </p:txBody>
      </p:sp>
      <p:cxnSp>
        <p:nvCxnSpPr>
          <p:cNvPr id="20" name="直接连接符 19">
            <a:extLst>
              <a:ext uri="{FF2B5EF4-FFF2-40B4-BE49-F238E27FC236}">
                <a16:creationId xmlns:a16="http://schemas.microsoft.com/office/drawing/2014/main" id="{14B14E82-8A82-4E5D-A6B2-CA834A4DD3D4}"/>
              </a:ext>
            </a:extLst>
          </p:cNvPr>
          <p:cNvCxnSpPr>
            <a:cxnSpLocks/>
          </p:cNvCxnSpPr>
          <p:nvPr/>
        </p:nvCxnSpPr>
        <p:spPr>
          <a:xfrm>
            <a:off x="6643912" y="1499134"/>
            <a:ext cx="0" cy="501596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A41372F-1276-47DB-9255-8080CC487E50}"/>
              </a:ext>
            </a:extLst>
          </p:cNvPr>
          <p:cNvCxnSpPr>
            <a:cxnSpLocks/>
          </p:cNvCxnSpPr>
          <p:nvPr/>
        </p:nvCxnSpPr>
        <p:spPr>
          <a:xfrm>
            <a:off x="6548662" y="1499134"/>
            <a:ext cx="0" cy="501596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3AF0A104-9283-4475-985A-DB4EE1296B52}"/>
              </a:ext>
            </a:extLst>
          </p:cNvPr>
          <p:cNvSpPr/>
          <p:nvPr/>
        </p:nvSpPr>
        <p:spPr>
          <a:xfrm>
            <a:off x="7127788" y="1512787"/>
            <a:ext cx="5064212" cy="1114470"/>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①关联名即名称：通常使用一个动词或者动词短语来命名关联，因为它表示源对象正在目标对象上执行的动作</a:t>
            </a:r>
          </a:p>
        </p:txBody>
      </p:sp>
      <p:sp>
        <p:nvSpPr>
          <p:cNvPr id="24" name="等腰三角形 23">
            <a:extLst>
              <a:ext uri="{FF2B5EF4-FFF2-40B4-BE49-F238E27FC236}">
                <a16:creationId xmlns:a16="http://schemas.microsoft.com/office/drawing/2014/main" id="{333DFA56-860A-4CC3-B56F-CB271A76D792}"/>
              </a:ext>
            </a:extLst>
          </p:cNvPr>
          <p:cNvSpPr/>
          <p:nvPr/>
        </p:nvSpPr>
        <p:spPr>
          <a:xfrm rot="10800000">
            <a:off x="6943638"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2951144-A401-406B-87EB-22AB2503168E}"/>
              </a:ext>
            </a:extLst>
          </p:cNvPr>
          <p:cNvSpPr/>
          <p:nvPr/>
        </p:nvSpPr>
        <p:spPr>
          <a:xfrm>
            <a:off x="7093778" y="2911274"/>
            <a:ext cx="5064212" cy="1114470"/>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②角色：当一个类处于关联的某一端时，该类就在这个关系中扮演了一个特定的角色，它呈现的是对另一端的职责。</a:t>
            </a:r>
          </a:p>
        </p:txBody>
      </p:sp>
      <p:sp>
        <p:nvSpPr>
          <p:cNvPr id="26" name="等腰三角形 25">
            <a:extLst>
              <a:ext uri="{FF2B5EF4-FFF2-40B4-BE49-F238E27FC236}">
                <a16:creationId xmlns:a16="http://schemas.microsoft.com/office/drawing/2014/main" id="{03EEF5D9-9FEF-4419-8E03-F080F223936D}"/>
              </a:ext>
            </a:extLst>
          </p:cNvPr>
          <p:cNvSpPr/>
          <p:nvPr/>
        </p:nvSpPr>
        <p:spPr>
          <a:xfrm rot="10800000">
            <a:off x="6908713" y="281461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0A21B5D3-0BD1-4EB6-A5F8-ABF13E33B7F1}"/>
              </a:ext>
            </a:extLst>
          </p:cNvPr>
          <p:cNvSpPr/>
          <p:nvPr/>
        </p:nvSpPr>
        <p:spPr>
          <a:xfrm rot="10800000">
            <a:off x="6942723" y="412240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3D94CD04-1409-408F-82EA-3FFF78232F99}"/>
              </a:ext>
            </a:extLst>
          </p:cNvPr>
          <p:cNvSpPr/>
          <p:nvPr/>
        </p:nvSpPr>
        <p:spPr>
          <a:xfrm>
            <a:off x="7091495" y="4252877"/>
            <a:ext cx="5064212" cy="1114470"/>
          </a:xfrm>
          <a:prstGeom prst="rect">
            <a:avLst/>
          </a:prstGeom>
        </p:spPr>
        <p:txBody>
          <a:bodyPr wrap="square" lIns="68570" tIns="34289" rIns="68570" bIns="34289">
            <a:spAutoFit/>
          </a:bodyPr>
          <a:lstStyle/>
          <a:p>
            <a:pPr defTabSz="685681">
              <a:lnSpc>
                <a:spcPct val="130000"/>
              </a:lnSpc>
            </a:pPr>
            <a:r>
              <a:rPr lang="zh-CN" altLang="en-US" dirty="0"/>
              <a:t>③</a:t>
            </a:r>
            <a:r>
              <a:rPr lang="zh-CN" altLang="en-US" dirty="0">
                <a:latin typeface="微软雅黑" panose="020B0503020204020204" pitchFamily="34" charset="-122"/>
                <a:ea typeface="微软雅黑" panose="020B0503020204020204" pitchFamily="34" charset="-122"/>
              </a:rPr>
              <a:t>多重性：当一个类处于关联的某一端时，该类就在这个关系中扮演了一个特定的角色，它呈现的是对另一端的职责。</a:t>
            </a:r>
          </a:p>
        </p:txBody>
      </p:sp>
      <p:sp>
        <p:nvSpPr>
          <p:cNvPr id="33" name="等腰三角形 32">
            <a:extLst>
              <a:ext uri="{FF2B5EF4-FFF2-40B4-BE49-F238E27FC236}">
                <a16:creationId xmlns:a16="http://schemas.microsoft.com/office/drawing/2014/main" id="{BD59139C-4073-413B-8699-C7BE59F397A2}"/>
              </a:ext>
            </a:extLst>
          </p:cNvPr>
          <p:cNvSpPr/>
          <p:nvPr/>
        </p:nvSpPr>
        <p:spPr>
          <a:xfrm rot="10800000">
            <a:off x="6927842" y="5410611"/>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68A1DE12-3AED-4E7A-AE0C-B7B9CB10DC3E}"/>
              </a:ext>
            </a:extLst>
          </p:cNvPr>
          <p:cNvSpPr/>
          <p:nvPr/>
        </p:nvSpPr>
        <p:spPr>
          <a:xfrm>
            <a:off x="7076614" y="5541084"/>
            <a:ext cx="5064212" cy="1119151"/>
          </a:xfrm>
          <a:prstGeom prst="rect">
            <a:avLst/>
          </a:prstGeom>
        </p:spPr>
        <p:txBody>
          <a:bodyPr wrap="square" lIns="68570" tIns="34289" rIns="68570" bIns="34289">
            <a:spAutoFit/>
          </a:bodyPr>
          <a:lstStyle/>
          <a:p>
            <a:pPr defTabSz="685681">
              <a:lnSpc>
                <a:spcPct val="130000"/>
              </a:lnSpc>
            </a:pPr>
            <a:r>
              <a:rPr lang="zh-CN" altLang="en-US" dirty="0"/>
              <a:t>④聚合：即整体</a:t>
            </a:r>
            <a:r>
              <a:rPr lang="en-US" altLang="zh-CN" dirty="0"/>
              <a:t>/</a:t>
            </a:r>
            <a:r>
              <a:rPr lang="zh-CN" altLang="en-US" dirty="0"/>
              <a:t>部分描述了</a:t>
            </a:r>
            <a:r>
              <a:rPr lang="en-US" altLang="zh-CN" dirty="0"/>
              <a:t>”has a”</a:t>
            </a:r>
            <a:r>
              <a:rPr lang="zh-CN" altLang="en-US" dirty="0"/>
              <a:t>整体对象拥有部分对象</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在</a:t>
            </a:r>
            <a:r>
              <a:rPr lang="en-US" altLang="zh-CN" b="1" dirty="0">
                <a:solidFill>
                  <a:srgbClr val="FF0000"/>
                </a:solidFill>
                <a:latin typeface="微软雅黑" panose="020B0503020204020204" pitchFamily="34" charset="-122"/>
                <a:ea typeface="微软雅黑" panose="020B0503020204020204" pitchFamily="34" charset="-122"/>
              </a:rPr>
              <a:t>UML</a:t>
            </a:r>
            <a:r>
              <a:rPr lang="zh-CN" altLang="en-US" b="1" dirty="0">
                <a:solidFill>
                  <a:srgbClr val="FF0000"/>
                </a:solidFill>
                <a:latin typeface="微软雅黑" panose="020B0503020204020204" pitchFamily="34" charset="-122"/>
                <a:ea typeface="微软雅黑" panose="020B0503020204020204" pitchFamily="34" charset="-122"/>
              </a:rPr>
              <a:t>中，聚合被表示为在整体的一端用一个空心菱形修饰的简单对象</a:t>
            </a:r>
            <a:endParaRPr lang="en-US" altLang="zh-CN" b="1" dirty="0">
              <a:solidFill>
                <a:srgbClr val="FF0000"/>
              </a:solidFill>
            </a:endParaRPr>
          </a:p>
        </p:txBody>
      </p:sp>
      <p:pic>
        <p:nvPicPr>
          <p:cNvPr id="6" name="图片 5">
            <a:extLst>
              <a:ext uri="{FF2B5EF4-FFF2-40B4-BE49-F238E27FC236}">
                <a16:creationId xmlns:a16="http://schemas.microsoft.com/office/drawing/2014/main" id="{32F20975-F646-4A16-BA03-15E851AB9878}"/>
              </a:ext>
            </a:extLst>
          </p:cNvPr>
          <p:cNvPicPr>
            <a:picLocks noChangeAspect="1"/>
          </p:cNvPicPr>
          <p:nvPr/>
        </p:nvPicPr>
        <p:blipFill>
          <a:blip r:embed="rId3"/>
          <a:stretch>
            <a:fillRect/>
          </a:stretch>
        </p:blipFill>
        <p:spPr>
          <a:xfrm>
            <a:off x="193204" y="4670527"/>
            <a:ext cx="6307815" cy="1460666"/>
          </a:xfrm>
          <a:prstGeom prst="rect">
            <a:avLst/>
          </a:prstGeom>
        </p:spPr>
      </p:pic>
    </p:spTree>
    <p:extLst>
      <p:ext uri="{BB962C8B-B14F-4D97-AF65-F5344CB8AC3E}">
        <p14:creationId xmlns:p14="http://schemas.microsoft.com/office/powerpoint/2010/main" val="134341100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866" y="10483"/>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0" name="矩形 9"/>
          <p:cNvSpPr/>
          <p:nvPr/>
        </p:nvSpPr>
        <p:spPr>
          <a:xfrm>
            <a:off x="1224619" y="4973074"/>
            <a:ext cx="5064212" cy="394273"/>
          </a:xfrm>
          <a:prstGeom prst="rect">
            <a:avLst/>
          </a:prstGeom>
        </p:spPr>
        <p:txBody>
          <a:bodyPr wrap="square" lIns="68570" tIns="34289" rIns="68570" bIns="34289">
            <a:spAutoFit/>
          </a:bodyPr>
          <a:lstStyle/>
          <a:p>
            <a:pPr defTabSz="685681">
              <a:lnSpc>
                <a:spcPct val="130000"/>
              </a:lnSpc>
            </a:pPr>
            <a:r>
              <a:rPr lang="en-US" altLang="zh-CN" dirty="0">
                <a:latin typeface="微软雅黑" panose="020B0503020204020204" pitchFamily="34" charset="-122"/>
                <a:ea typeface="微软雅黑" panose="020B0503020204020204" pitchFamily="34" charset="-122"/>
              </a:rPr>
              <a:t>Null(</a:t>
            </a:r>
            <a:r>
              <a:rPr lang="zh-CN" altLang="en-US" dirty="0">
                <a:latin typeface="微软雅黑" panose="020B0503020204020204" pitchFamily="34" charset="-122"/>
                <a:ea typeface="微软雅黑" panose="020B0503020204020204" pitchFamily="34" charset="-122"/>
              </a:rPr>
              <a:t>等待补充）</a:t>
            </a:r>
          </a:p>
        </p:txBody>
      </p:sp>
      <p:sp>
        <p:nvSpPr>
          <p:cNvPr id="11" name="等腰三角形 10"/>
          <p:cNvSpPr/>
          <p:nvPr/>
        </p:nvSpPr>
        <p:spPr>
          <a:xfrm rot="10800000">
            <a:off x="1040469" y="485877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156" y="32898"/>
            <a:ext cx="4159910" cy="1200329"/>
          </a:xfrm>
          <a:prstGeom prst="rect">
            <a:avLst/>
          </a:prstGeom>
          <a:noFill/>
        </p:spPr>
        <p:txBody>
          <a:bodyPr wrap="square" rtlCol="0">
            <a:spAutoFit/>
          </a:bodyPr>
          <a:lstStyle/>
          <a:p>
            <a:r>
              <a:rPr lang="en-US" altLang="zh-CN" sz="7200" b="1" dirty="0">
                <a:solidFill>
                  <a:schemeClr val="bg1"/>
                </a:solidFill>
              </a:rPr>
              <a:t>2</a:t>
            </a:r>
            <a:endParaRPr lang="zh-CN" altLang="en-US" sz="7200" b="1" dirty="0">
              <a:solidFill>
                <a:srgbClr val="FFC000"/>
              </a:solidFill>
            </a:endParaRPr>
          </a:p>
        </p:txBody>
      </p:sp>
      <p:sp>
        <p:nvSpPr>
          <p:cNvPr id="16" name="矩形 15"/>
          <p:cNvSpPr/>
          <p:nvPr/>
        </p:nvSpPr>
        <p:spPr>
          <a:xfrm>
            <a:off x="1321037" y="1512787"/>
            <a:ext cx="5163739" cy="394273"/>
          </a:xfrm>
          <a:prstGeom prst="rect">
            <a:avLst/>
          </a:prstGeom>
        </p:spPr>
        <p:txBody>
          <a:bodyPr wrap="square" lIns="68570" tIns="34289" rIns="68570" bIns="34289">
            <a:spAutoFit/>
          </a:bodyPr>
          <a:lstStyle/>
          <a:p>
            <a:pPr defTabSz="685681">
              <a:lnSpc>
                <a:spcPct val="13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0">
            <a:off x="1108895" y="285406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C14344C-3627-4B3E-844A-C8487810DD3A}"/>
              </a:ext>
            </a:extLst>
          </p:cNvPr>
          <p:cNvSpPr/>
          <p:nvPr/>
        </p:nvSpPr>
        <p:spPr>
          <a:xfrm>
            <a:off x="5476206" y="290491"/>
            <a:ext cx="5519460" cy="1107996"/>
          </a:xfrm>
          <a:prstGeom prst="rect">
            <a:avLst/>
          </a:prstGeom>
        </p:spPr>
        <p:txBody>
          <a:bodyPr wrap="none">
            <a:spAutoFit/>
          </a:bodyPr>
          <a:lstStyle/>
          <a:p>
            <a:r>
              <a:rPr lang="zh-CN" altLang="en-US" sz="6600" dirty="0"/>
              <a:t>关联关系（续</a:t>
            </a:r>
            <a:r>
              <a:rPr lang="en-US" altLang="zh-CN" sz="6600" dirty="0"/>
              <a:t>)</a:t>
            </a:r>
            <a:endParaRPr lang="zh-CN" altLang="en-US" sz="6600" dirty="0"/>
          </a:p>
        </p:txBody>
      </p:sp>
      <p:cxnSp>
        <p:nvCxnSpPr>
          <p:cNvPr id="20" name="直接连接符 19">
            <a:extLst>
              <a:ext uri="{FF2B5EF4-FFF2-40B4-BE49-F238E27FC236}">
                <a16:creationId xmlns:a16="http://schemas.microsoft.com/office/drawing/2014/main" id="{14B14E82-8A82-4E5D-A6B2-CA834A4DD3D4}"/>
              </a:ext>
            </a:extLst>
          </p:cNvPr>
          <p:cNvCxnSpPr>
            <a:cxnSpLocks/>
          </p:cNvCxnSpPr>
          <p:nvPr/>
        </p:nvCxnSpPr>
        <p:spPr>
          <a:xfrm>
            <a:off x="6643912" y="1499134"/>
            <a:ext cx="0" cy="501596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A41372F-1276-47DB-9255-8080CC487E50}"/>
              </a:ext>
            </a:extLst>
          </p:cNvPr>
          <p:cNvCxnSpPr>
            <a:cxnSpLocks/>
          </p:cNvCxnSpPr>
          <p:nvPr/>
        </p:nvCxnSpPr>
        <p:spPr>
          <a:xfrm>
            <a:off x="6548662" y="1499134"/>
            <a:ext cx="0" cy="501596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3AF0A104-9283-4475-985A-DB4EE1296B52}"/>
              </a:ext>
            </a:extLst>
          </p:cNvPr>
          <p:cNvSpPr/>
          <p:nvPr/>
        </p:nvSpPr>
        <p:spPr>
          <a:xfrm>
            <a:off x="7127788" y="1512787"/>
            <a:ext cx="5064212" cy="1119151"/>
          </a:xfrm>
          <a:prstGeom prst="rect">
            <a:avLst/>
          </a:prstGeom>
        </p:spPr>
        <p:txBody>
          <a:bodyPr wrap="square" lIns="68570" tIns="34289" rIns="68570" bIns="34289">
            <a:spAutoFit/>
          </a:bodyPr>
          <a:lstStyle/>
          <a:p>
            <a:pPr defTabSz="685681">
              <a:lnSpc>
                <a:spcPct val="130000"/>
              </a:lnSpc>
            </a:pPr>
            <a:r>
              <a:rPr lang="zh-CN" altLang="en-US" dirty="0"/>
              <a:t>⑤组合关系，组合关系是聚合关系中的一种特殊情况，</a:t>
            </a:r>
            <a:r>
              <a:rPr lang="zh-CN" altLang="en-US" b="1" dirty="0">
                <a:solidFill>
                  <a:srgbClr val="FF0000"/>
                </a:solidFill>
              </a:rPr>
              <a:t>是一种强聚合，在</a:t>
            </a:r>
            <a:r>
              <a:rPr lang="en-US" altLang="zh-CN" b="1" dirty="0">
                <a:solidFill>
                  <a:srgbClr val="FF0000"/>
                </a:solidFill>
              </a:rPr>
              <a:t>UML</a:t>
            </a:r>
            <a:r>
              <a:rPr lang="zh-CN" altLang="en-US" b="1" dirty="0">
                <a:solidFill>
                  <a:srgbClr val="FF0000"/>
                </a:solidFill>
              </a:rPr>
              <a:t>中用带实心菱头的实线来表示，其中头部指向整体</a:t>
            </a:r>
            <a:r>
              <a:rPr lang="zh-CN" altLang="en-US" dirty="0"/>
              <a:t>。</a:t>
            </a:r>
            <a:endParaRPr lang="zh-CN" altLang="en-US" dirty="0">
              <a:latin typeface="微软雅黑" panose="020B0503020204020204" pitchFamily="34" charset="-122"/>
              <a:ea typeface="微软雅黑" panose="020B0503020204020204" pitchFamily="34" charset="-122"/>
            </a:endParaRPr>
          </a:p>
        </p:txBody>
      </p:sp>
      <p:sp>
        <p:nvSpPr>
          <p:cNvPr id="24" name="等腰三角形 23">
            <a:extLst>
              <a:ext uri="{FF2B5EF4-FFF2-40B4-BE49-F238E27FC236}">
                <a16:creationId xmlns:a16="http://schemas.microsoft.com/office/drawing/2014/main" id="{333DFA56-860A-4CC3-B56F-CB271A76D792}"/>
              </a:ext>
            </a:extLst>
          </p:cNvPr>
          <p:cNvSpPr/>
          <p:nvPr/>
        </p:nvSpPr>
        <p:spPr>
          <a:xfrm rot="10800000">
            <a:off x="6943638"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2951144-A401-406B-87EB-22AB2503168E}"/>
              </a:ext>
            </a:extLst>
          </p:cNvPr>
          <p:cNvSpPr/>
          <p:nvPr/>
        </p:nvSpPr>
        <p:spPr>
          <a:xfrm>
            <a:off x="7093778" y="2911274"/>
            <a:ext cx="5064212" cy="1114470"/>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⑥导向性，分为单向导航</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Unidirection</a:t>
            </a:r>
            <a:r>
              <a:rPr lang="en-US" altLang="zh-CN" dirty="0">
                <a:latin typeface="微软雅黑" panose="020B0503020204020204" pitchFamily="34" charset="-122"/>
                <a:ea typeface="微软雅黑" panose="020B0503020204020204" pitchFamily="34" charset="-122"/>
              </a:rPr>
              <a:t> Association)</a:t>
            </a:r>
            <a:r>
              <a:rPr lang="zh-CN" altLang="en-US" dirty="0">
                <a:latin typeface="微软雅黑" panose="020B0503020204020204" pitchFamily="34" charset="-122"/>
                <a:ea typeface="微软雅黑" panose="020B0503020204020204" pitchFamily="34" charset="-122"/>
              </a:rPr>
              <a:t>用带箭头的实线表示和双向导航</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Bidirection</a:t>
            </a:r>
            <a:r>
              <a:rPr lang="en-US" altLang="zh-CN" dirty="0">
                <a:latin typeface="微软雅黑" panose="020B0503020204020204" pitchFamily="34" charset="-122"/>
                <a:ea typeface="微软雅黑" panose="020B0503020204020204" pitchFamily="34" charset="-122"/>
              </a:rPr>
              <a:t> Association)</a:t>
            </a:r>
            <a:r>
              <a:rPr lang="zh-CN" altLang="en-US" dirty="0">
                <a:latin typeface="微软雅黑" panose="020B0503020204020204" pitchFamily="34" charset="-122"/>
                <a:ea typeface="微软雅黑" panose="020B0503020204020204" pitchFamily="34" charset="-122"/>
              </a:rPr>
              <a:t>没有箭头的实线表示</a:t>
            </a:r>
          </a:p>
        </p:txBody>
      </p:sp>
      <p:sp>
        <p:nvSpPr>
          <p:cNvPr id="26" name="等腰三角形 25">
            <a:extLst>
              <a:ext uri="{FF2B5EF4-FFF2-40B4-BE49-F238E27FC236}">
                <a16:creationId xmlns:a16="http://schemas.microsoft.com/office/drawing/2014/main" id="{03EEF5D9-9FEF-4419-8E03-F080F223936D}"/>
              </a:ext>
            </a:extLst>
          </p:cNvPr>
          <p:cNvSpPr/>
          <p:nvPr/>
        </p:nvSpPr>
        <p:spPr>
          <a:xfrm rot="10800000">
            <a:off x="6908713" y="281461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0A21B5D3-0BD1-4EB6-A5F8-ABF13E33B7F1}"/>
              </a:ext>
            </a:extLst>
          </p:cNvPr>
          <p:cNvSpPr/>
          <p:nvPr/>
        </p:nvSpPr>
        <p:spPr>
          <a:xfrm rot="10800000">
            <a:off x="6942723" y="412240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3D94CD04-1409-408F-82EA-3FFF78232F99}"/>
              </a:ext>
            </a:extLst>
          </p:cNvPr>
          <p:cNvSpPr/>
          <p:nvPr/>
        </p:nvSpPr>
        <p:spPr>
          <a:xfrm>
            <a:off x="7091495" y="4252877"/>
            <a:ext cx="5064212" cy="398953"/>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⑦关联类</a:t>
            </a:r>
          </a:p>
        </p:txBody>
      </p:sp>
      <p:sp>
        <p:nvSpPr>
          <p:cNvPr id="33" name="等腰三角形 32">
            <a:extLst>
              <a:ext uri="{FF2B5EF4-FFF2-40B4-BE49-F238E27FC236}">
                <a16:creationId xmlns:a16="http://schemas.microsoft.com/office/drawing/2014/main" id="{BD59139C-4073-413B-8699-C7BE59F397A2}"/>
              </a:ext>
            </a:extLst>
          </p:cNvPr>
          <p:cNvSpPr/>
          <p:nvPr/>
        </p:nvSpPr>
        <p:spPr>
          <a:xfrm rot="10800000">
            <a:off x="6927842" y="5410611"/>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68A1DE12-3AED-4E7A-AE0C-B7B9CB10DC3E}"/>
              </a:ext>
            </a:extLst>
          </p:cNvPr>
          <p:cNvSpPr/>
          <p:nvPr/>
        </p:nvSpPr>
        <p:spPr>
          <a:xfrm>
            <a:off x="7076614" y="5541084"/>
            <a:ext cx="5064212" cy="400236"/>
          </a:xfrm>
          <a:prstGeom prst="rect">
            <a:avLst/>
          </a:prstGeom>
        </p:spPr>
        <p:txBody>
          <a:bodyPr wrap="square" lIns="68570" tIns="34289" rIns="68570" bIns="34289">
            <a:spAutoFit/>
          </a:bodyPr>
          <a:lstStyle/>
          <a:p>
            <a:pPr defTabSz="685681">
              <a:lnSpc>
                <a:spcPct val="130000"/>
              </a:lnSpc>
            </a:pPr>
            <a:r>
              <a:rPr lang="zh-CN" altLang="en-US" dirty="0"/>
              <a:t>⑧约束</a:t>
            </a:r>
            <a:r>
              <a:rPr lang="en-US" altLang="zh-CN" dirty="0"/>
              <a:t>(Constraint)</a:t>
            </a:r>
            <a:r>
              <a:rPr lang="zh-CN" altLang="en-US" dirty="0"/>
              <a:t>是各种模型语义的一种规则</a:t>
            </a:r>
            <a:endParaRPr lang="en-US" altLang="zh-CN" b="1" dirty="0">
              <a:solidFill>
                <a:srgbClr val="FF0000"/>
              </a:solidFill>
            </a:endParaRPr>
          </a:p>
        </p:txBody>
      </p:sp>
      <p:sp>
        <p:nvSpPr>
          <p:cNvPr id="27" name="矩形 26">
            <a:extLst>
              <a:ext uri="{FF2B5EF4-FFF2-40B4-BE49-F238E27FC236}">
                <a16:creationId xmlns:a16="http://schemas.microsoft.com/office/drawing/2014/main" id="{4420CEAE-142A-49D6-B5BB-0C490D7CAA0C}"/>
              </a:ext>
            </a:extLst>
          </p:cNvPr>
          <p:cNvSpPr/>
          <p:nvPr/>
        </p:nvSpPr>
        <p:spPr>
          <a:xfrm>
            <a:off x="1396614" y="1579315"/>
            <a:ext cx="5064212" cy="394273"/>
          </a:xfrm>
          <a:prstGeom prst="rect">
            <a:avLst/>
          </a:prstGeom>
        </p:spPr>
        <p:txBody>
          <a:bodyPr wrap="square" lIns="68570" tIns="34289" rIns="68570" bIns="34289">
            <a:spAutoFit/>
          </a:bodyPr>
          <a:lstStyle/>
          <a:p>
            <a:pPr defTabSz="685681">
              <a:lnSpc>
                <a:spcPct val="130000"/>
              </a:lnSpc>
            </a:pPr>
            <a:r>
              <a:rPr lang="en-US" altLang="zh-CN" dirty="0">
                <a:latin typeface="微软雅黑" panose="020B0503020204020204" pitchFamily="34" charset="-122"/>
                <a:ea typeface="微软雅黑" panose="020B0503020204020204" pitchFamily="34" charset="-122"/>
              </a:rPr>
              <a:t>Null(</a:t>
            </a:r>
            <a:r>
              <a:rPr lang="zh-CN" altLang="en-US" dirty="0">
                <a:latin typeface="微软雅黑" panose="020B0503020204020204" pitchFamily="34" charset="-122"/>
                <a:ea typeface="微软雅黑" panose="020B0503020204020204" pitchFamily="34" charset="-122"/>
              </a:rPr>
              <a:t>等待补充）</a:t>
            </a:r>
          </a:p>
        </p:txBody>
      </p:sp>
      <p:sp>
        <p:nvSpPr>
          <p:cNvPr id="30" name="矩形 29">
            <a:extLst>
              <a:ext uri="{FF2B5EF4-FFF2-40B4-BE49-F238E27FC236}">
                <a16:creationId xmlns:a16="http://schemas.microsoft.com/office/drawing/2014/main" id="{151101DB-ACCC-4288-A186-D412ABA0ECF2}"/>
              </a:ext>
            </a:extLst>
          </p:cNvPr>
          <p:cNvSpPr/>
          <p:nvPr/>
        </p:nvSpPr>
        <p:spPr>
          <a:xfrm>
            <a:off x="1327970" y="3335850"/>
            <a:ext cx="5064212" cy="394273"/>
          </a:xfrm>
          <a:prstGeom prst="rect">
            <a:avLst/>
          </a:prstGeom>
        </p:spPr>
        <p:txBody>
          <a:bodyPr wrap="square" lIns="68570" tIns="34289" rIns="68570" bIns="34289">
            <a:spAutoFit/>
          </a:bodyPr>
          <a:lstStyle/>
          <a:p>
            <a:pPr defTabSz="685681">
              <a:lnSpc>
                <a:spcPct val="130000"/>
              </a:lnSpc>
            </a:pPr>
            <a:r>
              <a:rPr lang="en-US" altLang="zh-CN" dirty="0">
                <a:latin typeface="微软雅黑" panose="020B0503020204020204" pitchFamily="34" charset="-122"/>
                <a:ea typeface="微软雅黑" panose="020B0503020204020204" pitchFamily="34" charset="-122"/>
              </a:rPr>
              <a:t>Null(</a:t>
            </a:r>
            <a:r>
              <a:rPr lang="zh-CN" altLang="en-US" dirty="0">
                <a:latin typeface="微软雅黑" panose="020B0503020204020204" pitchFamily="34" charset="-122"/>
                <a:ea typeface="微软雅黑" panose="020B0503020204020204" pitchFamily="34" charset="-122"/>
              </a:rPr>
              <a:t>等待补充）</a:t>
            </a:r>
          </a:p>
        </p:txBody>
      </p:sp>
    </p:spTree>
    <p:extLst>
      <p:ext uri="{BB962C8B-B14F-4D97-AF65-F5344CB8AC3E}">
        <p14:creationId xmlns:p14="http://schemas.microsoft.com/office/powerpoint/2010/main" val="58133174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156" y="32898"/>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0" name="矩形 9"/>
          <p:cNvSpPr/>
          <p:nvPr/>
        </p:nvSpPr>
        <p:spPr>
          <a:xfrm>
            <a:off x="1224619" y="4973074"/>
            <a:ext cx="5064212" cy="394273"/>
          </a:xfrm>
          <a:prstGeom prst="rect">
            <a:avLst/>
          </a:prstGeom>
        </p:spPr>
        <p:txBody>
          <a:bodyPr wrap="square" lIns="68570" tIns="34289" rIns="68570" bIns="34289">
            <a:spAutoFit/>
          </a:bodyPr>
          <a:lstStyle/>
          <a:p>
            <a:pPr defTabSz="685681">
              <a:lnSpc>
                <a:spcPct val="130000"/>
              </a:lnSpc>
            </a:pPr>
            <a:r>
              <a:rPr lang="en-US" altLang="zh-CN" dirty="0">
                <a:latin typeface="微软雅黑" panose="020B0503020204020204" pitchFamily="34" charset="-122"/>
                <a:ea typeface="微软雅黑" panose="020B0503020204020204" pitchFamily="34" charset="-122"/>
              </a:rPr>
              <a:t>Null(</a:t>
            </a:r>
            <a:r>
              <a:rPr lang="zh-CN" altLang="en-US" dirty="0">
                <a:latin typeface="微软雅黑" panose="020B0503020204020204" pitchFamily="34" charset="-122"/>
                <a:ea typeface="微软雅黑" panose="020B0503020204020204" pitchFamily="34" charset="-122"/>
              </a:rPr>
              <a:t>等待补充）</a:t>
            </a:r>
          </a:p>
        </p:txBody>
      </p:sp>
      <p:sp>
        <p:nvSpPr>
          <p:cNvPr id="11" name="等腰三角形 10"/>
          <p:cNvSpPr/>
          <p:nvPr/>
        </p:nvSpPr>
        <p:spPr>
          <a:xfrm rot="10800000">
            <a:off x="1040469" y="485877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156" y="32898"/>
            <a:ext cx="4159910" cy="1200329"/>
          </a:xfrm>
          <a:prstGeom prst="rect">
            <a:avLst/>
          </a:prstGeom>
          <a:noFill/>
        </p:spPr>
        <p:txBody>
          <a:bodyPr wrap="square" rtlCol="0">
            <a:spAutoFit/>
          </a:bodyPr>
          <a:lstStyle/>
          <a:p>
            <a:r>
              <a:rPr lang="en-US" altLang="zh-CN" sz="7200" b="1" dirty="0">
                <a:solidFill>
                  <a:schemeClr val="bg1"/>
                </a:solidFill>
              </a:rPr>
              <a:t>2</a:t>
            </a:r>
            <a:endParaRPr lang="zh-CN" altLang="en-US" sz="7200" b="1" dirty="0">
              <a:solidFill>
                <a:srgbClr val="FFC000"/>
              </a:solidFill>
            </a:endParaRPr>
          </a:p>
        </p:txBody>
      </p:sp>
      <p:sp>
        <p:nvSpPr>
          <p:cNvPr id="16" name="矩形 15"/>
          <p:cNvSpPr/>
          <p:nvPr/>
        </p:nvSpPr>
        <p:spPr>
          <a:xfrm>
            <a:off x="1321037" y="1512787"/>
            <a:ext cx="5163739" cy="754372"/>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实现关系是将不同语义层内的元素连接起来，通常建立在不同模型内</a:t>
            </a: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93045" y="2968369"/>
            <a:ext cx="5064212" cy="1834667"/>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实现关系通常在两种情况下被使用：</a:t>
            </a:r>
            <a:endParaRPr lang="en-US" altLang="zh-CN" dirty="0">
              <a:latin typeface="微软雅黑" panose="020B0503020204020204" pitchFamily="34" charset="-122"/>
              <a:ea typeface="微软雅黑" panose="020B0503020204020204" pitchFamily="34" charset="-122"/>
            </a:endParaRPr>
          </a:p>
          <a:p>
            <a:pPr defTabSz="685681">
              <a:lnSpc>
                <a:spcPct val="13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①在接口与实现该接口的类之间</a:t>
            </a:r>
            <a:endParaRPr lang="en-US" altLang="zh-CN" dirty="0">
              <a:latin typeface="微软雅黑" panose="020B0503020204020204" pitchFamily="34" charset="-122"/>
              <a:ea typeface="微软雅黑" panose="020B0503020204020204" pitchFamily="34" charset="-122"/>
            </a:endParaRPr>
          </a:p>
          <a:p>
            <a:pPr defTabSz="685681">
              <a:lnSpc>
                <a:spcPct val="13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② 在实例和实现用例的协作之间</a:t>
            </a:r>
            <a:endParaRPr lang="en-US" altLang="zh-CN" dirty="0">
              <a:latin typeface="微软雅黑" panose="020B0503020204020204" pitchFamily="34" charset="-122"/>
              <a:ea typeface="微软雅黑" panose="020B0503020204020204" pitchFamily="34" charset="-122"/>
            </a:endParaRPr>
          </a:p>
          <a:p>
            <a:pPr defTabSz="685681">
              <a:lnSpc>
                <a:spcPct val="130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中实现关系的符号是用一条带指向接口的空心三角头的虚线表示的</a:t>
            </a:r>
            <a:endParaRPr lang="en-US" altLang="zh-CN" dirty="0">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1108895" y="285406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C14344C-3627-4B3E-844A-C8487810DD3A}"/>
              </a:ext>
            </a:extLst>
          </p:cNvPr>
          <p:cNvSpPr/>
          <p:nvPr/>
        </p:nvSpPr>
        <p:spPr>
          <a:xfrm>
            <a:off x="5476206" y="290491"/>
            <a:ext cx="3570208" cy="1107996"/>
          </a:xfrm>
          <a:prstGeom prst="rect">
            <a:avLst/>
          </a:prstGeom>
        </p:spPr>
        <p:txBody>
          <a:bodyPr wrap="none">
            <a:spAutoFit/>
          </a:bodyPr>
          <a:lstStyle/>
          <a:p>
            <a:r>
              <a:rPr lang="zh-CN" altLang="en-US" sz="6600" b="1" dirty="0"/>
              <a:t>实现关系</a:t>
            </a:r>
            <a:endParaRPr lang="zh-CN" altLang="en-US" sz="6600" dirty="0"/>
          </a:p>
        </p:txBody>
      </p:sp>
      <p:cxnSp>
        <p:nvCxnSpPr>
          <p:cNvPr id="20" name="直接连接符 19">
            <a:extLst>
              <a:ext uri="{FF2B5EF4-FFF2-40B4-BE49-F238E27FC236}">
                <a16:creationId xmlns:a16="http://schemas.microsoft.com/office/drawing/2014/main" id="{14B14E82-8A82-4E5D-A6B2-CA834A4DD3D4}"/>
              </a:ext>
            </a:extLst>
          </p:cNvPr>
          <p:cNvCxnSpPr>
            <a:cxnSpLocks/>
          </p:cNvCxnSpPr>
          <p:nvPr/>
        </p:nvCxnSpPr>
        <p:spPr>
          <a:xfrm>
            <a:off x="6643912" y="1499134"/>
            <a:ext cx="0" cy="501596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A41372F-1276-47DB-9255-8080CC487E50}"/>
              </a:ext>
            </a:extLst>
          </p:cNvPr>
          <p:cNvCxnSpPr>
            <a:cxnSpLocks/>
          </p:cNvCxnSpPr>
          <p:nvPr/>
        </p:nvCxnSpPr>
        <p:spPr>
          <a:xfrm>
            <a:off x="6548662" y="1499134"/>
            <a:ext cx="0" cy="501596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64236FFD-8119-482D-96FD-19575D149DA4}"/>
              </a:ext>
            </a:extLst>
          </p:cNvPr>
          <p:cNvPicPr>
            <a:picLocks noChangeAspect="1"/>
          </p:cNvPicPr>
          <p:nvPr/>
        </p:nvPicPr>
        <p:blipFill>
          <a:blip r:embed="rId3"/>
          <a:stretch>
            <a:fillRect/>
          </a:stretch>
        </p:blipFill>
        <p:spPr>
          <a:xfrm>
            <a:off x="6843845" y="2625411"/>
            <a:ext cx="5048374" cy="1795179"/>
          </a:xfrm>
          <a:prstGeom prst="rect">
            <a:avLst/>
          </a:prstGeom>
        </p:spPr>
      </p:pic>
    </p:spTree>
    <p:extLst>
      <p:ext uri="{BB962C8B-B14F-4D97-AF65-F5344CB8AC3E}">
        <p14:creationId xmlns:p14="http://schemas.microsoft.com/office/powerpoint/2010/main" val="157063918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8" y="-5597"/>
            <a:ext cx="6863417" cy="6863417"/>
          </a:xfrm>
          <a:prstGeom prst="pie">
            <a:avLst>
              <a:gd name="adj1" fmla="val 5347296"/>
              <a:gd name="adj2" fmla="val 16200000"/>
            </a:avLst>
          </a:prstGeom>
        </p:spPr>
      </p:pic>
      <p:sp>
        <p:nvSpPr>
          <p:cNvPr id="6" name="椭圆 5"/>
          <p:cNvSpPr/>
          <p:nvPr/>
        </p:nvSpPr>
        <p:spPr>
          <a:xfrm>
            <a:off x="3003942" y="303558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05160" y="843584"/>
            <a:ext cx="8601075" cy="50257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概念层</a:t>
            </a:r>
          </a:p>
        </p:txBody>
      </p:sp>
      <p:sp>
        <p:nvSpPr>
          <p:cNvPr id="18" name="矩形 17"/>
          <p:cNvSpPr/>
          <p:nvPr/>
        </p:nvSpPr>
        <p:spPr>
          <a:xfrm>
            <a:off x="4042664" y="5254786"/>
            <a:ext cx="8103065" cy="50257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实现层</a:t>
            </a: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8042DB0-0751-4558-8137-6016562F1427}"/>
              </a:ext>
            </a:extLst>
          </p:cNvPr>
          <p:cNvSpPr txBox="1"/>
          <p:nvPr/>
        </p:nvSpPr>
        <p:spPr>
          <a:xfrm>
            <a:off x="412788" y="1536002"/>
            <a:ext cx="615553" cy="3724654"/>
          </a:xfrm>
          <a:prstGeom prst="rect">
            <a:avLst/>
          </a:prstGeom>
          <a:noFill/>
        </p:spPr>
        <p:txBody>
          <a:bodyPr vert="eaVert" wrap="square" rtlCol="0">
            <a:spAutoFit/>
          </a:bodyPr>
          <a:lstStyle/>
          <a:p>
            <a:r>
              <a:rPr lang="zh-CN" altLang="en-US" sz="2800" dirty="0">
                <a:solidFill>
                  <a:schemeClr val="bg1"/>
                </a:solidFill>
              </a:rPr>
              <a:t>类图的建模技术与应用</a:t>
            </a:r>
          </a:p>
        </p:txBody>
      </p:sp>
      <p:sp>
        <p:nvSpPr>
          <p:cNvPr id="14" name="椭圆 13">
            <a:extLst>
              <a:ext uri="{FF2B5EF4-FFF2-40B4-BE49-F238E27FC236}">
                <a16:creationId xmlns:a16="http://schemas.microsoft.com/office/drawing/2014/main" id="{98874EF5-7892-4A8D-9AEE-FB81D0F2BA94}"/>
              </a:ext>
            </a:extLst>
          </p:cNvPr>
          <p:cNvSpPr/>
          <p:nvPr/>
        </p:nvSpPr>
        <p:spPr>
          <a:xfrm>
            <a:off x="2292116" y="516071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4B1A9E14-2254-4CD2-8D92-64C22A2A6E7E}"/>
              </a:ext>
            </a:extLst>
          </p:cNvPr>
          <p:cNvSpPr/>
          <p:nvPr/>
        </p:nvSpPr>
        <p:spPr>
          <a:xfrm>
            <a:off x="2167935" y="824102"/>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FAAE5219-CE44-47F9-A569-3D33EC329395}"/>
              </a:ext>
            </a:extLst>
          </p:cNvPr>
          <p:cNvSpPr/>
          <p:nvPr/>
        </p:nvSpPr>
        <p:spPr>
          <a:xfrm>
            <a:off x="4593522" y="3147043"/>
            <a:ext cx="8601075" cy="50257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说明层</a:t>
            </a:r>
          </a:p>
        </p:txBody>
      </p:sp>
    </p:spTree>
    <p:extLst>
      <p:ext uri="{BB962C8B-B14F-4D97-AF65-F5344CB8AC3E}">
        <p14:creationId xmlns:p14="http://schemas.microsoft.com/office/powerpoint/2010/main" val="411873606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156" y="32898"/>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0" name="矩形 9"/>
          <p:cNvSpPr/>
          <p:nvPr/>
        </p:nvSpPr>
        <p:spPr>
          <a:xfrm>
            <a:off x="1224619" y="4973074"/>
            <a:ext cx="5064212" cy="754372"/>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实现层类图是真正考虑类的实现问题，提供实现的细节，揭示了软件实体的构成情况。</a:t>
            </a:r>
          </a:p>
        </p:txBody>
      </p:sp>
      <p:sp>
        <p:nvSpPr>
          <p:cNvPr id="11" name="等腰三角形 10"/>
          <p:cNvSpPr/>
          <p:nvPr/>
        </p:nvSpPr>
        <p:spPr>
          <a:xfrm rot="10800000">
            <a:off x="1040469" y="485877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156" y="32898"/>
            <a:ext cx="4159910" cy="1200329"/>
          </a:xfrm>
          <a:prstGeom prst="rect">
            <a:avLst/>
          </a:prstGeom>
          <a:noFill/>
        </p:spPr>
        <p:txBody>
          <a:bodyPr wrap="square" rtlCol="0">
            <a:spAutoFit/>
          </a:bodyPr>
          <a:lstStyle/>
          <a:p>
            <a:r>
              <a:rPr lang="en-US" altLang="zh-CN" sz="7200" b="1" dirty="0">
                <a:solidFill>
                  <a:schemeClr val="bg1"/>
                </a:solidFill>
              </a:rPr>
              <a:t>2</a:t>
            </a:r>
            <a:endParaRPr lang="zh-CN" altLang="en-US" sz="7200" b="1" dirty="0">
              <a:solidFill>
                <a:srgbClr val="FFC000"/>
              </a:solidFill>
            </a:endParaRPr>
          </a:p>
        </p:txBody>
      </p:sp>
      <p:sp>
        <p:nvSpPr>
          <p:cNvPr id="16" name="矩形 15"/>
          <p:cNvSpPr/>
          <p:nvPr/>
        </p:nvSpPr>
        <p:spPr>
          <a:xfrm>
            <a:off x="1321037" y="1512787"/>
            <a:ext cx="5163739" cy="754372"/>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概念层的类图描述的是现实世界中对问题领域的概念理解</a:t>
            </a: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93045" y="2968369"/>
            <a:ext cx="5064212" cy="754372"/>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说明层类图主要考虑的是类的接口部分，而不是实现部分。</a:t>
            </a:r>
            <a:endParaRPr lang="en-US" altLang="zh-CN" dirty="0">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1108895" y="285406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C14344C-3627-4B3E-844A-C8487810DD3A}"/>
              </a:ext>
            </a:extLst>
          </p:cNvPr>
          <p:cNvSpPr/>
          <p:nvPr/>
        </p:nvSpPr>
        <p:spPr>
          <a:xfrm>
            <a:off x="5476206" y="290491"/>
            <a:ext cx="2723823" cy="1107996"/>
          </a:xfrm>
          <a:prstGeom prst="rect">
            <a:avLst/>
          </a:prstGeom>
        </p:spPr>
        <p:txBody>
          <a:bodyPr wrap="none">
            <a:spAutoFit/>
          </a:bodyPr>
          <a:lstStyle/>
          <a:p>
            <a:r>
              <a:rPr lang="zh-CN" altLang="en-US" sz="6600" b="1" dirty="0"/>
              <a:t>概念层</a:t>
            </a:r>
            <a:endParaRPr lang="zh-CN" altLang="en-US" sz="6600" dirty="0"/>
          </a:p>
        </p:txBody>
      </p:sp>
      <p:cxnSp>
        <p:nvCxnSpPr>
          <p:cNvPr id="20" name="直接连接符 19">
            <a:extLst>
              <a:ext uri="{FF2B5EF4-FFF2-40B4-BE49-F238E27FC236}">
                <a16:creationId xmlns:a16="http://schemas.microsoft.com/office/drawing/2014/main" id="{14B14E82-8A82-4E5D-A6B2-CA834A4DD3D4}"/>
              </a:ext>
            </a:extLst>
          </p:cNvPr>
          <p:cNvCxnSpPr>
            <a:cxnSpLocks/>
          </p:cNvCxnSpPr>
          <p:nvPr/>
        </p:nvCxnSpPr>
        <p:spPr>
          <a:xfrm>
            <a:off x="6643912" y="1499134"/>
            <a:ext cx="0" cy="501596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A41372F-1276-47DB-9255-8080CC487E50}"/>
              </a:ext>
            </a:extLst>
          </p:cNvPr>
          <p:cNvCxnSpPr>
            <a:cxnSpLocks/>
          </p:cNvCxnSpPr>
          <p:nvPr/>
        </p:nvCxnSpPr>
        <p:spPr>
          <a:xfrm>
            <a:off x="6548662" y="1499134"/>
            <a:ext cx="0" cy="501596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7C1D0E5F-489B-466B-96F6-5F4D916BED7A}"/>
              </a:ext>
            </a:extLst>
          </p:cNvPr>
          <p:cNvSpPr/>
          <p:nvPr/>
        </p:nvSpPr>
        <p:spPr>
          <a:xfrm rot="4894492">
            <a:off x="8497581" y="3059573"/>
            <a:ext cx="1656875" cy="394273"/>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  假装这里有图</a:t>
            </a:r>
          </a:p>
        </p:txBody>
      </p:sp>
    </p:spTree>
    <p:extLst>
      <p:ext uri="{BB962C8B-B14F-4D97-AF65-F5344CB8AC3E}">
        <p14:creationId xmlns:p14="http://schemas.microsoft.com/office/powerpoint/2010/main" val="100827570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506856" y="0"/>
            <a:ext cx="684446" cy="1200329"/>
          </a:xfrm>
          <a:prstGeom prst="rect">
            <a:avLst/>
          </a:prstGeom>
          <a:noFill/>
        </p:spPr>
        <p:txBody>
          <a:bodyPr wrap="square" rtlCol="0">
            <a:spAutoFit/>
          </a:bodyPr>
          <a:lstStyle/>
          <a:p>
            <a:r>
              <a:rPr lang="en-US" altLang="zh-CN" sz="7200" b="1" dirty="0">
                <a:solidFill>
                  <a:schemeClr val="bg1"/>
                </a:solidFill>
              </a:rPr>
              <a:t>3</a:t>
            </a:r>
            <a:endParaRPr lang="zh-CN" altLang="en-US" sz="7200" b="1" dirty="0">
              <a:solidFill>
                <a:schemeClr val="bg1"/>
              </a:solidFill>
            </a:endParaRPr>
          </a:p>
        </p:txBody>
      </p:sp>
      <p:sp>
        <p:nvSpPr>
          <p:cNvPr id="8" name="矩形 7"/>
          <p:cNvSpPr/>
          <p:nvPr/>
        </p:nvSpPr>
        <p:spPr>
          <a:xfrm>
            <a:off x="1191302" y="1714500"/>
            <a:ext cx="5895324" cy="3505200"/>
          </a:xfrm>
          <a:prstGeom prst="rect">
            <a:avLst/>
          </a:prstGeom>
          <a:blipFill rotWithShape="1">
            <a:blip r:embed="rId2" cstate="print"/>
            <a:srcRect/>
            <a:stretch>
              <a:fillRect t="-12181" b="-16879"/>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7086627" y="1714500"/>
            <a:ext cx="3943324" cy="3505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212155" y="2057400"/>
            <a:ext cx="3438525"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点击此处添加标题</a:t>
            </a:r>
          </a:p>
        </p:txBody>
      </p:sp>
      <p:sp>
        <p:nvSpPr>
          <p:cNvPr id="11" name="文本框 10"/>
          <p:cNvSpPr txBox="1"/>
          <p:nvPr/>
        </p:nvSpPr>
        <p:spPr>
          <a:xfrm>
            <a:off x="7212155" y="2642175"/>
            <a:ext cx="3438525"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点击此处添加标题</a:t>
            </a:r>
          </a:p>
        </p:txBody>
      </p:sp>
      <p:cxnSp>
        <p:nvCxnSpPr>
          <p:cNvPr id="12" name="直接连接符 11"/>
          <p:cNvCxnSpPr/>
          <p:nvPr/>
        </p:nvCxnSpPr>
        <p:spPr>
          <a:xfrm>
            <a:off x="7312168" y="320941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312168" y="3423679"/>
            <a:ext cx="3494314" cy="1391262"/>
          </a:xfrm>
          <a:prstGeom prst="rect">
            <a:avLst/>
          </a:prstGeom>
          <a:noFill/>
        </p:spPr>
        <p:txBody>
          <a:bodyPr wrap="square" lIns="91424" tIns="45712" rIns="91424" bIns="45712" rtlCol="0">
            <a:spAutoFit/>
          </a:bodyPr>
          <a:lstStyle/>
          <a:p>
            <a:pPr>
              <a:lnSpc>
                <a:spcPct val="130000"/>
              </a:lnSpc>
            </a:pPr>
            <a:r>
              <a:rPr lang="zh-CN" altLang="en-US" sz="11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100" dirty="0">
                <a:solidFill>
                  <a:schemeClr val="bg1"/>
                </a:solidFill>
                <a:latin typeface="微软雅黑" panose="020B0503020204020204" pitchFamily="34" charset="-122"/>
                <a:ea typeface="微软雅黑" panose="020B0503020204020204" pitchFamily="34" charset="-122"/>
              </a:rPr>
              <a:t>12</a:t>
            </a:r>
            <a:r>
              <a:rPr lang="zh-CN" altLang="en-US" sz="1100" dirty="0">
                <a:solidFill>
                  <a:schemeClr val="bg1"/>
                </a:solidFill>
                <a:latin typeface="微软雅黑" panose="020B0503020204020204" pitchFamily="34" charset="-122"/>
                <a:ea typeface="微软雅黑" panose="020B0503020204020204" pitchFamily="34" charset="-122"/>
              </a:rPr>
              <a:t>号字，</a:t>
            </a:r>
            <a:r>
              <a:rPr lang="en-US" altLang="zh-CN" sz="1100" dirty="0">
                <a:solidFill>
                  <a:schemeClr val="bg1"/>
                </a:solidFill>
                <a:latin typeface="微软雅黑" panose="020B0503020204020204" pitchFamily="34" charset="-122"/>
                <a:ea typeface="微软雅黑" panose="020B0503020204020204" pitchFamily="34" charset="-122"/>
              </a:rPr>
              <a:t>1.3</a:t>
            </a:r>
            <a:r>
              <a:rPr lang="zh-CN" altLang="en-US" sz="1100" dirty="0">
                <a:solidFill>
                  <a:schemeClr val="bg1"/>
                </a:solidFill>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倍字间距。标题数字等都可以通过点击和重新输入进行更改，顶部“开始”面板中可以对字体、字号、颜色、行距等进行修改。建议正文</a:t>
            </a:r>
            <a:r>
              <a:rPr lang="en-US" altLang="zh-CN" sz="1100" dirty="0">
                <a:solidFill>
                  <a:schemeClr val="bg1"/>
                </a:solidFill>
                <a:latin typeface="微软雅黑" panose="020B0503020204020204" pitchFamily="34" charset="-122"/>
                <a:ea typeface="微软雅黑" panose="020B0503020204020204" pitchFamily="34" charset="-122"/>
              </a:rPr>
              <a:t>12</a:t>
            </a:r>
            <a:r>
              <a:rPr lang="zh-CN" altLang="en-US" sz="1100" dirty="0">
                <a:solidFill>
                  <a:schemeClr val="bg1"/>
                </a:solidFill>
                <a:latin typeface="微软雅黑" panose="020B0503020204020204" pitchFamily="34" charset="-122"/>
                <a:ea typeface="微软雅黑" panose="020B0503020204020204" pitchFamily="34" charset="-122"/>
              </a:rPr>
              <a:t>号字，</a:t>
            </a:r>
            <a:r>
              <a:rPr lang="en-US" altLang="zh-CN" sz="1100" dirty="0">
                <a:solidFill>
                  <a:schemeClr val="bg1"/>
                </a:solidFill>
                <a:latin typeface="微软雅黑" panose="020B0503020204020204" pitchFamily="34" charset="-122"/>
                <a:ea typeface="微软雅黑" panose="020B0503020204020204" pitchFamily="34" charset="-122"/>
              </a:rPr>
              <a:t>1.3</a:t>
            </a:r>
            <a:r>
              <a:rPr lang="zh-CN" altLang="en-US" sz="1100" dirty="0">
                <a:solidFill>
                  <a:schemeClr val="bg1"/>
                </a:solidFill>
                <a:latin typeface="微软雅黑" panose="020B0503020204020204" pitchFamily="34" charset="-122"/>
                <a:ea typeface="微软雅黑" panose="020B0503020204020204" pitchFamily="34" charset="-122"/>
              </a:rPr>
              <a:t>倍字间距。</a:t>
            </a:r>
            <a:endParaRPr kumimoji="1" lang="en-US" altLang="zh-CN" sz="1100" dirty="0">
              <a:solidFill>
                <a:schemeClr val="bg1"/>
              </a:solidFill>
              <a:latin typeface="微软雅黑" panose="020B0503020204020204" pitchFamily="34" charset="-122"/>
              <a:ea typeface="微软雅黑" panose="020B0503020204020204" pitchFamily="34" charset="-122"/>
              <a:cs typeface="Arial"/>
            </a:endParaRPr>
          </a:p>
        </p:txBody>
      </p:sp>
      <p:sp>
        <p:nvSpPr>
          <p:cNvPr id="14" name="矩形 13"/>
          <p:cNvSpPr/>
          <p:nvPr/>
        </p:nvSpPr>
        <p:spPr>
          <a:xfrm>
            <a:off x="1191302" y="5349736"/>
            <a:ext cx="9838649" cy="909478"/>
          </a:xfrm>
          <a:prstGeom prst="rect">
            <a:avLst/>
          </a:prstGeom>
        </p:spPr>
        <p:txBody>
          <a:bodyPr wrap="square" lIns="68570" tIns="34289" rIns="68570" bIns="34289">
            <a:spAutoFit/>
          </a:bodyPr>
          <a:lstStyle/>
          <a:p>
            <a:pPr defTabSz="685681">
              <a:lnSpc>
                <a:spcPct val="130000"/>
              </a:lnSpc>
            </a:pPr>
            <a:r>
              <a:rPr lang="zh-CN" altLang="en-US" sz="1400" dirty="0">
                <a:solidFill>
                  <a:schemeClr val="tx2">
                    <a:lumMod val="7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400" dirty="0">
                <a:solidFill>
                  <a:schemeClr val="tx2">
                    <a:lumMod val="75000"/>
                  </a:schemeClr>
                </a:solidFill>
                <a:latin typeface="微软雅黑" panose="020B0503020204020204" pitchFamily="34" charset="-122"/>
                <a:ea typeface="微软雅黑" panose="020B0503020204020204" pitchFamily="34" charset="-122"/>
              </a:rPr>
              <a:t>14</a:t>
            </a:r>
            <a:r>
              <a:rPr lang="zh-CN" altLang="en-US" sz="1400" dirty="0">
                <a:solidFill>
                  <a:schemeClr val="tx2">
                    <a:lumMod val="75000"/>
                  </a:schemeClr>
                </a:solidFill>
                <a:latin typeface="微软雅黑" panose="020B0503020204020204" pitchFamily="34" charset="-122"/>
                <a:ea typeface="微软雅黑" panose="020B0503020204020204" pitchFamily="34" charset="-122"/>
              </a:rPr>
              <a:t>号字，</a:t>
            </a:r>
            <a:r>
              <a:rPr lang="en-US" altLang="zh-CN" sz="1400" dirty="0">
                <a:solidFill>
                  <a:schemeClr val="tx2">
                    <a:lumMod val="75000"/>
                  </a:schemeClr>
                </a:solidFill>
                <a:latin typeface="微软雅黑" panose="020B0503020204020204" pitchFamily="34" charset="-122"/>
                <a:ea typeface="微软雅黑" panose="020B0503020204020204" pitchFamily="34" charset="-122"/>
              </a:rPr>
              <a:t>1.3</a:t>
            </a:r>
            <a:r>
              <a:rPr lang="zh-CN" altLang="en-US" sz="1400" dirty="0">
                <a:solidFill>
                  <a:schemeClr val="tx2">
                    <a:lumMod val="75000"/>
                  </a:schemeClr>
                </a:solidFill>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倍字间距。标题数字等都可以通过点击和重新输入进行更改，顶部“开始”面板中可以对字体、字号、颜色、行距等进行修改。建议正文</a:t>
            </a:r>
            <a:r>
              <a:rPr lang="en-US" altLang="zh-CN" sz="1400" dirty="0">
                <a:solidFill>
                  <a:schemeClr val="tx2">
                    <a:lumMod val="75000"/>
                  </a:schemeClr>
                </a:solidFill>
                <a:latin typeface="微软雅黑" panose="020B0503020204020204" pitchFamily="34" charset="-122"/>
                <a:ea typeface="微软雅黑" panose="020B0503020204020204" pitchFamily="34" charset="-122"/>
              </a:rPr>
              <a:t>14</a:t>
            </a:r>
            <a:r>
              <a:rPr lang="zh-CN" altLang="en-US" sz="1400" dirty="0">
                <a:solidFill>
                  <a:schemeClr val="tx2">
                    <a:lumMod val="75000"/>
                  </a:schemeClr>
                </a:solidFill>
                <a:latin typeface="微软雅黑" panose="020B0503020204020204" pitchFamily="34" charset="-122"/>
                <a:ea typeface="微软雅黑" panose="020B0503020204020204" pitchFamily="34" charset="-122"/>
              </a:rPr>
              <a:t>号字，</a:t>
            </a:r>
            <a:r>
              <a:rPr lang="en-US" altLang="zh-CN" sz="1400" dirty="0">
                <a:solidFill>
                  <a:schemeClr val="tx2">
                    <a:lumMod val="75000"/>
                  </a:schemeClr>
                </a:solidFill>
                <a:latin typeface="微软雅黑" panose="020B0503020204020204" pitchFamily="34" charset="-122"/>
                <a:ea typeface="微软雅黑" panose="020B0503020204020204" pitchFamily="34" charset="-122"/>
              </a:rPr>
              <a:t>1.3</a:t>
            </a:r>
            <a:r>
              <a:rPr lang="zh-CN" altLang="en-US" sz="1400" dirty="0">
                <a:solidFill>
                  <a:schemeClr val="tx2">
                    <a:lumMod val="75000"/>
                  </a:schemeClr>
                </a:solidFill>
                <a:latin typeface="微软雅黑" panose="020B0503020204020204" pitchFamily="34" charset="-122"/>
                <a:ea typeface="微软雅黑" panose="020B0503020204020204" pitchFamily="34" charset="-122"/>
              </a:rPr>
              <a:t>倍字间距。</a:t>
            </a:r>
          </a:p>
        </p:txBody>
      </p:sp>
    </p:spTree>
    <p:extLst>
      <p:ext uri="{BB962C8B-B14F-4D97-AF65-F5344CB8AC3E}">
        <p14:creationId xmlns:p14="http://schemas.microsoft.com/office/powerpoint/2010/main" val="755274205"/>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5120148"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a:solidFill>
                  <a:schemeClr val="bg1"/>
                </a:solidFill>
              </a:rPr>
              <a:t>PART</a:t>
            </a:r>
          </a:p>
          <a:p>
            <a:pPr algn="ctr"/>
            <a:r>
              <a:rPr lang="en-US" altLang="zh-CN" sz="9600" dirty="0">
                <a:solidFill>
                  <a:schemeClr val="bg1"/>
                </a:solidFill>
              </a:rPr>
              <a:t>2</a:t>
            </a:r>
            <a:endParaRPr lang="zh-CN" altLang="en-US" sz="9600" dirty="0">
              <a:solidFill>
                <a:schemeClr val="bg1"/>
              </a:solidFill>
            </a:endParaRPr>
          </a:p>
        </p:txBody>
      </p:sp>
      <p:sp>
        <p:nvSpPr>
          <p:cNvPr id="5" name="文本框 4"/>
          <p:cNvSpPr txBox="1"/>
          <p:nvPr/>
        </p:nvSpPr>
        <p:spPr>
          <a:xfrm>
            <a:off x="6096000" y="2098897"/>
            <a:ext cx="4467994"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类图</a:t>
            </a:r>
          </a:p>
        </p:txBody>
      </p:sp>
      <p:sp>
        <p:nvSpPr>
          <p:cNvPr id="6" name="文本框 5"/>
          <p:cNvSpPr txBox="1"/>
          <p:nvPr/>
        </p:nvSpPr>
        <p:spPr>
          <a:xfrm>
            <a:off x="6629400" y="2667098"/>
            <a:ext cx="323850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	-</a:t>
            </a:r>
            <a:r>
              <a:rPr lang="en-US" altLang="zh-CN" sz="2400" b="1" dirty="0" err="1">
                <a:solidFill>
                  <a:schemeClr val="bg1"/>
                </a:solidFill>
                <a:latin typeface="微软雅黑" panose="020B0503020204020204" pitchFamily="34" charset="-122"/>
                <a:ea typeface="微软雅黑" panose="020B0503020204020204" pitchFamily="34" charset="-122"/>
              </a:rPr>
              <a:t>classdiagram</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172200" y="324751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172200" y="3461779"/>
            <a:ext cx="3494314" cy="1447816"/>
          </a:xfrm>
          <a:prstGeom prst="rect">
            <a:avLst/>
          </a:prstGeom>
          <a:noFill/>
        </p:spPr>
        <p:txBody>
          <a:bodyPr wrap="square" lIns="91424" tIns="45712" rIns="91424" bIns="45712" rtlCol="0">
            <a:spAutoFit/>
          </a:bodyPr>
          <a:lstStyle/>
          <a:p>
            <a:pPr>
              <a:lnSpc>
                <a:spcPct val="150000"/>
              </a:lnSpc>
              <a:spcBef>
                <a:spcPct val="0"/>
              </a:spcBef>
            </a:pPr>
            <a:r>
              <a:rPr lang="zh-CN" altLang="en-US" sz="1200" dirty="0">
                <a:solidFill>
                  <a:schemeClr val="bg1"/>
                </a:solidFill>
                <a:sym typeface="宋体" panose="02010600030101010101" pitchFamily="2" charset="-122"/>
              </a:rPr>
              <a:t>展现了一组类、接口、协作和它们之间的关系。在面向对象系统的建模中所建立的最常见的图就是类图。类图给出系统的静态设计视图。包含主动类的类图给出系统的静态进程视图。构件图是类图的变体。</a:t>
            </a:r>
          </a:p>
        </p:txBody>
      </p:sp>
    </p:spTree>
    <p:extLst>
      <p:ext uri="{BB962C8B-B14F-4D97-AF65-F5344CB8AC3E}">
        <p14:creationId xmlns:p14="http://schemas.microsoft.com/office/powerpoint/2010/main" val="30567135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ADD YOURTITLE HERE</a:t>
            </a:r>
            <a:endParaRPr lang="zh-CN" altLang="en-US" sz="2400" b="1" dirty="0"/>
          </a:p>
        </p:txBody>
      </p:sp>
      <p:sp>
        <p:nvSpPr>
          <p:cNvPr id="45" name="矩形 44"/>
          <p:cNvSpPr/>
          <p:nvPr/>
        </p:nvSpPr>
        <p:spPr>
          <a:xfrm>
            <a:off x="7668363" y="960126"/>
            <a:ext cx="4004233" cy="1772793"/>
          </a:xfrm>
          <a:prstGeom prst="rect">
            <a:avLst/>
          </a:prstGeom>
        </p:spPr>
        <p:txBody>
          <a:bodyPr wrap="square">
            <a:spAutoFit/>
          </a:bodyPr>
          <a:lstStyle/>
          <a:p>
            <a:pPr marL="0" marR="0" lvl="0" indent="0" defTabSz="685783" eaLnBrk="1" fontAlgn="auto" latinLnBrk="0" hangingPunct="1">
              <a:lnSpc>
                <a:spcPct val="13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chemeClr val="bg1"/>
                </a:solidFill>
                <a:effectLst/>
                <a:uLnTx/>
                <a:uFillTx/>
                <a:latin typeface="Century Gothic"/>
                <a:ea typeface="微软雅黑" panose="020B0503020204020204" pitchFamily="34" charset="-122"/>
              </a:rPr>
              <a:t>顶部“开始”面板中可以对字体、字号、颜色、行距等进行修改。</a:t>
            </a:r>
            <a:endParaRPr kumimoji="0" lang="zh-CN" altLang="en-US" sz="2800" b="0" i="0" u="none" strike="noStrike" kern="0" cap="none" spc="0" normalizeH="0" baseline="0" noProof="0" dirty="0">
              <a:ln>
                <a:noFill/>
              </a:ln>
              <a:solidFill>
                <a:schemeClr val="bg1"/>
              </a:solidFill>
              <a:effectLst/>
              <a:uLnTx/>
              <a:uFillTx/>
            </a:endParaRPr>
          </a:p>
        </p:txBody>
      </p:sp>
      <p:sp>
        <p:nvSpPr>
          <p:cNvPr id="63" name="矩形 62"/>
          <p:cNvSpPr/>
          <p:nvPr/>
        </p:nvSpPr>
        <p:spPr>
          <a:xfrm>
            <a:off x="822803" y="3230575"/>
            <a:ext cx="4004233" cy="1772793"/>
          </a:xfrm>
          <a:prstGeom prst="rect">
            <a:avLst/>
          </a:prstGeom>
        </p:spPr>
        <p:txBody>
          <a:bodyPr wrap="square">
            <a:spAutoFit/>
          </a:bodyPr>
          <a:lstStyle/>
          <a:p>
            <a:pPr marL="0" marR="0" lvl="0" indent="0" defTabSz="685783" eaLnBrk="1" fontAlgn="auto" latinLnBrk="0" hangingPunct="1">
              <a:lnSpc>
                <a:spcPct val="130000"/>
              </a:lnSpc>
              <a:spcBef>
                <a:spcPts val="0"/>
              </a:spcBef>
              <a:spcAft>
                <a:spcPts val="0"/>
              </a:spcAft>
              <a:buClrTx/>
              <a:buSzTx/>
              <a:buFontTx/>
              <a:buNone/>
              <a:tabLst/>
              <a:defRPr/>
            </a:pPr>
            <a:r>
              <a:rPr kumimoji="0" lang="zh-CN" altLang="en-US" sz="2800" b="0" i="0" u="none" strike="noStrike" kern="0" cap="none" spc="0" normalizeH="0" baseline="0" noProof="0" dirty="0">
                <a:ln>
                  <a:noFill/>
                </a:ln>
                <a:effectLst/>
                <a:uLnTx/>
                <a:uFillTx/>
                <a:latin typeface="Century Gothic"/>
                <a:ea typeface="微软雅黑" panose="020B0503020204020204" pitchFamily="34" charset="-122"/>
              </a:rPr>
              <a:t>顶部“开始”面板中可以对字体、字号、颜色、行距等进行修改。</a:t>
            </a:r>
            <a:endParaRPr kumimoji="0" lang="zh-CN" altLang="en-US" sz="2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1884052063"/>
      </p:ext>
    </p:extLst>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0" name="矩形 9"/>
          <p:cNvSpPr/>
          <p:nvPr/>
        </p:nvSpPr>
        <p:spPr>
          <a:xfrm>
            <a:off x="1224619" y="4868710"/>
            <a:ext cx="5064212" cy="1509642"/>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号字，</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倍字间距。</a:t>
            </a:r>
          </a:p>
        </p:txBody>
      </p:sp>
      <p:sp>
        <p:nvSpPr>
          <p:cNvPr id="11" name="等腰三角形 10"/>
          <p:cNvSpPr/>
          <p:nvPr/>
        </p:nvSpPr>
        <p:spPr>
          <a:xfrm rot="10800000">
            <a:off x="1040469" y="4754410"/>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a:solidFill>
                  <a:schemeClr val="bg1"/>
                </a:solidFill>
              </a:rPr>
              <a:t>2</a:t>
            </a:r>
            <a:endParaRPr lang="zh-CN" altLang="en-US" sz="7200" b="1" dirty="0">
              <a:solidFill>
                <a:schemeClr val="bg1"/>
              </a:solidFill>
            </a:endParaRPr>
          </a:p>
        </p:txBody>
      </p:sp>
      <p:sp>
        <p:nvSpPr>
          <p:cNvPr id="16" name="矩形 15"/>
          <p:cNvSpPr/>
          <p:nvPr/>
        </p:nvSpPr>
        <p:spPr>
          <a:xfrm>
            <a:off x="1321037" y="1512787"/>
            <a:ext cx="5163739" cy="1149543"/>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号字，</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倍字间距。</a:t>
            </a: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93045" y="2968369"/>
            <a:ext cx="5064212" cy="1509642"/>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号字，</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倍字间距。</a:t>
            </a:r>
          </a:p>
        </p:txBody>
      </p:sp>
      <p:sp>
        <p:nvSpPr>
          <p:cNvPr id="19" name="等腰三角形 18"/>
          <p:cNvSpPr/>
          <p:nvPr/>
        </p:nvSpPr>
        <p:spPr>
          <a:xfrm rot="10800000">
            <a:off x="1108895" y="285406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289934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53540" y="0"/>
            <a:ext cx="684446" cy="1200329"/>
          </a:xfrm>
          <a:prstGeom prst="rect">
            <a:avLst/>
          </a:prstGeom>
          <a:noFill/>
        </p:spPr>
        <p:txBody>
          <a:bodyPr wrap="square" rtlCol="0">
            <a:spAutoFit/>
          </a:bodyPr>
          <a:lstStyle/>
          <a:p>
            <a:r>
              <a:rPr lang="en-US" altLang="zh-CN" sz="7200" b="1" dirty="0">
                <a:solidFill>
                  <a:schemeClr val="bg1"/>
                </a:solidFill>
              </a:rPr>
              <a:t>3</a:t>
            </a:r>
            <a:endParaRPr lang="zh-CN" altLang="en-US" sz="7200" b="1" dirty="0">
              <a:solidFill>
                <a:schemeClr val="bg1"/>
              </a:solidFill>
            </a:endParaRPr>
          </a:p>
        </p:txBody>
      </p:sp>
      <p:sp>
        <p:nvSpPr>
          <p:cNvPr id="7" name="五边形 6"/>
          <p:cNvSpPr/>
          <p:nvPr/>
        </p:nvSpPr>
        <p:spPr>
          <a:xfrm>
            <a:off x="7278527" y="1733550"/>
            <a:ext cx="4006968" cy="4169857"/>
          </a:xfrm>
          <a:prstGeom prst="homePlate">
            <a:avLst>
              <a:gd name="adj" fmla="val 2822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8" name="五边形 7"/>
          <p:cNvSpPr/>
          <p:nvPr/>
        </p:nvSpPr>
        <p:spPr>
          <a:xfrm>
            <a:off x="5577320" y="1736843"/>
            <a:ext cx="3331461" cy="4160265"/>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166666" y="1733550"/>
            <a:ext cx="3397028" cy="4169853"/>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229819" y="1733550"/>
            <a:ext cx="2946182" cy="4169853"/>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2" name="文本框 21"/>
          <p:cNvSpPr txBox="1"/>
          <p:nvPr/>
        </p:nvSpPr>
        <p:spPr>
          <a:xfrm>
            <a:off x="2008273" y="1873906"/>
            <a:ext cx="959161" cy="769441"/>
          </a:xfrm>
          <a:prstGeom prst="rect">
            <a:avLst/>
          </a:prstGeom>
          <a:noFill/>
        </p:spPr>
        <p:txBody>
          <a:bodyPr wrap="square" rtlCol="0">
            <a:spAutoFit/>
          </a:bodyPr>
          <a:lstStyle/>
          <a:p>
            <a:r>
              <a:rPr lang="en-US" altLang="zh-CN" sz="4400" b="1" dirty="0">
                <a:solidFill>
                  <a:schemeClr val="bg1"/>
                </a:solidFill>
              </a:rPr>
              <a:t>01</a:t>
            </a:r>
            <a:endParaRPr lang="zh-CN" altLang="en-US" sz="4400" b="1" dirty="0">
              <a:solidFill>
                <a:schemeClr val="bg1"/>
              </a:solidFill>
            </a:endParaRPr>
          </a:p>
        </p:txBody>
      </p:sp>
      <p:sp>
        <p:nvSpPr>
          <p:cNvPr id="23" name="文本框 22"/>
          <p:cNvSpPr txBox="1"/>
          <p:nvPr/>
        </p:nvSpPr>
        <p:spPr>
          <a:xfrm>
            <a:off x="4368753" y="1873906"/>
            <a:ext cx="959161" cy="769441"/>
          </a:xfrm>
          <a:prstGeom prst="rect">
            <a:avLst/>
          </a:prstGeom>
          <a:noFill/>
        </p:spPr>
        <p:txBody>
          <a:bodyPr wrap="square" rtlCol="0">
            <a:spAutoFit/>
          </a:bodyPr>
          <a:lstStyle/>
          <a:p>
            <a:r>
              <a:rPr lang="en-US" altLang="zh-CN" sz="4400" b="1" dirty="0">
                <a:solidFill>
                  <a:schemeClr val="bg1"/>
                </a:solidFill>
              </a:rPr>
              <a:t>02</a:t>
            </a:r>
            <a:endParaRPr lang="zh-CN" altLang="en-US" sz="4400" b="1" dirty="0">
              <a:solidFill>
                <a:schemeClr val="bg1"/>
              </a:solidFill>
            </a:endParaRPr>
          </a:p>
        </p:txBody>
      </p:sp>
      <p:sp>
        <p:nvSpPr>
          <p:cNvPr id="24" name="文本框 23"/>
          <p:cNvSpPr txBox="1"/>
          <p:nvPr/>
        </p:nvSpPr>
        <p:spPr>
          <a:xfrm>
            <a:off x="6756446" y="1873906"/>
            <a:ext cx="959161" cy="769441"/>
          </a:xfrm>
          <a:prstGeom prst="rect">
            <a:avLst/>
          </a:prstGeom>
          <a:noFill/>
        </p:spPr>
        <p:txBody>
          <a:bodyPr wrap="square" rtlCol="0">
            <a:spAutoFit/>
          </a:bodyPr>
          <a:lstStyle/>
          <a:p>
            <a:r>
              <a:rPr lang="en-US" altLang="zh-CN" sz="4400" b="1" dirty="0">
                <a:solidFill>
                  <a:schemeClr val="bg1"/>
                </a:solidFill>
              </a:rPr>
              <a:t>03</a:t>
            </a:r>
            <a:endParaRPr lang="zh-CN" altLang="en-US" sz="4400" b="1" dirty="0">
              <a:solidFill>
                <a:schemeClr val="bg1"/>
              </a:solidFill>
            </a:endParaRPr>
          </a:p>
        </p:txBody>
      </p:sp>
      <p:sp>
        <p:nvSpPr>
          <p:cNvPr id="25" name="文本框 24"/>
          <p:cNvSpPr txBox="1"/>
          <p:nvPr/>
        </p:nvSpPr>
        <p:spPr>
          <a:xfrm>
            <a:off x="8885510" y="1873906"/>
            <a:ext cx="959161" cy="769441"/>
          </a:xfrm>
          <a:prstGeom prst="rect">
            <a:avLst/>
          </a:prstGeom>
          <a:noFill/>
        </p:spPr>
        <p:txBody>
          <a:bodyPr wrap="square" rtlCol="0">
            <a:spAutoFit/>
          </a:bodyPr>
          <a:lstStyle/>
          <a:p>
            <a:r>
              <a:rPr lang="en-US" altLang="zh-CN" sz="4400" b="1" dirty="0">
                <a:solidFill>
                  <a:schemeClr val="bg1"/>
                </a:solidFill>
              </a:rPr>
              <a:t>04</a:t>
            </a:r>
            <a:endParaRPr lang="zh-CN" altLang="en-US" sz="4400" b="1" dirty="0">
              <a:solidFill>
                <a:schemeClr val="bg1"/>
              </a:solidFill>
            </a:endParaRPr>
          </a:p>
        </p:txBody>
      </p:sp>
      <p:sp>
        <p:nvSpPr>
          <p:cNvPr id="30" name="文本框 29"/>
          <p:cNvSpPr txBox="1"/>
          <p:nvPr/>
        </p:nvSpPr>
        <p:spPr>
          <a:xfrm>
            <a:off x="1486872" y="2537680"/>
            <a:ext cx="2105414" cy="2973105"/>
          </a:xfrm>
          <a:prstGeom prst="rect">
            <a:avLst/>
          </a:prstGeom>
          <a:noFill/>
        </p:spPr>
        <p:txBody>
          <a:bodyPr wrap="square" lIns="91424" tIns="45712" rIns="91424" bIns="45712" rtlCol="0">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a:endParaRPr>
          </a:p>
        </p:txBody>
      </p:sp>
      <p:sp>
        <p:nvSpPr>
          <p:cNvPr id="34" name="文本框 29"/>
          <p:cNvSpPr txBox="1"/>
          <p:nvPr/>
        </p:nvSpPr>
        <p:spPr>
          <a:xfrm>
            <a:off x="3981256" y="2596774"/>
            <a:ext cx="2105414" cy="2973105"/>
          </a:xfrm>
          <a:prstGeom prst="rect">
            <a:avLst/>
          </a:prstGeom>
          <a:noFill/>
        </p:spPr>
        <p:txBody>
          <a:bodyPr wrap="square" lIns="91424" tIns="45712" rIns="91424" bIns="45712" rtlCol="0">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a:endParaRPr>
          </a:p>
        </p:txBody>
      </p:sp>
      <p:sp>
        <p:nvSpPr>
          <p:cNvPr id="35" name="文本框 29"/>
          <p:cNvSpPr txBox="1"/>
          <p:nvPr/>
        </p:nvSpPr>
        <p:spPr>
          <a:xfrm>
            <a:off x="6369893" y="2615435"/>
            <a:ext cx="2105414" cy="2973105"/>
          </a:xfrm>
          <a:prstGeom prst="rect">
            <a:avLst/>
          </a:prstGeom>
          <a:noFill/>
        </p:spPr>
        <p:txBody>
          <a:bodyPr wrap="square" lIns="91424" tIns="45712" rIns="91424" bIns="45712" rtlCol="0">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a:endParaRPr>
          </a:p>
        </p:txBody>
      </p:sp>
      <p:sp>
        <p:nvSpPr>
          <p:cNvPr id="36" name="文本框 29"/>
          <p:cNvSpPr txBox="1"/>
          <p:nvPr/>
        </p:nvSpPr>
        <p:spPr>
          <a:xfrm>
            <a:off x="8637231" y="2662089"/>
            <a:ext cx="2105414" cy="2973105"/>
          </a:xfrm>
          <a:prstGeom prst="rect">
            <a:avLst/>
          </a:prstGeom>
          <a:noFill/>
        </p:spPr>
        <p:txBody>
          <a:bodyPr wrap="square" lIns="91424" tIns="45712" rIns="91424" bIns="45712" rtlCol="0">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166057042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7187" y="2083707"/>
            <a:ext cx="3788228" cy="1862048"/>
          </a:xfrm>
          <a:prstGeom prst="rect">
            <a:avLst/>
          </a:prstGeom>
          <a:noFill/>
        </p:spPr>
        <p:txBody>
          <a:bodyPr wrap="square" rtlCol="0">
            <a:spAutoFit/>
          </a:bodyPr>
          <a:lstStyle/>
          <a:p>
            <a:r>
              <a:rPr lang="en-US" altLang="zh-CN" sz="11500" b="1" dirty="0">
                <a:solidFill>
                  <a:schemeClr val="bg1"/>
                </a:solidFill>
              </a:rPr>
              <a:t>2015</a:t>
            </a:r>
            <a:endParaRPr lang="zh-CN" altLang="en-US" sz="11500" b="1" dirty="0">
              <a:solidFill>
                <a:schemeClr val="bg1"/>
              </a:solidFill>
            </a:endParaRPr>
          </a:p>
        </p:txBody>
      </p:sp>
      <p:cxnSp>
        <p:nvCxnSpPr>
          <p:cNvPr id="3" name="直接连接符 2"/>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274726" y="3694792"/>
            <a:ext cx="3032066"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标题数字等都可以通过点击和重新输入进行更改，建议正文</a:t>
            </a:r>
            <a:r>
              <a:rPr lang="en-US" altLang="zh-CN" sz="1200" dirty="0">
                <a:solidFill>
                  <a:schemeClr val="bg1"/>
                </a:solidFill>
                <a:latin typeface="微软雅黑" panose="020B0503020204020204" pitchFamily="34" charset="-122"/>
                <a:ea typeface="微软雅黑" panose="020B0503020204020204" pitchFamily="34" charset="-122"/>
              </a:rPr>
              <a:t>12</a:t>
            </a:r>
            <a:r>
              <a:rPr lang="zh-CN" altLang="en-US" sz="1200" dirty="0">
                <a:solidFill>
                  <a:schemeClr val="bg1"/>
                </a:solidFill>
                <a:latin typeface="微软雅黑" panose="020B0503020204020204" pitchFamily="34" charset="-122"/>
                <a:ea typeface="微软雅黑" panose="020B0503020204020204" pitchFamily="34" charset="-122"/>
              </a:rPr>
              <a:t>号字，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p>
        </p:txBody>
      </p:sp>
      <p:sp>
        <p:nvSpPr>
          <p:cNvPr id="5" name="矩形 4"/>
          <p:cNvSpPr/>
          <p:nvPr/>
        </p:nvSpPr>
        <p:spPr>
          <a:xfrm>
            <a:off x="5945415" y="2502322"/>
            <a:ext cx="2337499" cy="1569660"/>
          </a:xfrm>
          <a:prstGeom prst="rect">
            <a:avLst/>
          </a:prstGeom>
        </p:spPr>
        <p:txBody>
          <a:bodyPr wrap="none">
            <a:spAutoFit/>
          </a:bodyPr>
          <a:lstStyle/>
          <a:p>
            <a:r>
              <a:rPr kumimoji="1" lang="en-US" altLang="zh-CN" sz="4800" dirty="0">
                <a:solidFill>
                  <a:schemeClr val="bg1"/>
                </a:solidFill>
                <a:latin typeface="微软雅黑" panose="020B0503020204020204" pitchFamily="34" charset="-122"/>
                <a:ea typeface="微软雅黑" panose="020B0503020204020204" pitchFamily="34" charset="-122"/>
              </a:rPr>
              <a:t>THANK</a:t>
            </a:r>
          </a:p>
          <a:p>
            <a:r>
              <a:rPr kumimoji="1" lang="en-US" altLang="zh-CN" sz="4800" dirty="0">
                <a:solidFill>
                  <a:schemeClr val="bg1"/>
                </a:solidFill>
                <a:latin typeface="微软雅黑" panose="020B0503020204020204" pitchFamily="34" charset="-122"/>
                <a:ea typeface="微软雅黑" panose="020B0503020204020204" pitchFamily="34" charset="-122"/>
              </a:rPr>
              <a:t>YOU!</a:t>
            </a:r>
            <a:endParaRPr kumimoji="1"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5980766" y="4056597"/>
            <a:ext cx="2089539" cy="307773"/>
          </a:xfrm>
          <a:prstGeom prst="rect">
            <a:avLst/>
          </a:prstGeom>
        </p:spPr>
        <p:txBody>
          <a:bodyPr wrap="none" lIns="91436" tIns="45718" rIns="91436" bIns="45718">
            <a:spAutoFit/>
          </a:bodyPr>
          <a:lstStyle/>
          <a:p>
            <a:pPr algn="ctr"/>
            <a:r>
              <a:rPr kumimoji="1" lang="en-US" altLang="zh-CN" sz="1400" dirty="0">
                <a:solidFill>
                  <a:schemeClr val="bg1"/>
                </a:solidFill>
              </a:rPr>
              <a:t>PRESENTED</a:t>
            </a:r>
            <a:r>
              <a:rPr kumimoji="1" lang="zh-CN" altLang="en-US" sz="1400" dirty="0">
                <a:solidFill>
                  <a:schemeClr val="bg1"/>
                </a:solidFill>
              </a:rPr>
              <a:t> </a:t>
            </a:r>
            <a:r>
              <a:rPr kumimoji="1" lang="en-US" altLang="zh-CN" sz="1400" dirty="0">
                <a:solidFill>
                  <a:schemeClr val="bg1"/>
                </a:solidFill>
              </a:rPr>
              <a:t>BY</a:t>
            </a:r>
            <a:r>
              <a:rPr kumimoji="1" lang="zh-CN" altLang="en-US" sz="1400" dirty="0">
                <a:solidFill>
                  <a:schemeClr val="bg1"/>
                </a:solidFill>
              </a:rPr>
              <a:t> </a:t>
            </a:r>
            <a:r>
              <a:rPr kumimoji="1" lang="en-US" altLang="zh-CN" sz="1400" dirty="0" err="1">
                <a:solidFill>
                  <a:schemeClr val="bg1"/>
                </a:solidFill>
              </a:rPr>
              <a:t>OfficePLUS</a:t>
            </a:r>
            <a:endParaRPr kumimoji="1" lang="zh-CN" altLang="en-US" sz="1400" dirty="0">
              <a:solidFill>
                <a:schemeClr val="bg1"/>
              </a:solidFill>
            </a:endParaRPr>
          </a:p>
        </p:txBody>
      </p:sp>
    </p:spTree>
    <p:extLst>
      <p:ext uri="{BB962C8B-B14F-4D97-AF65-F5344CB8AC3E}">
        <p14:creationId xmlns:p14="http://schemas.microsoft.com/office/powerpoint/2010/main" val="325863677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031151" y="588667"/>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6" name="椭圆 5"/>
          <p:cNvSpPr/>
          <p:nvPr/>
        </p:nvSpPr>
        <p:spPr>
          <a:xfrm>
            <a:off x="3003942" y="303558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p>
        </p:txBody>
      </p:sp>
      <p:sp>
        <p:nvSpPr>
          <p:cNvPr id="8" name="椭圆 7"/>
          <p:cNvSpPr/>
          <p:nvPr/>
        </p:nvSpPr>
        <p:spPr>
          <a:xfrm>
            <a:off x="1901591" y="5578723"/>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p>
        </p:txBody>
      </p:sp>
      <p:sp>
        <p:nvSpPr>
          <p:cNvPr id="17" name="矩形 16"/>
          <p:cNvSpPr/>
          <p:nvPr/>
        </p:nvSpPr>
        <p:spPr>
          <a:xfrm>
            <a:off x="3090524" y="463905"/>
            <a:ext cx="8601075" cy="50257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概述</a:t>
            </a:r>
          </a:p>
        </p:txBody>
      </p:sp>
      <p:sp>
        <p:nvSpPr>
          <p:cNvPr id="18" name="矩形 17"/>
          <p:cNvSpPr/>
          <p:nvPr/>
        </p:nvSpPr>
        <p:spPr>
          <a:xfrm>
            <a:off x="3784992" y="1712674"/>
            <a:ext cx="8103065" cy="50257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接口</a:t>
            </a:r>
          </a:p>
        </p:txBody>
      </p:sp>
      <p:sp>
        <p:nvSpPr>
          <p:cNvPr id="19" name="矩形 18"/>
          <p:cNvSpPr/>
          <p:nvPr/>
        </p:nvSpPr>
        <p:spPr>
          <a:xfrm>
            <a:off x="4104216" y="3209996"/>
            <a:ext cx="8360241" cy="50257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抽象类</a:t>
            </a:r>
          </a:p>
        </p:txBody>
      </p:sp>
      <p:sp>
        <p:nvSpPr>
          <p:cNvPr id="20" name="矩形 19"/>
          <p:cNvSpPr/>
          <p:nvPr/>
        </p:nvSpPr>
        <p:spPr>
          <a:xfrm>
            <a:off x="3784992" y="4579083"/>
            <a:ext cx="8837277" cy="502571"/>
          </a:xfrm>
          <a:prstGeom prst="rect">
            <a:avLst/>
          </a:prstGeom>
        </p:spPr>
        <p:txBody>
          <a:bodyPr wrap="square" lIns="68570" tIns="34289" rIns="68570" bIns="34289">
            <a:spAutoFit/>
          </a:bodyPr>
          <a:lstStyle/>
          <a:p>
            <a:pPr defTabSz="685681">
              <a:lnSpc>
                <a:spcPct val="130000"/>
              </a:lnSpc>
            </a:pPr>
            <a:r>
              <a:rPr lang="zh-CN" altLang="en-US" sz="2400" dirty="0"/>
              <a:t>类之间的关系</a:t>
            </a:r>
            <a:endParaRPr lang="zh-CN" altLang="en-US" sz="3200" dirty="0">
              <a:latin typeface="微软雅黑" panose="020B0503020204020204" pitchFamily="34" charset="-122"/>
              <a:ea typeface="微软雅黑" panose="020B0503020204020204" pitchFamily="34" charset="-122"/>
            </a:endParaRP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650659" y="4495364"/>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p>
        </p:txBody>
      </p:sp>
      <p:sp>
        <p:nvSpPr>
          <p:cNvPr id="2" name="文本框 1">
            <a:extLst>
              <a:ext uri="{FF2B5EF4-FFF2-40B4-BE49-F238E27FC236}">
                <a16:creationId xmlns:a16="http://schemas.microsoft.com/office/drawing/2014/main" id="{98042DB0-0751-4558-8137-6016562F1427}"/>
              </a:ext>
            </a:extLst>
          </p:cNvPr>
          <p:cNvSpPr txBox="1"/>
          <p:nvPr/>
        </p:nvSpPr>
        <p:spPr>
          <a:xfrm>
            <a:off x="-54257" y="1919235"/>
            <a:ext cx="1661993" cy="2723448"/>
          </a:xfrm>
          <a:prstGeom prst="rect">
            <a:avLst/>
          </a:prstGeom>
          <a:noFill/>
        </p:spPr>
        <p:txBody>
          <a:bodyPr vert="eaVert" wrap="square" rtlCol="0">
            <a:spAutoFit/>
          </a:bodyPr>
          <a:lstStyle/>
          <a:p>
            <a:r>
              <a:rPr lang="zh-CN" altLang="en-US" sz="9600" dirty="0">
                <a:solidFill>
                  <a:schemeClr val="bg1"/>
                </a:solidFill>
              </a:rPr>
              <a:t>类图</a:t>
            </a:r>
          </a:p>
        </p:txBody>
      </p:sp>
      <p:sp>
        <p:nvSpPr>
          <p:cNvPr id="14" name="椭圆 13">
            <a:extLst>
              <a:ext uri="{FF2B5EF4-FFF2-40B4-BE49-F238E27FC236}">
                <a16:creationId xmlns:a16="http://schemas.microsoft.com/office/drawing/2014/main" id="{98874EF5-7892-4A8D-9AEE-FB81D0F2BA94}"/>
              </a:ext>
            </a:extLst>
          </p:cNvPr>
          <p:cNvSpPr/>
          <p:nvPr/>
        </p:nvSpPr>
        <p:spPr>
          <a:xfrm>
            <a:off x="2699999" y="1712674"/>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5" name="矩形 14">
            <a:extLst>
              <a:ext uri="{FF2B5EF4-FFF2-40B4-BE49-F238E27FC236}">
                <a16:creationId xmlns:a16="http://schemas.microsoft.com/office/drawing/2014/main" id="{569624DA-BCA2-4155-BA6E-5331098D892E}"/>
              </a:ext>
            </a:extLst>
          </p:cNvPr>
          <p:cNvSpPr/>
          <p:nvPr/>
        </p:nvSpPr>
        <p:spPr>
          <a:xfrm>
            <a:off x="3050780" y="5686273"/>
            <a:ext cx="8837277" cy="502571"/>
          </a:xfrm>
          <a:prstGeom prst="rect">
            <a:avLst/>
          </a:prstGeom>
        </p:spPr>
        <p:txBody>
          <a:bodyPr wrap="square" lIns="68570" tIns="34289" rIns="68570" bIns="34289">
            <a:spAutoFit/>
          </a:bodyPr>
          <a:lstStyle/>
          <a:p>
            <a:pPr defTabSz="685681">
              <a:lnSpc>
                <a:spcPct val="130000"/>
              </a:lnSpc>
            </a:pPr>
            <a:r>
              <a:rPr lang="zh-CN" altLang="en-US" sz="2400" dirty="0"/>
              <a:t>类图的建模关系和应用</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905153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031151" y="588667"/>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6" name="椭圆 5"/>
          <p:cNvSpPr/>
          <p:nvPr/>
        </p:nvSpPr>
        <p:spPr>
          <a:xfrm>
            <a:off x="3003942" y="303558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p>
        </p:txBody>
      </p:sp>
      <p:sp>
        <p:nvSpPr>
          <p:cNvPr id="8" name="椭圆 7"/>
          <p:cNvSpPr/>
          <p:nvPr/>
        </p:nvSpPr>
        <p:spPr>
          <a:xfrm>
            <a:off x="1901591" y="5578723"/>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p>
        </p:txBody>
      </p:sp>
      <p:sp>
        <p:nvSpPr>
          <p:cNvPr id="17" name="矩形 16"/>
          <p:cNvSpPr/>
          <p:nvPr/>
        </p:nvSpPr>
        <p:spPr>
          <a:xfrm>
            <a:off x="3090524" y="463905"/>
            <a:ext cx="8601075" cy="50257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名称</a:t>
            </a:r>
          </a:p>
        </p:txBody>
      </p:sp>
      <p:sp>
        <p:nvSpPr>
          <p:cNvPr id="18" name="矩形 17"/>
          <p:cNvSpPr/>
          <p:nvPr/>
        </p:nvSpPr>
        <p:spPr>
          <a:xfrm>
            <a:off x="3784992" y="1712674"/>
            <a:ext cx="8103065" cy="50257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属性</a:t>
            </a:r>
          </a:p>
        </p:txBody>
      </p:sp>
      <p:sp>
        <p:nvSpPr>
          <p:cNvPr id="19" name="矩形 18"/>
          <p:cNvSpPr/>
          <p:nvPr/>
        </p:nvSpPr>
        <p:spPr>
          <a:xfrm>
            <a:off x="4104216" y="3209996"/>
            <a:ext cx="8360241" cy="50257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操作</a:t>
            </a:r>
          </a:p>
        </p:txBody>
      </p:sp>
      <p:sp>
        <p:nvSpPr>
          <p:cNvPr id="20" name="矩形 19"/>
          <p:cNvSpPr/>
          <p:nvPr/>
        </p:nvSpPr>
        <p:spPr>
          <a:xfrm>
            <a:off x="3784992" y="4579083"/>
            <a:ext cx="8837277" cy="508855"/>
          </a:xfrm>
          <a:prstGeom prst="rect">
            <a:avLst/>
          </a:prstGeom>
        </p:spPr>
        <p:txBody>
          <a:bodyPr wrap="square" lIns="68570" tIns="34289" rIns="68570" bIns="34289">
            <a:spAutoFit/>
          </a:bodyPr>
          <a:lstStyle/>
          <a:p>
            <a:pPr defTabSz="685681">
              <a:lnSpc>
                <a:spcPct val="130000"/>
              </a:lnSpc>
            </a:pPr>
            <a:r>
              <a:rPr lang="zh-CN" altLang="en-US" sz="2400" dirty="0"/>
              <a:t>职责</a:t>
            </a:r>
            <a:endParaRPr lang="zh-CN" altLang="en-US" sz="3200" dirty="0">
              <a:latin typeface="微软雅黑" panose="020B0503020204020204" pitchFamily="34" charset="-122"/>
              <a:ea typeface="微软雅黑" panose="020B0503020204020204" pitchFamily="34" charset="-122"/>
            </a:endParaRP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650659" y="4495364"/>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p>
        </p:txBody>
      </p:sp>
      <p:sp>
        <p:nvSpPr>
          <p:cNvPr id="2" name="文本框 1">
            <a:extLst>
              <a:ext uri="{FF2B5EF4-FFF2-40B4-BE49-F238E27FC236}">
                <a16:creationId xmlns:a16="http://schemas.microsoft.com/office/drawing/2014/main" id="{98042DB0-0751-4558-8137-6016562F1427}"/>
              </a:ext>
            </a:extLst>
          </p:cNvPr>
          <p:cNvSpPr txBox="1"/>
          <p:nvPr/>
        </p:nvSpPr>
        <p:spPr>
          <a:xfrm>
            <a:off x="-54257" y="1919235"/>
            <a:ext cx="1661993" cy="2723448"/>
          </a:xfrm>
          <a:prstGeom prst="rect">
            <a:avLst/>
          </a:prstGeom>
          <a:noFill/>
        </p:spPr>
        <p:txBody>
          <a:bodyPr vert="eaVert" wrap="square" rtlCol="0">
            <a:spAutoFit/>
          </a:bodyPr>
          <a:lstStyle/>
          <a:p>
            <a:r>
              <a:rPr lang="zh-CN" altLang="en-US" sz="9600" dirty="0">
                <a:solidFill>
                  <a:schemeClr val="bg1"/>
                </a:solidFill>
              </a:rPr>
              <a:t>概述</a:t>
            </a:r>
          </a:p>
        </p:txBody>
      </p:sp>
      <p:sp>
        <p:nvSpPr>
          <p:cNvPr id="14" name="椭圆 13">
            <a:extLst>
              <a:ext uri="{FF2B5EF4-FFF2-40B4-BE49-F238E27FC236}">
                <a16:creationId xmlns:a16="http://schemas.microsoft.com/office/drawing/2014/main" id="{98874EF5-7892-4A8D-9AEE-FB81D0F2BA94}"/>
              </a:ext>
            </a:extLst>
          </p:cNvPr>
          <p:cNvSpPr/>
          <p:nvPr/>
        </p:nvSpPr>
        <p:spPr>
          <a:xfrm>
            <a:off x="2699999" y="1712674"/>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5" name="矩形 14">
            <a:extLst>
              <a:ext uri="{FF2B5EF4-FFF2-40B4-BE49-F238E27FC236}">
                <a16:creationId xmlns:a16="http://schemas.microsoft.com/office/drawing/2014/main" id="{569624DA-BCA2-4155-BA6E-5331098D892E}"/>
              </a:ext>
            </a:extLst>
          </p:cNvPr>
          <p:cNvSpPr/>
          <p:nvPr/>
        </p:nvSpPr>
        <p:spPr>
          <a:xfrm>
            <a:off x="3050780" y="5686273"/>
            <a:ext cx="8837277" cy="508855"/>
          </a:xfrm>
          <a:prstGeom prst="rect">
            <a:avLst/>
          </a:prstGeom>
        </p:spPr>
        <p:txBody>
          <a:bodyPr wrap="square" lIns="68570" tIns="34289" rIns="68570" bIns="34289">
            <a:spAutoFit/>
          </a:bodyPr>
          <a:lstStyle/>
          <a:p>
            <a:pPr defTabSz="685681">
              <a:lnSpc>
                <a:spcPct val="130000"/>
              </a:lnSpc>
            </a:pPr>
            <a:r>
              <a:rPr lang="zh-CN" altLang="en-US" sz="2400" dirty="0"/>
              <a:t>约束</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743195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概述</a:t>
            </a:r>
          </a:p>
        </p:txBody>
      </p:sp>
      <p:sp>
        <p:nvSpPr>
          <p:cNvPr id="45" name="矩形 44"/>
          <p:cNvSpPr/>
          <p:nvPr/>
        </p:nvSpPr>
        <p:spPr>
          <a:xfrm>
            <a:off x="5048967" y="3614836"/>
            <a:ext cx="4004233" cy="369332"/>
          </a:xfrm>
          <a:prstGeom prst="rect">
            <a:avLst/>
          </a:prstGeom>
        </p:spPr>
        <p:txBody>
          <a:bodyPr wrap="square">
            <a:spAutoFit/>
          </a:bodyPr>
          <a:lstStyle/>
          <a:p>
            <a:r>
              <a:rPr lang="zh-CN" altLang="en-US" dirty="0"/>
              <a:t>最上面是类名称</a:t>
            </a:r>
          </a:p>
        </p:txBody>
      </p:sp>
      <p:sp>
        <p:nvSpPr>
          <p:cNvPr id="63" name="矩形 62"/>
          <p:cNvSpPr/>
          <p:nvPr/>
        </p:nvSpPr>
        <p:spPr>
          <a:xfrm>
            <a:off x="417233" y="1632833"/>
            <a:ext cx="4004233" cy="1502334"/>
          </a:xfrm>
          <a:prstGeom prst="rect">
            <a:avLst/>
          </a:prstGeom>
        </p:spPr>
        <p:txBody>
          <a:bodyPr wrap="square">
            <a:spAutoFit/>
          </a:bodyPr>
          <a:lstStyle/>
          <a:p>
            <a:pPr lvl="0" defTabSz="685783">
              <a:lnSpc>
                <a:spcPct val="130000"/>
              </a:lnSpc>
              <a:defRPr/>
            </a:pPr>
            <a:r>
              <a:rPr kumimoji="0" lang="zh-CN" altLang="en-US" b="0" i="0" u="none" strike="noStrike" kern="0" cap="none" spc="0" normalizeH="0" baseline="0" noProof="0" dirty="0">
                <a:ln>
                  <a:noFill/>
                </a:ln>
                <a:effectLst/>
                <a:uLnTx/>
                <a:uFillTx/>
              </a:rPr>
              <a:t>类图是</a:t>
            </a:r>
            <a:r>
              <a:rPr lang="zh-CN" altLang="en-US" kern="0" dirty="0"/>
              <a:t>一组具有相同属性、操作、关系和语义的对象的抽象。主要包括名称部分（</a:t>
            </a:r>
            <a:r>
              <a:rPr lang="en-US" altLang="zh-CN" kern="0" dirty="0"/>
              <a:t>name</a:t>
            </a:r>
            <a:r>
              <a:rPr lang="zh-CN" altLang="en-US" kern="0" dirty="0"/>
              <a:t>）、属性部分（</a:t>
            </a:r>
            <a:r>
              <a:rPr lang="en-US" altLang="zh-CN" kern="0" dirty="0"/>
              <a:t>Attribute</a:t>
            </a:r>
            <a:r>
              <a:rPr lang="zh-CN" altLang="en-US" kern="0" dirty="0"/>
              <a:t>）和操作部分（</a:t>
            </a:r>
            <a:r>
              <a:rPr lang="en-US" altLang="zh-CN" kern="0" dirty="0"/>
              <a:t>Operation</a:t>
            </a:r>
            <a:r>
              <a:rPr lang="zh-CN" altLang="en-US" kern="0" dirty="0"/>
              <a:t>）</a:t>
            </a:r>
            <a:endParaRPr kumimoji="0" lang="zh-CN" altLang="en-US" b="0" i="0" u="none" strike="noStrike" kern="0" cap="none" spc="0" normalizeH="0" baseline="0" noProof="0" dirty="0">
              <a:ln>
                <a:noFill/>
              </a:ln>
              <a:effectLst/>
              <a:uLnTx/>
              <a:uFillTx/>
            </a:endParaRPr>
          </a:p>
        </p:txBody>
      </p:sp>
      <p:pic>
        <p:nvPicPr>
          <p:cNvPr id="8" name="图片 5">
            <a:extLst>
              <a:ext uri="{FF2B5EF4-FFF2-40B4-BE49-F238E27FC236}">
                <a16:creationId xmlns:a16="http://schemas.microsoft.com/office/drawing/2014/main" id="{CF2836BD-1B50-4BA6-A1A8-F299D5E2E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17" y="3386875"/>
            <a:ext cx="466725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25B30301-1319-4944-BA02-F9818B5006CA}"/>
              </a:ext>
            </a:extLst>
          </p:cNvPr>
          <p:cNvSpPr/>
          <p:nvPr/>
        </p:nvSpPr>
        <p:spPr>
          <a:xfrm>
            <a:off x="4916355" y="4398667"/>
            <a:ext cx="2573140" cy="369332"/>
          </a:xfrm>
          <a:prstGeom prst="rect">
            <a:avLst/>
          </a:prstGeom>
        </p:spPr>
        <p:txBody>
          <a:bodyPr wrap="none">
            <a:spAutoFit/>
          </a:bodyPr>
          <a:lstStyle/>
          <a:p>
            <a:pPr>
              <a:buFont typeface="Arial" panose="020B0604020202020204" pitchFamily="34" charset="0"/>
              <a:buChar char="•"/>
            </a:pPr>
            <a:r>
              <a:rPr lang="zh-CN" altLang="en-US" dirty="0">
                <a:solidFill>
                  <a:srgbClr val="222222"/>
                </a:solidFill>
                <a:latin typeface="Arial" panose="020B0604020202020204" pitchFamily="34" charset="0"/>
              </a:rPr>
              <a:t>中间部分包含类的</a:t>
            </a:r>
            <a:r>
              <a:rPr lang="zh-CN" altLang="en-US" dirty="0">
                <a:latin typeface="Arial" panose="020B0604020202020204" pitchFamily="34" charset="0"/>
              </a:rPr>
              <a:t>属</a:t>
            </a:r>
            <a:r>
              <a:rPr lang="zh-CN" altLang="en-US" dirty="0">
                <a:solidFill>
                  <a:schemeClr val="bg1"/>
                </a:solidFill>
                <a:latin typeface="Arial" panose="020B0604020202020204" pitchFamily="34" charset="0"/>
              </a:rPr>
              <a:t>性</a:t>
            </a:r>
            <a:endParaRPr lang="zh-CN" altLang="en-US" b="0" i="0" dirty="0">
              <a:solidFill>
                <a:schemeClr val="bg1"/>
              </a:solidFill>
              <a:effectLst/>
              <a:latin typeface="Arial" panose="020B0604020202020204" pitchFamily="34" charset="0"/>
            </a:endParaRPr>
          </a:p>
        </p:txBody>
      </p:sp>
      <p:sp>
        <p:nvSpPr>
          <p:cNvPr id="5" name="矩形 4">
            <a:extLst>
              <a:ext uri="{FF2B5EF4-FFF2-40B4-BE49-F238E27FC236}">
                <a16:creationId xmlns:a16="http://schemas.microsoft.com/office/drawing/2014/main" id="{D69C73BD-09C2-43A4-8777-F3C2C71056E4}"/>
              </a:ext>
            </a:extLst>
          </p:cNvPr>
          <p:cNvSpPr/>
          <p:nvPr/>
        </p:nvSpPr>
        <p:spPr>
          <a:xfrm>
            <a:off x="5020047" y="5273896"/>
            <a:ext cx="2573140" cy="369332"/>
          </a:xfrm>
          <a:prstGeom prst="rect">
            <a:avLst/>
          </a:prstGeom>
        </p:spPr>
        <p:txBody>
          <a:bodyPr wrap="none">
            <a:spAutoFit/>
          </a:bodyPr>
          <a:lstStyle/>
          <a:p>
            <a:pPr>
              <a:buFont typeface="Arial" panose="020B0604020202020204" pitchFamily="34" charset="0"/>
              <a:buChar char="•"/>
            </a:pPr>
            <a:r>
              <a:rPr lang="zh-CN" altLang="en-US" dirty="0">
                <a:solidFill>
                  <a:srgbClr val="222222"/>
                </a:solidFill>
                <a:latin typeface="Arial" panose="020B0604020202020204" pitchFamily="34" charset="0"/>
              </a:rPr>
              <a:t>底部部分包含类的方法</a:t>
            </a:r>
            <a:endParaRPr lang="zh-CN" altLang="en-US" b="0" i="0" dirty="0">
              <a:solidFill>
                <a:srgbClr val="222222"/>
              </a:solidFill>
              <a:effectLst/>
              <a:latin typeface="Arial" panose="020B0604020202020204" pitchFamily="34" charset="0"/>
            </a:endParaRPr>
          </a:p>
        </p:txBody>
      </p:sp>
      <p:sp>
        <p:nvSpPr>
          <p:cNvPr id="11" name="矩形 10">
            <a:extLst>
              <a:ext uri="{FF2B5EF4-FFF2-40B4-BE49-F238E27FC236}">
                <a16:creationId xmlns:a16="http://schemas.microsoft.com/office/drawing/2014/main" id="{3AB846A7-3DF4-4CF3-8C17-D930DE69AEE9}"/>
              </a:ext>
            </a:extLst>
          </p:cNvPr>
          <p:cNvSpPr/>
          <p:nvPr/>
        </p:nvSpPr>
        <p:spPr>
          <a:xfrm>
            <a:off x="787338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成员</a:t>
            </a:r>
          </a:p>
        </p:txBody>
      </p:sp>
      <p:sp>
        <p:nvSpPr>
          <p:cNvPr id="6" name="矩形 5">
            <a:extLst>
              <a:ext uri="{FF2B5EF4-FFF2-40B4-BE49-F238E27FC236}">
                <a16:creationId xmlns:a16="http://schemas.microsoft.com/office/drawing/2014/main" id="{032A6995-7359-43D6-9D01-13D76A1B2BE9}"/>
              </a:ext>
            </a:extLst>
          </p:cNvPr>
          <p:cNvSpPr/>
          <p:nvPr/>
        </p:nvSpPr>
        <p:spPr>
          <a:xfrm>
            <a:off x="6212166" y="1576570"/>
            <a:ext cx="6096000" cy="1200329"/>
          </a:xfrm>
          <a:prstGeom prst="rect">
            <a:avLst/>
          </a:prstGeom>
        </p:spPr>
        <p:txBody>
          <a:bodyPr>
            <a:spAutoFit/>
          </a:bodyPr>
          <a:lstStyle/>
          <a:p>
            <a:r>
              <a:rPr lang="en-US" altLang="zh-CN" dirty="0">
                <a:solidFill>
                  <a:schemeClr val="bg1"/>
                </a:solidFill>
                <a:latin typeface="Arial" panose="020B0604020202020204" pitchFamily="34" charset="0"/>
              </a:rPr>
              <a:t>UML</a:t>
            </a:r>
            <a:r>
              <a:rPr lang="zh-CN" altLang="en-US" dirty="0">
                <a:solidFill>
                  <a:schemeClr val="bg1"/>
                </a:solidFill>
                <a:latin typeface="Arial" panose="020B0604020202020204" pitchFamily="34" charset="0"/>
              </a:rPr>
              <a:t>提供机制，以代表类的成员，如属性和方法，对他们的其他信息。</a:t>
            </a:r>
          </a:p>
          <a:p>
            <a:r>
              <a:rPr lang="zh-CN" altLang="en-US" dirty="0">
                <a:solidFill>
                  <a:schemeClr val="bg1"/>
                </a:solidFill>
                <a:latin typeface="Arial" panose="020B0604020202020204" pitchFamily="34" charset="0"/>
              </a:rPr>
              <a:t>指定一个类成员（即任何属性或方法）的可见性有下列符号，必须摆在各成员的名字之前：</a:t>
            </a:r>
            <a:endParaRPr lang="zh-CN" altLang="en-US" b="0" i="0" dirty="0">
              <a:solidFill>
                <a:schemeClr val="bg1"/>
              </a:solidFill>
              <a:effectLst/>
              <a:latin typeface="Arial" panose="020B0604020202020204" pitchFamily="34" charset="0"/>
            </a:endParaRPr>
          </a:p>
        </p:txBody>
      </p:sp>
      <p:sp>
        <p:nvSpPr>
          <p:cNvPr id="7" name="矩形 6">
            <a:extLst>
              <a:ext uri="{FF2B5EF4-FFF2-40B4-BE49-F238E27FC236}">
                <a16:creationId xmlns:a16="http://schemas.microsoft.com/office/drawing/2014/main" id="{10B168C7-652B-42B0-A19D-FBEE251579CF}"/>
              </a:ext>
            </a:extLst>
          </p:cNvPr>
          <p:cNvSpPr/>
          <p:nvPr/>
        </p:nvSpPr>
        <p:spPr>
          <a:xfrm>
            <a:off x="8576728" y="4252024"/>
            <a:ext cx="2621878" cy="1477328"/>
          </a:xfrm>
          <a:prstGeom prst="rect">
            <a:avLst/>
          </a:prstGeom>
        </p:spPr>
        <p:txBody>
          <a:bodyPr wrap="square">
            <a:spAutoFit/>
          </a:bodyPr>
          <a:lstStyle/>
          <a:p>
            <a:r>
              <a:rPr lang="zh-CN" altLang="en-US" b="1" dirty="0">
                <a:solidFill>
                  <a:schemeClr val="bg1"/>
                </a:solidFill>
                <a:latin typeface="雅黑"/>
              </a:rPr>
              <a:t>标志	可见性类型</a:t>
            </a:r>
          </a:p>
          <a:p>
            <a:r>
              <a:rPr lang="en-US" altLang="zh-CN" b="1" dirty="0">
                <a:solidFill>
                  <a:schemeClr val="bg1"/>
                </a:solidFill>
                <a:latin typeface="雅黑"/>
              </a:rPr>
              <a:t>+	Public</a:t>
            </a:r>
          </a:p>
          <a:p>
            <a:r>
              <a:rPr lang="en-US" altLang="zh-CN" b="1" dirty="0">
                <a:solidFill>
                  <a:schemeClr val="bg1"/>
                </a:solidFill>
                <a:latin typeface="雅黑"/>
              </a:rPr>
              <a:t>#	Protected</a:t>
            </a:r>
          </a:p>
          <a:p>
            <a:r>
              <a:rPr lang="en-US" altLang="zh-CN" b="1" dirty="0">
                <a:solidFill>
                  <a:schemeClr val="bg1"/>
                </a:solidFill>
                <a:latin typeface="雅黑"/>
              </a:rPr>
              <a:t>-	Private</a:t>
            </a:r>
          </a:p>
          <a:p>
            <a:r>
              <a:rPr lang="en-US" altLang="zh-CN" b="1" dirty="0">
                <a:solidFill>
                  <a:schemeClr val="bg1"/>
                </a:solidFill>
                <a:latin typeface="雅黑"/>
              </a:rPr>
              <a:t>~	Package</a:t>
            </a:r>
            <a:endParaRPr lang="zh-CN" altLang="en-US" dirty="0">
              <a:solidFill>
                <a:schemeClr val="bg1"/>
              </a:solidFill>
            </a:endParaRPr>
          </a:p>
        </p:txBody>
      </p:sp>
    </p:spTree>
    <p:extLst>
      <p:ext uri="{BB962C8B-B14F-4D97-AF65-F5344CB8AC3E}">
        <p14:creationId xmlns:p14="http://schemas.microsoft.com/office/powerpoint/2010/main" val="4272400875"/>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53540" y="0"/>
            <a:ext cx="684446" cy="1200329"/>
          </a:xfrm>
          <a:prstGeom prst="rect">
            <a:avLst/>
          </a:prstGeom>
          <a:noFill/>
        </p:spPr>
        <p:txBody>
          <a:bodyPr wrap="square" rtlCol="0">
            <a:spAutoFit/>
          </a:bodyPr>
          <a:lstStyle/>
          <a:p>
            <a:r>
              <a:rPr lang="en-US" altLang="zh-CN" sz="7200" b="1" dirty="0">
                <a:solidFill>
                  <a:schemeClr val="bg1"/>
                </a:solidFill>
              </a:rPr>
              <a:t>3</a:t>
            </a:r>
            <a:endParaRPr lang="zh-CN" altLang="en-US" sz="7200" b="1" dirty="0">
              <a:solidFill>
                <a:schemeClr val="bg1"/>
              </a:solidFill>
            </a:endParaRPr>
          </a:p>
        </p:txBody>
      </p:sp>
      <p:sp>
        <p:nvSpPr>
          <p:cNvPr id="7" name="五边形 6"/>
          <p:cNvSpPr/>
          <p:nvPr/>
        </p:nvSpPr>
        <p:spPr>
          <a:xfrm>
            <a:off x="7380643" y="1639093"/>
            <a:ext cx="4006968" cy="4169857"/>
          </a:xfrm>
          <a:prstGeom prst="homePlate">
            <a:avLst>
              <a:gd name="adj" fmla="val 2822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8" name="五边形 7"/>
          <p:cNvSpPr/>
          <p:nvPr/>
        </p:nvSpPr>
        <p:spPr>
          <a:xfrm>
            <a:off x="5679436" y="1642386"/>
            <a:ext cx="3331461" cy="4160265"/>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268782" y="1639093"/>
            <a:ext cx="3397028" cy="4169853"/>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331935" y="1639093"/>
            <a:ext cx="2946182" cy="4169853"/>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2" name="文本框 21"/>
          <p:cNvSpPr txBox="1"/>
          <p:nvPr/>
        </p:nvSpPr>
        <p:spPr>
          <a:xfrm>
            <a:off x="2110389" y="1779449"/>
            <a:ext cx="959161" cy="523220"/>
          </a:xfrm>
          <a:prstGeom prst="rect">
            <a:avLst/>
          </a:prstGeom>
          <a:noFill/>
        </p:spPr>
        <p:txBody>
          <a:bodyPr wrap="square" rtlCol="0">
            <a:spAutoFit/>
          </a:bodyPr>
          <a:lstStyle/>
          <a:p>
            <a:r>
              <a:rPr lang="zh-CN" altLang="en-US" sz="2800" b="1" dirty="0">
                <a:solidFill>
                  <a:schemeClr val="bg1"/>
                </a:solidFill>
              </a:rPr>
              <a:t>名称</a:t>
            </a:r>
          </a:p>
        </p:txBody>
      </p:sp>
      <p:sp>
        <p:nvSpPr>
          <p:cNvPr id="23" name="文本框 22"/>
          <p:cNvSpPr txBox="1"/>
          <p:nvPr/>
        </p:nvSpPr>
        <p:spPr>
          <a:xfrm>
            <a:off x="4470869" y="1779449"/>
            <a:ext cx="959161" cy="523220"/>
          </a:xfrm>
          <a:prstGeom prst="rect">
            <a:avLst/>
          </a:prstGeom>
          <a:noFill/>
        </p:spPr>
        <p:txBody>
          <a:bodyPr wrap="square" rtlCol="0">
            <a:spAutoFit/>
          </a:bodyPr>
          <a:lstStyle/>
          <a:p>
            <a:r>
              <a:rPr lang="zh-CN" altLang="en-US" sz="2800" b="1" dirty="0">
                <a:solidFill>
                  <a:schemeClr val="bg1"/>
                </a:solidFill>
              </a:rPr>
              <a:t>属性</a:t>
            </a:r>
          </a:p>
        </p:txBody>
      </p:sp>
      <p:sp>
        <p:nvSpPr>
          <p:cNvPr id="24" name="文本框 23"/>
          <p:cNvSpPr txBox="1"/>
          <p:nvPr/>
        </p:nvSpPr>
        <p:spPr>
          <a:xfrm>
            <a:off x="6858562" y="1779449"/>
            <a:ext cx="959161" cy="523220"/>
          </a:xfrm>
          <a:prstGeom prst="rect">
            <a:avLst/>
          </a:prstGeom>
          <a:noFill/>
        </p:spPr>
        <p:txBody>
          <a:bodyPr wrap="square" rtlCol="0">
            <a:spAutoFit/>
          </a:bodyPr>
          <a:lstStyle/>
          <a:p>
            <a:r>
              <a:rPr lang="zh-CN" altLang="en-US" sz="2800" b="1" dirty="0">
                <a:solidFill>
                  <a:schemeClr val="bg1"/>
                </a:solidFill>
              </a:rPr>
              <a:t>操作</a:t>
            </a:r>
          </a:p>
        </p:txBody>
      </p:sp>
      <p:sp>
        <p:nvSpPr>
          <p:cNvPr id="25" name="文本框 24"/>
          <p:cNvSpPr txBox="1"/>
          <p:nvPr/>
        </p:nvSpPr>
        <p:spPr>
          <a:xfrm>
            <a:off x="8987626" y="1779449"/>
            <a:ext cx="959161" cy="523220"/>
          </a:xfrm>
          <a:prstGeom prst="rect">
            <a:avLst/>
          </a:prstGeom>
          <a:noFill/>
        </p:spPr>
        <p:txBody>
          <a:bodyPr wrap="square" rtlCol="0">
            <a:spAutoFit/>
          </a:bodyPr>
          <a:lstStyle/>
          <a:p>
            <a:r>
              <a:rPr lang="zh-CN" altLang="en-US" sz="2800" b="1" dirty="0">
                <a:solidFill>
                  <a:schemeClr val="bg1"/>
                </a:solidFill>
              </a:rPr>
              <a:t>职责</a:t>
            </a:r>
          </a:p>
        </p:txBody>
      </p:sp>
      <p:sp>
        <p:nvSpPr>
          <p:cNvPr id="30" name="文本框 29"/>
          <p:cNvSpPr txBox="1"/>
          <p:nvPr/>
        </p:nvSpPr>
        <p:spPr>
          <a:xfrm>
            <a:off x="1588988" y="2443223"/>
            <a:ext cx="2105414" cy="2854099"/>
          </a:xfrm>
          <a:prstGeom prst="rect">
            <a:avLst/>
          </a:prstGeom>
          <a:noFill/>
        </p:spPr>
        <p:txBody>
          <a:bodyPr wrap="square" lIns="91424" tIns="45712" rIns="91424" bIns="45712" rtlCol="0">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名称（</a:t>
            </a:r>
            <a:r>
              <a:rPr lang="en-US" altLang="zh-CN" sz="2000" dirty="0">
                <a:solidFill>
                  <a:schemeClr val="bg1"/>
                </a:solidFill>
                <a:latin typeface="微软雅黑" panose="020B0503020204020204" pitchFamily="34" charset="-122"/>
                <a:ea typeface="微软雅黑" panose="020B0503020204020204" pitchFamily="34" charset="-122"/>
              </a:rPr>
              <a:t>name</a:t>
            </a:r>
            <a:r>
              <a:rPr lang="zh-CN" altLang="en-US" sz="2000" dirty="0">
                <a:solidFill>
                  <a:schemeClr val="bg1"/>
                </a:solidFill>
                <a:latin typeface="微软雅黑" panose="020B0503020204020204" pitchFamily="34" charset="-122"/>
                <a:ea typeface="微软雅黑" panose="020B0503020204020204" pitchFamily="34" charset="-122"/>
              </a:rPr>
              <a:t>）是一个文本串，类的命名要求由字符、数字、下划线组成的唯一字符串表示分简单名和全名</a:t>
            </a:r>
            <a:endParaRPr kumimoji="1" lang="en-US" altLang="zh-CN" sz="2000" dirty="0">
              <a:solidFill>
                <a:schemeClr val="bg1"/>
              </a:solidFill>
              <a:latin typeface="微软雅黑" panose="020B0503020204020204" pitchFamily="34" charset="-122"/>
              <a:ea typeface="微软雅黑" panose="020B0503020204020204" pitchFamily="34" charset="-122"/>
              <a:cs typeface="Arial"/>
            </a:endParaRPr>
          </a:p>
        </p:txBody>
      </p:sp>
      <p:sp>
        <p:nvSpPr>
          <p:cNvPr id="34" name="文本框 29"/>
          <p:cNvSpPr txBox="1"/>
          <p:nvPr/>
        </p:nvSpPr>
        <p:spPr>
          <a:xfrm>
            <a:off x="4083372" y="2502317"/>
            <a:ext cx="2105414" cy="2446166"/>
          </a:xfrm>
          <a:prstGeom prst="rect">
            <a:avLst/>
          </a:prstGeom>
          <a:noFill/>
        </p:spPr>
        <p:txBody>
          <a:bodyPr wrap="square" lIns="91424" tIns="45712" rIns="91424" bIns="45712" rtlCol="0">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属性描述了子类在软件系统中代表的事物（即对象）所具备的特性</a:t>
            </a:r>
            <a:endParaRPr kumimoji="1" lang="en-US" altLang="zh-CN" sz="2400" dirty="0">
              <a:solidFill>
                <a:schemeClr val="bg1"/>
              </a:solidFill>
              <a:latin typeface="微软雅黑" panose="020B0503020204020204" pitchFamily="34" charset="-122"/>
              <a:ea typeface="微软雅黑" panose="020B0503020204020204" pitchFamily="34" charset="-122"/>
              <a:cs typeface="Arial"/>
            </a:endParaRPr>
          </a:p>
        </p:txBody>
      </p:sp>
      <p:sp>
        <p:nvSpPr>
          <p:cNvPr id="35" name="文本框 29"/>
          <p:cNvSpPr txBox="1"/>
          <p:nvPr/>
        </p:nvSpPr>
        <p:spPr>
          <a:xfrm>
            <a:off x="6472009" y="2520978"/>
            <a:ext cx="2105414" cy="2446166"/>
          </a:xfrm>
          <a:prstGeom prst="rect">
            <a:avLst/>
          </a:prstGeom>
          <a:noFill/>
        </p:spPr>
        <p:txBody>
          <a:bodyPr wrap="square" lIns="91424" tIns="45712" rIns="91424" bIns="45712" rtlCol="0">
            <a:spAutoFit/>
          </a:bodyPr>
          <a:lstStyle/>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a:rPr>
              <a:t>操作是对类的对象。一个类可以有任意数量的操作或者根本没有操作</a:t>
            </a:r>
            <a:endParaRPr kumimoji="1" lang="en-US" altLang="zh-CN" sz="2400" dirty="0">
              <a:solidFill>
                <a:schemeClr val="bg1"/>
              </a:solidFill>
              <a:latin typeface="微软雅黑" panose="020B0503020204020204" pitchFamily="34" charset="-122"/>
              <a:ea typeface="微软雅黑" panose="020B0503020204020204" pitchFamily="34" charset="-122"/>
              <a:cs typeface="Arial"/>
            </a:endParaRPr>
          </a:p>
        </p:txBody>
      </p:sp>
      <p:sp>
        <p:nvSpPr>
          <p:cNvPr id="36" name="文本框 29"/>
          <p:cNvSpPr txBox="1"/>
          <p:nvPr/>
        </p:nvSpPr>
        <p:spPr>
          <a:xfrm>
            <a:off x="8739347" y="2567632"/>
            <a:ext cx="2105414" cy="3406429"/>
          </a:xfrm>
          <a:prstGeom prst="rect">
            <a:avLst/>
          </a:prstGeom>
          <a:noFill/>
        </p:spPr>
        <p:txBody>
          <a:bodyPr wrap="square" lIns="91424" tIns="45712" rIns="91424" bIns="45712" rtlCol="0">
            <a:spAutoFit/>
          </a:bodyPr>
          <a:lstStyle/>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a:rPr>
              <a:t>在操作列表框下面的区域，可以用来说明类的职责。（说明类要做什么或者说明另一个类</a:t>
            </a:r>
            <a:endParaRPr kumimoji="1" lang="en-US" altLang="zh-CN" sz="2400" dirty="0">
              <a:solidFill>
                <a:schemeClr val="bg1"/>
              </a:solidFill>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393287456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53540" y="0"/>
            <a:ext cx="684446" cy="1200329"/>
          </a:xfrm>
          <a:prstGeom prst="rect">
            <a:avLst/>
          </a:prstGeom>
          <a:noFill/>
        </p:spPr>
        <p:txBody>
          <a:bodyPr wrap="square" rtlCol="0">
            <a:spAutoFit/>
          </a:bodyPr>
          <a:lstStyle/>
          <a:p>
            <a:r>
              <a:rPr lang="en-US" altLang="zh-CN" sz="7200" b="1" dirty="0">
                <a:solidFill>
                  <a:schemeClr val="bg1"/>
                </a:solidFill>
              </a:rPr>
              <a:t>3</a:t>
            </a:r>
            <a:endParaRPr lang="zh-CN" altLang="en-US" sz="7200" b="1" dirty="0">
              <a:solidFill>
                <a:schemeClr val="bg1"/>
              </a:solidFill>
            </a:endParaRPr>
          </a:p>
        </p:txBody>
      </p:sp>
      <p:sp>
        <p:nvSpPr>
          <p:cNvPr id="10" name="五边形 20"/>
          <p:cNvSpPr/>
          <p:nvPr/>
        </p:nvSpPr>
        <p:spPr>
          <a:xfrm>
            <a:off x="1229819" y="1733550"/>
            <a:ext cx="2946182" cy="4169853"/>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2" name="文本框 21"/>
          <p:cNvSpPr txBox="1"/>
          <p:nvPr/>
        </p:nvSpPr>
        <p:spPr>
          <a:xfrm>
            <a:off x="2008273" y="1873906"/>
            <a:ext cx="959161" cy="523220"/>
          </a:xfrm>
          <a:prstGeom prst="rect">
            <a:avLst/>
          </a:prstGeom>
          <a:noFill/>
        </p:spPr>
        <p:txBody>
          <a:bodyPr wrap="square" rtlCol="0">
            <a:spAutoFit/>
          </a:bodyPr>
          <a:lstStyle/>
          <a:p>
            <a:r>
              <a:rPr lang="zh-CN" altLang="en-US" sz="2800" b="1" dirty="0">
                <a:solidFill>
                  <a:schemeClr val="bg1"/>
                </a:solidFill>
              </a:rPr>
              <a:t>约束</a:t>
            </a:r>
          </a:p>
        </p:txBody>
      </p:sp>
      <p:sp>
        <p:nvSpPr>
          <p:cNvPr id="24" name="文本框 23"/>
          <p:cNvSpPr txBox="1"/>
          <p:nvPr/>
        </p:nvSpPr>
        <p:spPr>
          <a:xfrm>
            <a:off x="6756446" y="1873906"/>
            <a:ext cx="959161" cy="769441"/>
          </a:xfrm>
          <a:prstGeom prst="rect">
            <a:avLst/>
          </a:prstGeom>
          <a:noFill/>
        </p:spPr>
        <p:txBody>
          <a:bodyPr wrap="square" rtlCol="0">
            <a:spAutoFit/>
          </a:bodyPr>
          <a:lstStyle/>
          <a:p>
            <a:r>
              <a:rPr lang="en-US" altLang="zh-CN" sz="4400" b="1" dirty="0">
                <a:solidFill>
                  <a:schemeClr val="bg1"/>
                </a:solidFill>
              </a:rPr>
              <a:t>03</a:t>
            </a:r>
            <a:endParaRPr lang="zh-CN" altLang="en-US" sz="4400" b="1" dirty="0">
              <a:solidFill>
                <a:schemeClr val="bg1"/>
              </a:solidFill>
            </a:endParaRPr>
          </a:p>
        </p:txBody>
      </p:sp>
      <p:sp>
        <p:nvSpPr>
          <p:cNvPr id="30" name="文本框 29"/>
          <p:cNvSpPr txBox="1"/>
          <p:nvPr/>
        </p:nvSpPr>
        <p:spPr>
          <a:xfrm>
            <a:off x="1486872" y="2537680"/>
            <a:ext cx="2105414" cy="2926298"/>
          </a:xfrm>
          <a:prstGeom prst="rect">
            <a:avLst/>
          </a:prstGeom>
          <a:noFill/>
        </p:spPr>
        <p:txBody>
          <a:bodyPr wrap="square" lIns="91424" tIns="45712" rIns="91424" bIns="45712" rtlCol="0">
            <a:spAutoFit/>
          </a:bodyPr>
          <a:lstStyle/>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a:rPr>
              <a:t>指定了该类所满足的一个或多个规则。在</a:t>
            </a:r>
            <a:r>
              <a:rPr kumimoji="1" lang="en-US" altLang="zh-CN" sz="2400" dirty="0">
                <a:solidFill>
                  <a:schemeClr val="bg1"/>
                </a:solidFill>
                <a:latin typeface="微软雅黑" panose="020B0503020204020204" pitchFamily="34" charset="-122"/>
                <a:ea typeface="微软雅黑" panose="020B0503020204020204" pitchFamily="34" charset="-122"/>
                <a:cs typeface="Arial"/>
              </a:rPr>
              <a:t>UML</a:t>
            </a:r>
            <a:r>
              <a:rPr kumimoji="1" lang="zh-CN" altLang="en-US" sz="2400" dirty="0">
                <a:solidFill>
                  <a:schemeClr val="bg1"/>
                </a:solidFill>
                <a:latin typeface="微软雅黑" panose="020B0503020204020204" pitchFamily="34" charset="-122"/>
                <a:ea typeface="微软雅黑" panose="020B0503020204020204" pitchFamily="34" charset="-122"/>
                <a:cs typeface="Arial"/>
              </a:rPr>
              <a:t>中约束用</a:t>
            </a:r>
            <a:r>
              <a:rPr kumimoji="1" lang="en-US" altLang="zh-CN" sz="2400" dirty="0">
                <a:solidFill>
                  <a:schemeClr val="bg1"/>
                </a:solidFill>
                <a:latin typeface="微软雅黑" panose="020B0503020204020204" pitchFamily="34" charset="-122"/>
                <a:ea typeface="微软雅黑" panose="020B0503020204020204" pitchFamily="34" charset="-122"/>
                <a:cs typeface="Arial"/>
              </a:rPr>
              <a:t>{}</a:t>
            </a:r>
            <a:r>
              <a:rPr kumimoji="1" lang="zh-CN" altLang="en-US" sz="2400" dirty="0">
                <a:solidFill>
                  <a:schemeClr val="bg1"/>
                </a:solidFill>
                <a:latin typeface="微软雅黑" panose="020B0503020204020204" pitchFamily="34" charset="-122"/>
                <a:ea typeface="微软雅黑" panose="020B0503020204020204" pitchFamily="34" charset="-122"/>
                <a:cs typeface="Arial"/>
              </a:rPr>
              <a:t>的格式写在类的边上</a:t>
            </a:r>
            <a:endParaRPr kumimoji="1" lang="en-US" altLang="zh-CN" sz="2400" dirty="0">
              <a:solidFill>
                <a:schemeClr val="bg1"/>
              </a:solidFill>
              <a:latin typeface="微软雅黑" panose="020B0503020204020204" pitchFamily="34" charset="-122"/>
              <a:ea typeface="微软雅黑" panose="020B0503020204020204" pitchFamily="34" charset="-122"/>
              <a:cs typeface="Arial"/>
            </a:endParaRPr>
          </a:p>
        </p:txBody>
      </p:sp>
      <p:sp>
        <p:nvSpPr>
          <p:cNvPr id="34" name="文本框 29"/>
          <p:cNvSpPr txBox="1"/>
          <p:nvPr/>
        </p:nvSpPr>
        <p:spPr>
          <a:xfrm>
            <a:off x="4447081" y="2615435"/>
            <a:ext cx="2105414" cy="2973105"/>
          </a:xfrm>
          <a:prstGeom prst="rect">
            <a:avLst/>
          </a:prstGeom>
          <a:noFill/>
        </p:spPr>
        <p:txBody>
          <a:bodyPr wrap="square" lIns="91424" tIns="45712" rIns="91424" bIns="45712" rtlCol="0">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a:endParaRPr>
          </a:p>
        </p:txBody>
      </p:sp>
      <p:sp>
        <p:nvSpPr>
          <p:cNvPr id="35" name="文本框 29"/>
          <p:cNvSpPr txBox="1"/>
          <p:nvPr/>
        </p:nvSpPr>
        <p:spPr>
          <a:xfrm>
            <a:off x="6369893" y="2615435"/>
            <a:ext cx="2105414" cy="2973105"/>
          </a:xfrm>
          <a:prstGeom prst="rect">
            <a:avLst/>
          </a:prstGeom>
          <a:noFill/>
        </p:spPr>
        <p:txBody>
          <a:bodyPr wrap="square" lIns="91424" tIns="45712" rIns="91424" bIns="45712" rtlCol="0">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a:endParaRPr>
          </a:p>
        </p:txBody>
      </p:sp>
      <p:sp>
        <p:nvSpPr>
          <p:cNvPr id="36" name="文本框 29"/>
          <p:cNvSpPr txBox="1"/>
          <p:nvPr/>
        </p:nvSpPr>
        <p:spPr>
          <a:xfrm>
            <a:off x="8637231" y="2662089"/>
            <a:ext cx="2105414" cy="2973105"/>
          </a:xfrm>
          <a:prstGeom prst="rect">
            <a:avLst/>
          </a:prstGeom>
          <a:noFill/>
        </p:spPr>
        <p:txBody>
          <a:bodyPr wrap="square" lIns="91424" tIns="45712" rIns="91424" bIns="45712" rtlCol="0">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a:endParaRPr>
          </a:p>
        </p:txBody>
      </p:sp>
      <p:pic>
        <p:nvPicPr>
          <p:cNvPr id="6" name="图片 5">
            <a:extLst>
              <a:ext uri="{FF2B5EF4-FFF2-40B4-BE49-F238E27FC236}">
                <a16:creationId xmlns:a16="http://schemas.microsoft.com/office/drawing/2014/main" id="{2AD7769D-8D59-40B1-A384-DB545C58DFA6}"/>
              </a:ext>
            </a:extLst>
          </p:cNvPr>
          <p:cNvPicPr>
            <a:picLocks noChangeAspect="1"/>
          </p:cNvPicPr>
          <p:nvPr/>
        </p:nvPicPr>
        <p:blipFill>
          <a:blip r:embed="rId2"/>
          <a:stretch>
            <a:fillRect/>
          </a:stretch>
        </p:blipFill>
        <p:spPr>
          <a:xfrm>
            <a:off x="4992758" y="1420914"/>
            <a:ext cx="7199242" cy="5159829"/>
          </a:xfrm>
          <a:prstGeom prst="rect">
            <a:avLst/>
          </a:prstGeom>
        </p:spPr>
      </p:pic>
    </p:spTree>
    <p:extLst>
      <p:ext uri="{BB962C8B-B14F-4D97-AF65-F5344CB8AC3E}">
        <p14:creationId xmlns:p14="http://schemas.microsoft.com/office/powerpoint/2010/main" val="370655210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a:solidFill>
                  <a:schemeClr val="bg1"/>
                </a:solidFill>
              </a:rPr>
              <a:t>2</a:t>
            </a:r>
            <a:endParaRPr lang="zh-CN" altLang="en-US" sz="7200" b="1" dirty="0">
              <a:solidFill>
                <a:schemeClr val="bg1"/>
              </a:solidFill>
            </a:endParaRPr>
          </a:p>
        </p:txBody>
      </p:sp>
      <p:sp>
        <p:nvSpPr>
          <p:cNvPr id="16" name="矩形 15"/>
          <p:cNvSpPr/>
          <p:nvPr/>
        </p:nvSpPr>
        <p:spPr>
          <a:xfrm>
            <a:off x="1644973" y="1429947"/>
            <a:ext cx="8978253" cy="3275062"/>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可见性用于指定它所描述的属性能否被其他类访问，以及能以何种形式访问即和其他类产生联系。</a:t>
            </a:r>
            <a:endParaRPr lang="en-US" altLang="zh-CN" dirty="0">
              <a:latin typeface="微软雅黑" panose="020B0503020204020204" pitchFamily="34" charset="-122"/>
              <a:ea typeface="微软雅黑" panose="020B0503020204020204" pitchFamily="34" charset="-122"/>
            </a:endParaRPr>
          </a:p>
          <a:p>
            <a:pPr defTabSz="685681">
              <a:lnSpc>
                <a:spcPct val="130000"/>
              </a:lnSpc>
            </a:pPr>
            <a:r>
              <a:rPr lang="zh-CN" altLang="en-US" dirty="0">
                <a:latin typeface="微软雅黑" panose="020B0503020204020204" pitchFamily="34" charset="-122"/>
                <a:ea typeface="微软雅黑" panose="020B0503020204020204" pitchFamily="34" charset="-122"/>
              </a:rPr>
              <a:t>常见的有三种，公有（</a:t>
            </a:r>
            <a:r>
              <a:rPr lang="en-US" altLang="zh-CN" dirty="0">
                <a:latin typeface="微软雅黑" panose="020B0503020204020204" pitchFamily="34" charset="-122"/>
                <a:ea typeface="微软雅黑" panose="020B0503020204020204" pitchFamily="34" charset="-122"/>
              </a:rPr>
              <a:t>Public</a:t>
            </a:r>
            <a:r>
              <a:rPr lang="zh-CN" altLang="en-US" dirty="0">
                <a:latin typeface="微软雅黑" panose="020B0503020204020204" pitchFamily="34" charset="-122"/>
                <a:ea typeface="微软雅黑" panose="020B0503020204020204" pitchFamily="34" charset="-122"/>
              </a:rPr>
              <a:t>）、私有（</a:t>
            </a:r>
            <a:r>
              <a:rPr lang="en-US" altLang="zh-CN" dirty="0">
                <a:latin typeface="微软雅黑" panose="020B0503020204020204" pitchFamily="34" charset="-122"/>
                <a:ea typeface="微软雅黑" panose="020B0503020204020204" pitchFamily="34" charset="-122"/>
              </a:rPr>
              <a:t>Private)</a:t>
            </a:r>
            <a:r>
              <a:rPr lang="zh-CN" altLang="en-US" dirty="0">
                <a:latin typeface="微软雅黑" panose="020B0503020204020204" pitchFamily="34" charset="-122"/>
                <a:ea typeface="微软雅黑" panose="020B0503020204020204" pitchFamily="34" charset="-122"/>
              </a:rPr>
              <a:t>和被保护（</a:t>
            </a:r>
            <a:r>
              <a:rPr lang="en-US" altLang="zh-CN" dirty="0">
                <a:latin typeface="微软雅黑" panose="020B0503020204020204" pitchFamily="34" charset="-122"/>
                <a:ea typeface="微软雅黑" panose="020B0503020204020204" pitchFamily="34" charset="-122"/>
              </a:rPr>
              <a:t>Protected)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public</a:t>
            </a:r>
            <a:r>
              <a:rPr lang="zh-CN" altLang="en-US" dirty="0">
                <a:latin typeface="微软雅黑" panose="020B0503020204020204" pitchFamily="34" charset="-122"/>
                <a:ea typeface="微软雅黑" panose="020B0503020204020204" pitchFamily="34" charset="-122"/>
              </a:rPr>
              <a:t>：被声明为</a:t>
            </a:r>
            <a:r>
              <a:rPr lang="en-US" altLang="zh-CN" dirty="0">
                <a:latin typeface="微软雅黑" panose="020B0503020204020204" pitchFamily="34" charset="-122"/>
                <a:ea typeface="微软雅黑" panose="020B0503020204020204" pitchFamily="34" charset="-122"/>
              </a:rPr>
              <a:t>public</a:t>
            </a:r>
            <a:r>
              <a:rPr lang="zh-CN" altLang="en-US" dirty="0">
                <a:latin typeface="微软雅黑" panose="020B0503020204020204" pitchFamily="34" charset="-122"/>
                <a:ea typeface="微软雅黑" panose="020B0503020204020204" pitchFamily="34" charset="-122"/>
              </a:rPr>
              <a:t>的属性和操作可以在它所在的类的外部被查看、使用和更新，构成了类的公共接口。类的公共接口应尽可能减少变化，以防止任何使用该类的地方有不必要的变化。</a:t>
            </a:r>
            <a:r>
              <a:rPr lang="en-US" altLang="zh-CN" dirty="0">
                <a:latin typeface="微软雅黑" panose="020B0503020204020204" pitchFamily="34" charset="-122"/>
                <a:ea typeface="微软雅黑" panose="020B0503020204020204" pitchFamily="34" charset="-122"/>
              </a:rPr>
              <a:t>public</a:t>
            </a:r>
            <a:r>
              <a:rPr lang="zh-CN" altLang="en-US" dirty="0">
                <a:latin typeface="微软雅黑" panose="020B0503020204020204" pitchFamily="34" charset="-122"/>
                <a:ea typeface="微软雅黑" panose="020B0503020204020204" pitchFamily="34" charset="-122"/>
              </a:rPr>
              <a:t>属性能在本类内直接（不需要新建对象）被使用，同包的类则要通过新建对象，不同的包也要。</a:t>
            </a:r>
            <a:r>
              <a:rPr lang="en-US" altLang="zh-CN" dirty="0">
                <a:latin typeface="微软雅黑" panose="020B0503020204020204" pitchFamily="34" charset="-122"/>
                <a:ea typeface="微软雅黑" panose="020B0503020204020204" pitchFamily="34" charset="-122"/>
              </a:rPr>
              <a:t>protected</a:t>
            </a:r>
            <a:r>
              <a:rPr lang="zh-CN" altLang="en-US" dirty="0">
                <a:latin typeface="微软雅黑" panose="020B0503020204020204" pitchFamily="34" charset="-122"/>
                <a:ea typeface="微软雅黑" panose="020B0503020204020204" pitchFamily="34" charset="-122"/>
              </a:rPr>
              <a:t>：在本类中可以直接使用，同包的类则要通过新建对象，不同包则不能，继承的子类和本类的权限一样。</a:t>
            </a:r>
            <a:endParaRPr lang="en-US" altLang="zh-CN" dirty="0">
              <a:latin typeface="微软雅黑" panose="020B0503020204020204" pitchFamily="34" charset="-122"/>
              <a:ea typeface="微软雅黑" panose="020B0503020204020204" pitchFamily="34" charset="-122"/>
            </a:endParaRPr>
          </a:p>
          <a:p>
            <a:pPr defTabSz="685681">
              <a:lnSpc>
                <a:spcPct val="130000"/>
              </a:lnSpc>
            </a:pPr>
            <a:r>
              <a:rPr lang="en-US" altLang="zh-CN" dirty="0">
                <a:latin typeface="微软雅黑" panose="020B0503020204020204" pitchFamily="34" charset="-122"/>
                <a:ea typeface="微软雅黑" panose="020B0503020204020204" pitchFamily="34" charset="-122"/>
              </a:rPr>
              <a:t>private</a:t>
            </a:r>
            <a:r>
              <a:rPr lang="zh-CN" altLang="en-US" dirty="0">
                <a:latin typeface="微软雅黑" panose="020B0503020204020204" pitchFamily="34" charset="-122"/>
                <a:ea typeface="微软雅黑" panose="020B0503020204020204" pitchFamily="34" charset="-122"/>
              </a:rPr>
              <a:t>：安全级别跟高，只能在本类和继承的类中使用。</a:t>
            </a: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805C7448-31D7-497E-9962-FBD04CC6AF6B}"/>
              </a:ext>
            </a:extLst>
          </p:cNvPr>
          <p:cNvSpPr/>
          <p:nvPr/>
        </p:nvSpPr>
        <p:spPr>
          <a:xfrm>
            <a:off x="5630677" y="405005"/>
            <a:ext cx="2262158"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可见性</a:t>
            </a:r>
          </a:p>
        </p:txBody>
      </p:sp>
      <p:sp>
        <p:nvSpPr>
          <p:cNvPr id="6" name="矩形 5">
            <a:extLst>
              <a:ext uri="{FF2B5EF4-FFF2-40B4-BE49-F238E27FC236}">
                <a16:creationId xmlns:a16="http://schemas.microsoft.com/office/drawing/2014/main" id="{FC328FB3-3CEC-47FF-B86E-685949B59EF4}"/>
              </a:ext>
            </a:extLst>
          </p:cNvPr>
          <p:cNvSpPr/>
          <p:nvPr/>
        </p:nvSpPr>
        <p:spPr>
          <a:xfrm>
            <a:off x="7984350" y="4845707"/>
            <a:ext cx="6096000" cy="1477328"/>
          </a:xfrm>
          <a:prstGeom prst="rect">
            <a:avLst/>
          </a:prstGeom>
        </p:spPr>
        <p:txBody>
          <a:bodyPr>
            <a:spAutoFit/>
          </a:bodyPr>
          <a:lstStyle/>
          <a:p>
            <a:r>
              <a:rPr lang="zh-CN" altLang="en-US" b="1" dirty="0">
                <a:latin typeface="雅黑"/>
              </a:rPr>
              <a:t>标志	可见性类型</a:t>
            </a:r>
          </a:p>
          <a:p>
            <a:r>
              <a:rPr lang="en-US" altLang="zh-CN" b="1" dirty="0">
                <a:latin typeface="雅黑"/>
              </a:rPr>
              <a:t>+	Public</a:t>
            </a:r>
          </a:p>
          <a:p>
            <a:r>
              <a:rPr lang="en-US" altLang="zh-CN" b="1" dirty="0">
                <a:latin typeface="雅黑"/>
              </a:rPr>
              <a:t>#	Protected</a:t>
            </a:r>
          </a:p>
          <a:p>
            <a:r>
              <a:rPr lang="en-US" altLang="zh-CN" b="1" dirty="0">
                <a:latin typeface="雅黑"/>
              </a:rPr>
              <a:t>-	Private</a:t>
            </a:r>
          </a:p>
          <a:p>
            <a:r>
              <a:rPr lang="en-US" altLang="zh-CN" b="1" dirty="0">
                <a:latin typeface="雅黑"/>
              </a:rPr>
              <a:t>~	Package</a:t>
            </a:r>
            <a:endParaRPr lang="zh-CN" altLang="en-US" dirty="0"/>
          </a:p>
        </p:txBody>
      </p:sp>
    </p:spTree>
    <p:extLst>
      <p:ext uri="{BB962C8B-B14F-4D97-AF65-F5344CB8AC3E}">
        <p14:creationId xmlns:p14="http://schemas.microsoft.com/office/powerpoint/2010/main" val="244660232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3873"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0" name="矩形 9"/>
          <p:cNvSpPr/>
          <p:nvPr/>
        </p:nvSpPr>
        <p:spPr>
          <a:xfrm>
            <a:off x="1224619" y="4973074"/>
            <a:ext cx="5064212" cy="394273"/>
          </a:xfrm>
          <a:prstGeom prst="rect">
            <a:avLst/>
          </a:prstGeom>
        </p:spPr>
        <p:txBody>
          <a:bodyPr wrap="square" lIns="68570" tIns="34289" rIns="68570" bIns="34289">
            <a:spAutoFit/>
          </a:bodyPr>
          <a:lstStyle/>
          <a:p>
            <a:pPr defTabSz="685681">
              <a:lnSpc>
                <a:spcPct val="130000"/>
              </a:lnSpc>
            </a:pPr>
            <a:r>
              <a:rPr lang="en-US" altLang="zh-CN" dirty="0">
                <a:latin typeface="微软雅黑" panose="020B0503020204020204" pitchFamily="34" charset="-122"/>
                <a:ea typeface="微软雅黑" panose="020B0503020204020204" pitchFamily="34" charset="-122"/>
              </a:rPr>
              <a:t>Null(</a:t>
            </a:r>
            <a:r>
              <a:rPr lang="zh-CN" altLang="en-US" dirty="0">
                <a:latin typeface="微软雅黑" panose="020B0503020204020204" pitchFamily="34" charset="-122"/>
                <a:ea typeface="微软雅黑" panose="020B0503020204020204" pitchFamily="34" charset="-122"/>
              </a:rPr>
              <a:t>等待补充）</a:t>
            </a:r>
          </a:p>
        </p:txBody>
      </p:sp>
      <p:sp>
        <p:nvSpPr>
          <p:cNvPr id="11" name="等腰三角形 10"/>
          <p:cNvSpPr/>
          <p:nvPr/>
        </p:nvSpPr>
        <p:spPr>
          <a:xfrm rot="10800000">
            <a:off x="1040469" y="485877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156" y="32898"/>
            <a:ext cx="4159910" cy="1200329"/>
          </a:xfrm>
          <a:prstGeom prst="rect">
            <a:avLst/>
          </a:prstGeom>
          <a:noFill/>
        </p:spPr>
        <p:txBody>
          <a:bodyPr wrap="square" rtlCol="0">
            <a:spAutoFit/>
          </a:bodyPr>
          <a:lstStyle/>
          <a:p>
            <a:r>
              <a:rPr lang="en-US" altLang="zh-CN" sz="7200" b="1" dirty="0">
                <a:solidFill>
                  <a:schemeClr val="bg1"/>
                </a:solidFill>
              </a:rPr>
              <a:t>2</a:t>
            </a:r>
            <a:endParaRPr lang="zh-CN" altLang="en-US" sz="7200" b="1" dirty="0">
              <a:solidFill>
                <a:srgbClr val="FFC000"/>
              </a:solidFill>
            </a:endParaRPr>
          </a:p>
        </p:txBody>
      </p:sp>
      <p:sp>
        <p:nvSpPr>
          <p:cNvPr id="16" name="矩形 15"/>
          <p:cNvSpPr/>
          <p:nvPr/>
        </p:nvSpPr>
        <p:spPr>
          <a:xfrm>
            <a:off x="1321037" y="1512787"/>
            <a:ext cx="5163739" cy="1114470"/>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接口</a:t>
            </a:r>
            <a:r>
              <a:rPr lang="en-US" altLang="zh-CN" dirty="0">
                <a:latin typeface="微软雅黑" panose="020B0503020204020204" pitchFamily="34" charset="-122"/>
                <a:ea typeface="微软雅黑" panose="020B0503020204020204" pitchFamily="34" charset="-122"/>
              </a:rPr>
              <a:t>(Interface)</a:t>
            </a:r>
            <a:r>
              <a:rPr lang="zh-CN" altLang="en-US" dirty="0">
                <a:latin typeface="微软雅黑" panose="020B0503020204020204" pitchFamily="34" charset="-122"/>
                <a:ea typeface="微软雅黑" panose="020B0503020204020204" pitchFamily="34" charset="-122"/>
              </a:rPr>
              <a:t>是描述类的部分行为的一组操作，它也是一个类提供给另一个类的一组操作，他也是一个类提供给另一个类的一组操作。</a:t>
            </a: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93045" y="2968369"/>
            <a:ext cx="5064212" cy="1834667"/>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接口的模型表示法和类大致相同，都是用一个矩形来表示。</a:t>
            </a:r>
            <a:r>
              <a:rPr lang="zh-CN" altLang="en-US" b="1" dirty="0">
                <a:solidFill>
                  <a:srgbClr val="FF0000"/>
                </a:solidFill>
                <a:latin typeface="微软雅黑" panose="020B0503020204020204" pitchFamily="34" charset="-122"/>
                <a:ea typeface="微软雅黑" panose="020B0503020204020204" pitchFamily="34" charset="-122"/>
              </a:rPr>
              <a:t>与类不同之处在于，接口是一组操作，没有属性。</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图形上</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接口的表示和类图的表示类似</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只是在最前面加上</a:t>
            </a:r>
            <a:r>
              <a:rPr lang="en-US" altLang="zh-CN" dirty="0">
                <a:latin typeface="微软雅黑" panose="020B0503020204020204" pitchFamily="34" charset="-122"/>
                <a:ea typeface="微软雅黑" panose="020B0503020204020204" pitchFamily="34" charset="-122"/>
              </a:rPr>
              <a:t>&lt;&lt;interface&gt;&gt;</a:t>
            </a:r>
            <a:r>
              <a:rPr lang="zh-CN" altLang="en-US" dirty="0">
                <a:latin typeface="微软雅黑" panose="020B0503020204020204" pitchFamily="34" charset="-122"/>
                <a:ea typeface="微软雅黑" panose="020B0503020204020204" pitchFamily="34" charset="-122"/>
              </a:rPr>
              <a:t>，或用一个圆圈表示</a:t>
            </a:r>
            <a:r>
              <a:rPr lang="en-US" altLang="zh-CN" dirty="0">
                <a:latin typeface="微软雅黑" panose="020B0503020204020204" pitchFamily="34" charset="-122"/>
                <a:ea typeface="微软雅黑" panose="020B0503020204020204" pitchFamily="34" charset="-122"/>
              </a:rPr>
              <a:t>.</a:t>
            </a:r>
          </a:p>
        </p:txBody>
      </p:sp>
      <p:sp>
        <p:nvSpPr>
          <p:cNvPr id="19" name="等腰三角形 18"/>
          <p:cNvSpPr/>
          <p:nvPr/>
        </p:nvSpPr>
        <p:spPr>
          <a:xfrm rot="10800000">
            <a:off x="1108895" y="285406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C14344C-3627-4B3E-844A-C8487810DD3A}"/>
              </a:ext>
            </a:extLst>
          </p:cNvPr>
          <p:cNvSpPr/>
          <p:nvPr/>
        </p:nvSpPr>
        <p:spPr>
          <a:xfrm>
            <a:off x="5476206" y="290491"/>
            <a:ext cx="1877437" cy="1107996"/>
          </a:xfrm>
          <a:prstGeom prst="rect">
            <a:avLst/>
          </a:prstGeom>
        </p:spPr>
        <p:txBody>
          <a:bodyPr wrap="none">
            <a:spAutoFit/>
          </a:bodyPr>
          <a:lstStyle/>
          <a:p>
            <a:r>
              <a:rPr lang="zh-CN" altLang="en-US" sz="6600" b="1" dirty="0"/>
              <a:t>接口</a:t>
            </a:r>
            <a:endParaRPr lang="zh-CN" altLang="en-US" sz="6600" dirty="0"/>
          </a:p>
        </p:txBody>
      </p:sp>
      <p:cxnSp>
        <p:nvCxnSpPr>
          <p:cNvPr id="20" name="直接连接符 19">
            <a:extLst>
              <a:ext uri="{FF2B5EF4-FFF2-40B4-BE49-F238E27FC236}">
                <a16:creationId xmlns:a16="http://schemas.microsoft.com/office/drawing/2014/main" id="{14B14E82-8A82-4E5D-A6B2-CA834A4DD3D4}"/>
              </a:ext>
            </a:extLst>
          </p:cNvPr>
          <p:cNvCxnSpPr>
            <a:cxnSpLocks/>
          </p:cNvCxnSpPr>
          <p:nvPr/>
        </p:nvCxnSpPr>
        <p:spPr>
          <a:xfrm>
            <a:off x="6643912" y="1499134"/>
            <a:ext cx="0" cy="501596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A41372F-1276-47DB-9255-8080CC487E50}"/>
              </a:ext>
            </a:extLst>
          </p:cNvPr>
          <p:cNvCxnSpPr>
            <a:cxnSpLocks/>
          </p:cNvCxnSpPr>
          <p:nvPr/>
        </p:nvCxnSpPr>
        <p:spPr>
          <a:xfrm>
            <a:off x="6548662" y="1499134"/>
            <a:ext cx="0" cy="501596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26CE5CB7-B2D7-476F-A4B0-38FE019FA8DA}"/>
              </a:ext>
            </a:extLst>
          </p:cNvPr>
          <p:cNvPicPr>
            <a:picLocks noChangeAspect="1"/>
          </p:cNvPicPr>
          <p:nvPr/>
        </p:nvPicPr>
        <p:blipFill>
          <a:blip r:embed="rId3"/>
          <a:stretch>
            <a:fillRect/>
          </a:stretch>
        </p:blipFill>
        <p:spPr>
          <a:xfrm>
            <a:off x="7294440" y="2024804"/>
            <a:ext cx="4061153" cy="2878792"/>
          </a:xfrm>
          <a:prstGeom prst="rect">
            <a:avLst/>
          </a:prstGeom>
        </p:spPr>
      </p:pic>
    </p:spTree>
    <p:extLst>
      <p:ext uri="{BB962C8B-B14F-4D97-AF65-F5344CB8AC3E}">
        <p14:creationId xmlns:p14="http://schemas.microsoft.com/office/powerpoint/2010/main" val="2535158889"/>
      </p:ext>
    </p:extLst>
  </p:cSld>
  <p:clrMapOvr>
    <a:masterClrMapping/>
  </p:clrMapOvr>
  <p:transition spd="slow">
    <p:push dir="u"/>
  </p:transition>
</p:sld>
</file>

<file path=ppt/theme/theme1.xml><?xml version="1.0" encoding="utf-8"?>
<a:theme xmlns:a="http://schemas.openxmlformats.org/drawingml/2006/main" name="自定义设计方案">
  <a:themeElements>
    <a:clrScheme name="自定义 28">
      <a:dk1>
        <a:sysClr val="windowText" lastClr="000000"/>
      </a:dk1>
      <a:lt1>
        <a:sysClr val="window" lastClr="FFFFFF"/>
      </a:lt1>
      <a:dk2>
        <a:srgbClr val="44546A"/>
      </a:dk2>
      <a:lt2>
        <a:srgbClr val="E7E6E6"/>
      </a:lt2>
      <a:accent1>
        <a:srgbClr val="44546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2256</Words>
  <Application>Microsoft Office PowerPoint</Application>
  <PresentationFormat>宽屏</PresentationFormat>
  <Paragraphs>210</Paragraphs>
  <Slides>23</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宋体</vt:lpstr>
      <vt:lpstr>微软雅黑</vt:lpstr>
      <vt:lpstr>雅黑</vt:lpstr>
      <vt:lpstr>Arial</vt:lpstr>
      <vt:lpstr>Calibri</vt:lpstr>
      <vt:lpstr>Calibri Light</vt:lpstr>
      <vt:lpstr>Century Gothic</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骆 佳俊</cp:lastModifiedBy>
  <cp:revision>99</cp:revision>
  <dcterms:created xsi:type="dcterms:W3CDTF">2015-07-30T03:49:32Z</dcterms:created>
  <dcterms:modified xsi:type="dcterms:W3CDTF">2018-10-27T12:50:36Z</dcterms:modified>
</cp:coreProperties>
</file>