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handoutMasterIdLst>
    <p:handoutMasterId r:id="rId52"/>
  </p:handoutMasterIdLst>
  <p:sldIdLst>
    <p:sldId id="350" r:id="rId2"/>
    <p:sldId id="332" r:id="rId3"/>
    <p:sldId id="340" r:id="rId4"/>
    <p:sldId id="412" r:id="rId5"/>
    <p:sldId id="354" r:id="rId6"/>
    <p:sldId id="438" r:id="rId7"/>
    <p:sldId id="355" r:id="rId8"/>
    <p:sldId id="351" r:id="rId9"/>
    <p:sldId id="356" r:id="rId10"/>
    <p:sldId id="357" r:id="rId11"/>
    <p:sldId id="375" r:id="rId12"/>
    <p:sldId id="384" r:id="rId13"/>
    <p:sldId id="385" r:id="rId14"/>
    <p:sldId id="377" r:id="rId15"/>
    <p:sldId id="378" r:id="rId16"/>
    <p:sldId id="380" r:id="rId17"/>
    <p:sldId id="381" r:id="rId18"/>
    <p:sldId id="341" r:id="rId19"/>
    <p:sldId id="358" r:id="rId20"/>
    <p:sldId id="420" r:id="rId21"/>
    <p:sldId id="325" r:id="rId22"/>
    <p:sldId id="359" r:id="rId23"/>
    <p:sldId id="360" r:id="rId24"/>
    <p:sldId id="376" r:id="rId25"/>
    <p:sldId id="379" r:id="rId26"/>
    <p:sldId id="361" r:id="rId27"/>
    <p:sldId id="421" r:id="rId28"/>
    <p:sldId id="363" r:id="rId29"/>
    <p:sldId id="419" r:id="rId30"/>
    <p:sldId id="317" r:id="rId31"/>
    <p:sldId id="386" r:id="rId32"/>
    <p:sldId id="387" r:id="rId33"/>
    <p:sldId id="343" r:id="rId34"/>
    <p:sldId id="364" r:id="rId35"/>
    <p:sldId id="365" r:id="rId36"/>
    <p:sldId id="366" r:id="rId37"/>
    <p:sldId id="367" r:id="rId38"/>
    <p:sldId id="368" r:id="rId39"/>
    <p:sldId id="370" r:id="rId40"/>
    <p:sldId id="371" r:id="rId41"/>
    <p:sldId id="372" r:id="rId42"/>
    <p:sldId id="437" r:id="rId43"/>
    <p:sldId id="439" r:id="rId44"/>
    <p:sldId id="373" r:id="rId45"/>
    <p:sldId id="382" r:id="rId46"/>
    <p:sldId id="383" r:id="rId47"/>
    <p:sldId id="374" r:id="rId48"/>
    <p:sldId id="388" r:id="rId49"/>
    <p:sldId id="334"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5">
          <p15:clr>
            <a:srgbClr val="A4A3A4"/>
          </p15:clr>
        </p15:guide>
        <p15:guide id="2" pos="2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8999"/>
    <a:srgbClr val="15425B"/>
    <a:srgbClr val="03184D"/>
    <a:srgbClr val="199AAC"/>
    <a:srgbClr val="15415A"/>
    <a:srgbClr val="EEEDE5"/>
    <a:srgbClr val="BD184B"/>
    <a:srgbClr val="16AD8F"/>
    <a:srgbClr val="20989A"/>
    <a:srgbClr val="AFD1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2" autoAdjust="0"/>
    <p:restoredTop sz="67663" autoAdjust="0"/>
  </p:normalViewPr>
  <p:slideViewPr>
    <p:cSldViewPr>
      <p:cViewPr varScale="1">
        <p:scale>
          <a:sx n="79" d="100"/>
          <a:sy n="79" d="100"/>
        </p:scale>
        <p:origin x="1536" y="72"/>
      </p:cViewPr>
      <p:guideLst>
        <p:guide orient="horz" pos="1685"/>
        <p:guide pos="286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A64875-B599-4790-A64C-31475B793CC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zh-CN" altLang="en-US"/>
        </a:p>
      </dgm:t>
    </dgm:pt>
    <dgm:pt modelId="{76C9F35A-8665-4AEE-82B0-8893FFAC9E23}">
      <dgm:prSet phldrT="[文本]"/>
      <dgm:spPr/>
      <dgm:t>
        <a:bodyPr/>
        <a:lstStyle/>
        <a:p>
          <a:r>
            <a:rPr lang="zh-CN" altLang="en-US" dirty="0"/>
            <a:t>构件</a:t>
          </a:r>
        </a:p>
      </dgm:t>
    </dgm:pt>
    <dgm:pt modelId="{A6247DAE-5551-44AB-9348-7F167C87B2E6}" type="parTrans" cxnId="{BED3C923-E0FD-4311-BAEA-10B11789A516}">
      <dgm:prSet/>
      <dgm:spPr/>
      <dgm:t>
        <a:bodyPr/>
        <a:lstStyle/>
        <a:p>
          <a:endParaRPr lang="zh-CN" altLang="en-US"/>
        </a:p>
      </dgm:t>
    </dgm:pt>
    <dgm:pt modelId="{C2C73933-1BC2-4512-862A-252CB75685AA}" type="sibTrans" cxnId="{BED3C923-E0FD-4311-BAEA-10B11789A516}">
      <dgm:prSet/>
      <dgm:spPr/>
      <dgm:t>
        <a:bodyPr/>
        <a:lstStyle/>
        <a:p>
          <a:endParaRPr lang="zh-CN" altLang="en-US"/>
        </a:p>
      </dgm:t>
    </dgm:pt>
    <dgm:pt modelId="{C1159E5C-3AC0-4885-B1DB-20387101BC82}">
      <dgm:prSet phldrT="[文本]"/>
      <dgm:spPr/>
      <dgm:t>
        <a:bodyPr/>
        <a:lstStyle/>
        <a:p>
          <a:r>
            <a:rPr lang="zh-CN" altLang="en-US" dirty="0"/>
            <a:t>接口</a:t>
          </a:r>
        </a:p>
      </dgm:t>
    </dgm:pt>
    <dgm:pt modelId="{6C279455-3857-4FBD-9FEC-40B5C2F13482}" type="parTrans" cxnId="{810C9415-7482-4AFA-A37C-BD647718596D}">
      <dgm:prSet/>
      <dgm:spPr/>
      <dgm:t>
        <a:bodyPr/>
        <a:lstStyle/>
        <a:p>
          <a:endParaRPr lang="zh-CN" altLang="en-US"/>
        </a:p>
      </dgm:t>
    </dgm:pt>
    <dgm:pt modelId="{1889A003-92D4-438A-8C6D-E898C3AFAFEF}" type="sibTrans" cxnId="{810C9415-7482-4AFA-A37C-BD647718596D}">
      <dgm:prSet/>
      <dgm:spPr/>
      <dgm:t>
        <a:bodyPr/>
        <a:lstStyle/>
        <a:p>
          <a:endParaRPr lang="zh-CN" altLang="en-US"/>
        </a:p>
      </dgm:t>
    </dgm:pt>
    <dgm:pt modelId="{50A95BE4-FD0D-499A-BBED-596B722B3ACF}">
      <dgm:prSet phldrT="[文本]"/>
      <dgm:spPr/>
      <dgm:t>
        <a:bodyPr/>
        <a:lstStyle/>
        <a:p>
          <a:r>
            <a:rPr lang="zh-CN" altLang="en-US" dirty="0"/>
            <a:t>关系</a:t>
          </a:r>
        </a:p>
      </dgm:t>
    </dgm:pt>
    <dgm:pt modelId="{20787324-7681-4D0C-89CE-727777DA0C60}" type="parTrans" cxnId="{8AD455B7-6213-43E9-B14E-5841862D4811}">
      <dgm:prSet/>
      <dgm:spPr/>
      <dgm:t>
        <a:bodyPr/>
        <a:lstStyle/>
        <a:p>
          <a:endParaRPr lang="zh-CN" altLang="en-US"/>
        </a:p>
      </dgm:t>
    </dgm:pt>
    <dgm:pt modelId="{2190D68F-B849-4B8D-9A9C-F0EA0F94AFDB}" type="sibTrans" cxnId="{8AD455B7-6213-43E9-B14E-5841862D4811}">
      <dgm:prSet/>
      <dgm:spPr/>
      <dgm:t>
        <a:bodyPr/>
        <a:lstStyle/>
        <a:p>
          <a:endParaRPr lang="zh-CN" altLang="en-US"/>
        </a:p>
      </dgm:t>
    </dgm:pt>
    <dgm:pt modelId="{1D587B9A-6635-4EAB-9F0F-6E26B1567652}" type="pres">
      <dgm:prSet presAssocID="{4BA64875-B599-4790-A64C-31475B793CC0}" presName="diagram" presStyleCnt="0">
        <dgm:presLayoutVars>
          <dgm:dir/>
          <dgm:resizeHandles val="exact"/>
        </dgm:presLayoutVars>
      </dgm:prSet>
      <dgm:spPr/>
      <dgm:t>
        <a:bodyPr/>
        <a:lstStyle/>
        <a:p>
          <a:endParaRPr lang="zh-CN" altLang="en-US"/>
        </a:p>
      </dgm:t>
    </dgm:pt>
    <dgm:pt modelId="{80C59DF7-0931-4F72-81AD-CF05DE68764F}" type="pres">
      <dgm:prSet presAssocID="{76C9F35A-8665-4AEE-82B0-8893FFAC9E23}" presName="node" presStyleLbl="node1" presStyleIdx="0" presStyleCnt="3">
        <dgm:presLayoutVars>
          <dgm:bulletEnabled val="1"/>
        </dgm:presLayoutVars>
      </dgm:prSet>
      <dgm:spPr/>
      <dgm:t>
        <a:bodyPr/>
        <a:lstStyle/>
        <a:p>
          <a:endParaRPr lang="zh-CN" altLang="en-US"/>
        </a:p>
      </dgm:t>
    </dgm:pt>
    <dgm:pt modelId="{C833F10F-5DAD-49EB-807D-B0323E21EF33}" type="pres">
      <dgm:prSet presAssocID="{C2C73933-1BC2-4512-862A-252CB75685AA}" presName="sibTrans" presStyleCnt="0"/>
      <dgm:spPr/>
    </dgm:pt>
    <dgm:pt modelId="{754F0EBF-227B-4B84-BC5F-12F24E91371F}" type="pres">
      <dgm:prSet presAssocID="{C1159E5C-3AC0-4885-B1DB-20387101BC82}" presName="node" presStyleLbl="node1" presStyleIdx="1" presStyleCnt="3">
        <dgm:presLayoutVars>
          <dgm:bulletEnabled val="1"/>
        </dgm:presLayoutVars>
      </dgm:prSet>
      <dgm:spPr/>
      <dgm:t>
        <a:bodyPr/>
        <a:lstStyle/>
        <a:p>
          <a:endParaRPr lang="zh-CN" altLang="en-US"/>
        </a:p>
      </dgm:t>
    </dgm:pt>
    <dgm:pt modelId="{3F08218E-DC9D-4478-AE66-3132DDA04292}" type="pres">
      <dgm:prSet presAssocID="{1889A003-92D4-438A-8C6D-E898C3AFAFEF}" presName="sibTrans" presStyleCnt="0"/>
      <dgm:spPr/>
    </dgm:pt>
    <dgm:pt modelId="{6D942230-7E7A-4200-AC9A-A4BCC469B466}" type="pres">
      <dgm:prSet presAssocID="{50A95BE4-FD0D-499A-BBED-596B722B3ACF}" presName="node" presStyleLbl="node1" presStyleIdx="2" presStyleCnt="3">
        <dgm:presLayoutVars>
          <dgm:bulletEnabled val="1"/>
        </dgm:presLayoutVars>
      </dgm:prSet>
      <dgm:spPr/>
      <dgm:t>
        <a:bodyPr/>
        <a:lstStyle/>
        <a:p>
          <a:endParaRPr lang="zh-CN" altLang="en-US"/>
        </a:p>
      </dgm:t>
    </dgm:pt>
  </dgm:ptLst>
  <dgm:cxnLst>
    <dgm:cxn modelId="{C694F1FD-65EC-4022-92BF-5AB674208C35}" type="presOf" srcId="{50A95BE4-FD0D-499A-BBED-596B722B3ACF}" destId="{6D942230-7E7A-4200-AC9A-A4BCC469B466}" srcOrd="0" destOrd="0" presId="urn:microsoft.com/office/officeart/2005/8/layout/default"/>
    <dgm:cxn modelId="{3FCEF1AC-1F6E-4F12-A2CD-D8BD1C6020C8}" type="presOf" srcId="{C1159E5C-3AC0-4885-B1DB-20387101BC82}" destId="{754F0EBF-227B-4B84-BC5F-12F24E91371F}" srcOrd="0" destOrd="0" presId="urn:microsoft.com/office/officeart/2005/8/layout/default"/>
    <dgm:cxn modelId="{BED3C923-E0FD-4311-BAEA-10B11789A516}" srcId="{4BA64875-B599-4790-A64C-31475B793CC0}" destId="{76C9F35A-8665-4AEE-82B0-8893FFAC9E23}" srcOrd="0" destOrd="0" parTransId="{A6247DAE-5551-44AB-9348-7F167C87B2E6}" sibTransId="{C2C73933-1BC2-4512-862A-252CB75685AA}"/>
    <dgm:cxn modelId="{810C9415-7482-4AFA-A37C-BD647718596D}" srcId="{4BA64875-B599-4790-A64C-31475B793CC0}" destId="{C1159E5C-3AC0-4885-B1DB-20387101BC82}" srcOrd="1" destOrd="0" parTransId="{6C279455-3857-4FBD-9FEC-40B5C2F13482}" sibTransId="{1889A003-92D4-438A-8C6D-E898C3AFAFEF}"/>
    <dgm:cxn modelId="{24252D85-0696-4DF0-B3DE-870F2BFED3F8}" type="presOf" srcId="{76C9F35A-8665-4AEE-82B0-8893FFAC9E23}" destId="{80C59DF7-0931-4F72-81AD-CF05DE68764F}" srcOrd="0" destOrd="0" presId="urn:microsoft.com/office/officeart/2005/8/layout/default"/>
    <dgm:cxn modelId="{8AD455B7-6213-43E9-B14E-5841862D4811}" srcId="{4BA64875-B599-4790-A64C-31475B793CC0}" destId="{50A95BE4-FD0D-499A-BBED-596B722B3ACF}" srcOrd="2" destOrd="0" parTransId="{20787324-7681-4D0C-89CE-727777DA0C60}" sibTransId="{2190D68F-B849-4B8D-9A9C-F0EA0F94AFDB}"/>
    <dgm:cxn modelId="{146131FE-2D21-4DF8-8C58-B961CAA640F9}" type="presOf" srcId="{4BA64875-B599-4790-A64C-31475B793CC0}" destId="{1D587B9A-6635-4EAB-9F0F-6E26B1567652}" srcOrd="0" destOrd="0" presId="urn:microsoft.com/office/officeart/2005/8/layout/default"/>
    <dgm:cxn modelId="{8B929916-AF92-4588-A36C-F90E5972E1B8}" type="presParOf" srcId="{1D587B9A-6635-4EAB-9F0F-6E26B1567652}" destId="{80C59DF7-0931-4F72-81AD-CF05DE68764F}" srcOrd="0" destOrd="0" presId="urn:microsoft.com/office/officeart/2005/8/layout/default"/>
    <dgm:cxn modelId="{8FC9C5A0-4BD5-4058-9205-53C6E88C10EB}" type="presParOf" srcId="{1D587B9A-6635-4EAB-9F0F-6E26B1567652}" destId="{C833F10F-5DAD-49EB-807D-B0323E21EF33}" srcOrd="1" destOrd="0" presId="urn:microsoft.com/office/officeart/2005/8/layout/default"/>
    <dgm:cxn modelId="{84DB8FE3-C5F7-49CE-8450-A6E04BF3C4DA}" type="presParOf" srcId="{1D587B9A-6635-4EAB-9F0F-6E26B1567652}" destId="{754F0EBF-227B-4B84-BC5F-12F24E91371F}" srcOrd="2" destOrd="0" presId="urn:microsoft.com/office/officeart/2005/8/layout/default"/>
    <dgm:cxn modelId="{DAE5B1F4-E610-444C-8536-1A07D3E2C24F}" type="presParOf" srcId="{1D587B9A-6635-4EAB-9F0F-6E26B1567652}" destId="{3F08218E-DC9D-4478-AE66-3132DDA04292}" srcOrd="3" destOrd="0" presId="urn:microsoft.com/office/officeart/2005/8/layout/default"/>
    <dgm:cxn modelId="{19369B09-20F4-4867-936F-DB521FA7CF4B}" type="presParOf" srcId="{1D587B9A-6635-4EAB-9F0F-6E26B1567652}" destId="{6D942230-7E7A-4200-AC9A-A4BCC469B46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2018/12/30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2214824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9FE34-86F9-42C4-8DC9-4E7FAF24455D}" type="datetimeFigureOut">
              <a:rPr lang="zh-CN" altLang="en-US" smtClean="0"/>
              <a:pPr/>
              <a:t>2018/12/30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BF7D9F-F0B2-497E-BF7B-2B7E255A8C98}" type="slidenum">
              <a:rPr lang="zh-CN" altLang="en-US" smtClean="0"/>
              <a:pPr/>
              <a:t>‹#›</a:t>
            </a:fld>
            <a:endParaRPr lang="zh-CN" altLang="en-US"/>
          </a:p>
        </p:txBody>
      </p:sp>
    </p:spTree>
    <p:extLst>
      <p:ext uri="{BB962C8B-B14F-4D97-AF65-F5344CB8AC3E}">
        <p14:creationId xmlns:p14="http://schemas.microsoft.com/office/powerpoint/2010/main" val="93135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a:t>
            </a:fld>
            <a:endParaRPr lang="zh-CN" altLang="en-US"/>
          </a:p>
        </p:txBody>
      </p:sp>
    </p:spTree>
    <p:extLst>
      <p:ext uri="{BB962C8B-B14F-4D97-AF65-F5344CB8AC3E}">
        <p14:creationId xmlns:p14="http://schemas.microsoft.com/office/powerpoint/2010/main" val="204410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11</a:t>
            </a:fld>
            <a:endParaRPr lang="zh-CN" altLang="en-US"/>
          </a:p>
        </p:txBody>
      </p:sp>
    </p:spTree>
    <p:extLst>
      <p:ext uri="{BB962C8B-B14F-4D97-AF65-F5344CB8AC3E}">
        <p14:creationId xmlns:p14="http://schemas.microsoft.com/office/powerpoint/2010/main" val="402988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12</a:t>
            </a:fld>
            <a:endParaRPr lang="zh-CN" altLang="en-US"/>
          </a:p>
        </p:txBody>
      </p:sp>
    </p:spTree>
    <p:extLst>
      <p:ext uri="{BB962C8B-B14F-4D97-AF65-F5344CB8AC3E}">
        <p14:creationId xmlns:p14="http://schemas.microsoft.com/office/powerpoint/2010/main" val="1668371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13</a:t>
            </a:fld>
            <a:endParaRPr lang="zh-CN" altLang="en-US"/>
          </a:p>
        </p:txBody>
      </p:sp>
    </p:spTree>
    <p:extLst>
      <p:ext uri="{BB962C8B-B14F-4D97-AF65-F5344CB8AC3E}">
        <p14:creationId xmlns:p14="http://schemas.microsoft.com/office/powerpoint/2010/main" val="313355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14</a:t>
            </a:fld>
            <a:endParaRPr lang="zh-CN" altLang="en-US"/>
          </a:p>
        </p:txBody>
      </p:sp>
    </p:spTree>
    <p:extLst>
      <p:ext uri="{BB962C8B-B14F-4D97-AF65-F5344CB8AC3E}">
        <p14:creationId xmlns:p14="http://schemas.microsoft.com/office/powerpoint/2010/main" val="533847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15</a:t>
            </a:fld>
            <a:endParaRPr lang="zh-CN" altLang="en-US"/>
          </a:p>
        </p:txBody>
      </p:sp>
    </p:spTree>
    <p:extLst>
      <p:ext uri="{BB962C8B-B14F-4D97-AF65-F5344CB8AC3E}">
        <p14:creationId xmlns:p14="http://schemas.microsoft.com/office/powerpoint/2010/main" val="3660629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16</a:t>
            </a:fld>
            <a:endParaRPr lang="zh-CN" altLang="en-US"/>
          </a:p>
        </p:txBody>
      </p:sp>
    </p:spTree>
    <p:extLst>
      <p:ext uri="{BB962C8B-B14F-4D97-AF65-F5344CB8AC3E}">
        <p14:creationId xmlns:p14="http://schemas.microsoft.com/office/powerpoint/2010/main" val="2301455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逻辑视图主要是从系统的静态结构和动态行为角度显示如何实现系统的功能</a:t>
            </a:r>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17</a:t>
            </a:fld>
            <a:endParaRPr lang="zh-CN" altLang="en-US"/>
          </a:p>
        </p:txBody>
      </p:sp>
    </p:spTree>
    <p:extLst>
      <p:ext uri="{BB962C8B-B14F-4D97-AF65-F5344CB8AC3E}">
        <p14:creationId xmlns:p14="http://schemas.microsoft.com/office/powerpoint/2010/main" val="1420320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18</a:t>
            </a:fld>
            <a:endParaRPr lang="zh-CN" altLang="en-US"/>
          </a:p>
        </p:txBody>
      </p:sp>
    </p:spTree>
    <p:extLst>
      <p:ext uri="{BB962C8B-B14F-4D97-AF65-F5344CB8AC3E}">
        <p14:creationId xmlns:p14="http://schemas.microsoft.com/office/powerpoint/2010/main" val="2751647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19</a:t>
            </a:fld>
            <a:endParaRPr lang="zh-CN" altLang="en-US"/>
          </a:p>
        </p:txBody>
      </p:sp>
    </p:spTree>
    <p:extLst>
      <p:ext uri="{BB962C8B-B14F-4D97-AF65-F5344CB8AC3E}">
        <p14:creationId xmlns:p14="http://schemas.microsoft.com/office/powerpoint/2010/main" val="4059955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还可以包括 包和子系统</a:t>
            </a:r>
          </a:p>
        </p:txBody>
      </p:sp>
      <p:sp>
        <p:nvSpPr>
          <p:cNvPr id="4" name="灯片编号占位符 3"/>
          <p:cNvSpPr>
            <a:spLocks noGrp="1"/>
          </p:cNvSpPr>
          <p:nvPr>
            <p:ph type="sldNum" sz="quarter" idx="5"/>
          </p:nvPr>
        </p:nvSpPr>
        <p:spPr/>
        <p:txBody>
          <a:bodyPr/>
          <a:lstStyle/>
          <a:p>
            <a:fld id="{1BBF7D9F-F0B2-497E-BF7B-2B7E255A8C98}" type="slidenum">
              <a:rPr lang="zh-CN" altLang="en-US" smtClean="0"/>
              <a:pPr/>
              <a:t>20</a:t>
            </a:fld>
            <a:endParaRPr lang="zh-CN" altLang="en-US"/>
          </a:p>
        </p:txBody>
      </p:sp>
    </p:spTree>
    <p:extLst>
      <p:ext uri="{BB962C8B-B14F-4D97-AF65-F5344CB8AC3E}">
        <p14:creationId xmlns:p14="http://schemas.microsoft.com/office/powerpoint/2010/main" val="87697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2</a:t>
            </a:fld>
            <a:endParaRPr lang="zh-CN" altLang="en-US"/>
          </a:p>
        </p:txBody>
      </p:sp>
    </p:spTree>
    <p:extLst>
      <p:ext uri="{BB962C8B-B14F-4D97-AF65-F5344CB8AC3E}">
        <p14:creationId xmlns:p14="http://schemas.microsoft.com/office/powerpoint/2010/main" val="488591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构件图的主图标 是一个左侧附有两个小矩形的大矩形框。</a:t>
            </a:r>
            <a:endParaRPr lang="en-US" altLang="zh-CN" dirty="0"/>
          </a:p>
          <a:p>
            <a:r>
              <a:rPr lang="zh-CN" altLang="en-US" dirty="0"/>
              <a:t>如果构件属于一个包</a:t>
            </a:r>
            <a:endParaRPr lang="en-US" altLang="zh-CN"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21</a:t>
            </a:fld>
            <a:endParaRPr lang="zh-CN" altLang="en-US"/>
          </a:p>
        </p:txBody>
      </p:sp>
    </p:spTree>
    <p:extLst>
      <p:ext uri="{BB962C8B-B14F-4D97-AF65-F5344CB8AC3E}">
        <p14:creationId xmlns:p14="http://schemas.microsoft.com/office/powerpoint/2010/main" val="4138247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UML2.0</a:t>
            </a:r>
            <a:r>
              <a:rPr lang="zh-CN" altLang="en-US" dirty="0"/>
              <a:t>中统称为 工件：就是系统使用或产生的一段</a:t>
            </a:r>
            <a:endParaRPr lang="en-US" altLang="zh-CN" dirty="0"/>
          </a:p>
          <a:p>
            <a:r>
              <a:rPr lang="en-US" altLang="zh-CN" sz="1200" b="0" i="0" kern="1200" dirty="0">
                <a:solidFill>
                  <a:schemeClr val="tx1"/>
                </a:solidFill>
                <a:effectLst/>
                <a:latin typeface="+mn-lt"/>
                <a:ea typeface="+mn-ea"/>
                <a:cs typeface="+mn-cs"/>
              </a:rPr>
              <a:t>Component Object Model(COM--</a:t>
            </a:r>
            <a:r>
              <a:rPr lang="zh-CN" altLang="en-US" sz="1200" b="0" i="0" kern="1200" dirty="0">
                <a:solidFill>
                  <a:schemeClr val="tx1"/>
                </a:solidFill>
                <a:effectLst/>
                <a:latin typeface="+mn-lt"/>
                <a:ea typeface="+mn-ea"/>
                <a:cs typeface="+mn-cs"/>
              </a:rPr>
              <a:t>构件对象模型</a:t>
            </a:r>
            <a:r>
              <a:rPr lang="en-US" altLang="zh-CN" sz="1200" b="0" i="0" kern="1200" dirty="0">
                <a:solidFill>
                  <a:schemeClr val="tx1"/>
                </a:solidFill>
                <a:effectLst/>
                <a:latin typeface="+mn-lt"/>
                <a:ea typeface="+mn-ea"/>
                <a:cs typeface="+mn-cs"/>
              </a:rPr>
              <a:t>)</a:t>
            </a:r>
            <a:r>
              <a:rPr lang="zh-CN" altLang="en-US" dirty="0"/>
              <a:t>信息</a:t>
            </a:r>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22</a:t>
            </a:fld>
            <a:endParaRPr lang="zh-CN" altLang="en-US"/>
          </a:p>
        </p:txBody>
      </p:sp>
    </p:spTree>
    <p:extLst>
      <p:ext uri="{BB962C8B-B14F-4D97-AF65-F5344CB8AC3E}">
        <p14:creationId xmlns:p14="http://schemas.microsoft.com/office/powerpoint/2010/main" val="3788882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23</a:t>
            </a:fld>
            <a:endParaRPr lang="zh-CN" altLang="en-US"/>
          </a:p>
        </p:txBody>
      </p:sp>
    </p:spTree>
    <p:extLst>
      <p:ext uri="{BB962C8B-B14F-4D97-AF65-F5344CB8AC3E}">
        <p14:creationId xmlns:p14="http://schemas.microsoft.com/office/powerpoint/2010/main" val="3790824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24</a:t>
            </a:fld>
            <a:endParaRPr lang="zh-CN" altLang="en-US"/>
          </a:p>
        </p:txBody>
      </p:sp>
    </p:spTree>
    <p:extLst>
      <p:ext uri="{BB962C8B-B14F-4D97-AF65-F5344CB8AC3E}">
        <p14:creationId xmlns:p14="http://schemas.microsoft.com/office/powerpoint/2010/main" val="2689935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25</a:t>
            </a:fld>
            <a:endParaRPr lang="zh-CN" altLang="en-US"/>
          </a:p>
        </p:txBody>
      </p:sp>
    </p:spTree>
    <p:extLst>
      <p:ext uri="{BB962C8B-B14F-4D97-AF65-F5344CB8AC3E}">
        <p14:creationId xmlns:p14="http://schemas.microsoft.com/office/powerpoint/2010/main" val="43071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26</a:t>
            </a:fld>
            <a:endParaRPr lang="zh-CN" altLang="en-US"/>
          </a:p>
        </p:txBody>
      </p:sp>
    </p:spTree>
    <p:extLst>
      <p:ext uri="{BB962C8B-B14F-4D97-AF65-F5344CB8AC3E}">
        <p14:creationId xmlns:p14="http://schemas.microsoft.com/office/powerpoint/2010/main" val="412392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构件和构件的接口可以用</a:t>
            </a:r>
            <a:r>
              <a:rPr lang="en-US" altLang="zh-CN" dirty="0"/>
              <a:t>2</a:t>
            </a:r>
            <a:r>
              <a:rPr lang="zh-CN" altLang="en-US" dirty="0"/>
              <a:t>种表示法</a:t>
            </a:r>
            <a:endParaRPr lang="en-US" altLang="zh-CN" dirty="0"/>
          </a:p>
          <a:p>
            <a:r>
              <a:rPr lang="zh-CN" altLang="en-US" dirty="0"/>
              <a:t>一种表示法是将接口用一个矩形来表示，矩形中包含和接口有关的信息。</a:t>
            </a:r>
            <a:endParaRPr lang="en-US" altLang="zh-CN" dirty="0"/>
          </a:p>
          <a:p>
            <a:r>
              <a:rPr lang="zh-CN" altLang="en-US" dirty="0"/>
              <a:t>接口与实现接口的构件之间用一条带空心三角形箭头的虚线连接，箭头指向接口</a:t>
            </a:r>
            <a:endParaRPr lang="en-US" altLang="zh-CN" dirty="0"/>
          </a:p>
          <a:p>
            <a:endParaRPr lang="en-US" altLang="zh-CN" dirty="0"/>
          </a:p>
          <a:p>
            <a:r>
              <a:rPr lang="zh-CN" altLang="en-US" dirty="0"/>
              <a:t>另一种表示法是小圆圈表示接口，实线代表的是实现关系</a:t>
            </a:r>
            <a:endParaRPr lang="en-US" altLang="zh-CN" dirty="0"/>
          </a:p>
          <a:p>
            <a:endParaRPr lang="en-US" altLang="zh-CN" dirty="0"/>
          </a:p>
          <a:p>
            <a:r>
              <a:rPr lang="en-US" altLang="zh-CN" dirty="0"/>
              <a:t>  </a:t>
            </a:r>
            <a:r>
              <a:rPr lang="zh-CN" altLang="en-US" dirty="0"/>
              <a:t>球代表了提供的接口，窝代表了所需的接口 </a:t>
            </a:r>
            <a:endParaRPr lang="en-US" altLang="zh-CN" dirty="0"/>
          </a:p>
        </p:txBody>
      </p:sp>
      <p:sp>
        <p:nvSpPr>
          <p:cNvPr id="4" name="灯片编号占位符 3"/>
          <p:cNvSpPr>
            <a:spLocks noGrp="1"/>
          </p:cNvSpPr>
          <p:nvPr>
            <p:ph type="sldNum" sz="quarter" idx="5"/>
          </p:nvPr>
        </p:nvSpPr>
        <p:spPr/>
        <p:txBody>
          <a:bodyPr/>
          <a:lstStyle/>
          <a:p>
            <a:fld id="{1BBF7D9F-F0B2-497E-BF7B-2B7E255A8C98}" type="slidenum">
              <a:rPr lang="zh-CN" altLang="en-US" smtClean="0"/>
              <a:pPr/>
              <a:t>27</a:t>
            </a:fld>
            <a:endParaRPr lang="zh-CN" altLang="en-US"/>
          </a:p>
        </p:txBody>
      </p:sp>
    </p:spTree>
    <p:extLst>
      <p:ext uri="{BB962C8B-B14F-4D97-AF65-F5344CB8AC3E}">
        <p14:creationId xmlns:p14="http://schemas.microsoft.com/office/powerpoint/2010/main" val="2350080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28</a:t>
            </a:fld>
            <a:endParaRPr lang="zh-CN" altLang="en-US"/>
          </a:p>
        </p:txBody>
      </p:sp>
    </p:spTree>
    <p:extLst>
      <p:ext uri="{BB962C8B-B14F-4D97-AF65-F5344CB8AC3E}">
        <p14:creationId xmlns:p14="http://schemas.microsoft.com/office/powerpoint/2010/main" val="2965818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xmlns="" id="{E7020F0F-80B1-452C-84D7-8868081551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xmlns="" id="{1B856D55-92B3-4965-A769-198668FF24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现在系统多为构件开发拼接</a:t>
            </a:r>
          </a:p>
        </p:txBody>
      </p:sp>
      <p:sp>
        <p:nvSpPr>
          <p:cNvPr id="30724" name="灯片编号占位符 3">
            <a:extLst>
              <a:ext uri="{FF2B5EF4-FFF2-40B4-BE49-F238E27FC236}">
                <a16:creationId xmlns:a16="http://schemas.microsoft.com/office/drawing/2014/main" xmlns="" id="{340CB9BE-F98C-4F6B-B969-28488154E3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88142EB-BE20-4E2B-A67D-D3F0EACFC2DB}" type="slidenum">
              <a:rPr lang="zh-CN" altLang="en-US" smtClean="0"/>
              <a:pPr/>
              <a:t>29</a:t>
            </a:fld>
            <a:endParaRPr lang="zh-CN" altLang="en-US"/>
          </a:p>
        </p:txBody>
      </p:sp>
    </p:spTree>
    <p:extLst>
      <p:ext uri="{BB962C8B-B14F-4D97-AF65-F5344CB8AC3E}">
        <p14:creationId xmlns:p14="http://schemas.microsoft.com/office/powerpoint/2010/main" val="565923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30</a:t>
            </a:fld>
            <a:endParaRPr lang="zh-CN" altLang="en-US"/>
          </a:p>
        </p:txBody>
      </p:sp>
    </p:spTree>
    <p:extLst>
      <p:ext uri="{BB962C8B-B14F-4D97-AF65-F5344CB8AC3E}">
        <p14:creationId xmlns:p14="http://schemas.microsoft.com/office/powerpoint/2010/main" val="376577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a:t>
            </a:fld>
            <a:endParaRPr lang="zh-CN" altLang="en-US"/>
          </a:p>
        </p:txBody>
      </p:sp>
    </p:spTree>
    <p:extLst>
      <p:ext uri="{BB962C8B-B14F-4D97-AF65-F5344CB8AC3E}">
        <p14:creationId xmlns:p14="http://schemas.microsoft.com/office/powerpoint/2010/main" val="1407903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31</a:t>
            </a:fld>
            <a:endParaRPr lang="zh-CN" altLang="en-US"/>
          </a:p>
        </p:txBody>
      </p:sp>
    </p:spTree>
    <p:extLst>
      <p:ext uri="{BB962C8B-B14F-4D97-AF65-F5344CB8AC3E}">
        <p14:creationId xmlns:p14="http://schemas.microsoft.com/office/powerpoint/2010/main" val="3847160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32</a:t>
            </a:fld>
            <a:endParaRPr lang="zh-CN" altLang="en-US"/>
          </a:p>
        </p:txBody>
      </p:sp>
    </p:spTree>
    <p:extLst>
      <p:ext uri="{BB962C8B-B14F-4D97-AF65-F5344CB8AC3E}">
        <p14:creationId xmlns:p14="http://schemas.microsoft.com/office/powerpoint/2010/main" val="323226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33</a:t>
            </a:fld>
            <a:endParaRPr lang="zh-CN" altLang="en-US"/>
          </a:p>
        </p:txBody>
      </p:sp>
    </p:spTree>
    <p:extLst>
      <p:ext uri="{BB962C8B-B14F-4D97-AF65-F5344CB8AC3E}">
        <p14:creationId xmlns:p14="http://schemas.microsoft.com/office/powerpoint/2010/main" val="504215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34</a:t>
            </a:fld>
            <a:endParaRPr lang="zh-CN" altLang="en-US"/>
          </a:p>
        </p:txBody>
      </p:sp>
    </p:spTree>
    <p:extLst>
      <p:ext uri="{BB962C8B-B14F-4D97-AF65-F5344CB8AC3E}">
        <p14:creationId xmlns:p14="http://schemas.microsoft.com/office/powerpoint/2010/main" val="1099811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35</a:t>
            </a:fld>
            <a:endParaRPr lang="zh-CN" altLang="en-US"/>
          </a:p>
        </p:txBody>
      </p:sp>
    </p:spTree>
    <p:extLst>
      <p:ext uri="{BB962C8B-B14F-4D97-AF65-F5344CB8AC3E}">
        <p14:creationId xmlns:p14="http://schemas.microsoft.com/office/powerpoint/2010/main" val="2699713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36</a:t>
            </a:fld>
            <a:endParaRPr lang="zh-CN" altLang="en-US"/>
          </a:p>
        </p:txBody>
      </p:sp>
    </p:spTree>
    <p:extLst>
      <p:ext uri="{BB962C8B-B14F-4D97-AF65-F5344CB8AC3E}">
        <p14:creationId xmlns:p14="http://schemas.microsoft.com/office/powerpoint/2010/main" val="1037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37</a:t>
            </a:fld>
            <a:endParaRPr lang="zh-CN" altLang="en-US"/>
          </a:p>
        </p:txBody>
      </p:sp>
    </p:spTree>
    <p:extLst>
      <p:ext uri="{BB962C8B-B14F-4D97-AF65-F5344CB8AC3E}">
        <p14:creationId xmlns:p14="http://schemas.microsoft.com/office/powerpoint/2010/main" val="2440703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38</a:t>
            </a:fld>
            <a:endParaRPr lang="zh-CN" altLang="en-US"/>
          </a:p>
        </p:txBody>
      </p:sp>
    </p:spTree>
    <p:extLst>
      <p:ext uri="{BB962C8B-B14F-4D97-AF65-F5344CB8AC3E}">
        <p14:creationId xmlns:p14="http://schemas.microsoft.com/office/powerpoint/2010/main" val="2390197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solidFill>
                  <a:srgbClr val="333333"/>
                </a:solidFill>
                <a:latin typeface="Arial" panose="020B0604020202020204" pitchFamily="34" charset="0"/>
              </a:rPr>
              <a:t>衍型</a:t>
            </a:r>
            <a:r>
              <a:rPr lang="zh-CN" altLang="en-US" sz="1200" dirty="0">
                <a:solidFill>
                  <a:srgbClr val="333333"/>
                </a:solidFill>
                <a:latin typeface="Arial" panose="020B0604020202020204" pitchFamily="34" charset="0"/>
              </a:rPr>
              <a:t>，</a:t>
            </a:r>
            <a:r>
              <a:rPr lang="en-US" altLang="zh-CN" sz="1200" dirty="0">
                <a:solidFill>
                  <a:srgbClr val="333333"/>
                </a:solidFill>
                <a:latin typeface="Arial" panose="020B0604020202020204" pitchFamily="34" charset="0"/>
              </a:rPr>
              <a:t>UML</a:t>
            </a:r>
            <a:r>
              <a:rPr lang="zh-CN" altLang="en-US" sz="1200" dirty="0">
                <a:solidFill>
                  <a:srgbClr val="333333"/>
                </a:solidFill>
                <a:latin typeface="Arial" panose="020B0604020202020204" pitchFamily="34" charset="0"/>
              </a:rPr>
              <a:t>建模术语。</a:t>
            </a:r>
          </a:p>
          <a:p>
            <a:r>
              <a:rPr lang="zh-CN" altLang="en-US" sz="1200" dirty="0">
                <a:solidFill>
                  <a:srgbClr val="333333"/>
                </a:solidFill>
                <a:latin typeface="Arial" panose="020B0604020202020204" pitchFamily="34" charset="0"/>
              </a:rPr>
              <a:t>衍型是对</a:t>
            </a:r>
            <a:r>
              <a:rPr lang="en-US" altLang="zh-CN" sz="1200" dirty="0">
                <a:solidFill>
                  <a:srgbClr val="333333"/>
                </a:solidFill>
                <a:latin typeface="Arial" panose="020B0604020202020204" pitchFamily="34" charset="0"/>
              </a:rPr>
              <a:t>UML</a:t>
            </a:r>
            <a:r>
              <a:rPr lang="zh-CN" altLang="en-US" sz="1200" dirty="0">
                <a:solidFill>
                  <a:srgbClr val="333333"/>
                </a:solidFill>
                <a:latin typeface="Arial" panose="020B0604020202020204" pitchFamily="34" charset="0"/>
              </a:rPr>
              <a:t>的词汇扩展，允许创建与已有的构造块但针对特定问题的新种类的构造块。在图形上，把衍型表示为双尖括号（即</a:t>
            </a:r>
            <a:r>
              <a:rPr lang="en-US" altLang="zh-CN" sz="1200" dirty="0">
                <a:solidFill>
                  <a:srgbClr val="333333"/>
                </a:solidFill>
                <a:latin typeface="Arial" panose="020B0604020202020204" pitchFamily="34" charset="0"/>
              </a:rPr>
              <a:t>&lt;&lt;</a:t>
            </a:r>
            <a:r>
              <a:rPr lang="zh-CN" altLang="en-US" sz="1200" dirty="0">
                <a:solidFill>
                  <a:srgbClr val="333333"/>
                </a:solidFill>
                <a:latin typeface="Arial" panose="020B0604020202020204" pitchFamily="34" charset="0"/>
              </a:rPr>
              <a:t>和</a:t>
            </a:r>
            <a:r>
              <a:rPr lang="en-US" altLang="zh-CN" sz="1200" dirty="0">
                <a:solidFill>
                  <a:srgbClr val="333333"/>
                </a:solidFill>
                <a:latin typeface="Arial" panose="020B0604020202020204" pitchFamily="34" charset="0"/>
              </a:rPr>
              <a:t>&gt;&gt;</a:t>
            </a:r>
            <a:r>
              <a:rPr lang="zh-CN" altLang="en-US" sz="1200" dirty="0">
                <a:solidFill>
                  <a:srgbClr val="333333"/>
                </a:solidFill>
                <a:latin typeface="Arial" panose="020B0604020202020204" pitchFamily="34" charset="0"/>
              </a:rPr>
              <a:t>）括起来的名字，放在其他元素名之上。作为一种选择，可以用一种与衍型相联系的新图标表示被衍型化的元素。</a:t>
            </a:r>
          </a:p>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39</a:t>
            </a:fld>
            <a:endParaRPr lang="zh-CN" altLang="en-US"/>
          </a:p>
        </p:txBody>
      </p:sp>
    </p:spTree>
    <p:extLst>
      <p:ext uri="{BB962C8B-B14F-4D97-AF65-F5344CB8AC3E}">
        <p14:creationId xmlns:p14="http://schemas.microsoft.com/office/powerpoint/2010/main" val="542607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40</a:t>
            </a:fld>
            <a:endParaRPr lang="zh-CN" altLang="en-US"/>
          </a:p>
        </p:txBody>
      </p:sp>
    </p:spTree>
    <p:extLst>
      <p:ext uri="{BB962C8B-B14F-4D97-AF65-F5344CB8AC3E}">
        <p14:creationId xmlns:p14="http://schemas.microsoft.com/office/powerpoint/2010/main" val="384535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xmlns="" id="{02C678B8-6E30-4EE7-A509-3ABA2BABC4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xmlns="" id="{D4D45338-F241-4A69-8070-1B362D9D29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5364" name="灯片编号占位符 3">
            <a:extLst>
              <a:ext uri="{FF2B5EF4-FFF2-40B4-BE49-F238E27FC236}">
                <a16:creationId xmlns:a16="http://schemas.microsoft.com/office/drawing/2014/main" xmlns="" id="{2E68D062-80B4-468A-9A43-FA463F9C98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92138E-D85B-4FCD-8E97-57C571DD57F9}" type="slidenum">
              <a:rPr lang="zh-CN" altLang="en-US" smtClean="0"/>
              <a:pPr/>
              <a:t>4</a:t>
            </a:fld>
            <a:endParaRPr lang="zh-CN" altLang="en-US"/>
          </a:p>
        </p:txBody>
      </p:sp>
    </p:spTree>
    <p:extLst>
      <p:ext uri="{BB962C8B-B14F-4D97-AF65-F5344CB8AC3E}">
        <p14:creationId xmlns:p14="http://schemas.microsoft.com/office/powerpoint/2010/main" val="3733419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41</a:t>
            </a:fld>
            <a:endParaRPr lang="zh-CN" altLang="en-US"/>
          </a:p>
        </p:txBody>
      </p:sp>
    </p:spTree>
    <p:extLst>
      <p:ext uri="{BB962C8B-B14F-4D97-AF65-F5344CB8AC3E}">
        <p14:creationId xmlns:p14="http://schemas.microsoft.com/office/powerpoint/2010/main" val="1236735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xmlns="" id="{CCB7F7FE-A155-47FD-B04E-F7A16B0CD9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xmlns="" id="{44AE6148-A78A-4619-8D27-D2CBDCF1D3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dirty="0"/>
              <a:t> 当客户包与提供包之间是</a:t>
            </a:r>
            <a:r>
              <a:rPr lang="en-US" altLang="zh-CN" sz="1200" dirty="0"/>
              <a:t>《import》</a:t>
            </a:r>
            <a:r>
              <a:rPr lang="zh-CN" altLang="en-US" sz="1200" dirty="0"/>
              <a:t>依赖时，提供者包中的公共元素就成为客户包中的公共元素，这些公共元素在包外同样可以访问的。如下图所示，</a:t>
            </a:r>
            <a:r>
              <a:rPr lang="en-US" altLang="zh-CN" sz="1200" dirty="0"/>
              <a:t>c</a:t>
            </a:r>
            <a:r>
              <a:rPr lang="zh-CN" altLang="en-US" sz="1200" dirty="0"/>
              <a:t>中的公共元素成为</a:t>
            </a:r>
            <a:r>
              <a:rPr lang="en-US" altLang="zh-CN" sz="1200" dirty="0"/>
              <a:t>b</a:t>
            </a:r>
            <a:r>
              <a:rPr lang="zh-CN" altLang="en-US" sz="1200" dirty="0"/>
              <a:t>中的公共元素，</a:t>
            </a:r>
            <a:r>
              <a:rPr lang="en-US" altLang="zh-CN" sz="1200" dirty="0"/>
              <a:t>b</a:t>
            </a:r>
            <a:r>
              <a:rPr lang="zh-CN" altLang="en-US" sz="1200" dirty="0"/>
              <a:t>中的公共元素成为</a:t>
            </a:r>
            <a:r>
              <a:rPr lang="en-US" altLang="zh-CN" sz="1200" dirty="0"/>
              <a:t>a</a:t>
            </a:r>
            <a:r>
              <a:rPr lang="zh-CN" altLang="en-US" sz="1200" dirty="0"/>
              <a:t>中的公共元素，因此，</a:t>
            </a:r>
            <a:r>
              <a:rPr lang="en-US" altLang="zh-CN" sz="1200" dirty="0"/>
              <a:t>c</a:t>
            </a:r>
            <a:r>
              <a:rPr lang="zh-CN" altLang="en-US" sz="1200" dirty="0"/>
              <a:t>包中的公共元素能被</a:t>
            </a:r>
            <a:r>
              <a:rPr lang="en-US" altLang="zh-CN" sz="1200" dirty="0"/>
              <a:t>a</a:t>
            </a:r>
            <a:r>
              <a:rPr lang="zh-CN" altLang="en-US" sz="1200" dirty="0"/>
              <a:t>包访问。所以，</a:t>
            </a:r>
            <a:r>
              <a:rPr lang="en-US" altLang="zh-CN" sz="1200" dirty="0"/>
              <a:t>a</a:t>
            </a:r>
            <a:r>
              <a:rPr lang="zh-CN" altLang="en-US" sz="1200" dirty="0"/>
              <a:t>、</a:t>
            </a:r>
            <a:r>
              <a:rPr lang="en-US" altLang="zh-CN" sz="1200" dirty="0"/>
              <a:t>b</a:t>
            </a:r>
            <a:r>
              <a:rPr lang="zh-CN" altLang="en-US" sz="1200" dirty="0"/>
              <a:t>、</a:t>
            </a:r>
            <a:r>
              <a:rPr lang="en-US" altLang="zh-CN" sz="1200" dirty="0"/>
              <a:t>c</a:t>
            </a:r>
            <a:r>
              <a:rPr lang="zh-CN" altLang="en-US" sz="1200" dirty="0"/>
              <a:t>包间的</a:t>
            </a:r>
            <a:r>
              <a:rPr lang="en-US" altLang="zh-CN" sz="1200" dirty="0"/>
              <a:t>《import》</a:t>
            </a:r>
            <a:r>
              <a:rPr lang="zh-CN" altLang="en-US" sz="1200" dirty="0"/>
              <a:t>关系存在传递性。</a:t>
            </a:r>
            <a:endParaRPr lang="zh-CN" altLang="en-US" dirty="0"/>
          </a:p>
        </p:txBody>
      </p:sp>
      <p:sp>
        <p:nvSpPr>
          <p:cNvPr id="60420" name="灯片编号占位符 3">
            <a:extLst>
              <a:ext uri="{FF2B5EF4-FFF2-40B4-BE49-F238E27FC236}">
                <a16:creationId xmlns:a16="http://schemas.microsoft.com/office/drawing/2014/main" xmlns="" id="{E2C40372-084B-4184-A2A5-3D128424CE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5E0B927-461F-4669-8AB1-F6F957064DAF}" type="slidenum">
              <a:rPr lang="zh-CN" altLang="en-US" smtClean="0"/>
              <a:pPr/>
              <a:t>42</a:t>
            </a:fld>
            <a:endParaRPr lang="zh-CN" altLang="en-US"/>
          </a:p>
        </p:txBody>
      </p:sp>
    </p:spTree>
    <p:extLst>
      <p:ext uri="{BB962C8B-B14F-4D97-AF65-F5344CB8AC3E}">
        <p14:creationId xmlns:p14="http://schemas.microsoft.com/office/powerpoint/2010/main" val="33936560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xmlns="" id="{CCB7F7FE-A155-47FD-B04E-F7A16B0CD9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xmlns="" id="{44AE6148-A78A-4619-8D27-D2CBDCF1D3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dirty="0"/>
              <a:t> 当客户包与提供包之间是</a:t>
            </a:r>
            <a:r>
              <a:rPr lang="en-US" altLang="zh-CN" sz="1200" dirty="0"/>
              <a:t>《import》</a:t>
            </a:r>
            <a:r>
              <a:rPr lang="zh-CN" altLang="en-US" sz="1200" dirty="0"/>
              <a:t>依赖时，提供者包中的公共元素就成为客户包中的公共元素，这些公共元素在包外同样可以访问的。如下图所示，</a:t>
            </a:r>
            <a:r>
              <a:rPr lang="en-US" altLang="zh-CN" sz="1200" dirty="0"/>
              <a:t>c</a:t>
            </a:r>
            <a:r>
              <a:rPr lang="zh-CN" altLang="en-US" sz="1200" dirty="0"/>
              <a:t>中的公共元素成为</a:t>
            </a:r>
            <a:r>
              <a:rPr lang="en-US" altLang="zh-CN" sz="1200" dirty="0"/>
              <a:t>b</a:t>
            </a:r>
            <a:r>
              <a:rPr lang="zh-CN" altLang="en-US" sz="1200" dirty="0"/>
              <a:t>中的公共元素，</a:t>
            </a:r>
            <a:r>
              <a:rPr lang="en-US" altLang="zh-CN" sz="1200" dirty="0"/>
              <a:t>b</a:t>
            </a:r>
            <a:r>
              <a:rPr lang="zh-CN" altLang="en-US" sz="1200" dirty="0"/>
              <a:t>中的公共元素成为</a:t>
            </a:r>
            <a:r>
              <a:rPr lang="en-US" altLang="zh-CN" sz="1200" dirty="0"/>
              <a:t>a</a:t>
            </a:r>
            <a:r>
              <a:rPr lang="zh-CN" altLang="en-US" sz="1200" dirty="0"/>
              <a:t>中的公共元素，因此，</a:t>
            </a:r>
            <a:r>
              <a:rPr lang="en-US" altLang="zh-CN" sz="1200" dirty="0"/>
              <a:t>c</a:t>
            </a:r>
            <a:r>
              <a:rPr lang="zh-CN" altLang="en-US" sz="1200" dirty="0"/>
              <a:t>包中的公共元素能被</a:t>
            </a:r>
            <a:r>
              <a:rPr lang="en-US" altLang="zh-CN" sz="1200" dirty="0"/>
              <a:t>a</a:t>
            </a:r>
            <a:r>
              <a:rPr lang="zh-CN" altLang="en-US" sz="1200" dirty="0"/>
              <a:t>包访问。所以，</a:t>
            </a:r>
            <a:r>
              <a:rPr lang="en-US" altLang="zh-CN" sz="1200" dirty="0"/>
              <a:t>a</a:t>
            </a:r>
            <a:r>
              <a:rPr lang="zh-CN" altLang="en-US" sz="1200" dirty="0"/>
              <a:t>、</a:t>
            </a:r>
            <a:r>
              <a:rPr lang="en-US" altLang="zh-CN" sz="1200" dirty="0"/>
              <a:t>b</a:t>
            </a:r>
            <a:r>
              <a:rPr lang="zh-CN" altLang="en-US" sz="1200" dirty="0"/>
              <a:t>、</a:t>
            </a:r>
            <a:r>
              <a:rPr lang="en-US" altLang="zh-CN" sz="1200" dirty="0"/>
              <a:t>c</a:t>
            </a:r>
            <a:r>
              <a:rPr lang="zh-CN" altLang="en-US" sz="1200" dirty="0"/>
              <a:t>包间的</a:t>
            </a:r>
            <a:r>
              <a:rPr lang="en-US" altLang="zh-CN" sz="1200" dirty="0"/>
              <a:t>《import》</a:t>
            </a:r>
            <a:r>
              <a:rPr lang="zh-CN" altLang="en-US" sz="1200" dirty="0"/>
              <a:t>关系存在传递性。</a:t>
            </a:r>
            <a:endParaRPr lang="zh-CN" altLang="en-US" dirty="0"/>
          </a:p>
        </p:txBody>
      </p:sp>
      <p:sp>
        <p:nvSpPr>
          <p:cNvPr id="60420" name="灯片编号占位符 3">
            <a:extLst>
              <a:ext uri="{FF2B5EF4-FFF2-40B4-BE49-F238E27FC236}">
                <a16:creationId xmlns:a16="http://schemas.microsoft.com/office/drawing/2014/main" xmlns="" id="{E2C40372-084B-4184-A2A5-3D128424CE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5E0B927-461F-4669-8AB1-F6F957064DAF}" type="slidenum">
              <a:rPr lang="zh-CN" altLang="en-US" smtClean="0"/>
              <a:pPr/>
              <a:t>43</a:t>
            </a:fld>
            <a:endParaRPr lang="zh-CN" altLang="en-US"/>
          </a:p>
        </p:txBody>
      </p:sp>
    </p:spTree>
    <p:extLst>
      <p:ext uri="{BB962C8B-B14F-4D97-AF65-F5344CB8AC3E}">
        <p14:creationId xmlns:p14="http://schemas.microsoft.com/office/powerpoint/2010/main" val="3132573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44</a:t>
            </a:fld>
            <a:endParaRPr lang="zh-CN" altLang="en-US"/>
          </a:p>
        </p:txBody>
      </p:sp>
    </p:spTree>
    <p:extLst>
      <p:ext uri="{BB962C8B-B14F-4D97-AF65-F5344CB8AC3E}">
        <p14:creationId xmlns:p14="http://schemas.microsoft.com/office/powerpoint/2010/main" val="2445227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45</a:t>
            </a:fld>
            <a:endParaRPr lang="zh-CN" altLang="en-US"/>
          </a:p>
        </p:txBody>
      </p:sp>
    </p:spTree>
    <p:extLst>
      <p:ext uri="{BB962C8B-B14F-4D97-AF65-F5344CB8AC3E}">
        <p14:creationId xmlns:p14="http://schemas.microsoft.com/office/powerpoint/2010/main" val="27651016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46</a:t>
            </a:fld>
            <a:endParaRPr lang="zh-CN" altLang="en-US"/>
          </a:p>
        </p:txBody>
      </p:sp>
    </p:spTree>
    <p:extLst>
      <p:ext uri="{BB962C8B-B14F-4D97-AF65-F5344CB8AC3E}">
        <p14:creationId xmlns:p14="http://schemas.microsoft.com/office/powerpoint/2010/main" val="3904595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47</a:t>
            </a:fld>
            <a:endParaRPr lang="zh-CN" altLang="en-US"/>
          </a:p>
        </p:txBody>
      </p:sp>
    </p:spTree>
    <p:extLst>
      <p:ext uri="{BB962C8B-B14F-4D97-AF65-F5344CB8AC3E}">
        <p14:creationId xmlns:p14="http://schemas.microsoft.com/office/powerpoint/2010/main" val="1997387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48</a:t>
            </a:fld>
            <a:endParaRPr lang="zh-CN" altLang="en-US"/>
          </a:p>
        </p:txBody>
      </p:sp>
    </p:spTree>
    <p:extLst>
      <p:ext uri="{BB962C8B-B14F-4D97-AF65-F5344CB8AC3E}">
        <p14:creationId xmlns:p14="http://schemas.microsoft.com/office/powerpoint/2010/main" val="1682463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B07CDAA1-80F9-478E-A1B1-FAB1A074B640}" type="slidenum">
              <a:rPr lang="en-US" altLang="zh-CN" smtClean="0"/>
              <a:pPr/>
              <a:t>49</a:t>
            </a:fld>
            <a:endParaRPr lang="en-US" altLang="zh-CN"/>
          </a:p>
        </p:txBody>
      </p:sp>
      <p:sp>
        <p:nvSpPr>
          <p:cNvPr id="27650" name="Rectangle 2"/>
          <p:cNvSpPr>
            <a:spLocks noGrp="1" noRot="1" noChangeAspect="1" noChangeArrowheads="1" noTextEdit="1"/>
          </p:cNvSpPr>
          <p:nvPr>
            <p:ph type="sldImg"/>
          </p:nvPr>
        </p:nvSpPr>
        <p:spPr>
          <a:xfrm>
            <a:off x="381000" y="685800"/>
            <a:ext cx="6096000" cy="3429000"/>
          </a:xfrm>
        </p:spPr>
      </p:sp>
      <p:sp>
        <p:nvSpPr>
          <p:cNvPr id="27651"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354138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pPr/>
              <a:t>5</a:t>
            </a:fld>
            <a:endParaRPr lang="en-GB"/>
          </a:p>
        </p:txBody>
      </p:sp>
    </p:spTree>
    <p:extLst>
      <p:ext uri="{BB962C8B-B14F-4D97-AF65-F5344CB8AC3E}">
        <p14:creationId xmlns:p14="http://schemas.microsoft.com/office/powerpoint/2010/main" val="128276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pPr/>
              <a:t>7</a:t>
            </a:fld>
            <a:endParaRPr lang="en-GB"/>
          </a:p>
        </p:txBody>
      </p:sp>
    </p:spTree>
    <p:extLst>
      <p:ext uri="{BB962C8B-B14F-4D97-AF65-F5344CB8AC3E}">
        <p14:creationId xmlns:p14="http://schemas.microsoft.com/office/powerpoint/2010/main" val="121908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defRPr/>
            </a:pPr>
            <a:r>
              <a:rPr lang="zh-CN" altLang="en-US" sz="1200" dirty="0">
                <a:solidFill>
                  <a:prstClr val="black"/>
                </a:solidFill>
              </a:rPr>
              <a:t>由于对象是一个具体的事物，因此所有的属性值都已经确定，因此通常会有属性的后面列出值。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8</a:t>
            </a:fld>
            <a:endParaRPr lang="zh-CN" altLang="en-US"/>
          </a:p>
        </p:txBody>
      </p:sp>
    </p:spTree>
    <p:extLst>
      <p:ext uri="{BB962C8B-B14F-4D97-AF65-F5344CB8AC3E}">
        <p14:creationId xmlns:p14="http://schemas.microsoft.com/office/powerpoint/2010/main" val="671589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9</a:t>
            </a:fld>
            <a:endParaRPr lang="zh-CN" altLang="en-US"/>
          </a:p>
        </p:txBody>
      </p:sp>
    </p:spTree>
    <p:extLst>
      <p:ext uri="{BB962C8B-B14F-4D97-AF65-F5344CB8AC3E}">
        <p14:creationId xmlns:p14="http://schemas.microsoft.com/office/powerpoint/2010/main" val="30461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10</a:t>
            </a:fld>
            <a:endParaRPr lang="zh-CN" altLang="en-US"/>
          </a:p>
        </p:txBody>
      </p:sp>
    </p:spTree>
    <p:extLst>
      <p:ext uri="{BB962C8B-B14F-4D97-AF65-F5344CB8AC3E}">
        <p14:creationId xmlns:p14="http://schemas.microsoft.com/office/powerpoint/2010/main" val="115457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3576146-C38A-4DCD-84CF-81CDB3891966}"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pPr/>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576146-C38A-4DCD-84CF-81CDB3891966}"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pPr/>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65000"/>
          <a:stretch>
            <a:fillRect/>
          </a:stretch>
        </p:blipFill>
        <p:spPr>
          <a:xfrm rot="10800000">
            <a:off x="-324544" y="0"/>
            <a:ext cx="5040560" cy="1203043"/>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576146-C38A-4DCD-84CF-81CDB3891966}"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pPr/>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8383" r="7384" b="2138"/>
          <a:stretch>
            <a:fillRect/>
          </a:stretch>
        </p:blipFill>
        <p:spPr>
          <a:xfrm rot="5400000">
            <a:off x="-575022" y="517971"/>
            <a:ext cx="5184577" cy="4107557"/>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l="7657" r="7018" b="1353"/>
          <a:stretch>
            <a:fillRect/>
          </a:stretch>
        </p:blipFill>
        <p:spPr>
          <a:xfrm rot="5400000">
            <a:off x="-1324658" y="1267606"/>
            <a:ext cx="5184577" cy="2608288"/>
          </a:xfrm>
          <a:prstGeom prst="rect">
            <a:avLst/>
          </a:prstGeom>
        </p:spPr>
      </p:pic>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30227" y="4002385"/>
            <a:ext cx="1374998" cy="1007765"/>
          </a:xfrm>
          <a:prstGeom prst="rect">
            <a:avLst/>
          </a:prstGeom>
        </p:spPr>
      </p:pic>
      <p:pic>
        <p:nvPicPr>
          <p:cNvPr id="11" name="图片 10"/>
          <p:cNvPicPr>
            <a:picLocks noChangeAspect="1"/>
          </p:cNvPicPr>
          <p:nvPr userDrawn="1"/>
        </p:nvPicPr>
        <p:blipFill rotWithShape="1">
          <a:blip r:embed="rId5">
            <a:extLst>
              <a:ext uri="{28A0092B-C50C-407E-A947-70E740481C1C}">
                <a14:useLocalDpi xmlns:a14="http://schemas.microsoft.com/office/drawing/2010/main" val="0"/>
              </a:ext>
            </a:extLst>
          </a:blip>
          <a:srcRect r="44172"/>
          <a:stretch>
            <a:fillRect/>
          </a:stretch>
        </p:blipFill>
        <p:spPr>
          <a:xfrm rot="5400000">
            <a:off x="1805749" y="4274215"/>
            <a:ext cx="676823" cy="1102828"/>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3576146-C38A-4DCD-84CF-81CDB3891966}"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pPr/>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blipFill dpi="0" rotWithShape="1">
          <a:blip r:embed="rId2">
            <a:lum/>
          </a:blip>
          <a:srcRect/>
          <a:stretch>
            <a:fillRect t="-38000" b="-38000"/>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3">
            <a:extLst>
              <a:ext uri="{28A0092B-C50C-407E-A947-70E740481C1C}">
                <a14:useLocalDpi xmlns:a14="http://schemas.microsoft.com/office/drawing/2010/main" val="0"/>
              </a:ext>
            </a:extLst>
          </a:blip>
          <a:srcRect b="47503"/>
          <a:stretch>
            <a:fillRect/>
          </a:stretch>
        </p:blipFill>
        <p:spPr>
          <a:xfrm>
            <a:off x="-96228" y="1851670"/>
            <a:ext cx="9252520" cy="3312368"/>
          </a:xfrm>
          <a:prstGeom prst="rect">
            <a:avLst/>
          </a:prstGeom>
        </p:spPr>
      </p:pic>
      <p:pic>
        <p:nvPicPr>
          <p:cNvPr id="3" name="图片 2"/>
          <p:cNvPicPr>
            <a:picLocks noChangeAspect="1"/>
          </p:cNvPicPr>
          <p:nvPr userDrawn="1"/>
        </p:nvPicPr>
        <p:blipFill rotWithShape="1">
          <a:blip r:embed="rId4">
            <a:extLst>
              <a:ext uri="{28A0092B-C50C-407E-A947-70E740481C1C}">
                <a14:useLocalDpi xmlns:a14="http://schemas.microsoft.com/office/drawing/2010/main" val="0"/>
              </a:ext>
            </a:extLst>
          </a:blip>
          <a:srcRect t="26844"/>
          <a:stretch>
            <a:fillRect/>
          </a:stretch>
        </p:blipFill>
        <p:spPr>
          <a:xfrm>
            <a:off x="-83528" y="2067694"/>
            <a:ext cx="1393379" cy="2251051"/>
          </a:xfrm>
          <a:prstGeom prst="rect">
            <a:avLst/>
          </a:prstGeom>
        </p:spPr>
      </p:pic>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921963" y="3254561"/>
            <a:ext cx="2094786" cy="1545335"/>
          </a:xfrm>
          <a:prstGeom prst="rect">
            <a:avLst/>
          </a:prstGeom>
        </p:spPr>
      </p:pic>
      <p:pic>
        <p:nvPicPr>
          <p:cNvPr id="5" name="图片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452320" y="3939902"/>
            <a:ext cx="1789088" cy="1669891"/>
          </a:xfrm>
          <a:prstGeom prst="rect">
            <a:avLst/>
          </a:prstGeom>
        </p:spPr>
      </p:pic>
      <p:pic>
        <p:nvPicPr>
          <p:cNvPr id="6" name="图片 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753909" y="1826270"/>
            <a:ext cx="1316105" cy="2679214"/>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t="-38000" b="-38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576146-C38A-4DCD-84CF-81CDB3891966}" type="datetimeFigureOut">
              <a:rPr lang="zh-CN" altLang="en-US" smtClean="0"/>
              <a:pPr/>
              <a:t>2018/12/30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C2AFFC-7EC3-4C38-B0B1-7FABB7B56367}" type="slidenum">
              <a:rPr lang="zh-CN" altLang="en-US" smtClean="0"/>
              <a:pPr/>
              <a:t>‹#›</a:t>
            </a:fld>
            <a:endParaRPr lang="zh-CN" altLang="en-US"/>
          </a:p>
        </p:txBody>
      </p:sp>
      <p:pic>
        <p:nvPicPr>
          <p:cNvPr id="6" name="图片 5"/>
          <p:cNvPicPr>
            <a:picLocks noChangeAspect="1"/>
          </p:cNvPicPr>
          <p:nvPr userDrawn="1"/>
        </p:nvPicPr>
        <p:blipFill rotWithShape="1">
          <a:blip r:embed="rId3">
            <a:extLst>
              <a:ext uri="{28A0092B-C50C-407E-A947-70E740481C1C}">
                <a14:useLocalDpi xmlns:a14="http://schemas.microsoft.com/office/drawing/2010/main" val="0"/>
              </a:ext>
            </a:extLst>
          </a:blip>
          <a:srcRect l="73867" t="8001" r="10858" b="57000"/>
          <a:stretch>
            <a:fillRect/>
          </a:stretch>
        </p:blipFill>
        <p:spPr>
          <a:xfrm>
            <a:off x="7991872" y="-34308"/>
            <a:ext cx="1152128" cy="1800200"/>
          </a:xfrm>
          <a:prstGeom prst="rect">
            <a:avLst/>
          </a:prstGeom>
        </p:spPr>
      </p:pic>
      <p:grpSp>
        <p:nvGrpSpPr>
          <p:cNvPr id="9" name="组合 8"/>
          <p:cNvGrpSpPr/>
          <p:nvPr userDrawn="1"/>
        </p:nvGrpSpPr>
        <p:grpSpPr>
          <a:xfrm>
            <a:off x="9761" y="241759"/>
            <a:ext cx="1153496" cy="648072"/>
            <a:chOff x="9761" y="241759"/>
            <a:chExt cx="1153496" cy="648072"/>
          </a:xfrm>
        </p:grpSpPr>
        <p:pic>
          <p:nvPicPr>
            <p:cNvPr id="7" name="图片 6"/>
            <p:cNvPicPr>
              <a:picLocks noChangeAspect="1"/>
            </p:cNvPicPr>
            <p:nvPr userDrawn="1"/>
          </p:nvPicPr>
          <p:blipFill rotWithShape="1">
            <a:blip r:embed="rId3">
              <a:extLst>
                <a:ext uri="{28A0092B-C50C-407E-A947-70E740481C1C}">
                  <a14:useLocalDpi xmlns:a14="http://schemas.microsoft.com/office/drawing/2010/main" val="0"/>
                </a:ext>
              </a:extLst>
            </a:blip>
            <a:srcRect r="84657" b="60713"/>
            <a:stretch>
              <a:fillRect/>
            </a:stretch>
          </p:blipFill>
          <p:spPr>
            <a:xfrm rot="16200000">
              <a:off x="251520" y="0"/>
              <a:ext cx="648072" cy="1131590"/>
            </a:xfrm>
            <a:prstGeom prst="rect">
              <a:avLst/>
            </a:prstGeom>
          </p:spPr>
        </p:pic>
        <p:pic>
          <p:nvPicPr>
            <p:cNvPr id="8" name="图片 7"/>
            <p:cNvPicPr>
              <a:picLocks noChangeAspect="1"/>
            </p:cNvPicPr>
            <p:nvPr userDrawn="1"/>
          </p:nvPicPr>
          <p:blipFill rotWithShape="1">
            <a:blip r:embed="rId4">
              <a:extLst>
                <a:ext uri="{28A0092B-C50C-407E-A947-70E740481C1C}">
                  <a14:useLocalDpi xmlns:a14="http://schemas.microsoft.com/office/drawing/2010/main" val="0"/>
                </a:ext>
              </a:extLst>
            </a:blip>
            <a:srcRect t="21261"/>
            <a:stretch>
              <a:fillRect/>
            </a:stretch>
          </p:blipFill>
          <p:spPr>
            <a:xfrm rot="16200000">
              <a:off x="331797" y="34332"/>
              <a:ext cx="607167" cy="1055752"/>
            </a:xfrm>
            <a:prstGeom prst="rect">
              <a:avLst/>
            </a:prstGeom>
          </p:spPr>
        </p:pic>
      </p:grpSp>
      <p:pic>
        <p:nvPicPr>
          <p:cNvPr id="10" name="图片 9"/>
          <p:cNvPicPr>
            <a:picLocks noChangeAspect="1"/>
          </p:cNvPicPr>
          <p:nvPr userDrawn="1"/>
        </p:nvPicPr>
        <p:blipFill rotWithShape="1">
          <a:blip r:embed="rId5">
            <a:extLst>
              <a:ext uri="{28A0092B-C50C-407E-A947-70E740481C1C}">
                <a14:useLocalDpi xmlns:a14="http://schemas.microsoft.com/office/drawing/2010/main" val="0"/>
              </a:ext>
            </a:extLst>
          </a:blip>
          <a:srcRect b="35719"/>
          <a:stretch>
            <a:fillRect/>
          </a:stretch>
        </p:blipFill>
        <p:spPr>
          <a:xfrm>
            <a:off x="0" y="1961481"/>
            <a:ext cx="9144000" cy="3110114"/>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3576146-C38A-4DCD-84CF-81CDB3891966}"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pPr/>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3576146-C38A-4DCD-84CF-81CDB3891966}"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pPr/>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576146-C38A-4DCD-84CF-81CDB3891966}"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pPr/>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8000" b="-3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73576146-C38A-4DCD-84CF-81CDB3891966}" type="datetimeFigureOut">
              <a:rPr lang="zh-CN" altLang="en-US" smtClean="0"/>
              <a:pPr/>
              <a:t>2018/12/30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CC2AFFC-7EC3-4C38-B0B1-7FABB7B5636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8000" b="-38000"/>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t="-1" b="37722"/>
          <a:stretch>
            <a:fillRect/>
          </a:stretch>
        </p:blipFill>
        <p:spPr>
          <a:xfrm>
            <a:off x="-19050" y="1359594"/>
            <a:ext cx="9144000" cy="3804444"/>
          </a:xfrm>
          <a:prstGeom prst="rect">
            <a:avLst/>
          </a:prstGeom>
        </p:spPr>
      </p:pic>
      <p:pic>
        <p:nvPicPr>
          <p:cNvPr id="11" name="图片 10"/>
          <p:cNvPicPr>
            <a:picLocks noChangeAspect="1"/>
          </p:cNvPicPr>
          <p:nvPr/>
        </p:nvPicPr>
        <p:blipFill rotWithShape="1">
          <a:blip r:embed="rId5">
            <a:extLst>
              <a:ext uri="{28A0092B-C50C-407E-A947-70E740481C1C}">
                <a14:useLocalDpi xmlns:a14="http://schemas.microsoft.com/office/drawing/2010/main" val="0"/>
              </a:ext>
            </a:extLst>
          </a:blip>
          <a:srcRect b="58512"/>
          <a:stretch>
            <a:fillRect/>
          </a:stretch>
        </p:blipFill>
        <p:spPr>
          <a:xfrm>
            <a:off x="18604" y="3507854"/>
            <a:ext cx="9144000" cy="1656184"/>
          </a:xfrm>
          <a:prstGeom prst="rect">
            <a:avLst/>
          </a:prstGeom>
        </p:spPr>
      </p:pic>
      <p:sp>
        <p:nvSpPr>
          <p:cNvPr id="4" name="TextBox 40"/>
          <p:cNvSpPr txBox="1"/>
          <p:nvPr/>
        </p:nvSpPr>
        <p:spPr>
          <a:xfrm>
            <a:off x="1597998" y="1653683"/>
            <a:ext cx="5907387" cy="830997"/>
          </a:xfrm>
          <a:prstGeom prst="rect">
            <a:avLst/>
          </a:prstGeom>
          <a:noFill/>
        </p:spPr>
        <p:txBody>
          <a:bodyPr wrap="none" rtlCol="0">
            <a:spAutoFit/>
          </a:bodyPr>
          <a:lstStyle/>
          <a:p>
            <a:pPr algn="ctr"/>
            <a:r>
              <a:rPr lang="en-US" altLang="zh-CN" sz="48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UML</a:t>
            </a:r>
            <a:r>
              <a:rPr lang="zh-CN" altLang="en-US" sz="48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基础</a:t>
            </a:r>
            <a:r>
              <a:rPr lang="en-US" altLang="zh-CN" sz="48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III</a:t>
            </a:r>
            <a:r>
              <a:rPr lang="zh-CN" altLang="en-US" sz="48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翻转</a:t>
            </a:r>
            <a:r>
              <a:rPr lang="en-US" altLang="zh-CN" sz="48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PPT</a:t>
            </a:r>
            <a:endParaRPr lang="zh-CN" altLang="en-US" sz="4800"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TextBox 41"/>
          <p:cNvSpPr txBox="1"/>
          <p:nvPr/>
        </p:nvSpPr>
        <p:spPr>
          <a:xfrm>
            <a:off x="3609759" y="2474169"/>
            <a:ext cx="1883849" cy="369332"/>
          </a:xfrm>
          <a:prstGeom prst="rect">
            <a:avLst/>
          </a:prstGeom>
          <a:noFill/>
        </p:spPr>
        <p:txBody>
          <a:bodyPr wrap="none" rtlCol="0">
            <a:spAutoFit/>
          </a:bodyPr>
          <a:lstStyle/>
          <a:p>
            <a:pPr algn="ct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PRD-2018-GO3</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7" name="直接连接符 6"/>
          <p:cNvCxnSpPr/>
          <p:nvPr/>
        </p:nvCxnSpPr>
        <p:spPr>
          <a:xfrm>
            <a:off x="2556604" y="2843501"/>
            <a:ext cx="406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9232" y="3291830"/>
            <a:ext cx="1889096" cy="1718468"/>
          </a:xfrm>
          <a:prstGeom prst="rect">
            <a:avLst/>
          </a:prstGeom>
        </p:spPr>
      </p:pic>
      <p:pic>
        <p:nvPicPr>
          <p:cNvPr id="13" name="图片 12"/>
          <p:cNvPicPr>
            <a:picLocks noChangeAspect="1"/>
          </p:cNvPicPr>
          <p:nvPr/>
        </p:nvPicPr>
        <p:blipFill rotWithShape="1">
          <a:blip r:embed="rId7">
            <a:extLst>
              <a:ext uri="{28A0092B-C50C-407E-A947-70E740481C1C}">
                <a14:useLocalDpi xmlns:a14="http://schemas.microsoft.com/office/drawing/2010/main" val="0"/>
              </a:ext>
            </a:extLst>
          </a:blip>
          <a:srcRect t="28893"/>
          <a:stretch>
            <a:fillRect/>
          </a:stretch>
        </p:blipFill>
        <p:spPr>
          <a:xfrm>
            <a:off x="-60895" y="1492120"/>
            <a:ext cx="1467111" cy="2303766"/>
          </a:xfrm>
          <a:prstGeom prst="rect">
            <a:avLst/>
          </a:prstGeom>
        </p:spPr>
      </p:pic>
      <p:sp>
        <p:nvSpPr>
          <p:cNvPr id="14" name="TextBox 41">
            <a:extLst>
              <a:ext uri="{FF2B5EF4-FFF2-40B4-BE49-F238E27FC236}">
                <a16:creationId xmlns:a16="http://schemas.microsoft.com/office/drawing/2014/main" xmlns="" id="{EE6E5AF2-1F16-482C-9B5A-89D523365C58}"/>
              </a:ext>
            </a:extLst>
          </p:cNvPr>
          <p:cNvSpPr txBox="1"/>
          <p:nvPr/>
        </p:nvSpPr>
        <p:spPr>
          <a:xfrm>
            <a:off x="2521433" y="2935834"/>
            <a:ext cx="4148893" cy="646331"/>
          </a:xfrm>
          <a:prstGeom prst="rect">
            <a:avLst/>
          </a:prstGeom>
          <a:noFill/>
        </p:spPr>
        <p:txBody>
          <a:bodyPr wrap="none" rtlCol="0">
            <a:spAutoFit/>
          </a:bodyPr>
          <a:lstStyle/>
          <a:p>
            <a:pPr algn="ct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组长：沈启航</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组员：徐哲远</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叶柏成</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gn="ct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骆佳俊 杨以恒</a:t>
            </a:r>
          </a:p>
        </p:txBody>
      </p:sp>
      <p:pic>
        <p:nvPicPr>
          <p:cNvPr id="15" name="图片 14">
            <a:extLst>
              <a:ext uri="{FF2B5EF4-FFF2-40B4-BE49-F238E27FC236}">
                <a16:creationId xmlns:a16="http://schemas.microsoft.com/office/drawing/2014/main" xmlns="" id="{07ED4DC3-F921-49FC-A98B-A503F28146BA}"/>
              </a:ext>
            </a:extLst>
          </p:cNvPr>
          <p:cNvPicPr/>
          <p:nvPr/>
        </p:nvPicPr>
        <p:blipFill>
          <a:blip r:embed="rId8">
            <a:extLst>
              <a:ext uri="{28A0092B-C50C-407E-A947-70E740481C1C}">
                <a14:useLocalDpi xmlns:a14="http://schemas.microsoft.com/office/drawing/2010/main" val="0"/>
              </a:ext>
            </a:extLst>
          </a:blip>
          <a:stretch>
            <a:fillRect/>
          </a:stretch>
        </p:blipFill>
        <p:spPr>
          <a:xfrm>
            <a:off x="7740352" y="12591"/>
            <a:ext cx="1384598" cy="1118999"/>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450" y="465605"/>
            <a:ext cx="1800200" cy="432048"/>
          </a:xfrm>
          <a:prstGeom prst="roundRect">
            <a:avLst/>
          </a:prstGeom>
        </p:spPr>
        <p:txBody>
          <a:bodyPr vert="horz" lIns="91440" tIns="45720" rIns="91440" bIns="45720" rtlCol="0">
            <a:normAutofit fontScale="62500" lnSpcReduction="20000"/>
          </a:bodyPr>
          <a:lstStyle/>
          <a:p>
            <a:pPr algn="ctr">
              <a:spcBef>
                <a:spcPct val="20000"/>
              </a:spcBef>
              <a:buFont typeface="Arial" panose="020B0604020202020204" pitchFamily="34" charset="0"/>
              <a:buNone/>
            </a:pPr>
            <a:r>
              <a:rPr lang="zh-CN" altLang="en-US" sz="32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对象图的用途</a:t>
            </a:r>
          </a:p>
        </p:txBody>
      </p:sp>
      <p:grpSp>
        <p:nvGrpSpPr>
          <p:cNvPr id="53" name="Group 31"/>
          <p:cNvGrpSpPr/>
          <p:nvPr/>
        </p:nvGrpSpPr>
        <p:grpSpPr>
          <a:xfrm>
            <a:off x="1110448" y="1136434"/>
            <a:ext cx="2531216" cy="662554"/>
            <a:chOff x="6822581" y="1851723"/>
            <a:chExt cx="3374956" cy="883405"/>
          </a:xfrm>
        </p:grpSpPr>
        <p:sp>
          <p:nvSpPr>
            <p:cNvPr id="54" name="TextBox 32"/>
            <p:cNvSpPr txBox="1"/>
            <p:nvPr/>
          </p:nvSpPr>
          <p:spPr>
            <a:xfrm>
              <a:off x="7457041" y="1984372"/>
              <a:ext cx="2740496" cy="666165"/>
            </a:xfrm>
            <a:prstGeom prst="rect">
              <a:avLst/>
            </a:prstGeom>
            <a:noFill/>
          </p:spPr>
          <p:txBody>
            <a:bodyPr wrap="none" rtlCol="0">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捕获实例和连接</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5" name="TextBox 33"/>
            <p:cNvSpPr txBox="1"/>
            <p:nvPr/>
          </p:nvSpPr>
          <p:spPr>
            <a:xfrm>
              <a:off x="6822581" y="1851723"/>
              <a:ext cx="921620" cy="883405"/>
            </a:xfrm>
            <a:prstGeom prst="rect">
              <a:avLst/>
            </a:prstGeom>
            <a:noFill/>
          </p:spPr>
          <p:txBody>
            <a:bodyPr wrap="none" rtlCol="0">
              <a:spAutoFit/>
            </a:bodyPr>
            <a:lstStyle/>
            <a:p>
              <a:pPr>
                <a:lnSpc>
                  <a:spcPct val="150000"/>
                </a:lnSpc>
              </a:pPr>
              <a:r>
                <a:rPr lang="en-US"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01.</a:t>
              </a:r>
              <a:endParaRPr lang="en-GB"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grpSp>
        <p:nvGrpSpPr>
          <p:cNvPr id="22" name="Group 31">
            <a:extLst>
              <a:ext uri="{FF2B5EF4-FFF2-40B4-BE49-F238E27FC236}">
                <a16:creationId xmlns:a16="http://schemas.microsoft.com/office/drawing/2014/main" xmlns="" id="{C4E01949-B4F6-4997-AD25-697982008B4C}"/>
              </a:ext>
            </a:extLst>
          </p:cNvPr>
          <p:cNvGrpSpPr/>
          <p:nvPr/>
        </p:nvGrpSpPr>
        <p:grpSpPr>
          <a:xfrm>
            <a:off x="4117509" y="1160770"/>
            <a:ext cx="3419725" cy="662554"/>
            <a:chOff x="6822581" y="1851723"/>
            <a:chExt cx="4559635" cy="883405"/>
          </a:xfrm>
        </p:grpSpPr>
        <p:sp>
          <p:nvSpPr>
            <p:cNvPr id="23" name="TextBox 32">
              <a:extLst>
                <a:ext uri="{FF2B5EF4-FFF2-40B4-BE49-F238E27FC236}">
                  <a16:creationId xmlns:a16="http://schemas.microsoft.com/office/drawing/2014/main" xmlns="" id="{6233F416-8F36-4CA8-910E-925A26BE7705}"/>
                </a:ext>
              </a:extLst>
            </p:cNvPr>
            <p:cNvSpPr txBox="1"/>
            <p:nvPr/>
          </p:nvSpPr>
          <p:spPr>
            <a:xfrm>
              <a:off x="7716253" y="1952167"/>
              <a:ext cx="3665963" cy="666165"/>
            </a:xfrm>
            <a:prstGeom prst="rect">
              <a:avLst/>
            </a:prstGeom>
            <a:noFill/>
          </p:spPr>
          <p:txBody>
            <a:bodyPr wrap="none" rtlCol="0">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在分析和设计阶段创建</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4" name="TextBox 33">
              <a:extLst>
                <a:ext uri="{FF2B5EF4-FFF2-40B4-BE49-F238E27FC236}">
                  <a16:creationId xmlns:a16="http://schemas.microsoft.com/office/drawing/2014/main" xmlns="" id="{91AABECB-7B88-4092-B4C9-FE52B0268208}"/>
                </a:ext>
              </a:extLst>
            </p:cNvPr>
            <p:cNvSpPr txBox="1"/>
            <p:nvPr/>
          </p:nvSpPr>
          <p:spPr>
            <a:xfrm>
              <a:off x="6822581" y="1851723"/>
              <a:ext cx="921620" cy="883405"/>
            </a:xfrm>
            <a:prstGeom prst="rect">
              <a:avLst/>
            </a:prstGeom>
            <a:noFill/>
          </p:spPr>
          <p:txBody>
            <a:bodyPr wrap="none" rtlCol="0">
              <a:spAutoFit/>
            </a:bodyPr>
            <a:lstStyle/>
            <a:p>
              <a:pPr>
                <a:lnSpc>
                  <a:spcPct val="150000"/>
                </a:lnSpc>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02</a:t>
              </a:r>
              <a:r>
                <a:rPr lang="en-US"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endParaRPr lang="en-GB"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grpSp>
        <p:nvGrpSpPr>
          <p:cNvPr id="25" name="Group 31">
            <a:extLst>
              <a:ext uri="{FF2B5EF4-FFF2-40B4-BE49-F238E27FC236}">
                <a16:creationId xmlns:a16="http://schemas.microsoft.com/office/drawing/2014/main" xmlns="" id="{772A6A88-CD47-44E1-B900-112C273AA3A3}"/>
              </a:ext>
            </a:extLst>
          </p:cNvPr>
          <p:cNvGrpSpPr/>
          <p:nvPr/>
        </p:nvGrpSpPr>
        <p:grpSpPr>
          <a:xfrm>
            <a:off x="1110448" y="1937230"/>
            <a:ext cx="3044177" cy="662554"/>
            <a:chOff x="6822581" y="1851723"/>
            <a:chExt cx="4058904" cy="883405"/>
          </a:xfrm>
        </p:grpSpPr>
        <p:sp>
          <p:nvSpPr>
            <p:cNvPr id="26" name="TextBox 32">
              <a:extLst>
                <a:ext uri="{FF2B5EF4-FFF2-40B4-BE49-F238E27FC236}">
                  <a16:creationId xmlns:a16="http://schemas.microsoft.com/office/drawing/2014/main" xmlns="" id="{39AA00F1-C11C-4917-A198-3F50B713D596}"/>
                </a:ext>
              </a:extLst>
            </p:cNvPr>
            <p:cNvSpPr txBox="1"/>
            <p:nvPr/>
          </p:nvSpPr>
          <p:spPr>
            <a:xfrm>
              <a:off x="7457041" y="1984372"/>
              <a:ext cx="3424444" cy="666165"/>
            </a:xfrm>
            <a:prstGeom prst="rect">
              <a:avLst/>
            </a:prstGeom>
            <a:noFill/>
          </p:spPr>
          <p:txBody>
            <a:bodyPr wrap="none" rtlCol="0">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捕获交互的静态部分</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7" name="TextBox 33">
              <a:extLst>
                <a:ext uri="{FF2B5EF4-FFF2-40B4-BE49-F238E27FC236}">
                  <a16:creationId xmlns:a16="http://schemas.microsoft.com/office/drawing/2014/main" xmlns="" id="{27610A72-42A2-49FB-8241-6621DE9F4847}"/>
                </a:ext>
              </a:extLst>
            </p:cNvPr>
            <p:cNvSpPr txBox="1"/>
            <p:nvPr/>
          </p:nvSpPr>
          <p:spPr>
            <a:xfrm>
              <a:off x="6822581" y="1851723"/>
              <a:ext cx="921620" cy="883405"/>
            </a:xfrm>
            <a:prstGeom prst="rect">
              <a:avLst/>
            </a:prstGeom>
            <a:noFill/>
          </p:spPr>
          <p:txBody>
            <a:bodyPr wrap="none" rtlCol="0">
              <a:spAutoFit/>
            </a:bodyPr>
            <a:lstStyle/>
            <a:p>
              <a:pPr>
                <a:lnSpc>
                  <a:spcPct val="150000"/>
                </a:lnSpc>
              </a:pPr>
              <a:r>
                <a:rPr lang="en-US"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03.</a:t>
              </a:r>
              <a:endParaRPr lang="en-GB"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grpSp>
        <p:nvGrpSpPr>
          <p:cNvPr id="28" name="Group 31">
            <a:extLst>
              <a:ext uri="{FF2B5EF4-FFF2-40B4-BE49-F238E27FC236}">
                <a16:creationId xmlns:a16="http://schemas.microsoft.com/office/drawing/2014/main" xmlns="" id="{A9D048DC-FAC6-486A-907D-7D8CA7414061}"/>
              </a:ext>
            </a:extLst>
          </p:cNvPr>
          <p:cNvGrpSpPr/>
          <p:nvPr/>
        </p:nvGrpSpPr>
        <p:grpSpPr>
          <a:xfrm>
            <a:off x="4117510" y="1961566"/>
            <a:ext cx="3528728" cy="662554"/>
            <a:chOff x="6822581" y="1851723"/>
            <a:chExt cx="4704972" cy="883405"/>
          </a:xfrm>
        </p:grpSpPr>
        <p:sp>
          <p:nvSpPr>
            <p:cNvPr id="29" name="TextBox 32">
              <a:extLst>
                <a:ext uri="{FF2B5EF4-FFF2-40B4-BE49-F238E27FC236}">
                  <a16:creationId xmlns:a16="http://schemas.microsoft.com/office/drawing/2014/main" xmlns="" id="{AD62F1EC-9B14-474C-ADFE-5732B78B644E}"/>
                </a:ext>
              </a:extLst>
            </p:cNvPr>
            <p:cNvSpPr txBox="1"/>
            <p:nvPr/>
          </p:nvSpPr>
          <p:spPr>
            <a:xfrm>
              <a:off x="7716252" y="1959632"/>
              <a:ext cx="3811301" cy="666165"/>
            </a:xfrm>
            <a:prstGeom prst="rect">
              <a:avLst/>
            </a:prstGeom>
            <a:noFill/>
          </p:spPr>
          <p:txBody>
            <a:bodyPr wrap="none" rtlCol="0">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举例说明数据</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对象结构</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0" name="TextBox 33">
              <a:extLst>
                <a:ext uri="{FF2B5EF4-FFF2-40B4-BE49-F238E27FC236}">
                  <a16:creationId xmlns:a16="http://schemas.microsoft.com/office/drawing/2014/main" xmlns="" id="{0DFB59CC-7BBC-4277-B9D9-C41C279C62C9}"/>
                </a:ext>
              </a:extLst>
            </p:cNvPr>
            <p:cNvSpPr txBox="1"/>
            <p:nvPr/>
          </p:nvSpPr>
          <p:spPr>
            <a:xfrm>
              <a:off x="6822581" y="1851723"/>
              <a:ext cx="921620" cy="883405"/>
            </a:xfrm>
            <a:prstGeom prst="rect">
              <a:avLst/>
            </a:prstGeom>
            <a:noFill/>
          </p:spPr>
          <p:txBody>
            <a:bodyPr wrap="none" rtlCol="0">
              <a:spAutoFit/>
            </a:bodyPr>
            <a:lstStyle/>
            <a:p>
              <a:pPr>
                <a:lnSpc>
                  <a:spcPct val="150000"/>
                </a:lnSpc>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04</a:t>
              </a:r>
              <a:r>
                <a:rPr lang="en-US"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endParaRPr lang="en-GB"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grpSp>
        <p:nvGrpSpPr>
          <p:cNvPr id="31" name="Group 31">
            <a:extLst>
              <a:ext uri="{FF2B5EF4-FFF2-40B4-BE49-F238E27FC236}">
                <a16:creationId xmlns:a16="http://schemas.microsoft.com/office/drawing/2014/main" xmlns="" id="{8FF56C66-355E-4076-895B-7A1DC697478D}"/>
              </a:ext>
            </a:extLst>
          </p:cNvPr>
          <p:cNvGrpSpPr/>
          <p:nvPr/>
        </p:nvGrpSpPr>
        <p:grpSpPr>
          <a:xfrm>
            <a:off x="1110448" y="2636916"/>
            <a:ext cx="2531854" cy="662554"/>
            <a:chOff x="6822581" y="1851723"/>
            <a:chExt cx="3375807" cy="883405"/>
          </a:xfrm>
        </p:grpSpPr>
        <p:sp>
          <p:nvSpPr>
            <p:cNvPr id="32" name="TextBox 32">
              <a:extLst>
                <a:ext uri="{FF2B5EF4-FFF2-40B4-BE49-F238E27FC236}">
                  <a16:creationId xmlns:a16="http://schemas.microsoft.com/office/drawing/2014/main" xmlns="" id="{53D85C2E-4863-499B-9921-2F99F76BBF7B}"/>
                </a:ext>
              </a:extLst>
            </p:cNvPr>
            <p:cNvSpPr txBox="1"/>
            <p:nvPr/>
          </p:nvSpPr>
          <p:spPr>
            <a:xfrm>
              <a:off x="7558348" y="1986536"/>
              <a:ext cx="2640040" cy="666165"/>
            </a:xfrm>
            <a:prstGeom prst="rect">
              <a:avLst/>
            </a:prstGeom>
            <a:noFill/>
          </p:spPr>
          <p:txBody>
            <a:bodyPr wrap="none" rtlCol="0">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详细描述瞬态图</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3" name="TextBox 33">
              <a:extLst>
                <a:ext uri="{FF2B5EF4-FFF2-40B4-BE49-F238E27FC236}">
                  <a16:creationId xmlns:a16="http://schemas.microsoft.com/office/drawing/2014/main" xmlns="" id="{1DFABB42-4B1D-4C81-9460-30BFC157A0D0}"/>
                </a:ext>
              </a:extLst>
            </p:cNvPr>
            <p:cNvSpPr txBox="1"/>
            <p:nvPr/>
          </p:nvSpPr>
          <p:spPr>
            <a:xfrm>
              <a:off x="6822581" y="1851723"/>
              <a:ext cx="921621" cy="883405"/>
            </a:xfrm>
            <a:prstGeom prst="rect">
              <a:avLst/>
            </a:prstGeom>
            <a:noFill/>
          </p:spPr>
          <p:txBody>
            <a:bodyPr wrap="none" rtlCol="0">
              <a:spAutoFit/>
            </a:bodyPr>
            <a:lstStyle/>
            <a:p>
              <a:pPr>
                <a:lnSpc>
                  <a:spcPct val="150000"/>
                </a:lnSpc>
              </a:pPr>
              <a:r>
                <a:rPr lang="en-US"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05.</a:t>
              </a:r>
              <a:endParaRPr lang="en-GB"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grpSp>
        <p:nvGrpSpPr>
          <p:cNvPr id="34" name="Group 31">
            <a:extLst>
              <a:ext uri="{FF2B5EF4-FFF2-40B4-BE49-F238E27FC236}">
                <a16:creationId xmlns:a16="http://schemas.microsoft.com/office/drawing/2014/main" xmlns="" id="{65287731-8A93-4BCA-AEB6-E563DC43C635}"/>
              </a:ext>
            </a:extLst>
          </p:cNvPr>
          <p:cNvGrpSpPr/>
          <p:nvPr/>
        </p:nvGrpSpPr>
        <p:grpSpPr>
          <a:xfrm>
            <a:off x="4117508" y="2661252"/>
            <a:ext cx="4537333" cy="1062399"/>
            <a:chOff x="6822581" y="1851723"/>
            <a:chExt cx="6049780" cy="1416531"/>
          </a:xfrm>
        </p:grpSpPr>
        <p:sp>
          <p:nvSpPr>
            <p:cNvPr id="35" name="TextBox 32">
              <a:extLst>
                <a:ext uri="{FF2B5EF4-FFF2-40B4-BE49-F238E27FC236}">
                  <a16:creationId xmlns:a16="http://schemas.microsoft.com/office/drawing/2014/main" xmlns="" id="{BC001706-D72D-489F-B390-6F2CB1AC8F17}"/>
                </a:ext>
              </a:extLst>
            </p:cNvPr>
            <p:cNvSpPr txBox="1"/>
            <p:nvPr/>
          </p:nvSpPr>
          <p:spPr>
            <a:xfrm>
              <a:off x="7716255" y="1986536"/>
              <a:ext cx="5156106" cy="1281718"/>
            </a:xfrm>
            <a:prstGeom prst="rect">
              <a:avLst/>
            </a:prstGeom>
            <a:noFill/>
          </p:spPr>
          <p:txBody>
            <a:bodyPr wrap="square" rtlCol="0">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由分析人员、设计人员和代码</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实现人员开发</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6" name="TextBox 33">
              <a:extLst>
                <a:ext uri="{FF2B5EF4-FFF2-40B4-BE49-F238E27FC236}">
                  <a16:creationId xmlns:a16="http://schemas.microsoft.com/office/drawing/2014/main" xmlns="" id="{9744E679-FAAA-470E-BA5C-0F855F42285E}"/>
                </a:ext>
              </a:extLst>
            </p:cNvPr>
            <p:cNvSpPr txBox="1"/>
            <p:nvPr/>
          </p:nvSpPr>
          <p:spPr>
            <a:xfrm>
              <a:off x="6822581" y="1851723"/>
              <a:ext cx="921620" cy="883405"/>
            </a:xfrm>
            <a:prstGeom prst="rect">
              <a:avLst/>
            </a:prstGeom>
            <a:noFill/>
          </p:spPr>
          <p:txBody>
            <a:bodyPr wrap="none" rtlCol="0">
              <a:spAutoFit/>
            </a:bodyPr>
            <a:lstStyle/>
            <a:p>
              <a:pPr>
                <a:lnSpc>
                  <a:spcPct val="150000"/>
                </a:lnSpc>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06</a:t>
              </a:r>
              <a:r>
                <a:rPr lang="en-US"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endParaRPr lang="en-GB" sz="2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spTree>
    <p:extLst>
      <p:ext uri="{BB962C8B-B14F-4D97-AF65-F5344CB8AC3E}">
        <p14:creationId xmlns:p14="http://schemas.microsoft.com/office/powerpoint/2010/main" val="64754850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449" y="465604"/>
            <a:ext cx="2055371" cy="369657"/>
          </a:xfrm>
          <a:prstGeom prst="roundRect">
            <a:avLst/>
          </a:prstGeom>
        </p:spPr>
        <p:txBody>
          <a:bodyPr vert="horz" lIns="91440" tIns="45720" rIns="91440" bIns="45720" rtlCol="0">
            <a:normAutofit fontScale="55000" lnSpcReduction="20000"/>
          </a:bodyPr>
          <a:lstStyle/>
          <a:p>
            <a:pPr algn="ctr">
              <a:spcBef>
                <a:spcPct val="20000"/>
              </a:spcBef>
              <a:buFont typeface="Arial" panose="020B0604020202020204" pitchFamily="34" charset="0"/>
              <a:buNone/>
            </a:pPr>
            <a:r>
              <a:rPr lang="zh-CN" altLang="en-US" sz="32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对象图与类图对比</a:t>
            </a:r>
          </a:p>
        </p:txBody>
      </p:sp>
      <p:graphicFrame>
        <p:nvGraphicFramePr>
          <p:cNvPr id="6" name="表格 5">
            <a:extLst>
              <a:ext uri="{FF2B5EF4-FFF2-40B4-BE49-F238E27FC236}">
                <a16:creationId xmlns:a16="http://schemas.microsoft.com/office/drawing/2014/main" xmlns="" id="{90796577-DE11-4454-A740-86CD1DDDF95F}"/>
              </a:ext>
            </a:extLst>
          </p:cNvPr>
          <p:cNvGraphicFramePr>
            <a:graphicFrameLocks noGrp="1"/>
          </p:cNvGraphicFramePr>
          <p:nvPr>
            <p:extLst>
              <p:ext uri="{D42A27DB-BD31-4B8C-83A1-F6EECF244321}">
                <p14:modId xmlns:p14="http://schemas.microsoft.com/office/powerpoint/2010/main" val="603488737"/>
              </p:ext>
            </p:extLst>
          </p:nvPr>
        </p:nvGraphicFramePr>
        <p:xfrm>
          <a:off x="1078649" y="915566"/>
          <a:ext cx="7299056" cy="3889305"/>
        </p:xfrm>
        <a:graphic>
          <a:graphicData uri="http://schemas.openxmlformats.org/drawingml/2006/table">
            <a:tbl>
              <a:tblPr firstRow="1" bandRow="1">
                <a:tableStyleId>{5C22544A-7EE6-4342-B048-85BDC9FD1C3A}</a:tableStyleId>
              </a:tblPr>
              <a:tblGrid>
                <a:gridCol w="3554640">
                  <a:extLst>
                    <a:ext uri="{9D8B030D-6E8A-4147-A177-3AD203B41FA5}">
                      <a16:colId xmlns:a16="http://schemas.microsoft.com/office/drawing/2014/main" xmlns="" val="1928324008"/>
                    </a:ext>
                  </a:extLst>
                </a:gridCol>
                <a:gridCol w="3744416">
                  <a:extLst>
                    <a:ext uri="{9D8B030D-6E8A-4147-A177-3AD203B41FA5}">
                      <a16:colId xmlns:a16="http://schemas.microsoft.com/office/drawing/2014/main" xmlns="" val="3304361793"/>
                    </a:ext>
                  </a:extLst>
                </a:gridCol>
              </a:tblGrid>
              <a:tr h="366663">
                <a:tc>
                  <a:txBody>
                    <a:bodyPr/>
                    <a:lstStyle/>
                    <a:p>
                      <a:pPr algn="l"/>
                      <a:r>
                        <a:rPr lang="zh-CN" altLang="en-US" sz="1600" dirty="0">
                          <a:latin typeface="宋体" panose="02010600030101010101" pitchFamily="2" charset="-122"/>
                          <a:ea typeface="宋体" panose="02010600030101010101" pitchFamily="2" charset="-122"/>
                        </a:rPr>
                        <a:t>类图</a:t>
                      </a:r>
                    </a:p>
                  </a:txBody>
                  <a:tcPr/>
                </a:tc>
                <a:tc>
                  <a:txBody>
                    <a:bodyPr/>
                    <a:lstStyle/>
                    <a:p>
                      <a:pPr algn="l"/>
                      <a:r>
                        <a:rPr lang="zh-CN" altLang="en-US" sz="1600">
                          <a:latin typeface="宋体" panose="02010600030101010101" pitchFamily="2" charset="-122"/>
                          <a:ea typeface="宋体" panose="02010600030101010101" pitchFamily="2" charset="-122"/>
                        </a:rPr>
                        <a:t>对象图</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xmlns="" val="2316845033"/>
                  </a:ext>
                </a:extLst>
              </a:tr>
              <a:tr h="5821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类具有</a:t>
                      </a:r>
                      <a:r>
                        <a:rPr lang="zh-CN" altLang="en-US" sz="1600" dirty="0">
                          <a:solidFill>
                            <a:srgbClr val="FF0000"/>
                          </a:solidFill>
                          <a:latin typeface="微软雅黑" panose="020B0503020204020204" pitchFamily="34" charset="-122"/>
                          <a:ea typeface="微软雅黑" panose="020B0503020204020204" pitchFamily="34" charset="-122"/>
                        </a:rPr>
                        <a:t>三个</a:t>
                      </a:r>
                      <a:r>
                        <a:rPr lang="zh-CN" altLang="en-US" sz="1600" dirty="0">
                          <a:latin typeface="微软雅黑" panose="020B0503020204020204" pitchFamily="34" charset="-122"/>
                          <a:ea typeface="微软雅黑" panose="020B0503020204020204" pitchFamily="34" charset="-122"/>
                        </a:rPr>
                        <a:t>分栏：名称、属性和操作</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对象图只有</a:t>
                      </a:r>
                      <a:r>
                        <a:rPr lang="zh-CN" altLang="en-US" sz="1600" b="1" dirty="0">
                          <a:solidFill>
                            <a:srgbClr val="FF0000"/>
                          </a:solidFill>
                          <a:latin typeface="微软雅黑" panose="020B0503020204020204" pitchFamily="34" charset="-122"/>
                          <a:ea typeface="微软雅黑" panose="020B0503020204020204" pitchFamily="34" charset="-122"/>
                        </a:rPr>
                        <a:t>两个</a:t>
                      </a:r>
                      <a:r>
                        <a:rPr lang="zh-CN" altLang="en-US" sz="1600" dirty="0">
                          <a:latin typeface="微软雅黑" panose="020B0503020204020204" pitchFamily="34" charset="-122"/>
                          <a:ea typeface="微软雅黑" panose="020B0503020204020204" pitchFamily="34" charset="-122"/>
                        </a:rPr>
                        <a:t>分栏：名称和属性</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76287073"/>
                  </a:ext>
                </a:extLst>
              </a:tr>
              <a:tr h="582171">
                <a:tc>
                  <a:txBody>
                    <a:bodyPr/>
                    <a:lstStyle/>
                    <a:p>
                      <a:pPr algn="l"/>
                      <a:r>
                        <a:rPr lang="zh-CN" altLang="en-US" sz="1600" dirty="0">
                          <a:latin typeface="微软雅黑" panose="020B0503020204020204" pitchFamily="34" charset="-122"/>
                          <a:ea typeface="微软雅黑" panose="020B0503020204020204" pitchFamily="34" charset="-122"/>
                        </a:rPr>
                        <a:t>只有类名</a:t>
                      </a:r>
                    </a:p>
                  </a:txBody>
                  <a:tcPr/>
                </a:tc>
                <a:tc>
                  <a:txBody>
                    <a:bodyPr/>
                    <a:lstStyle/>
                    <a:p>
                      <a:pPr algn="l"/>
                      <a:r>
                        <a:rPr lang="zh-CN" altLang="en-US" sz="1600" dirty="0">
                          <a:latin typeface="微软雅黑" panose="020B0503020204020204" pitchFamily="34" charset="-122"/>
                          <a:ea typeface="微软雅黑" panose="020B0503020204020204" pitchFamily="34" charset="-122"/>
                        </a:rPr>
                        <a:t>对象的名称形式为“对象名：类名” </a:t>
                      </a:r>
                      <a:endParaRPr lang="en-US" altLang="zh-CN"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   匿名对象的名称形式为“：类名”</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301818614"/>
                  </a:ext>
                </a:extLst>
              </a:tr>
              <a:tr h="366663">
                <a:tc>
                  <a:txBody>
                    <a:bodyPr/>
                    <a:lstStyle/>
                    <a:p>
                      <a:pPr algn="l"/>
                      <a:r>
                        <a:rPr lang="zh-CN" altLang="en-US" sz="1600">
                          <a:latin typeface="微软雅黑" panose="020B0503020204020204" pitchFamily="34" charset="-122"/>
                          <a:ea typeface="微软雅黑" panose="020B0503020204020204" pitchFamily="34" charset="-122"/>
                        </a:rPr>
                        <a:t>属性栏定义了所有属性的特征</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l"/>
                      <a:r>
                        <a:rPr lang="zh-CN" altLang="en-US" sz="1600">
                          <a:latin typeface="微软雅黑" panose="020B0503020204020204" pitchFamily="34" charset="-122"/>
                          <a:ea typeface="微软雅黑" panose="020B0503020204020204" pitchFamily="34" charset="-122"/>
                        </a:rPr>
                        <a:t>属性栏定义了属性的当前值</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734500373"/>
                  </a:ext>
                </a:extLst>
              </a:tr>
              <a:tr h="582171">
                <a:tc>
                  <a:txBody>
                    <a:bodyPr/>
                    <a:lstStyle/>
                    <a:p>
                      <a:pPr algn="l"/>
                      <a:r>
                        <a:rPr lang="zh-CN" altLang="en-US" sz="1600" dirty="0">
                          <a:latin typeface="微软雅黑" panose="020B0503020204020204" pitchFamily="34" charset="-122"/>
                          <a:ea typeface="微软雅黑" panose="020B0503020204020204" pitchFamily="34" charset="-122"/>
                        </a:rPr>
                        <a:t>有操作</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FF0000"/>
                          </a:solidFill>
                          <a:latin typeface="微软雅黑" panose="020B0503020204020204" pitchFamily="34" charset="-122"/>
                          <a:ea typeface="微软雅黑" panose="020B0503020204020204" pitchFamily="34" charset="-122"/>
                        </a:rPr>
                        <a:t>对象图中不包括操作</a:t>
                      </a:r>
                      <a:r>
                        <a:rPr lang="zh-CN" altLang="en-US" sz="1600" dirty="0">
                          <a:latin typeface="微软雅黑" panose="020B0503020204020204" pitchFamily="34" charset="-122"/>
                          <a:ea typeface="微软雅黑" panose="020B0503020204020204" pitchFamily="34" charset="-122"/>
                        </a:rPr>
                        <a:t>，因为对于属于同一个类的对象而言，其操作是相同的</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901856419"/>
                  </a:ext>
                </a:extLst>
              </a:tr>
              <a:tr h="582171">
                <a:tc>
                  <a:txBody>
                    <a:bodyPr/>
                    <a:lstStyle/>
                    <a:p>
                      <a:pPr algn="l"/>
                      <a:r>
                        <a:rPr lang="zh-CN" altLang="en-US" sz="1600" dirty="0">
                          <a:latin typeface="微软雅黑" panose="020B0503020204020204" pitchFamily="34" charset="-122"/>
                          <a:ea typeface="微软雅黑" panose="020B0503020204020204" pitchFamily="34" charset="-122"/>
                        </a:rPr>
                        <a:t>类使用关联连接、关联使用名称、角色、多重性及约束等特征定义。</a:t>
                      </a:r>
                    </a:p>
                  </a:txBody>
                  <a:tcPr/>
                </a:tc>
                <a:tc>
                  <a:txBody>
                    <a:bodyPr/>
                    <a:lstStyle/>
                    <a:p>
                      <a:pPr algn="l"/>
                      <a:r>
                        <a:rPr lang="zh-CN" altLang="en-US" sz="1600" dirty="0">
                          <a:latin typeface="微软雅黑" panose="020B0503020204020204" pitchFamily="34" charset="-122"/>
                          <a:ea typeface="微软雅黑" panose="020B0503020204020204" pitchFamily="34" charset="-122"/>
                        </a:rPr>
                        <a:t>使用链接连接：链接的名称、角色名</a:t>
                      </a:r>
                    </a:p>
                  </a:txBody>
                  <a:tcPr/>
                </a:tc>
                <a:extLst>
                  <a:ext uri="{0D108BD9-81ED-4DB2-BD59-A6C34878D82A}">
                    <a16:rowId xmlns:a16="http://schemas.microsoft.com/office/drawing/2014/main" xmlns="" val="682476300"/>
                  </a:ext>
                </a:extLst>
              </a:tr>
              <a:tr h="827295">
                <a:tc>
                  <a:txBody>
                    <a:bodyPr/>
                    <a:lstStyle/>
                    <a:p>
                      <a:pPr algn="l"/>
                      <a:r>
                        <a:rPr lang="zh-CN" altLang="en-US" sz="1600">
                          <a:latin typeface="微软雅黑" panose="020B0503020204020204" pitchFamily="34" charset="-122"/>
                          <a:ea typeface="微软雅黑" panose="020B0503020204020204" pitchFamily="34" charset="-122"/>
                        </a:rPr>
                        <a:t>类是代表的对对象的分类，所以必须说明参与关联的对象的个数</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l"/>
                      <a:r>
                        <a:rPr lang="zh-CN" altLang="en-US" sz="1600" dirty="0">
                          <a:latin typeface="微软雅黑" panose="020B0503020204020204" pitchFamily="34" charset="-122"/>
                          <a:ea typeface="微软雅黑" panose="020B0503020204020204" pitchFamily="34" charset="-122"/>
                        </a:rPr>
                        <a:t>对象代表的单个实体，所有的链接都是一对一的，所以不涉及多重性，即不标对象的个数</a:t>
                      </a:r>
                    </a:p>
                  </a:txBody>
                  <a:tcPr/>
                </a:tc>
                <a:extLst>
                  <a:ext uri="{0D108BD9-81ED-4DB2-BD59-A6C34878D82A}">
                    <a16:rowId xmlns:a16="http://schemas.microsoft.com/office/drawing/2014/main" xmlns="" val="1785325116"/>
                  </a:ext>
                </a:extLst>
              </a:tr>
            </a:tbl>
          </a:graphicData>
        </a:graphic>
      </p:graphicFrame>
    </p:spTree>
    <p:extLst>
      <p:ext uri="{BB962C8B-B14F-4D97-AF65-F5344CB8AC3E}">
        <p14:creationId xmlns:p14="http://schemas.microsoft.com/office/powerpoint/2010/main" val="15836158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32"/>
          <p:cNvSpPr txBox="1"/>
          <p:nvPr/>
        </p:nvSpPr>
        <p:spPr>
          <a:xfrm>
            <a:off x="503548" y="987574"/>
            <a:ext cx="8136904" cy="3003515"/>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如果冻结一个运行的系统，或者只想象被建模的系统的某一瞬间，就会发现这样一组对象：每一个对象都处于一个特定的状态，并与其他对象有特定的关系。可以用对象图来</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可视化</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详述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构造</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和</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文档化这些快照的结构</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。对象图对复杂的数据结构建模特别有用。</a:t>
            </a:r>
          </a:p>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在为系统的设计视图建模时，可以用一组类图完整地详述抽象的语义以及它们之间的关系。然而，用对象图则不能完整地详述系统的对象结构。对于一个类，可以有多个可能的实例，对于相互间存在关系的一组类，对象间可能的配置是相当多的。这就是所谓的为对象结构建模，即对象图显示了在某一时刻相互联系的一组对象。</a:t>
            </a:r>
          </a:p>
        </p:txBody>
      </p:sp>
      <p:sp>
        <p:nvSpPr>
          <p:cNvPr id="2" name="文本框 1">
            <a:extLst>
              <a:ext uri="{FF2B5EF4-FFF2-40B4-BE49-F238E27FC236}">
                <a16:creationId xmlns:a16="http://schemas.microsoft.com/office/drawing/2014/main" xmlns="" id="{FB9589BA-A997-4657-905C-53236B74AAD8}"/>
              </a:ext>
            </a:extLst>
          </p:cNvPr>
          <p:cNvSpPr txBox="1"/>
          <p:nvPr/>
        </p:nvSpPr>
        <p:spPr>
          <a:xfrm>
            <a:off x="1043608" y="483518"/>
            <a:ext cx="1800200" cy="369332"/>
          </a:xfrm>
          <a:prstGeom prst="rect">
            <a:avLst/>
          </a:prstGeom>
          <a:noFill/>
        </p:spPr>
        <p:txBody>
          <a:bodyPr wrap="square" rtlCol="0">
            <a:spAutoFit/>
          </a:bodyPr>
          <a:lstStyle/>
          <a:p>
            <a:r>
              <a:rPr lang="zh-CN" altLang="en-US" b="1" dirty="0">
                <a:solidFill>
                  <a:schemeClr val="accent5">
                    <a:lumMod val="75000"/>
                  </a:schemeClr>
                </a:solidFill>
              </a:rPr>
              <a:t>对象图建模技术</a:t>
            </a:r>
          </a:p>
        </p:txBody>
      </p:sp>
    </p:spTree>
    <p:extLst>
      <p:ext uri="{BB962C8B-B14F-4D97-AF65-F5344CB8AC3E}">
        <p14:creationId xmlns:p14="http://schemas.microsoft.com/office/powerpoint/2010/main" val="126108642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32"/>
          <p:cNvSpPr txBox="1"/>
          <p:nvPr/>
        </p:nvSpPr>
        <p:spPr>
          <a:xfrm>
            <a:off x="521550" y="885327"/>
            <a:ext cx="8100900" cy="3372846"/>
          </a:xfrm>
          <a:prstGeom prst="rect">
            <a:avLst/>
          </a:prstGeom>
          <a:noFill/>
        </p:spPr>
        <p:txBody>
          <a:bodyPr wrap="square" rtlCol="0">
            <a:spAutoFit/>
          </a:bodyPr>
          <a:lstStyle/>
          <a:p>
            <a:pPr>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为对象结构建模，要遵循如下策略：</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识别想为之建模的机制。</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创建协作来描述机制。</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对于每个机制，识别参与协作的类、接口和其他元素，也要识别这些事物之间的关系。</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考虑贯穿这个机制的一个脚本。在某一时刻冻结该脚本，描绘参与这个机制的各个对象。</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为了理解脚本，按需要显露出每个这样的对象的状态和属性值。</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同样地，显露出这些对象之间的链，它代表这些对象之间关联的实例。</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（机制描述了建模的系统部分的某些功能或行为，它由一组类、接口和其他事物的交互产生）</a:t>
            </a:r>
          </a:p>
        </p:txBody>
      </p:sp>
      <p:sp>
        <p:nvSpPr>
          <p:cNvPr id="2" name="文本框 1">
            <a:extLst>
              <a:ext uri="{FF2B5EF4-FFF2-40B4-BE49-F238E27FC236}">
                <a16:creationId xmlns:a16="http://schemas.microsoft.com/office/drawing/2014/main" xmlns="" id="{FB9589BA-A997-4657-905C-53236B74AAD8}"/>
              </a:ext>
            </a:extLst>
          </p:cNvPr>
          <p:cNvSpPr txBox="1"/>
          <p:nvPr/>
        </p:nvSpPr>
        <p:spPr>
          <a:xfrm>
            <a:off x="1043608" y="483518"/>
            <a:ext cx="1800200" cy="369332"/>
          </a:xfrm>
          <a:prstGeom prst="rect">
            <a:avLst/>
          </a:prstGeom>
          <a:noFill/>
        </p:spPr>
        <p:txBody>
          <a:bodyPr wrap="square" rtlCol="0">
            <a:spAutoFit/>
          </a:bodyPr>
          <a:lstStyle/>
          <a:p>
            <a:r>
              <a:rPr lang="zh-CN" altLang="en-US" b="1" dirty="0">
                <a:solidFill>
                  <a:schemeClr val="accent5">
                    <a:lumMod val="75000"/>
                  </a:schemeClr>
                </a:solidFill>
              </a:rPr>
              <a:t>对象图建模技术</a:t>
            </a:r>
          </a:p>
        </p:txBody>
      </p:sp>
      <p:pic>
        <p:nvPicPr>
          <p:cNvPr id="3" name="图片 2">
            <a:extLst>
              <a:ext uri="{FF2B5EF4-FFF2-40B4-BE49-F238E27FC236}">
                <a16:creationId xmlns:a16="http://schemas.microsoft.com/office/drawing/2014/main" xmlns="" id="{8E8D41EF-D907-4B93-8B93-C2A4BB382C28}"/>
              </a:ext>
            </a:extLst>
          </p:cNvPr>
          <p:cNvPicPr>
            <a:picLocks noChangeAspect="1"/>
          </p:cNvPicPr>
          <p:nvPr/>
        </p:nvPicPr>
        <p:blipFill>
          <a:blip r:embed="rId3"/>
          <a:stretch>
            <a:fillRect/>
          </a:stretch>
        </p:blipFill>
        <p:spPr>
          <a:xfrm>
            <a:off x="251520" y="1347614"/>
            <a:ext cx="288032" cy="296895"/>
          </a:xfrm>
          <a:prstGeom prst="rect">
            <a:avLst/>
          </a:prstGeom>
        </p:spPr>
      </p:pic>
      <p:pic>
        <p:nvPicPr>
          <p:cNvPr id="5" name="图片 4">
            <a:extLst>
              <a:ext uri="{FF2B5EF4-FFF2-40B4-BE49-F238E27FC236}">
                <a16:creationId xmlns:a16="http://schemas.microsoft.com/office/drawing/2014/main" xmlns="" id="{D7BC1743-A7DE-45BC-8C38-DEFCF0B68D3E}"/>
              </a:ext>
            </a:extLst>
          </p:cNvPr>
          <p:cNvPicPr>
            <a:picLocks noChangeAspect="1"/>
          </p:cNvPicPr>
          <p:nvPr/>
        </p:nvPicPr>
        <p:blipFill>
          <a:blip r:embed="rId3"/>
          <a:stretch>
            <a:fillRect/>
          </a:stretch>
        </p:blipFill>
        <p:spPr>
          <a:xfrm>
            <a:off x="251520" y="1707654"/>
            <a:ext cx="288032" cy="296895"/>
          </a:xfrm>
          <a:prstGeom prst="rect">
            <a:avLst/>
          </a:prstGeom>
        </p:spPr>
      </p:pic>
      <p:pic>
        <p:nvPicPr>
          <p:cNvPr id="7" name="图片 6">
            <a:extLst>
              <a:ext uri="{FF2B5EF4-FFF2-40B4-BE49-F238E27FC236}">
                <a16:creationId xmlns:a16="http://schemas.microsoft.com/office/drawing/2014/main" xmlns="" id="{851B45A4-7B26-423F-B906-985B43D0BFAD}"/>
              </a:ext>
            </a:extLst>
          </p:cNvPr>
          <p:cNvPicPr>
            <a:picLocks noChangeAspect="1"/>
          </p:cNvPicPr>
          <p:nvPr/>
        </p:nvPicPr>
        <p:blipFill>
          <a:blip r:embed="rId3"/>
          <a:stretch>
            <a:fillRect/>
          </a:stretch>
        </p:blipFill>
        <p:spPr>
          <a:xfrm>
            <a:off x="251520" y="2106796"/>
            <a:ext cx="288032" cy="296895"/>
          </a:xfrm>
          <a:prstGeom prst="rect">
            <a:avLst/>
          </a:prstGeom>
        </p:spPr>
      </p:pic>
      <p:pic>
        <p:nvPicPr>
          <p:cNvPr id="8" name="图片 7">
            <a:extLst>
              <a:ext uri="{FF2B5EF4-FFF2-40B4-BE49-F238E27FC236}">
                <a16:creationId xmlns:a16="http://schemas.microsoft.com/office/drawing/2014/main" xmlns="" id="{9B1086F5-FF3D-4BC3-B653-64B4F48C7853}"/>
              </a:ext>
            </a:extLst>
          </p:cNvPr>
          <p:cNvPicPr>
            <a:picLocks noChangeAspect="1"/>
          </p:cNvPicPr>
          <p:nvPr/>
        </p:nvPicPr>
        <p:blipFill>
          <a:blip r:embed="rId3"/>
          <a:stretch>
            <a:fillRect/>
          </a:stretch>
        </p:blipFill>
        <p:spPr>
          <a:xfrm>
            <a:off x="257544" y="2457772"/>
            <a:ext cx="288032" cy="296895"/>
          </a:xfrm>
          <a:prstGeom prst="rect">
            <a:avLst/>
          </a:prstGeom>
        </p:spPr>
      </p:pic>
      <p:pic>
        <p:nvPicPr>
          <p:cNvPr id="9" name="图片 8">
            <a:extLst>
              <a:ext uri="{FF2B5EF4-FFF2-40B4-BE49-F238E27FC236}">
                <a16:creationId xmlns:a16="http://schemas.microsoft.com/office/drawing/2014/main" xmlns="" id="{A2C7BD37-AC69-4CB8-B7EA-B0B5CB636814}"/>
              </a:ext>
            </a:extLst>
          </p:cNvPr>
          <p:cNvPicPr>
            <a:picLocks noChangeAspect="1"/>
          </p:cNvPicPr>
          <p:nvPr/>
        </p:nvPicPr>
        <p:blipFill>
          <a:blip r:embed="rId3"/>
          <a:stretch>
            <a:fillRect/>
          </a:stretch>
        </p:blipFill>
        <p:spPr>
          <a:xfrm>
            <a:off x="251520" y="2824001"/>
            <a:ext cx="288032" cy="296895"/>
          </a:xfrm>
          <a:prstGeom prst="rect">
            <a:avLst/>
          </a:prstGeom>
        </p:spPr>
      </p:pic>
      <p:pic>
        <p:nvPicPr>
          <p:cNvPr id="10" name="图片 9">
            <a:extLst>
              <a:ext uri="{FF2B5EF4-FFF2-40B4-BE49-F238E27FC236}">
                <a16:creationId xmlns:a16="http://schemas.microsoft.com/office/drawing/2014/main" xmlns="" id="{CFA1D3D4-EA76-46E0-81E0-DA0D56C71082}"/>
              </a:ext>
            </a:extLst>
          </p:cNvPr>
          <p:cNvPicPr>
            <a:picLocks noChangeAspect="1"/>
          </p:cNvPicPr>
          <p:nvPr/>
        </p:nvPicPr>
        <p:blipFill>
          <a:blip r:embed="rId3"/>
          <a:stretch>
            <a:fillRect/>
          </a:stretch>
        </p:blipFill>
        <p:spPr>
          <a:xfrm>
            <a:off x="251520" y="3216954"/>
            <a:ext cx="288032" cy="296895"/>
          </a:xfrm>
          <a:prstGeom prst="rect">
            <a:avLst/>
          </a:prstGeom>
        </p:spPr>
      </p:pic>
    </p:spTree>
    <p:extLst>
      <p:ext uri="{BB962C8B-B14F-4D97-AF65-F5344CB8AC3E}">
        <p14:creationId xmlns:p14="http://schemas.microsoft.com/office/powerpoint/2010/main" val="122392928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1600" y="411510"/>
            <a:ext cx="1445327" cy="369657"/>
          </a:xfrm>
          <a:prstGeom prst="roundRect">
            <a:avLst/>
          </a:prstGeom>
        </p:spPr>
        <p:txBody>
          <a:bodyPr vert="horz" lIns="91440" tIns="45720" rIns="91440" bIns="45720" rtlCol="0">
            <a:normAutofit fontScale="55000" lnSpcReduction="20000"/>
          </a:bodyPr>
          <a:lstStyle/>
          <a:p>
            <a:pPr algn="ctr">
              <a:spcBef>
                <a:spcPct val="20000"/>
              </a:spcBef>
              <a:buFont typeface="Arial" panose="020B0604020202020204" pitchFamily="34" charset="0"/>
              <a:buNone/>
            </a:pPr>
            <a:r>
              <a:rPr lang="zh-CN" altLang="en-US" sz="32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问题一</a:t>
            </a:r>
          </a:p>
        </p:txBody>
      </p:sp>
      <p:sp>
        <p:nvSpPr>
          <p:cNvPr id="2" name="文本框 1">
            <a:extLst>
              <a:ext uri="{FF2B5EF4-FFF2-40B4-BE49-F238E27FC236}">
                <a16:creationId xmlns:a16="http://schemas.microsoft.com/office/drawing/2014/main" xmlns="" id="{541ABE6B-1B51-4270-95B6-8D5421601277}"/>
              </a:ext>
            </a:extLst>
          </p:cNvPr>
          <p:cNvSpPr txBox="1"/>
          <p:nvPr/>
        </p:nvSpPr>
        <p:spPr>
          <a:xfrm>
            <a:off x="1966158" y="1635646"/>
            <a:ext cx="5211683" cy="523220"/>
          </a:xfrm>
          <a:prstGeom prst="rect">
            <a:avLst/>
          </a:prstGeom>
          <a:noFill/>
        </p:spPr>
        <p:txBody>
          <a:bodyPr wrap="none" rtlCol="0">
            <a:spAutoFit/>
          </a:bodyPr>
          <a:lstStyle/>
          <a:p>
            <a:r>
              <a:rPr lang="zh-CN" altLang="en-US" sz="2800" dirty="0"/>
              <a:t>请列举三个对象图和类图的区别</a:t>
            </a:r>
          </a:p>
        </p:txBody>
      </p:sp>
    </p:spTree>
    <p:extLst>
      <p:ext uri="{BB962C8B-B14F-4D97-AF65-F5344CB8AC3E}">
        <p14:creationId xmlns:p14="http://schemas.microsoft.com/office/powerpoint/2010/main" val="24833645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43608" y="443146"/>
            <a:ext cx="1085287" cy="369657"/>
          </a:xfrm>
          <a:prstGeom prst="roundRect">
            <a:avLst/>
          </a:prstGeom>
        </p:spPr>
        <p:txBody>
          <a:bodyPr vert="horz" lIns="91440" tIns="45720" rIns="91440" bIns="45720" rtlCol="0">
            <a:normAutofit fontScale="55000" lnSpcReduction="20000"/>
          </a:bodyPr>
          <a:lstStyle/>
          <a:p>
            <a:pPr algn="ctr">
              <a:spcBef>
                <a:spcPct val="20000"/>
              </a:spcBef>
              <a:buFont typeface="Arial" panose="020B0604020202020204" pitchFamily="34" charset="0"/>
              <a:buNone/>
            </a:pPr>
            <a:r>
              <a:rPr lang="zh-CN" altLang="en-US" sz="32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答案</a:t>
            </a:r>
          </a:p>
        </p:txBody>
      </p:sp>
      <p:graphicFrame>
        <p:nvGraphicFramePr>
          <p:cNvPr id="6" name="表格 5">
            <a:extLst>
              <a:ext uri="{FF2B5EF4-FFF2-40B4-BE49-F238E27FC236}">
                <a16:creationId xmlns:a16="http://schemas.microsoft.com/office/drawing/2014/main" xmlns="" id="{723EA563-1174-4CDA-B20D-2CC373309A5F}"/>
              </a:ext>
            </a:extLst>
          </p:cNvPr>
          <p:cNvGraphicFramePr>
            <a:graphicFrameLocks noGrp="1"/>
          </p:cNvGraphicFramePr>
          <p:nvPr>
            <p:extLst>
              <p:ext uri="{D42A27DB-BD31-4B8C-83A1-F6EECF244321}">
                <p14:modId xmlns:p14="http://schemas.microsoft.com/office/powerpoint/2010/main" val="940340653"/>
              </p:ext>
            </p:extLst>
          </p:nvPr>
        </p:nvGraphicFramePr>
        <p:xfrm>
          <a:off x="1078649" y="915566"/>
          <a:ext cx="7299056" cy="3889305"/>
        </p:xfrm>
        <a:graphic>
          <a:graphicData uri="http://schemas.openxmlformats.org/drawingml/2006/table">
            <a:tbl>
              <a:tblPr firstRow="1" bandRow="1">
                <a:tableStyleId>{5C22544A-7EE6-4342-B048-85BDC9FD1C3A}</a:tableStyleId>
              </a:tblPr>
              <a:tblGrid>
                <a:gridCol w="3554640">
                  <a:extLst>
                    <a:ext uri="{9D8B030D-6E8A-4147-A177-3AD203B41FA5}">
                      <a16:colId xmlns:a16="http://schemas.microsoft.com/office/drawing/2014/main" xmlns="" val="1928324008"/>
                    </a:ext>
                  </a:extLst>
                </a:gridCol>
                <a:gridCol w="3744416">
                  <a:extLst>
                    <a:ext uri="{9D8B030D-6E8A-4147-A177-3AD203B41FA5}">
                      <a16:colId xmlns:a16="http://schemas.microsoft.com/office/drawing/2014/main" xmlns="" val="3304361793"/>
                    </a:ext>
                  </a:extLst>
                </a:gridCol>
              </a:tblGrid>
              <a:tr h="366663">
                <a:tc>
                  <a:txBody>
                    <a:bodyPr/>
                    <a:lstStyle/>
                    <a:p>
                      <a:pPr algn="l"/>
                      <a:r>
                        <a:rPr lang="zh-CN" altLang="en-US" sz="1600" dirty="0">
                          <a:latin typeface="宋体" panose="02010600030101010101" pitchFamily="2" charset="-122"/>
                          <a:ea typeface="宋体" panose="02010600030101010101" pitchFamily="2" charset="-122"/>
                        </a:rPr>
                        <a:t>类图</a:t>
                      </a:r>
                    </a:p>
                  </a:txBody>
                  <a:tcPr/>
                </a:tc>
                <a:tc>
                  <a:txBody>
                    <a:bodyPr/>
                    <a:lstStyle/>
                    <a:p>
                      <a:pPr algn="l"/>
                      <a:r>
                        <a:rPr lang="zh-CN" altLang="en-US" sz="1600">
                          <a:latin typeface="宋体" panose="02010600030101010101" pitchFamily="2" charset="-122"/>
                          <a:ea typeface="宋体" panose="02010600030101010101" pitchFamily="2" charset="-122"/>
                        </a:rPr>
                        <a:t>对象图</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xmlns="" val="2316845033"/>
                  </a:ext>
                </a:extLst>
              </a:tr>
              <a:tr h="5821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类具有</a:t>
                      </a:r>
                      <a:r>
                        <a:rPr lang="zh-CN" altLang="en-US" sz="1600" dirty="0">
                          <a:solidFill>
                            <a:srgbClr val="FF0000"/>
                          </a:solidFill>
                          <a:latin typeface="微软雅黑" panose="020B0503020204020204" pitchFamily="34" charset="-122"/>
                          <a:ea typeface="微软雅黑" panose="020B0503020204020204" pitchFamily="34" charset="-122"/>
                        </a:rPr>
                        <a:t>三个</a:t>
                      </a:r>
                      <a:r>
                        <a:rPr lang="zh-CN" altLang="en-US" sz="1600" dirty="0">
                          <a:latin typeface="微软雅黑" panose="020B0503020204020204" pitchFamily="34" charset="-122"/>
                          <a:ea typeface="微软雅黑" panose="020B0503020204020204" pitchFamily="34" charset="-122"/>
                        </a:rPr>
                        <a:t>分栏：名称、属性和操作</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对象图只有</a:t>
                      </a:r>
                      <a:r>
                        <a:rPr lang="zh-CN" altLang="en-US" sz="1600" b="1" dirty="0">
                          <a:solidFill>
                            <a:srgbClr val="FF0000"/>
                          </a:solidFill>
                          <a:latin typeface="微软雅黑" panose="020B0503020204020204" pitchFamily="34" charset="-122"/>
                          <a:ea typeface="微软雅黑" panose="020B0503020204020204" pitchFamily="34" charset="-122"/>
                        </a:rPr>
                        <a:t>两个</a:t>
                      </a:r>
                      <a:r>
                        <a:rPr lang="zh-CN" altLang="en-US" sz="1600" dirty="0">
                          <a:latin typeface="微软雅黑" panose="020B0503020204020204" pitchFamily="34" charset="-122"/>
                          <a:ea typeface="微软雅黑" panose="020B0503020204020204" pitchFamily="34" charset="-122"/>
                        </a:rPr>
                        <a:t>分栏：名称和属性</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76287073"/>
                  </a:ext>
                </a:extLst>
              </a:tr>
              <a:tr h="582171">
                <a:tc>
                  <a:txBody>
                    <a:bodyPr/>
                    <a:lstStyle/>
                    <a:p>
                      <a:pPr algn="l"/>
                      <a:r>
                        <a:rPr lang="zh-CN" altLang="en-US" sz="1600" dirty="0">
                          <a:latin typeface="微软雅黑" panose="020B0503020204020204" pitchFamily="34" charset="-122"/>
                          <a:ea typeface="微软雅黑" panose="020B0503020204020204" pitchFamily="34" charset="-122"/>
                        </a:rPr>
                        <a:t>只有类名</a:t>
                      </a:r>
                    </a:p>
                  </a:txBody>
                  <a:tcPr/>
                </a:tc>
                <a:tc>
                  <a:txBody>
                    <a:bodyPr/>
                    <a:lstStyle/>
                    <a:p>
                      <a:pPr algn="l"/>
                      <a:r>
                        <a:rPr lang="zh-CN" altLang="en-US" sz="1600" dirty="0">
                          <a:latin typeface="微软雅黑" panose="020B0503020204020204" pitchFamily="34" charset="-122"/>
                          <a:ea typeface="微软雅黑" panose="020B0503020204020204" pitchFamily="34" charset="-122"/>
                        </a:rPr>
                        <a:t>对象的名称形式为“对象名：类名” </a:t>
                      </a:r>
                      <a:endParaRPr lang="en-US" altLang="zh-CN"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   匿名对象的名称形式为“：类名”</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301818614"/>
                  </a:ext>
                </a:extLst>
              </a:tr>
              <a:tr h="366663">
                <a:tc>
                  <a:txBody>
                    <a:bodyPr/>
                    <a:lstStyle/>
                    <a:p>
                      <a:pPr algn="l"/>
                      <a:r>
                        <a:rPr lang="zh-CN" altLang="en-US" sz="1600">
                          <a:latin typeface="微软雅黑" panose="020B0503020204020204" pitchFamily="34" charset="-122"/>
                          <a:ea typeface="微软雅黑" panose="020B0503020204020204" pitchFamily="34" charset="-122"/>
                        </a:rPr>
                        <a:t>属性栏定义了所有属性的特征</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l"/>
                      <a:r>
                        <a:rPr lang="zh-CN" altLang="en-US" sz="1600">
                          <a:latin typeface="微软雅黑" panose="020B0503020204020204" pitchFamily="34" charset="-122"/>
                          <a:ea typeface="微软雅黑" panose="020B0503020204020204" pitchFamily="34" charset="-122"/>
                        </a:rPr>
                        <a:t>属性栏定义了属性的当前值</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734500373"/>
                  </a:ext>
                </a:extLst>
              </a:tr>
              <a:tr h="582171">
                <a:tc>
                  <a:txBody>
                    <a:bodyPr/>
                    <a:lstStyle/>
                    <a:p>
                      <a:pPr algn="l"/>
                      <a:r>
                        <a:rPr lang="zh-CN" altLang="en-US" sz="1600" dirty="0">
                          <a:latin typeface="微软雅黑" panose="020B0503020204020204" pitchFamily="34" charset="-122"/>
                          <a:ea typeface="微软雅黑" panose="020B0503020204020204" pitchFamily="34" charset="-122"/>
                        </a:rPr>
                        <a:t>有操作</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FF0000"/>
                          </a:solidFill>
                          <a:latin typeface="微软雅黑" panose="020B0503020204020204" pitchFamily="34" charset="-122"/>
                          <a:ea typeface="微软雅黑" panose="020B0503020204020204" pitchFamily="34" charset="-122"/>
                        </a:rPr>
                        <a:t>对象图中不包括操作</a:t>
                      </a:r>
                      <a:r>
                        <a:rPr lang="zh-CN" altLang="en-US" sz="1600" dirty="0">
                          <a:latin typeface="微软雅黑" panose="020B0503020204020204" pitchFamily="34" charset="-122"/>
                          <a:ea typeface="微软雅黑" panose="020B0503020204020204" pitchFamily="34" charset="-122"/>
                        </a:rPr>
                        <a:t>，因为对于属于同一个类的对象而言，其操作是相同的</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901856419"/>
                  </a:ext>
                </a:extLst>
              </a:tr>
              <a:tr h="582171">
                <a:tc>
                  <a:txBody>
                    <a:bodyPr/>
                    <a:lstStyle/>
                    <a:p>
                      <a:pPr algn="l"/>
                      <a:r>
                        <a:rPr lang="zh-CN" altLang="en-US" sz="1600" dirty="0">
                          <a:latin typeface="微软雅黑" panose="020B0503020204020204" pitchFamily="34" charset="-122"/>
                          <a:ea typeface="微软雅黑" panose="020B0503020204020204" pitchFamily="34" charset="-122"/>
                        </a:rPr>
                        <a:t>类使用关联连接、关联使用名称、角色、多重性及约束等特征定义。</a:t>
                      </a:r>
                    </a:p>
                  </a:txBody>
                  <a:tcPr/>
                </a:tc>
                <a:tc>
                  <a:txBody>
                    <a:bodyPr/>
                    <a:lstStyle/>
                    <a:p>
                      <a:pPr algn="l"/>
                      <a:r>
                        <a:rPr lang="zh-CN" altLang="en-US" sz="1600" dirty="0">
                          <a:latin typeface="微软雅黑" panose="020B0503020204020204" pitchFamily="34" charset="-122"/>
                          <a:ea typeface="微软雅黑" panose="020B0503020204020204" pitchFamily="34" charset="-122"/>
                        </a:rPr>
                        <a:t>使用链接连接：链接的名称、角色名</a:t>
                      </a:r>
                    </a:p>
                  </a:txBody>
                  <a:tcPr/>
                </a:tc>
                <a:extLst>
                  <a:ext uri="{0D108BD9-81ED-4DB2-BD59-A6C34878D82A}">
                    <a16:rowId xmlns:a16="http://schemas.microsoft.com/office/drawing/2014/main" xmlns="" val="682476300"/>
                  </a:ext>
                </a:extLst>
              </a:tr>
              <a:tr h="827295">
                <a:tc>
                  <a:txBody>
                    <a:bodyPr/>
                    <a:lstStyle/>
                    <a:p>
                      <a:pPr algn="l"/>
                      <a:r>
                        <a:rPr lang="zh-CN" altLang="en-US" sz="1600">
                          <a:latin typeface="微软雅黑" panose="020B0503020204020204" pitchFamily="34" charset="-122"/>
                          <a:ea typeface="微软雅黑" panose="020B0503020204020204" pitchFamily="34" charset="-122"/>
                        </a:rPr>
                        <a:t>类是代表的对对象的分类，所以必须说明参与关联的对象的个数</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l"/>
                      <a:r>
                        <a:rPr lang="zh-CN" altLang="en-US" sz="1600" dirty="0">
                          <a:latin typeface="微软雅黑" panose="020B0503020204020204" pitchFamily="34" charset="-122"/>
                          <a:ea typeface="微软雅黑" panose="020B0503020204020204" pitchFamily="34" charset="-122"/>
                        </a:rPr>
                        <a:t>对象代表的单个实体，所有的链接都是一对一的，所以不涉及多重性，即不标对象的个数</a:t>
                      </a:r>
                    </a:p>
                  </a:txBody>
                  <a:tcPr/>
                </a:tc>
                <a:extLst>
                  <a:ext uri="{0D108BD9-81ED-4DB2-BD59-A6C34878D82A}">
                    <a16:rowId xmlns:a16="http://schemas.microsoft.com/office/drawing/2014/main" xmlns="" val="1785325116"/>
                  </a:ext>
                </a:extLst>
              </a:tr>
            </a:tbl>
          </a:graphicData>
        </a:graphic>
      </p:graphicFrame>
    </p:spTree>
    <p:extLst>
      <p:ext uri="{BB962C8B-B14F-4D97-AF65-F5344CB8AC3E}">
        <p14:creationId xmlns:p14="http://schemas.microsoft.com/office/powerpoint/2010/main" val="7451188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1600" y="411510"/>
            <a:ext cx="1445327" cy="369657"/>
          </a:xfrm>
          <a:prstGeom prst="roundRect">
            <a:avLst/>
          </a:prstGeom>
        </p:spPr>
        <p:txBody>
          <a:bodyPr vert="horz" lIns="91440" tIns="45720" rIns="91440" bIns="45720" rtlCol="0">
            <a:normAutofit fontScale="55000" lnSpcReduction="20000"/>
          </a:bodyPr>
          <a:lstStyle/>
          <a:p>
            <a:pPr algn="ctr">
              <a:spcBef>
                <a:spcPct val="20000"/>
              </a:spcBef>
              <a:buFont typeface="Arial" panose="020B0604020202020204" pitchFamily="34" charset="0"/>
              <a:buNone/>
            </a:pPr>
            <a:r>
              <a:rPr lang="zh-CN" altLang="en-US" sz="32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问题二</a:t>
            </a:r>
          </a:p>
        </p:txBody>
      </p:sp>
      <p:sp>
        <p:nvSpPr>
          <p:cNvPr id="2" name="文本框 1">
            <a:extLst>
              <a:ext uri="{FF2B5EF4-FFF2-40B4-BE49-F238E27FC236}">
                <a16:creationId xmlns:a16="http://schemas.microsoft.com/office/drawing/2014/main" xmlns="" id="{541ABE6B-1B51-4270-95B6-8D5421601277}"/>
              </a:ext>
            </a:extLst>
          </p:cNvPr>
          <p:cNvSpPr txBox="1"/>
          <p:nvPr/>
        </p:nvSpPr>
        <p:spPr>
          <a:xfrm>
            <a:off x="1490868" y="1635646"/>
            <a:ext cx="6162264" cy="523220"/>
          </a:xfrm>
          <a:prstGeom prst="rect">
            <a:avLst/>
          </a:prstGeom>
          <a:noFill/>
        </p:spPr>
        <p:txBody>
          <a:bodyPr wrap="none" rtlCol="0">
            <a:spAutoFit/>
          </a:bodyPr>
          <a:lstStyle/>
          <a:p>
            <a:r>
              <a:rPr lang="zh-CN" altLang="en-US" sz="2800" b="1" dirty="0">
                <a:latin typeface="宋体" panose="02010600030101010101" pitchFamily="2" charset="-122"/>
                <a:ea typeface="宋体" panose="02010600030101010101" pitchFamily="2" charset="-122"/>
              </a:rPr>
              <a:t>对象图应该出现在</a:t>
            </a:r>
            <a:r>
              <a:rPr lang="en-US" altLang="zh-CN" sz="2800" b="1" dirty="0">
                <a:latin typeface="宋体" panose="02010600030101010101" pitchFamily="2" charset="-122"/>
                <a:ea typeface="宋体" panose="02010600030101010101" pitchFamily="2" charset="-122"/>
              </a:rPr>
              <a:t>UML</a:t>
            </a:r>
            <a:r>
              <a:rPr lang="zh-CN" altLang="en-US" sz="2800" b="1" dirty="0">
                <a:latin typeface="宋体" panose="02010600030101010101" pitchFamily="2" charset="-122"/>
                <a:ea typeface="宋体" panose="02010600030101010101" pitchFamily="2" charset="-122"/>
              </a:rPr>
              <a:t>的哪个视图中？</a:t>
            </a:r>
          </a:p>
        </p:txBody>
      </p:sp>
    </p:spTree>
    <p:extLst>
      <p:ext uri="{BB962C8B-B14F-4D97-AF65-F5344CB8AC3E}">
        <p14:creationId xmlns:p14="http://schemas.microsoft.com/office/powerpoint/2010/main" val="34106699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1600" y="411510"/>
            <a:ext cx="1445327" cy="369657"/>
          </a:xfrm>
          <a:prstGeom prst="roundRect">
            <a:avLst/>
          </a:prstGeom>
        </p:spPr>
        <p:txBody>
          <a:bodyPr vert="horz" lIns="91440" tIns="45720" rIns="91440" bIns="45720" rtlCol="0">
            <a:normAutofit fontScale="55000" lnSpcReduction="20000"/>
          </a:bodyPr>
          <a:lstStyle/>
          <a:p>
            <a:pPr algn="ctr">
              <a:spcBef>
                <a:spcPct val="20000"/>
              </a:spcBef>
              <a:buFont typeface="Arial" panose="020B0604020202020204" pitchFamily="34" charset="0"/>
              <a:buNone/>
            </a:pPr>
            <a:r>
              <a:rPr lang="zh-CN" altLang="en-US" sz="32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答案</a:t>
            </a:r>
          </a:p>
        </p:txBody>
      </p:sp>
      <p:sp>
        <p:nvSpPr>
          <p:cNvPr id="2" name="文本框 1">
            <a:extLst>
              <a:ext uri="{FF2B5EF4-FFF2-40B4-BE49-F238E27FC236}">
                <a16:creationId xmlns:a16="http://schemas.microsoft.com/office/drawing/2014/main" xmlns="" id="{541ABE6B-1B51-4270-95B6-8D5421601277}"/>
              </a:ext>
            </a:extLst>
          </p:cNvPr>
          <p:cNvSpPr txBox="1"/>
          <p:nvPr/>
        </p:nvSpPr>
        <p:spPr>
          <a:xfrm>
            <a:off x="3635896" y="1563638"/>
            <a:ext cx="1627369" cy="523220"/>
          </a:xfrm>
          <a:prstGeom prst="rect">
            <a:avLst/>
          </a:prstGeom>
          <a:noFill/>
        </p:spPr>
        <p:txBody>
          <a:bodyPr wrap="none" rtlCol="0">
            <a:spAutoFit/>
          </a:bodyPr>
          <a:lstStyle/>
          <a:p>
            <a:r>
              <a:rPr lang="zh-CN" altLang="en-US" sz="2800" b="1" dirty="0">
                <a:latin typeface="宋体" panose="02010600030101010101" pitchFamily="2" charset="-122"/>
                <a:ea typeface="宋体" panose="02010600030101010101" pitchFamily="2" charset="-122"/>
              </a:rPr>
              <a:t>逻辑视图</a:t>
            </a:r>
          </a:p>
        </p:txBody>
      </p:sp>
    </p:spTree>
    <p:extLst>
      <p:ext uri="{BB962C8B-B14F-4D97-AF65-F5344CB8AC3E}">
        <p14:creationId xmlns:p14="http://schemas.microsoft.com/office/powerpoint/2010/main" val="104016989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8000" b="-38000"/>
          </a:stretch>
        </a:blipFill>
        <a:effectLst/>
      </p:bgPr>
    </p:bg>
    <p:spTree>
      <p:nvGrpSpPr>
        <p:cNvPr id="1" name=""/>
        <p:cNvGrpSpPr/>
        <p:nvPr/>
      </p:nvGrpSpPr>
      <p:grpSpPr>
        <a:xfrm>
          <a:off x="0" y="0"/>
          <a:ext cx="0" cy="0"/>
          <a:chOff x="0" y="0"/>
          <a:chExt cx="0" cy="0"/>
        </a:xfrm>
      </p:grpSpPr>
      <p:sp>
        <p:nvSpPr>
          <p:cNvPr id="17" name="TextBox 16"/>
          <p:cNvSpPr txBox="1"/>
          <p:nvPr/>
        </p:nvSpPr>
        <p:spPr>
          <a:xfrm>
            <a:off x="611560" y="1291008"/>
            <a:ext cx="5049779" cy="1477328"/>
          </a:xfrm>
          <a:prstGeom prst="rect">
            <a:avLst/>
          </a:prstGeom>
          <a:noFill/>
        </p:spPr>
        <p:txBody>
          <a:bodyPr wrap="none" rtlCol="0">
            <a:spAutoFit/>
          </a:bodyPr>
          <a:lstStyle>
            <a:defPPr>
              <a:defRPr lang="zh-CN"/>
            </a:defPPr>
            <a:lvl1pPr algn="ctr">
              <a:defRPr sz="5400" b="1">
                <a:solidFill>
                  <a:srgbClr val="15415A"/>
                </a:solidFill>
                <a:effectLst>
                  <a:outerShdw blurRad="50800" dist="38100" dir="2700000" algn="tl" rotWithShape="0">
                    <a:prstClr val="black">
                      <a:alpha val="40000"/>
                    </a:prstClr>
                  </a:outerShdw>
                </a:effectLst>
                <a:cs typeface="+mn-ea"/>
              </a:defRPr>
            </a:lvl1p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rPr>
              <a:t>构件图</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lt"/>
            </a:endParaRPr>
          </a:p>
          <a:p>
            <a:r>
              <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mn-lt"/>
              </a:rPr>
              <a:t>Component Diagram</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1" name="TextBox 10"/>
          <p:cNvSpPr txBox="1"/>
          <p:nvPr/>
        </p:nvSpPr>
        <p:spPr>
          <a:xfrm>
            <a:off x="5076056" y="1814228"/>
            <a:ext cx="201208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构件图的组成</a:t>
            </a:r>
          </a:p>
        </p:txBody>
      </p:sp>
      <p:sp>
        <p:nvSpPr>
          <p:cNvPr id="12" name="TextBox 11"/>
          <p:cNvSpPr txBox="1"/>
          <p:nvPr/>
        </p:nvSpPr>
        <p:spPr>
          <a:xfrm>
            <a:off x="5076056" y="1291008"/>
            <a:ext cx="201208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什么是构件图</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anim calcmode="lin" valueType="num">
                                      <p:cBhvr>
                                        <p:cTn id="11" dur="500" fill="hold"/>
                                        <p:tgtEl>
                                          <p:spTgt spid="11"/>
                                        </p:tgtEl>
                                        <p:attrNameLst>
                                          <p:attrName>ppt_x</p:attrName>
                                        </p:attrNameLst>
                                      </p:cBhvr>
                                      <p:tavLst>
                                        <p:tav tm="0">
                                          <p:val>
                                            <p:strVal val="#ppt_x"/>
                                          </p:val>
                                        </p:tav>
                                        <p:tav tm="100000">
                                          <p:val>
                                            <p:strVal val="#ppt_x"/>
                                          </p:val>
                                        </p:tav>
                                      </p:tavLst>
                                    </p:anim>
                                    <p:anim calcmode="lin" valueType="num">
                                      <p:cBhvr>
                                        <p:cTn id="12" dur="500" fill="hold"/>
                                        <p:tgtEl>
                                          <p:spTgt spid="11"/>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anim calcmode="lin" valueType="num">
                                      <p:cBhvr>
                                        <p:cTn id="16" dur="500" fill="hold"/>
                                        <p:tgtEl>
                                          <p:spTgt spid="12"/>
                                        </p:tgtEl>
                                        <p:attrNameLst>
                                          <p:attrName>ppt_x</p:attrName>
                                        </p:attrNameLst>
                                      </p:cBhvr>
                                      <p:tavLst>
                                        <p:tav tm="0">
                                          <p:val>
                                            <p:strVal val="#ppt_x"/>
                                          </p:val>
                                        </p:tav>
                                        <p:tav tm="100000">
                                          <p:val>
                                            <p:strVal val="#ppt_x"/>
                                          </p:val>
                                        </p:tav>
                                      </p:tavLst>
                                    </p:anim>
                                    <p:anim calcmode="lin" valueType="num">
                                      <p:cBhvr>
                                        <p:cTn id="17"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rPr>
              <a:t>延时符</a:t>
            </a:r>
          </a:p>
        </p:txBody>
      </p:sp>
      <p:sp>
        <p:nvSpPr>
          <p:cNvPr id="74" name="Rectangle 34"/>
          <p:cNvSpPr/>
          <p:nvPr/>
        </p:nvSpPr>
        <p:spPr>
          <a:xfrm>
            <a:off x="975733" y="1275606"/>
            <a:ext cx="7192534" cy="2461700"/>
          </a:xfrm>
          <a:prstGeom prst="rect">
            <a:avLst/>
          </a:prstGeom>
        </p:spPr>
        <p:txBody>
          <a:bodyPr wrap="square">
            <a:spAutoFit/>
          </a:bodyPr>
          <a:lstStyle/>
          <a:p>
            <a:pPr>
              <a:lnSpc>
                <a:spcPct val="200000"/>
              </a:lnSpc>
            </a:pPr>
            <a:r>
              <a:rPr lang="en-US" altLang="zh-CN"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定义：</a:t>
            </a:r>
            <a:r>
              <a:rPr lang="zh-CN" altLang="en-US" sz="2000"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构件图是表示构件类型的组织以及各种构件之间依赖关系的图。</a:t>
            </a:r>
            <a:endParaRPr lang="en-US" altLang="zh-CN" sz="2000"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200000"/>
              </a:lnSpc>
            </a:pPr>
            <a:r>
              <a:rPr lang="en-US" altLang="zh-CN"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作用：</a:t>
            </a:r>
            <a:r>
              <a:rPr lang="zh-CN" altLang="en-US" sz="2000"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用于描述系统中软件的构成，但没有描述系统中与硬件有关的构成情况</a:t>
            </a:r>
          </a:p>
        </p:txBody>
      </p:sp>
      <p:sp>
        <p:nvSpPr>
          <p:cNvPr id="77" name="文本占位符 1"/>
          <p:cNvSpPr txBox="1"/>
          <p:nvPr/>
        </p:nvSpPr>
        <p:spPr>
          <a:xfrm>
            <a:off x="956607" y="411510"/>
            <a:ext cx="2584022" cy="4689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5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什么是构件图</a:t>
            </a:r>
          </a:p>
        </p:txBody>
      </p:sp>
    </p:spTree>
    <p:custDataLst>
      <p:tags r:id="rId1"/>
    </p:custDataLst>
    <p:extLst>
      <p:ext uri="{BB962C8B-B14F-4D97-AF65-F5344CB8AC3E}">
        <p14:creationId xmlns:p14="http://schemas.microsoft.com/office/powerpoint/2010/main" val="50857766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8000" b="-38000"/>
          </a:stretch>
        </a:blipFill>
        <a:effectLst/>
      </p:bgPr>
    </p:bg>
    <p:spTree>
      <p:nvGrpSpPr>
        <p:cNvPr id="1" name=""/>
        <p:cNvGrpSpPr/>
        <p:nvPr/>
      </p:nvGrpSpPr>
      <p:grpSpPr>
        <a:xfrm>
          <a:off x="0" y="0"/>
          <a:ext cx="0" cy="0"/>
          <a:chOff x="0" y="0"/>
          <a:chExt cx="0" cy="0"/>
        </a:xfrm>
      </p:grpSpPr>
      <p:sp>
        <p:nvSpPr>
          <p:cNvPr id="23" name="椭圆 22"/>
          <p:cNvSpPr/>
          <p:nvPr/>
        </p:nvSpPr>
        <p:spPr>
          <a:xfrm>
            <a:off x="4916609" y="493542"/>
            <a:ext cx="504000" cy="504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1</a:t>
            </a:r>
            <a:endParaRPr lang="zh-CN" altLang="en-US"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6" name="椭圆 25"/>
          <p:cNvSpPr/>
          <p:nvPr/>
        </p:nvSpPr>
        <p:spPr>
          <a:xfrm>
            <a:off x="4911673" y="1373439"/>
            <a:ext cx="504000" cy="504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2</a:t>
            </a:r>
            <a:endParaRPr lang="zh-CN" altLang="en-US"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4" name="TextBox 23"/>
          <p:cNvSpPr txBox="1"/>
          <p:nvPr/>
        </p:nvSpPr>
        <p:spPr>
          <a:xfrm>
            <a:off x="5580112" y="450580"/>
            <a:ext cx="1736373" cy="707886"/>
          </a:xfrm>
          <a:prstGeom prst="rect">
            <a:avLst/>
          </a:prstGeom>
          <a:noFill/>
        </p:spPr>
        <p:txBody>
          <a:bodyPr wrap="none" rtlCol="0">
            <a:spAutoFit/>
          </a:bodyPr>
          <a:lstStyle/>
          <a:p>
            <a:r>
              <a:rPr lang="zh-CN" altLang="en-US"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a:t>
            </a:r>
            <a:endParaRPr lang="en-US" altLang="zh-CN"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Object Diagram</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1" name="TextBox 30"/>
          <p:cNvSpPr txBox="1"/>
          <p:nvPr/>
        </p:nvSpPr>
        <p:spPr>
          <a:xfrm>
            <a:off x="5580112" y="1311442"/>
            <a:ext cx="2515432" cy="738664"/>
          </a:xfrm>
          <a:prstGeom prst="rect">
            <a:avLst/>
          </a:prstGeom>
          <a:noFill/>
        </p:spPr>
        <p:txBody>
          <a:bodyPr wrap="none" rtlCol="0">
            <a:spAutoFit/>
          </a:bodyPr>
          <a:lstStyle/>
          <a:p>
            <a:r>
              <a:rPr lang="zh-CN" altLang="en-US"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构件图</a:t>
            </a:r>
            <a:endParaRPr lang="en-US" altLang="zh-CN"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Component Diagram</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1" name="椭圆 20"/>
          <p:cNvSpPr/>
          <p:nvPr/>
        </p:nvSpPr>
        <p:spPr>
          <a:xfrm>
            <a:off x="4911673" y="2251164"/>
            <a:ext cx="504000" cy="504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3</a:t>
            </a:r>
            <a:endParaRPr lang="zh-CN" altLang="en-US"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2" name="TextBox 21"/>
          <p:cNvSpPr txBox="1"/>
          <p:nvPr/>
        </p:nvSpPr>
        <p:spPr>
          <a:xfrm>
            <a:off x="5580112" y="2203082"/>
            <a:ext cx="2108269" cy="738664"/>
          </a:xfrm>
          <a:prstGeom prst="rect">
            <a:avLst/>
          </a:prstGeom>
          <a:noFill/>
        </p:spPr>
        <p:txBody>
          <a:bodyPr wrap="none" rtlCol="0">
            <a:spAutoFit/>
          </a:bodyPr>
          <a:lstStyle/>
          <a:p>
            <a:r>
              <a:rPr lang="zh-CN" altLang="en-US"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包图</a:t>
            </a:r>
            <a:endParaRPr lang="en-US" altLang="zh-CN"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Package Diagram</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六边形 3"/>
          <p:cNvSpPr/>
          <p:nvPr/>
        </p:nvSpPr>
        <p:spPr>
          <a:xfrm>
            <a:off x="1935275" y="1476408"/>
            <a:ext cx="2088232" cy="1970424"/>
          </a:xfrm>
          <a:prstGeom prst="hexagon">
            <a:avLst/>
          </a:prstGeom>
          <a:solidFill>
            <a:srgbClr val="15425B"/>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6" name="TextBox 35"/>
          <p:cNvSpPr txBox="1"/>
          <p:nvPr/>
        </p:nvSpPr>
        <p:spPr>
          <a:xfrm>
            <a:off x="2271924" y="2380176"/>
            <a:ext cx="1415772" cy="830997"/>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目录</a:t>
            </a:r>
          </a:p>
        </p:txBody>
      </p:sp>
      <p:pic>
        <p:nvPicPr>
          <p:cNvPr id="1026" name="Picture 2" descr="C:\Users\Administrator\Desktop\未标题-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1043" y="1802007"/>
            <a:ext cx="856695" cy="531789"/>
          </a:xfrm>
          <a:prstGeom prst="rect">
            <a:avLst/>
          </a:prstGeom>
          <a:noFill/>
          <a:extLst>
            <a:ext uri="{909E8E84-426E-40DD-AFC4-6F175D3DCCD1}">
              <a14:hiddenFill xmlns:a14="http://schemas.microsoft.com/office/drawing/2010/main">
                <a:solidFill>
                  <a:srgbClr val="FFFFFF"/>
                </a:solidFill>
              </a14:hiddenFill>
            </a:ext>
          </a:extLst>
        </p:spPr>
      </p:pic>
      <p:sp>
        <p:nvSpPr>
          <p:cNvPr id="11" name="椭圆 10">
            <a:extLst>
              <a:ext uri="{FF2B5EF4-FFF2-40B4-BE49-F238E27FC236}">
                <a16:creationId xmlns:a16="http://schemas.microsoft.com/office/drawing/2014/main" xmlns="" id="{C2DEC071-B0EA-4E5E-9E7F-CA70333A882F}"/>
              </a:ext>
            </a:extLst>
          </p:cNvPr>
          <p:cNvSpPr/>
          <p:nvPr/>
        </p:nvSpPr>
        <p:spPr>
          <a:xfrm>
            <a:off x="4911673" y="3095561"/>
            <a:ext cx="504000" cy="504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4</a:t>
            </a:r>
            <a:endParaRPr lang="zh-CN" altLang="en-US"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2" name="TextBox 21">
            <a:extLst>
              <a:ext uri="{FF2B5EF4-FFF2-40B4-BE49-F238E27FC236}">
                <a16:creationId xmlns:a16="http://schemas.microsoft.com/office/drawing/2014/main" xmlns="" id="{0BB7E9EE-81A6-4633-BE29-B531A94E13E6}"/>
              </a:ext>
            </a:extLst>
          </p:cNvPr>
          <p:cNvSpPr txBox="1"/>
          <p:nvPr/>
        </p:nvSpPr>
        <p:spPr>
          <a:xfrm>
            <a:off x="5595953" y="3091418"/>
            <a:ext cx="1415772" cy="461665"/>
          </a:xfrm>
          <a:prstGeom prst="rect">
            <a:avLst/>
          </a:prstGeom>
          <a:noFill/>
        </p:spPr>
        <p:txBody>
          <a:bodyPr wrap="none" rtlCol="0">
            <a:spAutoFit/>
          </a:bodyPr>
          <a:lstStyle/>
          <a:p>
            <a:r>
              <a:rPr lang="zh-CN" altLang="en-US"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参考资料</a:t>
            </a:r>
            <a:endParaRPr lang="en-US" altLang="zh-CN"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3" name="椭圆 12">
            <a:extLst>
              <a:ext uri="{FF2B5EF4-FFF2-40B4-BE49-F238E27FC236}">
                <a16:creationId xmlns:a16="http://schemas.microsoft.com/office/drawing/2014/main" xmlns="" id="{448D7C0D-FF0F-491D-B747-97CEFEAA4BD9}"/>
              </a:ext>
            </a:extLst>
          </p:cNvPr>
          <p:cNvSpPr/>
          <p:nvPr/>
        </p:nvSpPr>
        <p:spPr>
          <a:xfrm>
            <a:off x="4911673" y="3939958"/>
            <a:ext cx="504000" cy="504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5</a:t>
            </a:r>
            <a:endParaRPr lang="zh-CN" altLang="en-US" sz="3200"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4" name="TextBox 21">
            <a:extLst>
              <a:ext uri="{FF2B5EF4-FFF2-40B4-BE49-F238E27FC236}">
                <a16:creationId xmlns:a16="http://schemas.microsoft.com/office/drawing/2014/main" xmlns="" id="{894A828C-C705-4103-B1B7-68982B6F557B}"/>
              </a:ext>
            </a:extLst>
          </p:cNvPr>
          <p:cNvSpPr txBox="1"/>
          <p:nvPr/>
        </p:nvSpPr>
        <p:spPr>
          <a:xfrm>
            <a:off x="5580112" y="3891876"/>
            <a:ext cx="2339102" cy="461665"/>
          </a:xfrm>
          <a:prstGeom prst="rect">
            <a:avLst/>
          </a:prstGeom>
          <a:noFill/>
        </p:spPr>
        <p:txBody>
          <a:bodyPr wrap="none" rtlCol="0">
            <a:spAutoFit/>
          </a:bodyPr>
          <a:lstStyle/>
          <a:p>
            <a:r>
              <a:rPr lang="zh-CN" altLang="en-US"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组员分工及评分</a:t>
            </a:r>
            <a:endParaRPr lang="en-US" altLang="zh-CN" sz="24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randombar(horizontal)">
                                      <p:cBhvr>
                                        <p:cTn id="13" dur="500"/>
                                        <p:tgtEl>
                                          <p:spTgt spid="102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randombar(horizontal)">
                                      <p:cBhvr>
                                        <p:cTn id="16" dur="500"/>
                                        <p:tgtEl>
                                          <p:spTgt spid="36"/>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Effect transition="in" filter="fade">
                                      <p:cBhvr>
                                        <p:cTn id="22" dur="500"/>
                                        <p:tgtEl>
                                          <p:spTgt spid="23"/>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par>
                          <p:cTn id="33" fill="hold">
                            <p:stCondLst>
                              <p:cond delay="1500"/>
                            </p:stCondLst>
                            <p:childTnLst>
                              <p:par>
                                <p:cTn id="34" presetID="26" presetClass="emph" presetSubtype="0" fill="hold" grpId="1" nodeType="afterEffect">
                                  <p:stCondLst>
                                    <p:cond delay="0"/>
                                  </p:stCondLst>
                                  <p:childTnLst>
                                    <p:animEffect transition="out" filter="fade">
                                      <p:cBhvr>
                                        <p:cTn id="35" dur="500" tmFilter="0, 0; .2, .5; .8, .5; 1, 0"/>
                                        <p:tgtEl>
                                          <p:spTgt spid="23"/>
                                        </p:tgtEl>
                                      </p:cBhvr>
                                    </p:animEffect>
                                    <p:animScale>
                                      <p:cBhvr>
                                        <p:cTn id="36" dur="250" autoRev="1" fill="hold"/>
                                        <p:tgtEl>
                                          <p:spTgt spid="23"/>
                                        </p:tgtEl>
                                      </p:cBhvr>
                                      <p:by x="105000" y="105000"/>
                                    </p:animScale>
                                  </p:childTnLst>
                                </p:cTn>
                              </p:par>
                            </p:childTnLst>
                          </p:cTn>
                        </p:par>
                        <p:par>
                          <p:cTn id="37" fill="hold">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par>
                          <p:cTn id="41" fill="hold">
                            <p:stCondLst>
                              <p:cond delay="2500"/>
                            </p:stCondLst>
                            <p:childTnLst>
                              <p:par>
                                <p:cTn id="42" presetID="26" presetClass="emph" presetSubtype="0" fill="hold" grpId="1" nodeType="afterEffect">
                                  <p:stCondLst>
                                    <p:cond delay="0"/>
                                  </p:stCondLst>
                                  <p:childTnLst>
                                    <p:animEffect transition="out" filter="fade">
                                      <p:cBhvr>
                                        <p:cTn id="43" dur="500" tmFilter="0, 0; .2, .5; .8, .5; 1, 0"/>
                                        <p:tgtEl>
                                          <p:spTgt spid="26"/>
                                        </p:tgtEl>
                                      </p:cBhvr>
                                    </p:animEffect>
                                    <p:animScale>
                                      <p:cBhvr>
                                        <p:cTn id="44" dur="250" autoRev="1" fill="hold"/>
                                        <p:tgtEl>
                                          <p:spTgt spid="26"/>
                                        </p:tgtEl>
                                      </p:cBhvr>
                                      <p:by x="105000" y="105000"/>
                                    </p:animScale>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childTnLst>
                          </p:cTn>
                        </p:par>
                        <p:par>
                          <p:cTn id="49" fill="hold">
                            <p:stCondLst>
                              <p:cond delay="3500"/>
                            </p:stCondLst>
                            <p:childTnLst>
                              <p:par>
                                <p:cTn id="50" presetID="26" presetClass="emph" presetSubtype="0" fill="hold" grpId="1" nodeType="afterEffect">
                                  <p:stCondLst>
                                    <p:cond delay="0"/>
                                  </p:stCondLst>
                                  <p:childTnLst>
                                    <p:animEffect transition="out" filter="fade">
                                      <p:cBhvr>
                                        <p:cTn id="51" dur="500" tmFilter="0, 0; .2, .5; .8, .5; 1, 0"/>
                                        <p:tgtEl>
                                          <p:spTgt spid="21"/>
                                        </p:tgtEl>
                                      </p:cBhvr>
                                    </p:animEffect>
                                    <p:animScale>
                                      <p:cBhvr>
                                        <p:cTn id="52" dur="250" autoRev="1" fill="hold"/>
                                        <p:tgtEl>
                                          <p:spTgt spid="21"/>
                                        </p:tgtEl>
                                      </p:cBhvr>
                                      <p:by x="105000" y="105000"/>
                                    </p:animScale>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childTnLst>
                          </p:cTn>
                        </p:par>
                        <p:par>
                          <p:cTn id="62" fill="hold">
                            <p:stCondLst>
                              <p:cond delay="4500"/>
                            </p:stCondLst>
                            <p:childTnLst>
                              <p:par>
                                <p:cTn id="63" presetID="26" presetClass="emph" presetSubtype="0" fill="hold" grpId="1" nodeType="afterEffect">
                                  <p:stCondLst>
                                    <p:cond delay="0"/>
                                  </p:stCondLst>
                                  <p:childTnLst>
                                    <p:animEffect transition="out" filter="fade">
                                      <p:cBhvr>
                                        <p:cTn id="64" dur="500" tmFilter="0, 0; .2, .5; .8, .5; 1, 0"/>
                                        <p:tgtEl>
                                          <p:spTgt spid="11"/>
                                        </p:tgtEl>
                                      </p:cBhvr>
                                    </p:animEffect>
                                    <p:animScale>
                                      <p:cBhvr>
                                        <p:cTn id="65" dur="250" autoRev="1" fill="hold"/>
                                        <p:tgtEl>
                                          <p:spTgt spid="11"/>
                                        </p:tgtEl>
                                      </p:cBhvr>
                                      <p:by x="105000" y="105000"/>
                                    </p:animScale>
                                  </p:childTnLst>
                                </p:cTn>
                              </p:par>
                            </p:childTnLst>
                          </p:cTn>
                        </p:par>
                        <p:par>
                          <p:cTn id="66" fill="hold">
                            <p:stCondLst>
                              <p:cond delay="500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500"/>
                                        <p:tgtEl>
                                          <p:spTgt spid="1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p:cTn id="72" dur="500" fill="hold"/>
                                        <p:tgtEl>
                                          <p:spTgt spid="13"/>
                                        </p:tgtEl>
                                        <p:attrNameLst>
                                          <p:attrName>ppt_w</p:attrName>
                                        </p:attrNameLst>
                                      </p:cBhvr>
                                      <p:tavLst>
                                        <p:tav tm="0">
                                          <p:val>
                                            <p:fltVal val="0"/>
                                          </p:val>
                                        </p:tav>
                                        <p:tav tm="100000">
                                          <p:val>
                                            <p:strVal val="#ppt_w"/>
                                          </p:val>
                                        </p:tav>
                                      </p:tavLst>
                                    </p:anim>
                                    <p:anim calcmode="lin" valueType="num">
                                      <p:cBhvr>
                                        <p:cTn id="73" dur="500" fill="hold"/>
                                        <p:tgtEl>
                                          <p:spTgt spid="13"/>
                                        </p:tgtEl>
                                        <p:attrNameLst>
                                          <p:attrName>ppt_h</p:attrName>
                                        </p:attrNameLst>
                                      </p:cBhvr>
                                      <p:tavLst>
                                        <p:tav tm="0">
                                          <p:val>
                                            <p:fltVal val="0"/>
                                          </p:val>
                                        </p:tav>
                                        <p:tav tm="100000">
                                          <p:val>
                                            <p:strVal val="#ppt_h"/>
                                          </p:val>
                                        </p:tav>
                                      </p:tavLst>
                                    </p:anim>
                                    <p:animEffect transition="in" filter="fade">
                                      <p:cBhvr>
                                        <p:cTn id="74" dur="500"/>
                                        <p:tgtEl>
                                          <p:spTgt spid="13"/>
                                        </p:tgtEl>
                                      </p:cBhvr>
                                    </p:animEffect>
                                  </p:childTnLst>
                                </p:cTn>
                              </p:par>
                            </p:childTnLst>
                          </p:cTn>
                        </p:par>
                        <p:par>
                          <p:cTn id="75" fill="hold">
                            <p:stCondLst>
                              <p:cond delay="5500"/>
                            </p:stCondLst>
                            <p:childTnLst>
                              <p:par>
                                <p:cTn id="76" presetID="26" presetClass="emph" presetSubtype="0" fill="hold" grpId="1" nodeType="afterEffect">
                                  <p:stCondLst>
                                    <p:cond delay="0"/>
                                  </p:stCondLst>
                                  <p:childTnLst>
                                    <p:animEffect transition="out" filter="fade">
                                      <p:cBhvr>
                                        <p:cTn id="77" dur="500" tmFilter="0, 0; .2, .5; .8, .5; 1, 0"/>
                                        <p:tgtEl>
                                          <p:spTgt spid="13"/>
                                        </p:tgtEl>
                                      </p:cBhvr>
                                    </p:animEffect>
                                    <p:animScale>
                                      <p:cBhvr>
                                        <p:cTn id="78" dur="250" autoRev="1" fill="hold"/>
                                        <p:tgtEl>
                                          <p:spTgt spid="13"/>
                                        </p:tgtEl>
                                      </p:cBhvr>
                                      <p:by x="105000" y="105000"/>
                                    </p:animScale>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6" grpId="0" animBg="1"/>
      <p:bldP spid="26" grpId="1" animBg="1"/>
      <p:bldP spid="24" grpId="0"/>
      <p:bldP spid="31" grpId="0"/>
      <p:bldP spid="21" grpId="0" animBg="1"/>
      <p:bldP spid="21" grpId="1" animBg="1"/>
      <p:bldP spid="22" grpId="0"/>
      <p:bldP spid="4" grpId="0" animBg="1"/>
      <p:bldP spid="36" grpId="0"/>
      <p:bldP spid="11" grpId="0" animBg="1"/>
      <p:bldP spid="11" grpId="1" animBg="1"/>
      <p:bldP spid="12" grpId="0"/>
      <p:bldP spid="13" grpId="0" animBg="1"/>
      <p:bldP spid="13" grpId="1"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xmlns="" id="{013F0239-2870-4112-9238-E22F8E76DD69}"/>
              </a:ext>
            </a:extLst>
          </p:cNvPr>
          <p:cNvSpPr txBox="1"/>
          <p:nvPr/>
        </p:nvSpPr>
        <p:spPr>
          <a:xfrm>
            <a:off x="956607" y="411510"/>
            <a:ext cx="2584022" cy="4689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25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构件图的组成</a:t>
            </a:r>
          </a:p>
        </p:txBody>
      </p:sp>
      <p:graphicFrame>
        <p:nvGraphicFramePr>
          <p:cNvPr id="4" name="图示 3">
            <a:extLst>
              <a:ext uri="{FF2B5EF4-FFF2-40B4-BE49-F238E27FC236}">
                <a16:creationId xmlns:a16="http://schemas.microsoft.com/office/drawing/2014/main" xmlns="" id="{374BD82C-4362-4904-AB91-60E3CA4E3EEB}"/>
              </a:ext>
            </a:extLst>
          </p:cNvPr>
          <p:cNvGraphicFramePr/>
          <p:nvPr>
            <p:extLst>
              <p:ext uri="{D42A27DB-BD31-4B8C-83A1-F6EECF244321}">
                <p14:modId xmlns:p14="http://schemas.microsoft.com/office/powerpoint/2010/main" val="2054783126"/>
              </p:ext>
            </p:extLst>
          </p:nvPr>
        </p:nvGraphicFramePr>
        <p:xfrm>
          <a:off x="611560" y="1131590"/>
          <a:ext cx="7632848" cy="2672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560954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47"/>
          <p:cNvSpPr>
            <a:spLocks noChangeArrowheads="1"/>
          </p:cNvSpPr>
          <p:nvPr/>
        </p:nvSpPr>
        <p:spPr bwMode="auto">
          <a:xfrm>
            <a:off x="970395" y="987574"/>
            <a:ext cx="3995556" cy="113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77" tIns="45739" rIns="91477" bIns="4573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lvl="1" indent="0">
              <a:lnSpc>
                <a:spcPct val="130000"/>
              </a:lnSpc>
              <a:spcBef>
                <a:spcPct val="0"/>
              </a:spcBef>
              <a:buNone/>
            </a:pPr>
            <a:r>
              <a:rPr lang="zh-CN" altLang="en-US" sz="1800" dirty="0">
                <a:solidFill>
                  <a:schemeClr val="tx1">
                    <a:lumMod val="65000"/>
                    <a:lumOff val="35000"/>
                  </a:schemeClr>
                </a:solidFill>
                <a:cs typeface="微软雅黑" panose="020B0503020204020204" pitchFamily="34" charset="-122"/>
              </a:rPr>
              <a:t>构件是系统中遵从一组接口且提供实现的一个物理部件，通常指开发和运行时类的</a:t>
            </a:r>
            <a:r>
              <a:rPr lang="zh-CN" altLang="en-US" sz="1800" b="1" dirty="0">
                <a:solidFill>
                  <a:srgbClr val="FF0000"/>
                </a:solidFill>
                <a:cs typeface="微软雅黑" panose="020B0503020204020204" pitchFamily="34" charset="-122"/>
              </a:rPr>
              <a:t>物理实现</a:t>
            </a:r>
            <a:r>
              <a:rPr lang="zh-CN" altLang="en-US" sz="1800" dirty="0">
                <a:solidFill>
                  <a:schemeClr val="tx1">
                    <a:lumMod val="65000"/>
                    <a:lumOff val="35000"/>
                  </a:schemeClr>
                </a:solidFill>
                <a:cs typeface="微软雅黑" panose="020B0503020204020204" pitchFamily="34" charset="-122"/>
              </a:rPr>
              <a:t>。</a:t>
            </a:r>
          </a:p>
        </p:txBody>
      </p:sp>
      <p:sp>
        <p:nvSpPr>
          <p:cNvPr id="68" name="矩形 47"/>
          <p:cNvSpPr>
            <a:spLocks noChangeArrowheads="1"/>
          </p:cNvSpPr>
          <p:nvPr/>
        </p:nvSpPr>
        <p:spPr bwMode="auto">
          <a:xfrm>
            <a:off x="970395" y="2250915"/>
            <a:ext cx="2907595" cy="113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77" tIns="45739" rIns="91477" bIns="4573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30000"/>
              </a:lnSpc>
              <a:spcBef>
                <a:spcPct val="0"/>
              </a:spcBef>
              <a:buNone/>
            </a:pPr>
            <a:r>
              <a:rPr lang="zh-CN" altLang="en-US" sz="1800" dirty="0">
                <a:solidFill>
                  <a:schemeClr val="tx1">
                    <a:lumMod val="50000"/>
                    <a:lumOff val="50000"/>
                  </a:schemeClr>
                </a:solidFill>
                <a:cs typeface="微软雅黑" panose="020B0503020204020204" pitchFamily="34" charset="-122"/>
                <a:sym typeface="+mn-lt"/>
              </a:rPr>
              <a:t>以下内容都可以认为是一个构件：</a:t>
            </a:r>
            <a:r>
              <a:rPr lang="zh-CN" altLang="en-US" sz="1800" b="1" dirty="0">
                <a:solidFill>
                  <a:schemeClr val="tx1">
                    <a:lumMod val="50000"/>
                    <a:lumOff val="50000"/>
                  </a:schemeClr>
                </a:solidFill>
                <a:cs typeface="微软雅黑" panose="020B0503020204020204" pitchFamily="34" charset="-122"/>
                <a:sym typeface="+mn-lt"/>
              </a:rPr>
              <a:t>程序源代码、子系统、动态链接库等</a:t>
            </a:r>
            <a:r>
              <a:rPr lang="zh-CN" altLang="en-US" sz="1800" dirty="0">
                <a:solidFill>
                  <a:schemeClr val="tx1">
                    <a:lumMod val="50000"/>
                    <a:lumOff val="50000"/>
                  </a:schemeClr>
                </a:solidFill>
                <a:cs typeface="微软雅黑" panose="020B0503020204020204" pitchFamily="34" charset="-122"/>
                <a:sym typeface="+mn-lt"/>
              </a:rPr>
              <a:t>。</a:t>
            </a:r>
            <a:endParaRPr lang="zh-CN" altLang="en-US" sz="1800" u="sng" dirty="0">
              <a:solidFill>
                <a:schemeClr val="tx1">
                  <a:lumMod val="50000"/>
                  <a:lumOff val="50000"/>
                </a:schemeClr>
              </a:solidFill>
              <a:cs typeface="微软雅黑" panose="020B0503020204020204" pitchFamily="34" charset="-122"/>
              <a:sym typeface="+mn-lt"/>
            </a:endParaRPr>
          </a:p>
        </p:txBody>
      </p:sp>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3017995"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构件</a:t>
            </a:r>
            <a:r>
              <a:rPr lang="en-US" altLang="zh-CN" sz="2500" b="1" dirty="0">
                <a:solidFill>
                  <a:srgbClr val="168999"/>
                </a:solidFill>
                <a:latin typeface="微软雅黑" panose="020B0503020204020204" pitchFamily="34" charset="-122"/>
                <a:ea typeface="微软雅黑" panose="020B0503020204020204" pitchFamily="34" charset="-122"/>
              </a:rPr>
              <a:t>Component</a:t>
            </a:r>
            <a:endParaRPr lang="zh-CN" altLang="en-US" sz="2500" b="1" dirty="0">
              <a:solidFill>
                <a:srgbClr val="168999"/>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xmlns="" id="{D9C212D2-6A2F-4778-8BC8-ABFB3EB6C49E}"/>
              </a:ext>
            </a:extLst>
          </p:cNvPr>
          <p:cNvPicPr>
            <a:picLocks noChangeAspect="1"/>
          </p:cNvPicPr>
          <p:nvPr/>
        </p:nvPicPr>
        <p:blipFill>
          <a:blip r:embed="rId3"/>
          <a:stretch>
            <a:fillRect/>
          </a:stretch>
        </p:blipFill>
        <p:spPr>
          <a:xfrm>
            <a:off x="5652120" y="843558"/>
            <a:ext cx="1892238" cy="1224136"/>
          </a:xfrm>
          <a:prstGeom prst="rect">
            <a:avLst/>
          </a:prstGeom>
        </p:spPr>
      </p:pic>
      <p:sp>
        <p:nvSpPr>
          <p:cNvPr id="7" name="文本框 7">
            <a:extLst>
              <a:ext uri="{FF2B5EF4-FFF2-40B4-BE49-F238E27FC236}">
                <a16:creationId xmlns:a16="http://schemas.microsoft.com/office/drawing/2014/main" xmlns="" id="{71EDC3D6-5846-43E7-877E-5B80F5443BF3}"/>
              </a:ext>
            </a:extLst>
          </p:cNvPr>
          <p:cNvSpPr txBox="1">
            <a:spLocks noChangeArrowheads="1"/>
          </p:cNvSpPr>
          <p:nvPr/>
        </p:nvSpPr>
        <p:spPr bwMode="auto">
          <a:xfrm>
            <a:off x="4788024" y="276773"/>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solidFill>
                  <a:srgbClr val="0070C0"/>
                </a:solidFill>
              </a:rPr>
              <a:t>构件的表示</a:t>
            </a:r>
          </a:p>
        </p:txBody>
      </p:sp>
      <p:pic>
        <p:nvPicPr>
          <p:cNvPr id="4" name="图片 3">
            <a:extLst>
              <a:ext uri="{FF2B5EF4-FFF2-40B4-BE49-F238E27FC236}">
                <a16:creationId xmlns:a16="http://schemas.microsoft.com/office/drawing/2014/main" xmlns="" id="{AD44A1A5-258B-4518-B811-FDBCFF9B9832}"/>
              </a:ext>
            </a:extLst>
          </p:cNvPr>
          <p:cNvPicPr>
            <a:picLocks noChangeAspect="1"/>
          </p:cNvPicPr>
          <p:nvPr/>
        </p:nvPicPr>
        <p:blipFill>
          <a:blip r:embed="rId4"/>
          <a:stretch>
            <a:fillRect/>
          </a:stretch>
        </p:blipFill>
        <p:spPr>
          <a:xfrm>
            <a:off x="4228026" y="2206734"/>
            <a:ext cx="1843618" cy="1346134"/>
          </a:xfrm>
          <a:prstGeom prst="rect">
            <a:avLst/>
          </a:prstGeom>
        </p:spPr>
      </p:pic>
      <p:pic>
        <p:nvPicPr>
          <p:cNvPr id="5" name="图片 4">
            <a:extLst>
              <a:ext uri="{FF2B5EF4-FFF2-40B4-BE49-F238E27FC236}">
                <a16:creationId xmlns:a16="http://schemas.microsoft.com/office/drawing/2014/main" xmlns="" id="{F7C0201D-02F4-4DD6-A4F3-FDCADD94C00E}"/>
              </a:ext>
            </a:extLst>
          </p:cNvPr>
          <p:cNvPicPr>
            <a:picLocks noChangeAspect="1"/>
          </p:cNvPicPr>
          <p:nvPr/>
        </p:nvPicPr>
        <p:blipFill>
          <a:blip r:embed="rId5"/>
          <a:stretch>
            <a:fillRect/>
          </a:stretch>
        </p:blipFill>
        <p:spPr>
          <a:xfrm>
            <a:off x="6372200" y="2205216"/>
            <a:ext cx="2043113" cy="1400175"/>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47"/>
          <p:cNvSpPr>
            <a:spLocks noChangeArrowheads="1"/>
          </p:cNvSpPr>
          <p:nvPr/>
        </p:nvSpPr>
        <p:spPr bwMode="auto">
          <a:xfrm>
            <a:off x="899592" y="993421"/>
            <a:ext cx="7157583" cy="401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77" tIns="45739" rIns="91477" bIns="4573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lvl="1" indent="0">
              <a:lnSpc>
                <a:spcPct val="130000"/>
              </a:lnSpc>
              <a:spcBef>
                <a:spcPct val="0"/>
              </a:spcBef>
              <a:buNone/>
            </a:pPr>
            <a:r>
              <a:rPr lang="zh-CN" altLang="en-US" sz="1800" dirty="0">
                <a:solidFill>
                  <a:schemeClr val="tx1">
                    <a:lumMod val="50000"/>
                    <a:lumOff val="50000"/>
                  </a:schemeClr>
                </a:solidFill>
                <a:cs typeface="微软雅黑" panose="020B0503020204020204" pitchFamily="34" charset="-122"/>
              </a:rPr>
              <a:t>在</a:t>
            </a:r>
            <a:r>
              <a:rPr lang="en-US" altLang="zh-CN" sz="1800" dirty="0">
                <a:solidFill>
                  <a:schemeClr val="tx1">
                    <a:lumMod val="50000"/>
                    <a:lumOff val="50000"/>
                  </a:schemeClr>
                </a:solidFill>
                <a:cs typeface="微软雅黑" panose="020B0503020204020204" pitchFamily="34" charset="-122"/>
              </a:rPr>
              <a:t>UML1.x</a:t>
            </a:r>
            <a:r>
              <a:rPr lang="zh-CN" altLang="en-US" sz="1800" dirty="0">
                <a:solidFill>
                  <a:schemeClr val="tx1">
                    <a:lumMod val="50000"/>
                    <a:lumOff val="50000"/>
                  </a:schemeClr>
                </a:solidFill>
                <a:cs typeface="微软雅黑" panose="020B0503020204020204" pitchFamily="34" charset="-122"/>
              </a:rPr>
              <a:t>中：把构件分为</a:t>
            </a:r>
            <a:r>
              <a:rPr lang="zh-CN" altLang="en-US" sz="1800" dirty="0">
                <a:solidFill>
                  <a:srgbClr val="FF0000"/>
                </a:solidFill>
                <a:cs typeface="微软雅黑" panose="020B0503020204020204" pitchFamily="34" charset="-122"/>
              </a:rPr>
              <a:t>实施构件</a:t>
            </a:r>
            <a:r>
              <a:rPr lang="zh-CN" altLang="en-US" sz="1800" dirty="0">
                <a:solidFill>
                  <a:schemeClr val="tx1">
                    <a:lumMod val="50000"/>
                    <a:lumOff val="50000"/>
                  </a:schemeClr>
                </a:solidFill>
                <a:cs typeface="微软雅黑" panose="020B0503020204020204" pitchFamily="34" charset="-122"/>
              </a:rPr>
              <a:t>和</a:t>
            </a:r>
            <a:r>
              <a:rPr lang="zh-CN" altLang="en-US" sz="1800" dirty="0">
                <a:solidFill>
                  <a:srgbClr val="FF0000"/>
                </a:solidFill>
                <a:cs typeface="微软雅黑" panose="020B0503020204020204" pitchFamily="34" charset="-122"/>
              </a:rPr>
              <a:t>工作产品构件</a:t>
            </a:r>
            <a:r>
              <a:rPr lang="zh-CN" altLang="en-US" sz="1800" dirty="0">
                <a:solidFill>
                  <a:schemeClr val="tx1">
                    <a:lumMod val="50000"/>
                    <a:lumOff val="50000"/>
                  </a:schemeClr>
                </a:solidFill>
              </a:rPr>
              <a:t>和</a:t>
            </a:r>
            <a:r>
              <a:rPr lang="zh-CN" altLang="en-US" sz="1800" dirty="0">
                <a:solidFill>
                  <a:srgbClr val="FF0000"/>
                </a:solidFill>
              </a:rPr>
              <a:t>执行</a:t>
            </a:r>
            <a:r>
              <a:rPr lang="zh-CN" altLang="en-US" sz="1800" dirty="0">
                <a:solidFill>
                  <a:srgbClr val="FF0000"/>
                </a:solidFill>
                <a:cs typeface="微软雅黑" panose="020B0503020204020204" pitchFamily="34" charset="-122"/>
              </a:rPr>
              <a:t>构</a:t>
            </a:r>
            <a:r>
              <a:rPr lang="zh-CN" altLang="en-US" sz="1800" dirty="0">
                <a:solidFill>
                  <a:srgbClr val="FF0000"/>
                </a:solidFill>
              </a:rPr>
              <a:t>件</a:t>
            </a:r>
          </a:p>
          <a:p>
            <a:pPr marL="0" lvl="1" indent="0">
              <a:lnSpc>
                <a:spcPct val="130000"/>
              </a:lnSpc>
              <a:spcBef>
                <a:spcPct val="0"/>
              </a:spcBef>
              <a:buNone/>
            </a:pPr>
            <a:r>
              <a:rPr lang="zh-CN" altLang="en-US" sz="1800" dirty="0">
                <a:solidFill>
                  <a:schemeClr val="tx1">
                    <a:lumMod val="50000"/>
                    <a:lumOff val="50000"/>
                  </a:schemeClr>
                </a:solidFill>
                <a:cs typeface="微软雅黑" panose="020B0503020204020204" pitchFamily="34" charset="-122"/>
              </a:rPr>
              <a:t>	</a:t>
            </a:r>
            <a:r>
              <a:rPr lang="zh-CN" altLang="en-US" sz="1800" b="1" dirty="0">
                <a:solidFill>
                  <a:schemeClr val="tx1">
                    <a:lumMod val="50000"/>
                    <a:lumOff val="50000"/>
                  </a:schemeClr>
                </a:solidFill>
                <a:cs typeface="微软雅黑" panose="020B0503020204020204" pitchFamily="34" charset="-122"/>
              </a:rPr>
              <a:t>实施</a:t>
            </a:r>
            <a:r>
              <a:rPr lang="zh-CN" altLang="en-US" sz="1800" b="1" dirty="0">
                <a:solidFill>
                  <a:schemeClr val="tx1">
                    <a:lumMod val="50000"/>
                    <a:lumOff val="50000"/>
                  </a:schemeClr>
                </a:solidFill>
              </a:rPr>
              <a:t>构</a:t>
            </a:r>
            <a:r>
              <a:rPr lang="zh-CN" altLang="en-US" sz="1800" b="1" dirty="0">
                <a:solidFill>
                  <a:schemeClr val="tx1">
                    <a:lumMod val="50000"/>
                    <a:lumOff val="50000"/>
                  </a:schemeClr>
                </a:solidFill>
                <a:cs typeface="微软雅黑" panose="020B0503020204020204" pitchFamily="34" charset="-122"/>
              </a:rPr>
              <a:t>件</a:t>
            </a:r>
            <a:r>
              <a:rPr lang="zh-CN" altLang="en-US" sz="1800" dirty="0">
                <a:solidFill>
                  <a:schemeClr val="tx1">
                    <a:lumMod val="50000"/>
                    <a:lumOff val="50000"/>
                  </a:schemeClr>
                </a:solidFill>
                <a:cs typeface="微软雅黑" panose="020B0503020204020204" pitchFamily="34" charset="-122"/>
              </a:rPr>
              <a:t>：实施构件是构成一个可执行系统必要和充分的构件，如动态链接库</a:t>
            </a:r>
            <a:r>
              <a:rPr lang="en-US" altLang="zh-CN" sz="1800" dirty="0">
                <a:solidFill>
                  <a:schemeClr val="tx1">
                    <a:lumMod val="50000"/>
                    <a:lumOff val="50000"/>
                  </a:schemeClr>
                </a:solidFill>
                <a:cs typeface="微软雅黑" panose="020B0503020204020204" pitchFamily="34" charset="-122"/>
              </a:rPr>
              <a:t>(DLL)</a:t>
            </a:r>
            <a:r>
              <a:rPr lang="zh-CN" altLang="en-US" sz="1800" dirty="0">
                <a:solidFill>
                  <a:schemeClr val="tx1">
                    <a:lumMod val="50000"/>
                    <a:lumOff val="50000"/>
                  </a:schemeClr>
                </a:solidFill>
                <a:cs typeface="微软雅黑" panose="020B0503020204020204" pitchFamily="34" charset="-122"/>
              </a:rPr>
              <a:t>、二进制可执行体</a:t>
            </a:r>
            <a:r>
              <a:rPr lang="en-US" altLang="zh-CN" sz="1800" dirty="0">
                <a:solidFill>
                  <a:schemeClr val="tx1">
                    <a:lumMod val="50000"/>
                    <a:lumOff val="50000"/>
                  </a:schemeClr>
                </a:solidFill>
                <a:cs typeface="微软雅黑" panose="020B0503020204020204" pitchFamily="34" charset="-122"/>
              </a:rPr>
              <a:t>(EXE)</a:t>
            </a:r>
            <a:r>
              <a:rPr lang="zh-CN" altLang="en-US" sz="1800" dirty="0">
                <a:solidFill>
                  <a:schemeClr val="tx1">
                    <a:lumMod val="50000"/>
                    <a:lumOff val="50000"/>
                  </a:schemeClr>
                </a:solidFill>
                <a:cs typeface="微软雅黑" panose="020B0503020204020204" pitchFamily="34" charset="-122"/>
              </a:rPr>
              <a:t>、</a:t>
            </a:r>
            <a:r>
              <a:rPr lang="en-US" altLang="zh-CN" sz="1800" dirty="0">
                <a:solidFill>
                  <a:schemeClr val="tx1">
                    <a:lumMod val="50000"/>
                    <a:lumOff val="50000"/>
                  </a:schemeClr>
                </a:solidFill>
                <a:cs typeface="微软雅黑" panose="020B0503020204020204" pitchFamily="34" charset="-122"/>
              </a:rPr>
              <a:t>ActiveX</a:t>
            </a:r>
            <a:r>
              <a:rPr lang="zh-CN" altLang="en-US" sz="1800" dirty="0">
                <a:solidFill>
                  <a:schemeClr val="tx1">
                    <a:lumMod val="50000"/>
                    <a:lumOff val="50000"/>
                  </a:schemeClr>
                </a:solidFill>
                <a:cs typeface="微软雅黑" panose="020B0503020204020204" pitchFamily="34" charset="-122"/>
              </a:rPr>
              <a:t>控件和</a:t>
            </a:r>
            <a:r>
              <a:rPr lang="en-US" altLang="zh-CN" sz="1800" dirty="0">
                <a:solidFill>
                  <a:schemeClr val="tx1">
                    <a:lumMod val="50000"/>
                    <a:lumOff val="50000"/>
                  </a:schemeClr>
                </a:solidFill>
                <a:cs typeface="微软雅黑" panose="020B0503020204020204" pitchFamily="34" charset="-122"/>
              </a:rPr>
              <a:t>JavaBean</a:t>
            </a:r>
            <a:r>
              <a:rPr lang="zh-CN" altLang="en-US" sz="1800" dirty="0">
                <a:solidFill>
                  <a:schemeClr val="tx1">
                    <a:lumMod val="50000"/>
                    <a:lumOff val="50000"/>
                  </a:schemeClr>
                </a:solidFill>
                <a:cs typeface="微软雅黑" panose="020B0503020204020204" pitchFamily="34" charset="-122"/>
              </a:rPr>
              <a:t>构件等。</a:t>
            </a:r>
          </a:p>
          <a:p>
            <a:pPr marL="0" lvl="1" indent="0">
              <a:lnSpc>
                <a:spcPct val="130000"/>
              </a:lnSpc>
              <a:spcBef>
                <a:spcPct val="0"/>
              </a:spcBef>
              <a:buNone/>
            </a:pPr>
            <a:r>
              <a:rPr lang="en-US" altLang="zh-CN" sz="1800" dirty="0">
                <a:solidFill>
                  <a:schemeClr val="tx1">
                    <a:lumMod val="50000"/>
                    <a:lumOff val="50000"/>
                  </a:schemeClr>
                </a:solidFill>
                <a:cs typeface="微软雅黑" panose="020B0503020204020204" pitchFamily="34" charset="-122"/>
              </a:rPr>
              <a:t>	</a:t>
            </a:r>
            <a:r>
              <a:rPr lang="zh-CN" altLang="en-US" sz="1800" b="1" dirty="0">
                <a:solidFill>
                  <a:schemeClr val="tx1">
                    <a:lumMod val="50000"/>
                    <a:lumOff val="50000"/>
                  </a:schemeClr>
                </a:solidFill>
                <a:cs typeface="微软雅黑" panose="020B0503020204020204" pitchFamily="34" charset="-122"/>
              </a:rPr>
              <a:t>工作产品</a:t>
            </a:r>
            <a:r>
              <a:rPr lang="zh-CN" altLang="en-US" sz="1800" b="1" dirty="0">
                <a:solidFill>
                  <a:schemeClr val="tx1">
                    <a:lumMod val="50000"/>
                    <a:lumOff val="50000"/>
                  </a:schemeClr>
                </a:solidFill>
              </a:rPr>
              <a:t>构件</a:t>
            </a:r>
            <a:r>
              <a:rPr lang="zh-CN" altLang="en-US" sz="1800" dirty="0">
                <a:solidFill>
                  <a:schemeClr val="tx1">
                    <a:lumMod val="50000"/>
                    <a:lumOff val="50000"/>
                  </a:schemeClr>
                </a:solidFill>
                <a:cs typeface="微软雅黑" panose="020B0503020204020204" pitchFamily="34" charset="-122"/>
              </a:rPr>
              <a:t>：这类</a:t>
            </a:r>
            <a:r>
              <a:rPr lang="zh-CN" altLang="en-US" sz="1800" dirty="0">
                <a:solidFill>
                  <a:schemeClr val="tx1">
                    <a:lumMod val="50000"/>
                    <a:lumOff val="50000"/>
                  </a:schemeClr>
                </a:solidFill>
              </a:rPr>
              <a:t>构</a:t>
            </a:r>
            <a:r>
              <a:rPr lang="zh-CN" altLang="en-US" sz="1800" dirty="0">
                <a:solidFill>
                  <a:schemeClr val="tx1">
                    <a:lumMod val="50000"/>
                    <a:lumOff val="50000"/>
                  </a:schemeClr>
                </a:solidFill>
                <a:cs typeface="微软雅黑" panose="020B0503020204020204" pitchFamily="34" charset="-122"/>
              </a:rPr>
              <a:t>件主要是开发过程的产物，包括创建实施构件的源代码文件及数据文件，这些构件并不是直接地参加可执行系统，而是开发过程中的工作产品，用于产生可执行文件。</a:t>
            </a:r>
          </a:p>
          <a:p>
            <a:pPr marL="0" lvl="1" indent="0">
              <a:lnSpc>
                <a:spcPct val="130000"/>
              </a:lnSpc>
              <a:spcBef>
                <a:spcPct val="0"/>
              </a:spcBef>
              <a:buNone/>
            </a:pPr>
            <a:r>
              <a:rPr lang="en-US" altLang="zh-CN" sz="1800" dirty="0">
                <a:solidFill>
                  <a:schemeClr val="tx1">
                    <a:lumMod val="50000"/>
                    <a:lumOff val="50000"/>
                  </a:schemeClr>
                </a:solidFill>
                <a:cs typeface="微软雅黑" panose="020B0503020204020204" pitchFamily="34" charset="-122"/>
              </a:rPr>
              <a:t>	</a:t>
            </a:r>
            <a:r>
              <a:rPr lang="zh-CN" altLang="en-US" sz="1800" b="1" dirty="0">
                <a:solidFill>
                  <a:schemeClr val="tx1">
                    <a:lumMod val="50000"/>
                    <a:lumOff val="50000"/>
                  </a:schemeClr>
                </a:solidFill>
                <a:cs typeface="微软雅黑" panose="020B0503020204020204" pitchFamily="34" charset="-122"/>
              </a:rPr>
              <a:t>执行</a:t>
            </a:r>
            <a:r>
              <a:rPr lang="zh-CN" altLang="en-US" sz="1800" b="1" dirty="0">
                <a:solidFill>
                  <a:schemeClr val="tx1">
                    <a:lumMod val="50000"/>
                    <a:lumOff val="50000"/>
                  </a:schemeClr>
                </a:solidFill>
              </a:rPr>
              <a:t>构</a:t>
            </a:r>
            <a:r>
              <a:rPr lang="zh-CN" altLang="en-US" sz="1800" b="1" dirty="0">
                <a:solidFill>
                  <a:schemeClr val="tx1">
                    <a:lumMod val="50000"/>
                    <a:lumOff val="50000"/>
                  </a:schemeClr>
                </a:solidFill>
                <a:cs typeface="微软雅黑" panose="020B0503020204020204" pitchFamily="34" charset="-122"/>
              </a:rPr>
              <a:t>件</a:t>
            </a:r>
            <a:r>
              <a:rPr lang="zh-CN" altLang="en-US" sz="1800" dirty="0">
                <a:solidFill>
                  <a:schemeClr val="tx1">
                    <a:lumMod val="50000"/>
                    <a:lumOff val="50000"/>
                  </a:schemeClr>
                </a:solidFill>
                <a:cs typeface="微软雅黑" panose="020B0503020204020204" pitchFamily="34" charset="-122"/>
              </a:rPr>
              <a:t>：这类构件是作为一个正在执行的系统的结果而被创建的，如由</a:t>
            </a:r>
            <a:r>
              <a:rPr lang="en-US" altLang="zh-CN" sz="1800" dirty="0">
                <a:solidFill>
                  <a:schemeClr val="tx1">
                    <a:lumMod val="50000"/>
                    <a:lumOff val="50000"/>
                  </a:schemeClr>
                </a:solidFill>
                <a:cs typeface="微软雅黑" panose="020B0503020204020204" pitchFamily="34" charset="-122"/>
              </a:rPr>
              <a:t>DLL</a:t>
            </a:r>
            <a:r>
              <a:rPr lang="zh-CN" altLang="en-US" sz="1800" dirty="0">
                <a:solidFill>
                  <a:schemeClr val="tx1">
                    <a:lumMod val="50000"/>
                    <a:lumOff val="50000"/>
                  </a:schemeClr>
                </a:solidFill>
                <a:cs typeface="微软雅黑" panose="020B0503020204020204" pitchFamily="34" charset="-122"/>
              </a:rPr>
              <a:t>实例化形成的</a:t>
            </a:r>
            <a:r>
              <a:rPr lang="en-US" altLang="zh-CN" sz="1800" dirty="0">
                <a:solidFill>
                  <a:schemeClr val="tx1">
                    <a:lumMod val="50000"/>
                    <a:lumOff val="50000"/>
                  </a:schemeClr>
                </a:solidFill>
                <a:cs typeface="微软雅黑" panose="020B0503020204020204" pitchFamily="34" charset="-122"/>
              </a:rPr>
              <a:t>COM+</a:t>
            </a:r>
            <a:r>
              <a:rPr lang="zh-CN" altLang="en-US" sz="1800" dirty="0">
                <a:solidFill>
                  <a:schemeClr val="tx1">
                    <a:lumMod val="50000"/>
                    <a:lumOff val="50000"/>
                  </a:schemeClr>
                </a:solidFill>
                <a:cs typeface="微软雅黑" panose="020B0503020204020204" pitchFamily="34" charset="-122"/>
              </a:rPr>
              <a:t>对象。</a:t>
            </a:r>
            <a:r>
              <a:rPr lang="en-US" altLang="zh-CN" sz="1800" dirty="0">
                <a:solidFill>
                  <a:schemeClr val="tx1">
                    <a:lumMod val="50000"/>
                    <a:lumOff val="50000"/>
                  </a:schemeClr>
                </a:solidFill>
                <a:cs typeface="微软雅黑" panose="020B0503020204020204" pitchFamily="34" charset="-122"/>
              </a:rPr>
              <a:t>(</a:t>
            </a:r>
            <a:r>
              <a:rPr lang="en-US" altLang="zh-CN" sz="1800" dirty="0"/>
              <a:t>Component Object Model(COM--</a:t>
            </a:r>
            <a:r>
              <a:rPr lang="zh-CN" altLang="en-US" sz="1800" dirty="0"/>
              <a:t>构件对象模型</a:t>
            </a:r>
            <a:r>
              <a:rPr lang="en-US" altLang="zh-CN" sz="1800" dirty="0"/>
              <a:t>)</a:t>
            </a:r>
            <a:endParaRPr lang="zh-CN" altLang="en-US" sz="1800" dirty="0">
              <a:solidFill>
                <a:schemeClr val="tx1">
                  <a:lumMod val="50000"/>
                  <a:lumOff val="50000"/>
                </a:schemeClr>
              </a:solidFill>
              <a:cs typeface="微软雅黑" panose="020B0503020204020204" pitchFamily="34" charset="-122"/>
            </a:endParaRPr>
          </a:p>
          <a:p>
            <a:pPr marL="0" lvl="1" indent="0">
              <a:lnSpc>
                <a:spcPct val="130000"/>
              </a:lnSpc>
              <a:spcBef>
                <a:spcPct val="0"/>
              </a:spcBef>
              <a:buNone/>
            </a:pPr>
            <a:endParaRPr lang="zh-CN" altLang="en-US" sz="1800" dirty="0">
              <a:solidFill>
                <a:schemeClr val="tx1">
                  <a:lumMod val="50000"/>
                  <a:lumOff val="50000"/>
                </a:schemeClr>
              </a:solidFill>
              <a:cs typeface="微软雅黑" panose="020B0503020204020204" pitchFamily="34" charset="-122"/>
            </a:endParaRPr>
          </a:p>
        </p:txBody>
      </p:sp>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3017995"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构件</a:t>
            </a:r>
            <a:r>
              <a:rPr lang="en-US" altLang="zh-CN" sz="2500" b="1" dirty="0">
                <a:solidFill>
                  <a:srgbClr val="168999"/>
                </a:solidFill>
                <a:latin typeface="微软雅黑" panose="020B0503020204020204" pitchFamily="34" charset="-122"/>
                <a:ea typeface="微软雅黑" panose="020B0503020204020204" pitchFamily="34" charset="-122"/>
              </a:rPr>
              <a:t>Component</a:t>
            </a:r>
            <a:endParaRPr lang="zh-CN" altLang="en-US" sz="2500" b="1" dirty="0">
              <a:solidFill>
                <a:srgbClr val="1689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7729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3017995"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构件</a:t>
            </a:r>
            <a:r>
              <a:rPr lang="en-US" altLang="zh-CN" sz="2500" b="1" dirty="0">
                <a:solidFill>
                  <a:srgbClr val="168999"/>
                </a:solidFill>
                <a:latin typeface="微软雅黑" panose="020B0503020204020204" pitchFamily="34" charset="-122"/>
                <a:ea typeface="微软雅黑" panose="020B0503020204020204" pitchFamily="34" charset="-122"/>
              </a:rPr>
              <a:t>Component</a:t>
            </a:r>
            <a:endParaRPr lang="zh-CN" altLang="en-US" sz="2500" b="1" dirty="0">
              <a:solidFill>
                <a:srgbClr val="168999"/>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xmlns="" id="{E2B69CAF-6A59-4D46-AD81-AF05A1DC2614}"/>
              </a:ext>
            </a:extLst>
          </p:cNvPr>
          <p:cNvGraphicFramePr>
            <a:graphicFrameLocks noGrp="1"/>
          </p:cNvGraphicFramePr>
          <p:nvPr>
            <p:extLst>
              <p:ext uri="{D42A27DB-BD31-4B8C-83A1-F6EECF244321}">
                <p14:modId xmlns:p14="http://schemas.microsoft.com/office/powerpoint/2010/main" val="4283885581"/>
              </p:ext>
            </p:extLst>
          </p:nvPr>
        </p:nvGraphicFramePr>
        <p:xfrm>
          <a:off x="1524000" y="1060450"/>
          <a:ext cx="6096000" cy="3174168"/>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xmlns="" val="1489638643"/>
                    </a:ext>
                  </a:extLst>
                </a:gridCol>
                <a:gridCol w="3048000">
                  <a:extLst>
                    <a:ext uri="{9D8B030D-6E8A-4147-A177-3AD203B41FA5}">
                      <a16:colId xmlns:a16="http://schemas.microsoft.com/office/drawing/2014/main" xmlns="" val="2859893018"/>
                    </a:ext>
                  </a:extLst>
                </a:gridCol>
              </a:tblGrid>
              <a:tr h="334877">
                <a:tc gridSpan="2">
                  <a:txBody>
                    <a:bodyPr/>
                    <a:lstStyle/>
                    <a:p>
                      <a:pPr algn="ctr"/>
                      <a:r>
                        <a:rPr lang="zh-CN" altLang="en-US" dirty="0"/>
                        <a:t>构件和类的区别</a:t>
                      </a:r>
                    </a:p>
                  </a:txBody>
                  <a:tcPr/>
                </a:tc>
                <a:tc hMerge="1">
                  <a:txBody>
                    <a:bodyPr/>
                    <a:lstStyle/>
                    <a:p>
                      <a:endParaRPr lang="zh-CN" altLang="en-US"/>
                    </a:p>
                  </a:txBody>
                  <a:tcPr/>
                </a:tc>
                <a:extLst>
                  <a:ext uri="{0D108BD9-81ED-4DB2-BD59-A6C34878D82A}">
                    <a16:rowId xmlns:a16="http://schemas.microsoft.com/office/drawing/2014/main" xmlns="" val="4216577978"/>
                  </a:ext>
                </a:extLst>
              </a:tr>
              <a:tr h="323608">
                <a:tc gridSpan="2">
                  <a:txBody>
                    <a:bodyPr/>
                    <a:lstStyle/>
                    <a:p>
                      <a:pPr algn="ctr"/>
                      <a:r>
                        <a:rPr lang="zh-CN" altLang="en-US" sz="1600" dirty="0">
                          <a:solidFill>
                            <a:schemeClr val="tx1">
                              <a:lumMod val="75000"/>
                              <a:lumOff val="25000"/>
                            </a:schemeClr>
                          </a:solidFill>
                        </a:rPr>
                        <a:t>相同点</a:t>
                      </a:r>
                    </a:p>
                  </a:txBody>
                  <a:tcPr/>
                </a:tc>
                <a:tc hMerge="1">
                  <a:txBody>
                    <a:bodyPr/>
                    <a:lstStyle/>
                    <a:p>
                      <a:endParaRPr lang="zh-CN" altLang="en-US"/>
                    </a:p>
                  </a:txBody>
                  <a:tcPr/>
                </a:tc>
                <a:extLst>
                  <a:ext uri="{0D108BD9-81ED-4DB2-BD59-A6C34878D82A}">
                    <a16:rowId xmlns:a16="http://schemas.microsoft.com/office/drawing/2014/main" xmlns="" val="3577824371"/>
                  </a:ext>
                </a:extLst>
              </a:tr>
              <a:tr h="1199975">
                <a:tc gridSpan="2">
                  <a:txBody>
                    <a:bodyPr/>
                    <a:lstStyle/>
                    <a:p>
                      <a:pPr algn="ctr"/>
                      <a:r>
                        <a:rPr lang="zh-CN" altLang="en-US" sz="1600" dirty="0">
                          <a:solidFill>
                            <a:schemeClr val="tx1">
                              <a:lumMod val="75000"/>
                              <a:lumOff val="25000"/>
                            </a:schemeClr>
                          </a:solidFill>
                        </a:rPr>
                        <a:t>都可以有实例</a:t>
                      </a:r>
                      <a:endParaRPr lang="en-US" altLang="zh-CN" sz="1600" dirty="0">
                        <a:solidFill>
                          <a:schemeClr val="tx1">
                            <a:lumMod val="75000"/>
                            <a:lumOff val="25000"/>
                          </a:schemeClr>
                        </a:solidFill>
                      </a:endParaRPr>
                    </a:p>
                    <a:p>
                      <a:pPr algn="ctr"/>
                      <a:r>
                        <a:rPr lang="zh-CN" altLang="en-US" sz="1600" dirty="0">
                          <a:solidFill>
                            <a:schemeClr val="tx1">
                              <a:lumMod val="75000"/>
                              <a:lumOff val="25000"/>
                            </a:schemeClr>
                          </a:solidFill>
                        </a:rPr>
                        <a:t>都可以实现一组接口</a:t>
                      </a:r>
                      <a:endParaRPr lang="en-US" altLang="zh-CN" sz="1600" dirty="0">
                        <a:solidFill>
                          <a:schemeClr val="tx1">
                            <a:lumMod val="75000"/>
                            <a:lumOff val="25000"/>
                          </a:schemeClr>
                        </a:solidFill>
                      </a:endParaRPr>
                    </a:p>
                    <a:p>
                      <a:pPr algn="ctr"/>
                      <a:r>
                        <a:rPr lang="zh-CN" altLang="en-US" sz="1600" dirty="0">
                          <a:solidFill>
                            <a:schemeClr val="tx1">
                              <a:lumMod val="75000"/>
                              <a:lumOff val="25000"/>
                            </a:schemeClr>
                          </a:solidFill>
                        </a:rPr>
                        <a:t>都可以参与依赖关系</a:t>
                      </a:r>
                      <a:endParaRPr lang="en-US" altLang="zh-CN" sz="1600" dirty="0">
                        <a:solidFill>
                          <a:schemeClr val="tx1">
                            <a:lumMod val="75000"/>
                            <a:lumOff val="25000"/>
                          </a:schemeClr>
                        </a:solidFill>
                      </a:endParaRPr>
                    </a:p>
                    <a:p>
                      <a:pPr algn="ctr"/>
                      <a:r>
                        <a:rPr lang="zh-CN" altLang="en-US" sz="1600" dirty="0">
                          <a:solidFill>
                            <a:schemeClr val="tx1">
                              <a:lumMod val="75000"/>
                              <a:lumOff val="25000"/>
                            </a:schemeClr>
                          </a:solidFill>
                        </a:rPr>
                        <a:t>都可以被嵌套</a:t>
                      </a:r>
                      <a:endParaRPr lang="en-US" altLang="zh-CN" sz="1600" dirty="0">
                        <a:solidFill>
                          <a:schemeClr val="tx1">
                            <a:lumMod val="75000"/>
                            <a:lumOff val="25000"/>
                          </a:schemeClr>
                        </a:solidFill>
                      </a:endParaRPr>
                    </a:p>
                    <a:p>
                      <a:pPr algn="ctr"/>
                      <a:r>
                        <a:rPr lang="zh-CN" altLang="en-US" sz="1600" dirty="0">
                          <a:solidFill>
                            <a:schemeClr val="tx1">
                              <a:lumMod val="75000"/>
                              <a:lumOff val="25000"/>
                            </a:schemeClr>
                          </a:solidFill>
                        </a:rPr>
                        <a:t>都可以参与交互</a:t>
                      </a:r>
                    </a:p>
                  </a:txBody>
                  <a:tcPr/>
                </a:tc>
                <a:tc hMerge="1">
                  <a:txBody>
                    <a:bodyPr/>
                    <a:lstStyle/>
                    <a:p>
                      <a:endParaRPr lang="zh-CN" altLang="en-US"/>
                    </a:p>
                  </a:txBody>
                  <a:tcPr/>
                </a:tc>
                <a:extLst>
                  <a:ext uri="{0D108BD9-81ED-4DB2-BD59-A6C34878D82A}">
                    <a16:rowId xmlns:a16="http://schemas.microsoft.com/office/drawing/2014/main" xmlns="" val="3962879755"/>
                  </a:ext>
                </a:extLst>
              </a:tr>
              <a:tr h="339528">
                <a:tc gridSpan="2">
                  <a:txBody>
                    <a:bodyPr/>
                    <a:lstStyle/>
                    <a:p>
                      <a:pPr algn="ctr"/>
                      <a:r>
                        <a:rPr lang="zh-CN" altLang="en-US" sz="1600" dirty="0">
                          <a:solidFill>
                            <a:schemeClr val="tx1">
                              <a:lumMod val="75000"/>
                              <a:lumOff val="25000"/>
                            </a:schemeClr>
                          </a:solidFill>
                        </a:rPr>
                        <a:t>不同点</a:t>
                      </a:r>
                    </a:p>
                  </a:txBody>
                  <a:tcPr/>
                </a:tc>
                <a:tc hMerge="1">
                  <a:txBody>
                    <a:bodyPr/>
                    <a:lstStyle/>
                    <a:p>
                      <a:endParaRPr lang="zh-CN" altLang="en-US"/>
                    </a:p>
                  </a:txBody>
                  <a:tcPr/>
                </a:tc>
                <a:extLst>
                  <a:ext uri="{0D108BD9-81ED-4DB2-BD59-A6C34878D82A}">
                    <a16:rowId xmlns:a16="http://schemas.microsoft.com/office/drawing/2014/main" xmlns="" val="507611216"/>
                  </a:ext>
                </a:extLst>
              </a:tr>
              <a:tr h="753473">
                <a:tc>
                  <a:txBody>
                    <a:bodyPr/>
                    <a:lstStyle/>
                    <a:p>
                      <a:pPr algn="ctr"/>
                      <a:r>
                        <a:rPr lang="zh-CN" altLang="en-US" sz="1600" dirty="0"/>
                        <a:t>物理抽象</a:t>
                      </a:r>
                      <a:endParaRPr lang="en-US" altLang="zh-CN"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仅拥有通过其接口访问的操作</a:t>
                      </a:r>
                    </a:p>
                    <a:p>
                      <a:pPr algn="ctr"/>
                      <a:endParaRPr lang="zh-CN" altLang="en-US" sz="1600" dirty="0">
                        <a:solidFill>
                          <a:schemeClr val="tx1">
                            <a:lumMod val="75000"/>
                            <a:lumOff val="25000"/>
                          </a:schemeClr>
                        </a:solidFill>
                      </a:endParaRPr>
                    </a:p>
                  </a:txBody>
                  <a:tcPr/>
                </a:tc>
                <a:tc>
                  <a:txBody>
                    <a:bodyPr/>
                    <a:lstStyle/>
                    <a:p>
                      <a:pPr algn="ctr"/>
                      <a:r>
                        <a:rPr lang="zh-CN" altLang="en-US" sz="1600" dirty="0"/>
                        <a:t>逻辑抽象</a:t>
                      </a:r>
                      <a:endParaRPr lang="en-US" altLang="zh-CN"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拥有属性和操作</a:t>
                      </a:r>
                    </a:p>
                    <a:p>
                      <a:pPr algn="ctr"/>
                      <a:endParaRPr lang="zh-CN" altLang="en-US" sz="1600" dirty="0">
                        <a:solidFill>
                          <a:schemeClr val="tx1">
                            <a:lumMod val="75000"/>
                            <a:lumOff val="25000"/>
                          </a:schemeClr>
                        </a:solidFill>
                      </a:endParaRPr>
                    </a:p>
                  </a:txBody>
                  <a:tcPr/>
                </a:tc>
                <a:extLst>
                  <a:ext uri="{0D108BD9-81ED-4DB2-BD59-A6C34878D82A}">
                    <a16:rowId xmlns:a16="http://schemas.microsoft.com/office/drawing/2014/main" xmlns="" val="195289068"/>
                  </a:ext>
                </a:extLst>
              </a:tr>
            </a:tbl>
          </a:graphicData>
        </a:graphic>
      </p:graphicFrame>
    </p:spTree>
    <p:extLst>
      <p:ext uri="{BB962C8B-B14F-4D97-AF65-F5344CB8AC3E}">
        <p14:creationId xmlns:p14="http://schemas.microsoft.com/office/powerpoint/2010/main" val="170118968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726177"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问题三</a:t>
            </a:r>
          </a:p>
        </p:txBody>
      </p:sp>
      <p:sp>
        <p:nvSpPr>
          <p:cNvPr id="4" name="文本框 3">
            <a:extLst>
              <a:ext uri="{FF2B5EF4-FFF2-40B4-BE49-F238E27FC236}">
                <a16:creationId xmlns:a16="http://schemas.microsoft.com/office/drawing/2014/main" xmlns="" id="{08581AAB-CEE1-474F-B174-F4FA0327CC6A}"/>
              </a:ext>
            </a:extLst>
          </p:cNvPr>
          <p:cNvSpPr txBox="1"/>
          <p:nvPr/>
        </p:nvSpPr>
        <p:spPr>
          <a:xfrm>
            <a:off x="2145695" y="1635646"/>
            <a:ext cx="4852610" cy="523220"/>
          </a:xfrm>
          <a:prstGeom prst="rect">
            <a:avLst/>
          </a:prstGeom>
          <a:noFill/>
        </p:spPr>
        <p:txBody>
          <a:bodyPr wrap="none" rtlCol="0">
            <a:spAutoFit/>
          </a:bodyPr>
          <a:lstStyle/>
          <a:p>
            <a:r>
              <a:rPr lang="zh-CN" altLang="en-US" sz="2800" dirty="0"/>
              <a:t>请列举三个构件和类的相同点</a:t>
            </a:r>
          </a:p>
        </p:txBody>
      </p:sp>
    </p:spTree>
    <p:extLst>
      <p:ext uri="{BB962C8B-B14F-4D97-AF65-F5344CB8AC3E}">
        <p14:creationId xmlns:p14="http://schemas.microsoft.com/office/powerpoint/2010/main" val="206638803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726177"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答案</a:t>
            </a:r>
          </a:p>
        </p:txBody>
      </p:sp>
      <p:graphicFrame>
        <p:nvGraphicFramePr>
          <p:cNvPr id="3" name="表格 2">
            <a:extLst>
              <a:ext uri="{FF2B5EF4-FFF2-40B4-BE49-F238E27FC236}">
                <a16:creationId xmlns:a16="http://schemas.microsoft.com/office/drawing/2014/main" xmlns="" id="{2062F3CB-20DC-4E72-AAE9-8A974D47CE67}"/>
              </a:ext>
            </a:extLst>
          </p:cNvPr>
          <p:cNvGraphicFramePr>
            <a:graphicFrameLocks noGrp="1"/>
          </p:cNvGraphicFramePr>
          <p:nvPr>
            <p:extLst>
              <p:ext uri="{D42A27DB-BD31-4B8C-83A1-F6EECF244321}">
                <p14:modId xmlns:p14="http://schemas.microsoft.com/office/powerpoint/2010/main" val="3649371142"/>
              </p:ext>
            </p:extLst>
          </p:nvPr>
        </p:nvGraphicFramePr>
        <p:xfrm>
          <a:off x="2837892" y="987574"/>
          <a:ext cx="3468216" cy="2304256"/>
        </p:xfrm>
        <a:graphic>
          <a:graphicData uri="http://schemas.openxmlformats.org/drawingml/2006/table">
            <a:tbl>
              <a:tblPr firstRow="1" bandRow="1">
                <a:tableStyleId>{7DF18680-E054-41AD-8BC1-D1AEF772440D}</a:tableStyleId>
              </a:tblPr>
              <a:tblGrid>
                <a:gridCol w="3468216">
                  <a:extLst>
                    <a:ext uri="{9D8B030D-6E8A-4147-A177-3AD203B41FA5}">
                      <a16:colId xmlns:a16="http://schemas.microsoft.com/office/drawing/2014/main" xmlns="" val="2200019259"/>
                    </a:ext>
                  </a:extLst>
                </a:gridCol>
              </a:tblGrid>
              <a:tr h="508189">
                <a:tc>
                  <a:txBody>
                    <a:bodyPr/>
                    <a:lstStyle/>
                    <a:p>
                      <a:pPr algn="ctr"/>
                      <a:r>
                        <a:rPr lang="zh-CN" altLang="en-US" sz="2000" dirty="0">
                          <a:solidFill>
                            <a:schemeClr val="bg1"/>
                          </a:solidFill>
                        </a:rPr>
                        <a:t>相同点</a:t>
                      </a:r>
                    </a:p>
                  </a:txBody>
                  <a:tcPr/>
                </a:tc>
                <a:extLst>
                  <a:ext uri="{0D108BD9-81ED-4DB2-BD59-A6C34878D82A}">
                    <a16:rowId xmlns:a16="http://schemas.microsoft.com/office/drawing/2014/main" xmlns="" val="2928320053"/>
                  </a:ext>
                </a:extLst>
              </a:tr>
              <a:tr h="1796067">
                <a:tc>
                  <a:txBody>
                    <a:bodyPr/>
                    <a:lstStyle/>
                    <a:p>
                      <a:pPr algn="ctr"/>
                      <a:r>
                        <a:rPr lang="zh-CN" altLang="en-US" sz="2000" dirty="0">
                          <a:solidFill>
                            <a:schemeClr val="tx1">
                              <a:lumMod val="75000"/>
                              <a:lumOff val="25000"/>
                            </a:schemeClr>
                          </a:solidFill>
                        </a:rPr>
                        <a:t>都可以有实例</a:t>
                      </a:r>
                      <a:endParaRPr lang="en-US" altLang="zh-CN" sz="2000" dirty="0">
                        <a:solidFill>
                          <a:schemeClr val="tx1">
                            <a:lumMod val="75000"/>
                            <a:lumOff val="25000"/>
                          </a:schemeClr>
                        </a:solidFill>
                      </a:endParaRPr>
                    </a:p>
                    <a:p>
                      <a:pPr algn="ctr"/>
                      <a:r>
                        <a:rPr lang="zh-CN" altLang="en-US" sz="2000" dirty="0">
                          <a:solidFill>
                            <a:schemeClr val="tx1">
                              <a:lumMod val="75000"/>
                              <a:lumOff val="25000"/>
                            </a:schemeClr>
                          </a:solidFill>
                        </a:rPr>
                        <a:t>都可以实现一组接口</a:t>
                      </a:r>
                      <a:endParaRPr lang="en-US" altLang="zh-CN" sz="2000" dirty="0">
                        <a:solidFill>
                          <a:schemeClr val="tx1">
                            <a:lumMod val="75000"/>
                            <a:lumOff val="25000"/>
                          </a:schemeClr>
                        </a:solidFill>
                      </a:endParaRPr>
                    </a:p>
                    <a:p>
                      <a:pPr algn="ctr"/>
                      <a:r>
                        <a:rPr lang="zh-CN" altLang="en-US" sz="2000" dirty="0">
                          <a:solidFill>
                            <a:schemeClr val="tx1">
                              <a:lumMod val="75000"/>
                              <a:lumOff val="25000"/>
                            </a:schemeClr>
                          </a:solidFill>
                        </a:rPr>
                        <a:t>都可以参与依赖关系</a:t>
                      </a:r>
                      <a:endParaRPr lang="en-US" altLang="zh-CN" sz="2000" dirty="0">
                        <a:solidFill>
                          <a:schemeClr val="tx1">
                            <a:lumMod val="75000"/>
                            <a:lumOff val="25000"/>
                          </a:schemeClr>
                        </a:solidFill>
                      </a:endParaRPr>
                    </a:p>
                    <a:p>
                      <a:pPr algn="ctr"/>
                      <a:r>
                        <a:rPr lang="zh-CN" altLang="en-US" sz="2000" dirty="0">
                          <a:solidFill>
                            <a:schemeClr val="tx1">
                              <a:lumMod val="75000"/>
                              <a:lumOff val="25000"/>
                            </a:schemeClr>
                          </a:solidFill>
                        </a:rPr>
                        <a:t>都可以被嵌套</a:t>
                      </a:r>
                      <a:endParaRPr lang="en-US" altLang="zh-CN" sz="2000" dirty="0">
                        <a:solidFill>
                          <a:schemeClr val="tx1">
                            <a:lumMod val="75000"/>
                            <a:lumOff val="25000"/>
                          </a:schemeClr>
                        </a:solidFill>
                      </a:endParaRPr>
                    </a:p>
                    <a:p>
                      <a:pPr algn="ctr"/>
                      <a:r>
                        <a:rPr lang="zh-CN" altLang="en-US" sz="2000" dirty="0">
                          <a:solidFill>
                            <a:schemeClr val="tx1">
                              <a:lumMod val="75000"/>
                              <a:lumOff val="25000"/>
                            </a:schemeClr>
                          </a:solidFill>
                        </a:rPr>
                        <a:t>都可以参与交互</a:t>
                      </a:r>
                    </a:p>
                  </a:txBody>
                  <a:tcPr/>
                </a:tc>
                <a:extLst>
                  <a:ext uri="{0D108BD9-81ED-4DB2-BD59-A6C34878D82A}">
                    <a16:rowId xmlns:a16="http://schemas.microsoft.com/office/drawing/2014/main" xmlns="" val="4098490285"/>
                  </a:ext>
                </a:extLst>
              </a:tr>
            </a:tbl>
          </a:graphicData>
        </a:graphic>
      </p:graphicFrame>
    </p:spTree>
    <p:extLst>
      <p:ext uri="{BB962C8B-B14F-4D97-AF65-F5344CB8AC3E}">
        <p14:creationId xmlns:p14="http://schemas.microsoft.com/office/powerpoint/2010/main" val="123491036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47"/>
          <p:cNvSpPr>
            <a:spLocks noChangeArrowheads="1"/>
          </p:cNvSpPr>
          <p:nvPr/>
        </p:nvSpPr>
        <p:spPr bwMode="auto">
          <a:xfrm>
            <a:off x="973615" y="987574"/>
            <a:ext cx="7198786" cy="25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77" tIns="45739" rIns="91477" bIns="4573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lvl="1" indent="0">
              <a:lnSpc>
                <a:spcPct val="130000"/>
              </a:lnSpc>
              <a:spcBef>
                <a:spcPct val="0"/>
              </a:spcBef>
              <a:buNone/>
            </a:pPr>
            <a:r>
              <a:rPr lang="en-US" altLang="zh-CN" sz="1800" dirty="0">
                <a:solidFill>
                  <a:schemeClr val="tx1">
                    <a:lumMod val="50000"/>
                    <a:lumOff val="50000"/>
                  </a:schemeClr>
                </a:solidFill>
                <a:cs typeface="微软雅黑" panose="020B0503020204020204" pitchFamily="34" charset="-122"/>
              </a:rPr>
              <a:t>	</a:t>
            </a:r>
            <a:r>
              <a:rPr lang="zh-CN" altLang="en-US" sz="1800" dirty="0">
                <a:solidFill>
                  <a:schemeClr val="tx1">
                    <a:lumMod val="50000"/>
                    <a:lumOff val="50000"/>
                  </a:schemeClr>
                </a:solidFill>
                <a:cs typeface="微软雅黑" panose="020B0503020204020204" pitchFamily="34" charset="-122"/>
              </a:rPr>
              <a:t>定义： 接口是一组用于描述类或构件的一个服务的操作，它是一个被命名的操作的集合，与类不同，它不描述任何结构，也不描述任何实现。每个接口都有唯一的名称	</a:t>
            </a:r>
            <a:endParaRPr lang="en-US" altLang="zh-CN" sz="1800" dirty="0">
              <a:solidFill>
                <a:schemeClr val="tx1">
                  <a:lumMod val="50000"/>
                  <a:lumOff val="50000"/>
                </a:schemeClr>
              </a:solidFill>
              <a:cs typeface="微软雅黑" panose="020B0503020204020204" pitchFamily="34" charset="-122"/>
            </a:endParaRPr>
          </a:p>
          <a:p>
            <a:pPr marL="0" lvl="1" indent="0">
              <a:lnSpc>
                <a:spcPct val="130000"/>
              </a:lnSpc>
              <a:spcBef>
                <a:spcPct val="0"/>
              </a:spcBef>
              <a:buNone/>
            </a:pPr>
            <a:r>
              <a:rPr lang="en-US" altLang="zh-CN" sz="1800" dirty="0">
                <a:solidFill>
                  <a:schemeClr val="tx1">
                    <a:lumMod val="50000"/>
                    <a:lumOff val="50000"/>
                  </a:schemeClr>
                </a:solidFill>
                <a:cs typeface="微软雅黑" panose="020B0503020204020204" pitchFamily="34" charset="-122"/>
              </a:rPr>
              <a:t>	</a:t>
            </a:r>
            <a:r>
              <a:rPr lang="zh-CN" altLang="en-US" sz="1800" b="1" dirty="0">
                <a:solidFill>
                  <a:srgbClr val="FF0000"/>
                </a:solidFill>
              </a:rPr>
              <a:t>导出接口</a:t>
            </a:r>
            <a:r>
              <a:rPr lang="en-US" altLang="zh-CN" sz="1800" dirty="0">
                <a:solidFill>
                  <a:schemeClr val="tx1">
                    <a:lumMod val="50000"/>
                    <a:lumOff val="50000"/>
                  </a:schemeClr>
                </a:solidFill>
              </a:rPr>
              <a:t>:</a:t>
            </a:r>
            <a:r>
              <a:rPr lang="zh-CN" altLang="en-US" sz="1800" dirty="0">
                <a:solidFill>
                  <a:schemeClr val="tx1">
                    <a:lumMod val="50000"/>
                    <a:lumOff val="50000"/>
                  </a:schemeClr>
                </a:solidFill>
              </a:rPr>
              <a:t>即为其他构件提供服务的接口，一个构件可以有多个导出接口。</a:t>
            </a:r>
          </a:p>
          <a:p>
            <a:pPr marL="0" lvl="1" indent="0">
              <a:lnSpc>
                <a:spcPct val="130000"/>
              </a:lnSpc>
              <a:spcBef>
                <a:spcPct val="0"/>
              </a:spcBef>
              <a:buNone/>
            </a:pPr>
            <a:r>
              <a:rPr lang="en-US" altLang="zh-CN" sz="1800" dirty="0">
                <a:solidFill>
                  <a:schemeClr val="tx1">
                    <a:lumMod val="50000"/>
                    <a:lumOff val="50000"/>
                  </a:schemeClr>
                </a:solidFill>
              </a:rPr>
              <a:t>	</a:t>
            </a:r>
            <a:r>
              <a:rPr lang="zh-CN" altLang="en-US" sz="1800" b="1" dirty="0">
                <a:solidFill>
                  <a:srgbClr val="FF0000"/>
                </a:solidFill>
              </a:rPr>
              <a:t>导入接口</a:t>
            </a:r>
            <a:r>
              <a:rPr lang="en-US" altLang="zh-CN" sz="1800" dirty="0">
                <a:solidFill>
                  <a:schemeClr val="tx1">
                    <a:lumMod val="50000"/>
                    <a:lumOff val="50000"/>
                  </a:schemeClr>
                </a:solidFill>
              </a:rPr>
              <a:t>:</a:t>
            </a:r>
            <a:r>
              <a:rPr lang="zh-CN" altLang="en-US" sz="1800" dirty="0">
                <a:solidFill>
                  <a:schemeClr val="tx1">
                    <a:lumMod val="50000"/>
                    <a:lumOff val="50000"/>
                  </a:schemeClr>
                </a:solidFill>
              </a:rPr>
              <a:t>在构件中所用到的其他构件所提供的接口，一个构件可以有多个导入接口。</a:t>
            </a:r>
          </a:p>
        </p:txBody>
      </p:sp>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3017995"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接口</a:t>
            </a:r>
            <a:r>
              <a:rPr lang="en-US" altLang="zh-CN" sz="2500" b="1" dirty="0">
                <a:solidFill>
                  <a:srgbClr val="168999"/>
                </a:solidFill>
                <a:latin typeface="微软雅黑" panose="020B0503020204020204" pitchFamily="34" charset="-122"/>
                <a:ea typeface="微软雅黑" panose="020B0503020204020204" pitchFamily="34" charset="-122"/>
              </a:rPr>
              <a:t>Interface</a:t>
            </a:r>
            <a:endParaRPr lang="zh-CN" altLang="en-US" sz="2500" b="1" dirty="0">
              <a:solidFill>
                <a:srgbClr val="1689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42012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286D742-6332-4CF8-891C-C965794141E6}"/>
              </a:ext>
            </a:extLst>
          </p:cNvPr>
          <p:cNvSpPr txBox="1"/>
          <p:nvPr/>
        </p:nvSpPr>
        <p:spPr>
          <a:xfrm>
            <a:off x="973615" y="461717"/>
            <a:ext cx="4678505"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构件与构件的接口的表示方法：</a:t>
            </a:r>
          </a:p>
        </p:txBody>
      </p:sp>
      <p:grpSp>
        <p:nvGrpSpPr>
          <p:cNvPr id="15" name="组合 14">
            <a:extLst>
              <a:ext uri="{FF2B5EF4-FFF2-40B4-BE49-F238E27FC236}">
                <a16:creationId xmlns:a16="http://schemas.microsoft.com/office/drawing/2014/main" xmlns="" id="{EEC3A70C-004B-466C-94B2-EE4F13F1A17E}"/>
              </a:ext>
            </a:extLst>
          </p:cNvPr>
          <p:cNvGrpSpPr/>
          <p:nvPr/>
        </p:nvGrpSpPr>
        <p:grpSpPr>
          <a:xfrm>
            <a:off x="395536" y="1563638"/>
            <a:ext cx="7704856" cy="1852881"/>
            <a:chOff x="395536" y="965608"/>
            <a:chExt cx="7704856" cy="1852881"/>
          </a:xfrm>
        </p:grpSpPr>
        <p:pic>
          <p:nvPicPr>
            <p:cNvPr id="3" name="图片 17">
              <a:extLst>
                <a:ext uri="{FF2B5EF4-FFF2-40B4-BE49-F238E27FC236}">
                  <a16:creationId xmlns:a16="http://schemas.microsoft.com/office/drawing/2014/main" xmlns="" id="{5FCEBE2B-C61E-4BD0-BC03-D7343E1DD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19622"/>
              <a:ext cx="3744416" cy="139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xmlns="" id="{609DB035-D184-49CE-B883-B408BD52E3FC}"/>
                </a:ext>
              </a:extLst>
            </p:cNvPr>
            <p:cNvSpPr/>
            <p:nvPr/>
          </p:nvSpPr>
          <p:spPr>
            <a:xfrm>
              <a:off x="1520195" y="965608"/>
              <a:ext cx="1800493" cy="369332"/>
            </a:xfrm>
            <a:prstGeom prst="rect">
              <a:avLst/>
            </a:prstGeom>
          </p:spPr>
          <p:txBody>
            <a:bodyPr wrap="none">
              <a:spAutoFit/>
            </a:bodyPr>
            <a:lstStyle/>
            <a:p>
              <a:r>
                <a:rPr lang="zh-CN" altLang="en-US" b="1" dirty="0">
                  <a:solidFill>
                    <a:srgbClr val="0070C0"/>
                  </a:solidFill>
                </a:rPr>
                <a:t>矩形接口及实现</a:t>
              </a:r>
            </a:p>
          </p:txBody>
        </p:sp>
        <p:pic>
          <p:nvPicPr>
            <p:cNvPr id="5" name="图片 19">
              <a:extLst>
                <a:ext uri="{FF2B5EF4-FFF2-40B4-BE49-F238E27FC236}">
                  <a16:creationId xmlns:a16="http://schemas.microsoft.com/office/drawing/2014/main" xmlns="" id="{00E72A3D-A9B6-4B66-A894-F0985025B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492873"/>
              <a:ext cx="3240084" cy="12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23">
              <a:extLst>
                <a:ext uri="{FF2B5EF4-FFF2-40B4-BE49-F238E27FC236}">
                  <a16:creationId xmlns:a16="http://schemas.microsoft.com/office/drawing/2014/main" xmlns="" id="{EE165C8F-2A43-4D37-BF45-22A76E091E21}"/>
                </a:ext>
              </a:extLst>
            </p:cNvPr>
            <p:cNvSpPr txBox="1">
              <a:spLocks noChangeArrowheads="1"/>
            </p:cNvSpPr>
            <p:nvPr/>
          </p:nvSpPr>
          <p:spPr bwMode="auto">
            <a:xfrm>
              <a:off x="5410622" y="992684"/>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solidFill>
                    <a:srgbClr val="0070C0"/>
                  </a:solidFill>
                  <a:latin typeface="微软雅黑" panose="020B0503020204020204" pitchFamily="34" charset="-122"/>
                  <a:ea typeface="微软雅黑" panose="020B0503020204020204" pitchFamily="34" charset="-122"/>
                </a:rPr>
                <a:t>圆圈接口及实现</a:t>
              </a:r>
            </a:p>
          </p:txBody>
        </p:sp>
        <p:pic>
          <p:nvPicPr>
            <p:cNvPr id="11" name="图片 10">
              <a:extLst>
                <a:ext uri="{FF2B5EF4-FFF2-40B4-BE49-F238E27FC236}">
                  <a16:creationId xmlns:a16="http://schemas.microsoft.com/office/drawing/2014/main" xmlns="" id="{32F8EC64-1C97-4192-94AF-D839CF13B896}"/>
                </a:ext>
              </a:extLst>
            </p:cNvPr>
            <p:cNvPicPr>
              <a:picLocks noChangeAspect="1"/>
            </p:cNvPicPr>
            <p:nvPr/>
          </p:nvPicPr>
          <p:blipFill>
            <a:blip r:embed="rId5"/>
            <a:stretch>
              <a:fillRect/>
            </a:stretch>
          </p:blipFill>
          <p:spPr>
            <a:xfrm>
              <a:off x="2123728" y="2036751"/>
              <a:ext cx="638146" cy="262482"/>
            </a:xfrm>
            <a:prstGeom prst="rect">
              <a:avLst/>
            </a:prstGeom>
          </p:spPr>
        </p:pic>
        <p:sp>
          <p:nvSpPr>
            <p:cNvPr id="7" name="流程图: 接点 6">
              <a:extLst>
                <a:ext uri="{FF2B5EF4-FFF2-40B4-BE49-F238E27FC236}">
                  <a16:creationId xmlns:a16="http://schemas.microsoft.com/office/drawing/2014/main" xmlns="" id="{1E7648EE-0E3C-4853-8CA8-52E0483AFC0A}"/>
                </a:ext>
              </a:extLst>
            </p:cNvPr>
            <p:cNvSpPr/>
            <p:nvPr/>
          </p:nvSpPr>
          <p:spPr>
            <a:xfrm>
              <a:off x="7524328" y="1874506"/>
              <a:ext cx="503780" cy="466539"/>
            </a:xfrm>
            <a:prstGeom prst="flowChartConnector">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b="1" dirty="0"/>
            </a:p>
          </p:txBody>
        </p:sp>
        <p:sp>
          <p:nvSpPr>
            <p:cNvPr id="8" name="文本框 7">
              <a:extLst>
                <a:ext uri="{FF2B5EF4-FFF2-40B4-BE49-F238E27FC236}">
                  <a16:creationId xmlns:a16="http://schemas.microsoft.com/office/drawing/2014/main" xmlns="" id="{41FA3005-F39A-4289-A9A2-DE9DCB2B0B58}"/>
                </a:ext>
              </a:extLst>
            </p:cNvPr>
            <p:cNvSpPr txBox="1"/>
            <p:nvPr/>
          </p:nvSpPr>
          <p:spPr>
            <a:xfrm>
              <a:off x="7524328" y="2390139"/>
              <a:ext cx="576064" cy="369332"/>
            </a:xfrm>
            <a:prstGeom prst="rect">
              <a:avLst/>
            </a:prstGeom>
            <a:noFill/>
          </p:spPr>
          <p:txBody>
            <a:bodyPr wrap="square" rtlCol="0">
              <a:spAutoFit/>
            </a:bodyPr>
            <a:lstStyle/>
            <a:p>
              <a:r>
                <a:rPr lang="en-US" altLang="zh-CN" dirty="0"/>
                <a:t>key</a:t>
              </a:r>
              <a:endParaRPr lang="zh-CN" altLang="en-US" dirty="0"/>
            </a:p>
          </p:txBody>
        </p:sp>
      </p:grpSp>
      <p:grpSp>
        <p:nvGrpSpPr>
          <p:cNvPr id="9" name="组合 8">
            <a:extLst>
              <a:ext uri="{FF2B5EF4-FFF2-40B4-BE49-F238E27FC236}">
                <a16:creationId xmlns:a16="http://schemas.microsoft.com/office/drawing/2014/main" xmlns="" id="{D6AE0F11-1440-463F-B600-00812F18C27D}"/>
              </a:ext>
            </a:extLst>
          </p:cNvPr>
          <p:cNvGrpSpPr/>
          <p:nvPr/>
        </p:nvGrpSpPr>
        <p:grpSpPr>
          <a:xfrm>
            <a:off x="323528" y="1674792"/>
            <a:ext cx="8137314" cy="2084585"/>
            <a:chOff x="1998663" y="4519613"/>
            <a:chExt cx="7646987" cy="1958975"/>
          </a:xfrm>
        </p:grpSpPr>
        <p:pic>
          <p:nvPicPr>
            <p:cNvPr id="10" name="图片 10">
              <a:extLst>
                <a:ext uri="{FF2B5EF4-FFF2-40B4-BE49-F238E27FC236}">
                  <a16:creationId xmlns:a16="http://schemas.microsoft.com/office/drawing/2014/main" xmlns="" id="{55547CDD-0938-475A-B468-F8760DB49A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663" y="4519613"/>
              <a:ext cx="7646987"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3">
              <a:extLst>
                <a:ext uri="{FF2B5EF4-FFF2-40B4-BE49-F238E27FC236}">
                  <a16:creationId xmlns:a16="http://schemas.microsoft.com/office/drawing/2014/main" xmlns="" id="{96AA0157-9349-42E4-B1EC-7970A974B86A}"/>
                </a:ext>
              </a:extLst>
            </p:cNvPr>
            <p:cNvSpPr txBox="1">
              <a:spLocks noChangeArrowheads="1"/>
            </p:cNvSpPr>
            <p:nvPr/>
          </p:nvSpPr>
          <p:spPr bwMode="auto">
            <a:xfrm>
              <a:off x="5448300" y="6110288"/>
              <a:ext cx="882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a:solidFill>
                    <a:srgbClr val="0070C0"/>
                  </a:solidFill>
                </a:rPr>
                <a:t>球窝图</a:t>
              </a:r>
            </a:p>
          </p:txBody>
        </p:sp>
        <p:sp>
          <p:nvSpPr>
            <p:cNvPr id="13" name="文本框 11">
              <a:extLst>
                <a:ext uri="{FF2B5EF4-FFF2-40B4-BE49-F238E27FC236}">
                  <a16:creationId xmlns:a16="http://schemas.microsoft.com/office/drawing/2014/main" xmlns="" id="{1DB0294E-534A-4628-87EA-1DD4B5D5D8D8}"/>
                </a:ext>
              </a:extLst>
            </p:cNvPr>
            <p:cNvSpPr txBox="1">
              <a:spLocks noChangeArrowheads="1"/>
            </p:cNvSpPr>
            <p:nvPr/>
          </p:nvSpPr>
          <p:spPr bwMode="auto">
            <a:xfrm>
              <a:off x="5599766" y="5564286"/>
              <a:ext cx="646112" cy="34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a:t>key</a:t>
              </a:r>
              <a:endParaRPr lang="zh-CN" altLang="en-US" dirty="0"/>
            </a:p>
          </p:txBody>
        </p:sp>
      </p:grpSp>
    </p:spTree>
    <p:extLst>
      <p:ext uri="{BB962C8B-B14F-4D97-AF65-F5344CB8AC3E}">
        <p14:creationId xmlns:p14="http://schemas.microsoft.com/office/powerpoint/2010/main" val="25479526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47"/>
          <p:cNvSpPr>
            <a:spLocks noChangeArrowheads="1"/>
          </p:cNvSpPr>
          <p:nvPr/>
        </p:nvSpPr>
        <p:spPr bwMode="auto">
          <a:xfrm>
            <a:off x="1131775" y="2051753"/>
            <a:ext cx="4451183" cy="7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77" tIns="45739" rIns="91477" bIns="4573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lvl="1" indent="0">
              <a:lnSpc>
                <a:spcPct val="130000"/>
              </a:lnSpc>
              <a:spcBef>
                <a:spcPct val="0"/>
              </a:spcBef>
              <a:buNone/>
            </a:pPr>
            <a:r>
              <a:rPr lang="zh-CN" altLang="en-US" sz="1800" b="1" dirty="0">
                <a:solidFill>
                  <a:srgbClr val="FF0000"/>
                </a:solidFill>
                <a:cs typeface="微软雅黑" panose="020B0503020204020204" pitchFamily="34" charset="-122"/>
              </a:rPr>
              <a:t>依赖关系</a:t>
            </a:r>
            <a:r>
              <a:rPr lang="zh-CN" altLang="en-US" sz="1800" dirty="0">
                <a:solidFill>
                  <a:schemeClr val="tx1">
                    <a:lumMod val="50000"/>
                    <a:lumOff val="50000"/>
                  </a:schemeClr>
                </a:solidFill>
                <a:cs typeface="微软雅黑" panose="020B0503020204020204" pitchFamily="34" charset="-122"/>
              </a:rPr>
              <a:t>：构件</a:t>
            </a:r>
            <a:r>
              <a:rPr lang="zh-CN" altLang="en-US" sz="1800" u="sng" dirty="0">
                <a:solidFill>
                  <a:schemeClr val="tx1">
                    <a:lumMod val="50000"/>
                    <a:lumOff val="50000"/>
                  </a:schemeClr>
                </a:solidFill>
                <a:cs typeface="微软雅黑" panose="020B0503020204020204" pitchFamily="34" charset="-122"/>
              </a:rPr>
              <a:t>依赖外部提供的服务</a:t>
            </a:r>
            <a:r>
              <a:rPr lang="zh-CN" altLang="en-US" sz="1800" dirty="0">
                <a:solidFill>
                  <a:schemeClr val="tx1">
                    <a:lumMod val="50000"/>
                    <a:lumOff val="50000"/>
                  </a:schemeClr>
                </a:solidFill>
                <a:cs typeface="微软雅黑" panose="020B0503020204020204" pitchFamily="34" charset="-122"/>
              </a:rPr>
              <a:t>，虚线表示，多用于构件之间</a:t>
            </a:r>
          </a:p>
        </p:txBody>
      </p:sp>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3017995"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关系</a:t>
            </a:r>
            <a:r>
              <a:rPr lang="en-US" altLang="zh-CN" sz="2500" b="1" dirty="0">
                <a:solidFill>
                  <a:srgbClr val="168999"/>
                </a:solidFill>
                <a:latin typeface="微软雅黑" panose="020B0503020204020204" pitchFamily="34" charset="-122"/>
                <a:ea typeface="微软雅黑" panose="020B0503020204020204" pitchFamily="34" charset="-122"/>
              </a:rPr>
              <a:t>Relationship</a:t>
            </a:r>
            <a:endParaRPr lang="zh-CN" altLang="en-US" sz="2500" b="1" dirty="0">
              <a:solidFill>
                <a:srgbClr val="168999"/>
              </a:solidFill>
              <a:latin typeface="微软雅黑" panose="020B0503020204020204" pitchFamily="34" charset="-122"/>
              <a:ea typeface="微软雅黑" panose="020B0503020204020204" pitchFamily="34" charset="-122"/>
            </a:endParaRPr>
          </a:p>
        </p:txBody>
      </p:sp>
      <p:sp>
        <p:nvSpPr>
          <p:cNvPr id="7" name="矩形 47">
            <a:extLst>
              <a:ext uri="{FF2B5EF4-FFF2-40B4-BE49-F238E27FC236}">
                <a16:creationId xmlns:a16="http://schemas.microsoft.com/office/drawing/2014/main" xmlns="" id="{6D0EF789-B193-4AAA-89F3-7240F3475522}"/>
              </a:ext>
            </a:extLst>
          </p:cNvPr>
          <p:cNvSpPr>
            <a:spLocks noChangeArrowheads="1"/>
          </p:cNvSpPr>
          <p:nvPr/>
        </p:nvSpPr>
        <p:spPr bwMode="auto">
          <a:xfrm>
            <a:off x="1128929" y="3134890"/>
            <a:ext cx="4451183" cy="7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77" tIns="45739" rIns="91477" bIns="4573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lvl="1" indent="0">
              <a:lnSpc>
                <a:spcPct val="130000"/>
              </a:lnSpc>
              <a:spcBef>
                <a:spcPct val="0"/>
              </a:spcBef>
              <a:buNone/>
            </a:pPr>
            <a:r>
              <a:rPr lang="zh-CN" altLang="en-US" sz="1800" b="1" dirty="0">
                <a:solidFill>
                  <a:srgbClr val="FF0000"/>
                </a:solidFill>
                <a:cs typeface="微软雅黑" panose="020B0503020204020204" pitchFamily="34" charset="-122"/>
              </a:rPr>
              <a:t>实现关系</a:t>
            </a:r>
            <a:r>
              <a:rPr lang="zh-CN" altLang="en-US" sz="1800" dirty="0">
                <a:solidFill>
                  <a:schemeClr val="tx1">
                    <a:lumMod val="50000"/>
                    <a:lumOff val="50000"/>
                  </a:schemeClr>
                </a:solidFill>
                <a:cs typeface="微软雅黑" panose="020B0503020204020204" pitchFamily="34" charset="-122"/>
              </a:rPr>
              <a:t>：构件</a:t>
            </a:r>
            <a:r>
              <a:rPr lang="zh-CN" altLang="en-US" sz="1800" u="sng" dirty="0">
                <a:solidFill>
                  <a:schemeClr val="tx1">
                    <a:lumMod val="50000"/>
                    <a:lumOff val="50000"/>
                  </a:schemeClr>
                </a:solidFill>
                <a:cs typeface="微软雅黑" panose="020B0503020204020204" pitchFamily="34" charset="-122"/>
              </a:rPr>
              <a:t>向外提供的服务</a:t>
            </a:r>
            <a:r>
              <a:rPr lang="zh-CN" altLang="en-US" sz="1800" dirty="0">
                <a:solidFill>
                  <a:schemeClr val="tx1">
                    <a:lumMod val="50000"/>
                    <a:lumOff val="50000"/>
                  </a:schemeClr>
                </a:solidFill>
                <a:cs typeface="微软雅黑" panose="020B0503020204020204" pitchFamily="34" charset="-122"/>
              </a:rPr>
              <a:t>，实线表示，多用于构件和接口</a:t>
            </a:r>
          </a:p>
        </p:txBody>
      </p:sp>
      <p:sp>
        <p:nvSpPr>
          <p:cNvPr id="3" name="矩形 2">
            <a:extLst>
              <a:ext uri="{FF2B5EF4-FFF2-40B4-BE49-F238E27FC236}">
                <a16:creationId xmlns:a16="http://schemas.microsoft.com/office/drawing/2014/main" xmlns="" id="{7CAF210E-0B37-4724-AB42-425F39980D62}"/>
              </a:ext>
            </a:extLst>
          </p:cNvPr>
          <p:cNvSpPr/>
          <p:nvPr/>
        </p:nvSpPr>
        <p:spPr>
          <a:xfrm>
            <a:off x="1115616" y="984855"/>
            <a:ext cx="6624736" cy="923330"/>
          </a:xfrm>
          <a:prstGeom prst="rect">
            <a:avLst/>
          </a:prstGeom>
        </p:spPr>
        <p:txBody>
          <a:bodyPr wrap="square">
            <a:spAutoFit/>
          </a:bodyPr>
          <a:lstStyle/>
          <a:p>
            <a:pPr algn="just">
              <a:spcAft>
                <a:spcPts val="0"/>
              </a:spcAft>
            </a:pPr>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定义：</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关系是事物之间的联系，在面向对象的建模中，最重要的关系是依赖、泛化、关联和实现</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[3]</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。构件图中使用最多的是依赖和实现关系。</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endParaRPr>
          </a:p>
        </p:txBody>
      </p:sp>
      <p:pic>
        <p:nvPicPr>
          <p:cNvPr id="4" name="图片 3">
            <a:extLst>
              <a:ext uri="{FF2B5EF4-FFF2-40B4-BE49-F238E27FC236}">
                <a16:creationId xmlns:a16="http://schemas.microsoft.com/office/drawing/2014/main" xmlns="" id="{2E770B8F-0B23-40EC-8F52-11161DFB0B44}"/>
              </a:ext>
            </a:extLst>
          </p:cNvPr>
          <p:cNvPicPr>
            <a:picLocks noChangeAspect="1"/>
          </p:cNvPicPr>
          <p:nvPr/>
        </p:nvPicPr>
        <p:blipFill>
          <a:blip r:embed="rId3"/>
          <a:stretch>
            <a:fillRect/>
          </a:stretch>
        </p:blipFill>
        <p:spPr>
          <a:xfrm>
            <a:off x="5449159" y="1768908"/>
            <a:ext cx="2907982" cy="1090873"/>
          </a:xfrm>
          <a:prstGeom prst="rect">
            <a:avLst/>
          </a:prstGeom>
        </p:spPr>
      </p:pic>
      <p:pic>
        <p:nvPicPr>
          <p:cNvPr id="5" name="图片 4">
            <a:extLst>
              <a:ext uri="{FF2B5EF4-FFF2-40B4-BE49-F238E27FC236}">
                <a16:creationId xmlns:a16="http://schemas.microsoft.com/office/drawing/2014/main" xmlns="" id="{9CD01303-9914-4280-80CA-49C844D2265C}"/>
              </a:ext>
            </a:extLst>
          </p:cNvPr>
          <p:cNvPicPr>
            <a:picLocks noChangeAspect="1"/>
          </p:cNvPicPr>
          <p:nvPr/>
        </p:nvPicPr>
        <p:blipFill>
          <a:blip r:embed="rId4"/>
          <a:stretch>
            <a:fillRect/>
          </a:stretch>
        </p:blipFill>
        <p:spPr>
          <a:xfrm>
            <a:off x="5436097" y="3124528"/>
            <a:ext cx="2907982" cy="1130882"/>
          </a:xfrm>
          <a:prstGeom prst="rect">
            <a:avLst/>
          </a:prstGeom>
        </p:spPr>
      </p:pic>
    </p:spTree>
    <p:extLst>
      <p:ext uri="{BB962C8B-B14F-4D97-AF65-F5344CB8AC3E}">
        <p14:creationId xmlns:p14="http://schemas.microsoft.com/office/powerpoint/2010/main" val="12484419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文本框 2">
            <a:extLst>
              <a:ext uri="{FF2B5EF4-FFF2-40B4-BE49-F238E27FC236}">
                <a16:creationId xmlns:a16="http://schemas.microsoft.com/office/drawing/2014/main" xmlns="" id="{07295742-5BEE-4552-80B0-37761E0637E6}"/>
              </a:ext>
            </a:extLst>
          </p:cNvPr>
          <p:cNvSpPr txBox="1">
            <a:spLocks noChangeArrowheads="1"/>
          </p:cNvSpPr>
          <p:nvPr/>
        </p:nvSpPr>
        <p:spPr bwMode="auto">
          <a:xfrm>
            <a:off x="1403648" y="1419622"/>
            <a:ext cx="6637735" cy="19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indent="0">
              <a:lnSpc>
                <a:spcPct val="150000"/>
              </a:lnSpc>
              <a:spcBef>
                <a:spcPct val="0"/>
              </a:spcBef>
              <a:buNone/>
            </a:pPr>
            <a:r>
              <a:rPr lang="zh-CN" altLang="en-US" sz="2100" dirty="0">
                <a:latin typeface="微软雅黑" panose="020B0503020204020204" pitchFamily="34" charset="-122"/>
                <a:ea typeface="微软雅黑" panose="020B0503020204020204" pitchFamily="34" charset="-122"/>
              </a:rPr>
              <a:t>帮助客户理解最终的系统结构。</a:t>
            </a:r>
            <a:endParaRPr lang="en-US" altLang="zh-CN" sz="21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100" dirty="0">
                <a:latin typeface="微软雅黑" panose="020B0503020204020204" pitchFamily="34" charset="-122"/>
                <a:ea typeface="微软雅黑" panose="020B0503020204020204" pitchFamily="34" charset="-122"/>
              </a:rPr>
              <a:t>使开发工作有一个明确的目标。</a:t>
            </a:r>
            <a:endParaRPr lang="en-US" altLang="zh-CN" sz="21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100" dirty="0">
                <a:latin typeface="微软雅黑" panose="020B0503020204020204" pitchFamily="34" charset="-122"/>
                <a:ea typeface="微软雅黑" panose="020B0503020204020204" pitchFamily="34" charset="-122"/>
              </a:rPr>
              <a:t>帮助开发组的其他人员理解系统。</a:t>
            </a:r>
            <a:endParaRPr lang="en-US" altLang="zh-CN" sz="21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100" dirty="0">
                <a:latin typeface="微软雅黑" panose="020B0503020204020204" pitchFamily="34" charset="-122"/>
                <a:ea typeface="微软雅黑" panose="020B0503020204020204" pitchFamily="34" charset="-122"/>
              </a:rPr>
              <a:t>复用软件构件。</a:t>
            </a:r>
            <a:endParaRPr lang="en-US" altLang="zh-CN" sz="21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CF4D5539-E9CF-49A4-8BB2-36F6B03A86A5}"/>
              </a:ext>
            </a:extLst>
          </p:cNvPr>
          <p:cNvSpPr txBox="1"/>
          <p:nvPr/>
        </p:nvSpPr>
        <p:spPr>
          <a:xfrm>
            <a:off x="1259632" y="339502"/>
            <a:ext cx="3017995"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使用构件图的好处</a:t>
            </a:r>
          </a:p>
        </p:txBody>
      </p:sp>
      <p:pic>
        <p:nvPicPr>
          <p:cNvPr id="8" name="图片 7">
            <a:extLst>
              <a:ext uri="{FF2B5EF4-FFF2-40B4-BE49-F238E27FC236}">
                <a16:creationId xmlns:a16="http://schemas.microsoft.com/office/drawing/2014/main" xmlns="" id="{4A634F27-4AA4-4CAB-9091-F9FE85A5241E}"/>
              </a:ext>
            </a:extLst>
          </p:cNvPr>
          <p:cNvPicPr>
            <a:picLocks noChangeAspect="1"/>
          </p:cNvPicPr>
          <p:nvPr/>
        </p:nvPicPr>
        <p:blipFill>
          <a:blip r:embed="rId3"/>
          <a:stretch>
            <a:fillRect/>
          </a:stretch>
        </p:blipFill>
        <p:spPr>
          <a:xfrm>
            <a:off x="848134" y="1491630"/>
            <a:ext cx="508965" cy="571871"/>
          </a:xfrm>
          <a:prstGeom prst="rect">
            <a:avLst/>
          </a:prstGeom>
        </p:spPr>
      </p:pic>
      <p:pic>
        <p:nvPicPr>
          <p:cNvPr id="9" name="图片 8">
            <a:extLst>
              <a:ext uri="{FF2B5EF4-FFF2-40B4-BE49-F238E27FC236}">
                <a16:creationId xmlns:a16="http://schemas.microsoft.com/office/drawing/2014/main" xmlns="" id="{8FCA366D-5A64-48B7-A46D-EB062E93DA18}"/>
              </a:ext>
            </a:extLst>
          </p:cNvPr>
          <p:cNvPicPr>
            <a:picLocks noChangeAspect="1"/>
          </p:cNvPicPr>
          <p:nvPr/>
        </p:nvPicPr>
        <p:blipFill>
          <a:blip r:embed="rId3"/>
          <a:stretch>
            <a:fillRect/>
          </a:stretch>
        </p:blipFill>
        <p:spPr>
          <a:xfrm>
            <a:off x="858915" y="1968645"/>
            <a:ext cx="508965" cy="571871"/>
          </a:xfrm>
          <a:prstGeom prst="rect">
            <a:avLst/>
          </a:prstGeom>
        </p:spPr>
      </p:pic>
      <p:pic>
        <p:nvPicPr>
          <p:cNvPr id="10" name="图片 9">
            <a:extLst>
              <a:ext uri="{FF2B5EF4-FFF2-40B4-BE49-F238E27FC236}">
                <a16:creationId xmlns:a16="http://schemas.microsoft.com/office/drawing/2014/main" xmlns="" id="{868631B4-4F2E-4A5B-9035-69724E07E97F}"/>
              </a:ext>
            </a:extLst>
          </p:cNvPr>
          <p:cNvPicPr>
            <a:picLocks noChangeAspect="1"/>
          </p:cNvPicPr>
          <p:nvPr/>
        </p:nvPicPr>
        <p:blipFill>
          <a:blip r:embed="rId3"/>
          <a:stretch>
            <a:fillRect/>
          </a:stretch>
        </p:blipFill>
        <p:spPr>
          <a:xfrm>
            <a:off x="827584" y="2427734"/>
            <a:ext cx="508965" cy="571871"/>
          </a:xfrm>
          <a:prstGeom prst="rect">
            <a:avLst/>
          </a:prstGeom>
        </p:spPr>
      </p:pic>
      <p:pic>
        <p:nvPicPr>
          <p:cNvPr id="11" name="图片 10">
            <a:extLst>
              <a:ext uri="{FF2B5EF4-FFF2-40B4-BE49-F238E27FC236}">
                <a16:creationId xmlns:a16="http://schemas.microsoft.com/office/drawing/2014/main" xmlns="" id="{7E106A86-35EC-4DAB-A945-908861375B69}"/>
              </a:ext>
            </a:extLst>
          </p:cNvPr>
          <p:cNvPicPr>
            <a:picLocks noChangeAspect="1"/>
          </p:cNvPicPr>
          <p:nvPr/>
        </p:nvPicPr>
        <p:blipFill>
          <a:blip r:embed="rId3"/>
          <a:stretch>
            <a:fillRect/>
          </a:stretch>
        </p:blipFill>
        <p:spPr>
          <a:xfrm>
            <a:off x="827584" y="2905521"/>
            <a:ext cx="508965" cy="57187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8000" b="-38000"/>
          </a:stretch>
        </a:blipFill>
        <a:effectLst/>
      </p:bgPr>
    </p:bg>
    <p:spTree>
      <p:nvGrpSpPr>
        <p:cNvPr id="1" name=""/>
        <p:cNvGrpSpPr/>
        <p:nvPr/>
      </p:nvGrpSpPr>
      <p:grpSpPr>
        <a:xfrm>
          <a:off x="0" y="0"/>
          <a:ext cx="0" cy="0"/>
          <a:chOff x="0" y="0"/>
          <a:chExt cx="0" cy="0"/>
        </a:xfrm>
      </p:grpSpPr>
      <p:sp>
        <p:nvSpPr>
          <p:cNvPr id="17" name="TextBox 16"/>
          <p:cNvSpPr txBox="1"/>
          <p:nvPr/>
        </p:nvSpPr>
        <p:spPr>
          <a:xfrm>
            <a:off x="807701" y="1094422"/>
            <a:ext cx="3836307" cy="1477328"/>
          </a:xfrm>
          <a:prstGeom prst="rect">
            <a:avLst/>
          </a:prstGeom>
          <a:noFill/>
        </p:spPr>
        <p:txBody>
          <a:bodyPr wrap="none" rtlCol="0">
            <a:spAutoFit/>
          </a:bodyPr>
          <a:lstStyle/>
          <a:p>
            <a:pPr algn="ctr"/>
            <a:r>
              <a:rPr lang="zh-CN" altLang="en-US" sz="5400" b="1" dirty="0">
                <a:solidFill>
                  <a:srgbClr val="15415A"/>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对象图</a:t>
            </a:r>
            <a:endParaRPr lang="en-US" altLang="zh-CN" sz="5400" b="1" dirty="0">
              <a:solidFill>
                <a:srgbClr val="15415A"/>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a:p>
            <a:pPr algn="ctr"/>
            <a:r>
              <a:rPr lang="en-US" altLang="zh-CN" sz="3600" b="1" dirty="0">
                <a:solidFill>
                  <a:srgbClr val="15415A"/>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Object Diagram</a:t>
            </a:r>
            <a:endParaRPr lang="zh-CN" altLang="en-US" sz="3600" b="1" dirty="0">
              <a:solidFill>
                <a:srgbClr val="15415A"/>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TextBox 18"/>
          <p:cNvSpPr txBox="1"/>
          <p:nvPr/>
        </p:nvSpPr>
        <p:spPr>
          <a:xfrm>
            <a:off x="4644008" y="1275606"/>
            <a:ext cx="2010487"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什么是对象图</a:t>
            </a:r>
          </a:p>
        </p:txBody>
      </p:sp>
      <p:sp>
        <p:nvSpPr>
          <p:cNvPr id="27" name="TextBox 26"/>
          <p:cNvSpPr txBox="1"/>
          <p:nvPr/>
        </p:nvSpPr>
        <p:spPr>
          <a:xfrm>
            <a:off x="4644008" y="1765667"/>
            <a:ext cx="201208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对象图的内容</a:t>
            </a:r>
          </a:p>
        </p:txBody>
      </p:sp>
      <p:sp>
        <p:nvSpPr>
          <p:cNvPr id="28" name="TextBox 27"/>
          <p:cNvSpPr txBox="1"/>
          <p:nvPr/>
        </p:nvSpPr>
        <p:spPr>
          <a:xfrm>
            <a:off x="4644008" y="2240325"/>
            <a:ext cx="201208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对象图的用途</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anim calcmode="lin" valueType="num">
                                      <p:cBhvr>
                                        <p:cTn id="12" dur="500" fill="hold"/>
                                        <p:tgtEl>
                                          <p:spTgt spid="19"/>
                                        </p:tgtEl>
                                        <p:attrNameLst>
                                          <p:attrName>ppt_x</p:attrName>
                                        </p:attrNameLst>
                                      </p:cBhvr>
                                      <p:tavLst>
                                        <p:tav tm="0">
                                          <p:val>
                                            <p:strVal val="#ppt_x"/>
                                          </p:val>
                                        </p:tav>
                                        <p:tav tm="100000">
                                          <p:val>
                                            <p:strVal val="#ppt_x"/>
                                          </p:val>
                                        </p:tav>
                                      </p:tavLst>
                                    </p:anim>
                                    <p:anim calcmode="lin" valueType="num">
                                      <p:cBhvr>
                                        <p:cTn id="13" dur="500" fill="hold"/>
                                        <p:tgtEl>
                                          <p:spTgt spid="1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anim calcmode="lin" valueType="num">
                                      <p:cBhvr>
                                        <p:cTn id="17" dur="500" fill="hold"/>
                                        <p:tgtEl>
                                          <p:spTgt spid="27"/>
                                        </p:tgtEl>
                                        <p:attrNameLst>
                                          <p:attrName>ppt_x</p:attrName>
                                        </p:attrNameLst>
                                      </p:cBhvr>
                                      <p:tavLst>
                                        <p:tav tm="0">
                                          <p:val>
                                            <p:strVal val="#ppt_x"/>
                                          </p:val>
                                        </p:tav>
                                        <p:tav tm="100000">
                                          <p:val>
                                            <p:strVal val="#ppt_x"/>
                                          </p:val>
                                        </p:tav>
                                      </p:tavLst>
                                    </p:anim>
                                    <p:anim calcmode="lin" valueType="num">
                                      <p:cBhvr>
                                        <p:cTn id="18" dur="500" fill="hold"/>
                                        <p:tgtEl>
                                          <p:spTgt spid="2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anim calcmode="lin" valueType="num">
                                      <p:cBhvr>
                                        <p:cTn id="22" dur="500" fill="hold"/>
                                        <p:tgtEl>
                                          <p:spTgt spid="28"/>
                                        </p:tgtEl>
                                        <p:attrNameLst>
                                          <p:attrName>ppt_x</p:attrName>
                                        </p:attrNameLst>
                                      </p:cBhvr>
                                      <p:tavLst>
                                        <p:tav tm="0">
                                          <p:val>
                                            <p:strVal val="#ppt_x"/>
                                          </p:val>
                                        </p:tav>
                                        <p:tav tm="100000">
                                          <p:val>
                                            <p:strVal val="#ppt_x"/>
                                          </p:val>
                                        </p:tav>
                                      </p:tavLst>
                                    </p:anim>
                                    <p:anim calcmode="lin" valueType="num">
                                      <p:cBhvr>
                                        <p:cTn id="23"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4528" y="411746"/>
            <a:ext cx="2593376" cy="511807"/>
          </a:xfrm>
          <a:prstGeom prst="roundRect">
            <a:avLst/>
          </a:prstGeom>
        </p:spPr>
        <p:txBody>
          <a:bodyPr vert="horz" lIns="91440" tIns="45720" rIns="91440" bIns="45720" rtlCol="0">
            <a:normAutofit fontScale="77500" lnSpcReduction="20000"/>
          </a:bodyPr>
          <a:lstStyle/>
          <a:p>
            <a:pPr algn="ctr">
              <a:spcBef>
                <a:spcPct val="20000"/>
              </a:spcBef>
              <a:buFont typeface="Arial" panose="020B0604020202020204" pitchFamily="34" charset="0"/>
              <a:buNone/>
            </a:pPr>
            <a:r>
              <a:rPr lang="zh-CN" altLang="en-US" sz="3200"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构件图建模技术</a:t>
            </a:r>
          </a:p>
        </p:txBody>
      </p:sp>
      <p:sp>
        <p:nvSpPr>
          <p:cNvPr id="54" name="TextBox 32"/>
          <p:cNvSpPr txBox="1"/>
          <p:nvPr/>
        </p:nvSpPr>
        <p:spPr>
          <a:xfrm>
            <a:off x="1188391" y="938187"/>
            <a:ext cx="6767217" cy="1289905"/>
          </a:xfrm>
          <a:prstGeom prst="rect">
            <a:avLst/>
          </a:prstGeom>
          <a:noFill/>
        </p:spPr>
        <p:txBody>
          <a:bodyPr wrap="square" rtlCol="0">
            <a:spAutoFit/>
          </a:bodyPr>
          <a:lstStyle/>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对系统中的构件建模</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分解系统，考虑有关系统的组成管理、软件的重用和物理节点的配置等因素，把关系密切的可执行程序和对象分别归入构件，找出相应的类、接口等模型元素</a:t>
            </a:r>
            <a:endParaRPr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66" name="TextBox 44"/>
          <p:cNvSpPr txBox="1"/>
          <p:nvPr/>
        </p:nvSpPr>
        <p:spPr>
          <a:xfrm>
            <a:off x="2115160" y="2201064"/>
            <a:ext cx="3416320" cy="2120902"/>
          </a:xfrm>
          <a:prstGeom prst="rect">
            <a:avLst/>
          </a:prstGeom>
          <a:noFill/>
        </p:spPr>
        <p:txBody>
          <a:bodyPr wrap="none" rtlCol="0">
            <a:spAutoFit/>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对相应构件提供的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接口建模</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对构件之间的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依赖关系</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建模。</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将逻辑设计映射成</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物理实现</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对建模的结果进行</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精化</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和</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细化</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p>
          <a:p>
            <a:pPr>
              <a:lnSpc>
                <a:spcPct val="150000"/>
              </a:lnSpc>
            </a:pPr>
            <a:endParaRPr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5" name="图片 4">
            <a:extLst>
              <a:ext uri="{FF2B5EF4-FFF2-40B4-BE49-F238E27FC236}">
                <a16:creationId xmlns:a16="http://schemas.microsoft.com/office/drawing/2014/main" xmlns="" id="{E194AE99-8009-4837-8BC9-CEA753EA8416}"/>
              </a:ext>
            </a:extLst>
          </p:cNvPr>
          <p:cNvPicPr>
            <a:picLocks noChangeAspect="1"/>
          </p:cNvPicPr>
          <p:nvPr/>
        </p:nvPicPr>
        <p:blipFill>
          <a:blip r:embed="rId3"/>
          <a:stretch>
            <a:fillRect/>
          </a:stretch>
        </p:blipFill>
        <p:spPr>
          <a:xfrm>
            <a:off x="1792956" y="2320126"/>
            <a:ext cx="288032" cy="323632"/>
          </a:xfrm>
          <a:prstGeom prst="rect">
            <a:avLst/>
          </a:prstGeom>
        </p:spPr>
      </p:pic>
      <p:pic>
        <p:nvPicPr>
          <p:cNvPr id="6" name="图片 5">
            <a:extLst>
              <a:ext uri="{FF2B5EF4-FFF2-40B4-BE49-F238E27FC236}">
                <a16:creationId xmlns:a16="http://schemas.microsoft.com/office/drawing/2014/main" xmlns="" id="{1E56E05C-2868-4A24-9E04-D40C718C4605}"/>
              </a:ext>
            </a:extLst>
          </p:cNvPr>
          <p:cNvPicPr>
            <a:picLocks noChangeAspect="1"/>
          </p:cNvPicPr>
          <p:nvPr/>
        </p:nvPicPr>
        <p:blipFill>
          <a:blip r:embed="rId3"/>
          <a:stretch>
            <a:fillRect/>
          </a:stretch>
        </p:blipFill>
        <p:spPr>
          <a:xfrm>
            <a:off x="1803737" y="2696732"/>
            <a:ext cx="288032" cy="323632"/>
          </a:xfrm>
          <a:prstGeom prst="rect">
            <a:avLst/>
          </a:prstGeom>
        </p:spPr>
      </p:pic>
      <p:pic>
        <p:nvPicPr>
          <p:cNvPr id="7" name="图片 6">
            <a:extLst>
              <a:ext uri="{FF2B5EF4-FFF2-40B4-BE49-F238E27FC236}">
                <a16:creationId xmlns:a16="http://schemas.microsoft.com/office/drawing/2014/main" xmlns="" id="{9293A4C0-4647-4403-9FEB-15A6834447AC}"/>
              </a:ext>
            </a:extLst>
          </p:cNvPr>
          <p:cNvPicPr>
            <a:picLocks noChangeAspect="1"/>
          </p:cNvPicPr>
          <p:nvPr/>
        </p:nvPicPr>
        <p:blipFill>
          <a:blip r:embed="rId3"/>
          <a:stretch>
            <a:fillRect/>
          </a:stretch>
        </p:blipFill>
        <p:spPr>
          <a:xfrm>
            <a:off x="1772406" y="3155821"/>
            <a:ext cx="288032" cy="323632"/>
          </a:xfrm>
          <a:prstGeom prst="rect">
            <a:avLst/>
          </a:prstGeom>
        </p:spPr>
      </p:pic>
      <p:pic>
        <p:nvPicPr>
          <p:cNvPr id="8" name="图片 7">
            <a:extLst>
              <a:ext uri="{FF2B5EF4-FFF2-40B4-BE49-F238E27FC236}">
                <a16:creationId xmlns:a16="http://schemas.microsoft.com/office/drawing/2014/main" xmlns="" id="{E4AE072C-0CAD-45CE-82B2-568A6208CCB4}"/>
              </a:ext>
            </a:extLst>
          </p:cNvPr>
          <p:cNvPicPr>
            <a:picLocks noChangeAspect="1"/>
          </p:cNvPicPr>
          <p:nvPr/>
        </p:nvPicPr>
        <p:blipFill>
          <a:blip r:embed="rId3"/>
          <a:stretch>
            <a:fillRect/>
          </a:stretch>
        </p:blipFill>
        <p:spPr>
          <a:xfrm>
            <a:off x="1772406" y="3633608"/>
            <a:ext cx="288032" cy="323632"/>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726177"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问题四</a:t>
            </a:r>
          </a:p>
        </p:txBody>
      </p:sp>
      <p:sp>
        <p:nvSpPr>
          <p:cNvPr id="4" name="文本框 3">
            <a:extLst>
              <a:ext uri="{FF2B5EF4-FFF2-40B4-BE49-F238E27FC236}">
                <a16:creationId xmlns:a16="http://schemas.microsoft.com/office/drawing/2014/main" xmlns="" id="{08581AAB-CEE1-474F-B174-F4FA0327CC6A}"/>
              </a:ext>
            </a:extLst>
          </p:cNvPr>
          <p:cNvSpPr txBox="1"/>
          <p:nvPr/>
        </p:nvSpPr>
        <p:spPr>
          <a:xfrm>
            <a:off x="1094125" y="1779662"/>
            <a:ext cx="6955750" cy="830997"/>
          </a:xfrm>
          <a:prstGeom prst="rect">
            <a:avLst/>
          </a:prstGeom>
          <a:noFill/>
        </p:spPr>
        <p:txBody>
          <a:bodyPr wrap="none" rtlCol="0">
            <a:spAutoFit/>
          </a:bodyPr>
          <a:lstStyle/>
          <a:p>
            <a:r>
              <a:rPr lang="zh-CN" altLang="en-US" sz="2400" dirty="0"/>
              <a:t>实际情况下一个端口名是否只对应一个端口实例？</a:t>
            </a:r>
            <a:endParaRPr lang="en-US" altLang="zh-CN" sz="2400" dirty="0"/>
          </a:p>
          <a:p>
            <a:r>
              <a:rPr lang="zh-CN" altLang="en-US" sz="2400" b="1" dirty="0">
                <a:solidFill>
                  <a:srgbClr val="FF0000"/>
                </a:solidFill>
              </a:rPr>
              <a:t>（此处的端口即接口）</a:t>
            </a:r>
          </a:p>
        </p:txBody>
      </p:sp>
    </p:spTree>
    <p:extLst>
      <p:ext uri="{BB962C8B-B14F-4D97-AF65-F5344CB8AC3E}">
        <p14:creationId xmlns:p14="http://schemas.microsoft.com/office/powerpoint/2010/main" val="347844132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366137"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答案</a:t>
            </a:r>
          </a:p>
        </p:txBody>
      </p:sp>
      <p:sp>
        <p:nvSpPr>
          <p:cNvPr id="4" name="文本框 3">
            <a:extLst>
              <a:ext uri="{FF2B5EF4-FFF2-40B4-BE49-F238E27FC236}">
                <a16:creationId xmlns:a16="http://schemas.microsoft.com/office/drawing/2014/main" xmlns="" id="{08581AAB-CEE1-474F-B174-F4FA0327CC6A}"/>
              </a:ext>
            </a:extLst>
          </p:cNvPr>
          <p:cNvSpPr txBox="1"/>
          <p:nvPr/>
        </p:nvSpPr>
        <p:spPr>
          <a:xfrm>
            <a:off x="1716938" y="1735221"/>
            <a:ext cx="5710123" cy="830997"/>
          </a:xfrm>
          <a:prstGeom prst="rect">
            <a:avLst/>
          </a:prstGeom>
          <a:noFill/>
        </p:spPr>
        <p:txBody>
          <a:bodyPr wrap="square" rtlCol="0">
            <a:spAutoFit/>
          </a:bodyPr>
          <a:lstStyle/>
          <a:p>
            <a:r>
              <a:rPr lang="zh-CN" altLang="en-US" sz="2400" dirty="0"/>
              <a:t>不是。端口具有多重性，构件实例中的每一个端口都有一组端口实例</a:t>
            </a:r>
          </a:p>
        </p:txBody>
      </p:sp>
    </p:spTree>
    <p:extLst>
      <p:ext uri="{BB962C8B-B14F-4D97-AF65-F5344CB8AC3E}">
        <p14:creationId xmlns:p14="http://schemas.microsoft.com/office/powerpoint/2010/main" val="11000721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8000" b="-38000"/>
          </a:stretch>
        </a:blipFill>
        <a:effectLst/>
      </p:bgPr>
    </p:bg>
    <p:spTree>
      <p:nvGrpSpPr>
        <p:cNvPr id="1" name=""/>
        <p:cNvGrpSpPr/>
        <p:nvPr/>
      </p:nvGrpSpPr>
      <p:grpSpPr>
        <a:xfrm>
          <a:off x="0" y="0"/>
          <a:ext cx="0" cy="0"/>
          <a:chOff x="0" y="0"/>
          <a:chExt cx="0" cy="0"/>
        </a:xfrm>
      </p:grpSpPr>
      <p:sp>
        <p:nvSpPr>
          <p:cNvPr id="17" name="TextBox 16"/>
          <p:cNvSpPr txBox="1"/>
          <p:nvPr/>
        </p:nvSpPr>
        <p:spPr>
          <a:xfrm>
            <a:off x="1043608" y="972567"/>
            <a:ext cx="4224233" cy="1477328"/>
          </a:xfrm>
          <a:prstGeom prst="rect">
            <a:avLst/>
          </a:prstGeom>
          <a:noFill/>
        </p:spPr>
        <p:txBody>
          <a:bodyPr wrap="none" rtlCol="0">
            <a:spAutoFit/>
          </a:bodyPr>
          <a:lstStyle>
            <a:defPPr>
              <a:defRPr lang="zh-CN"/>
            </a:defPPr>
            <a:lvl1pPr algn="ctr">
              <a:defRPr sz="5400" b="1">
                <a:solidFill>
                  <a:srgbClr val="15415A"/>
                </a:solidFill>
                <a:effectLst>
                  <a:outerShdw blurRad="50800" dist="38100" dir="2700000" algn="tl" rotWithShape="0">
                    <a:prstClr val="black">
                      <a:alpha val="40000"/>
                    </a:prstClr>
                  </a:outerShdw>
                </a:effectLst>
                <a:cs typeface="+mn-ea"/>
              </a:defRPr>
            </a:lvl1p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rPr>
              <a:t>包图</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lt"/>
            </a:endParaRPr>
          </a:p>
          <a:p>
            <a:r>
              <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mn-lt"/>
              </a:rPr>
              <a:t>Package Diagram</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0" name="TextBox 9"/>
          <p:cNvSpPr txBox="1"/>
          <p:nvPr/>
        </p:nvSpPr>
        <p:spPr>
          <a:xfrm>
            <a:off x="5436096" y="627534"/>
            <a:ext cx="986167"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p>
        </p:txBody>
      </p:sp>
      <p:sp>
        <p:nvSpPr>
          <p:cNvPr id="11" name="TextBox 10"/>
          <p:cNvSpPr txBox="1"/>
          <p:nvPr/>
        </p:nvSpPr>
        <p:spPr>
          <a:xfrm>
            <a:off x="5436096" y="1836892"/>
            <a:ext cx="201208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包之间的关系</a:t>
            </a:r>
          </a:p>
        </p:txBody>
      </p:sp>
      <p:sp>
        <p:nvSpPr>
          <p:cNvPr id="12" name="TextBox 11"/>
          <p:cNvSpPr txBox="1"/>
          <p:nvPr/>
        </p:nvSpPr>
        <p:spPr>
          <a:xfrm>
            <a:off x="5449994" y="1232213"/>
            <a:ext cx="1499128"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详细介绍</a:t>
            </a:r>
          </a:p>
        </p:txBody>
      </p:sp>
      <p:sp>
        <p:nvSpPr>
          <p:cNvPr id="6" name="TextBox 9">
            <a:extLst>
              <a:ext uri="{FF2B5EF4-FFF2-40B4-BE49-F238E27FC236}">
                <a16:creationId xmlns:a16="http://schemas.microsoft.com/office/drawing/2014/main" xmlns="" id="{1E222ED0-4913-49C6-A9F9-F46BA18B753E}"/>
              </a:ext>
            </a:extLst>
          </p:cNvPr>
          <p:cNvSpPr txBox="1"/>
          <p:nvPr/>
        </p:nvSpPr>
        <p:spPr>
          <a:xfrm>
            <a:off x="5455973" y="2441571"/>
            <a:ext cx="2012089"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包图建模技术</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11" grpId="0"/>
      <p:bldP spid="12"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438145"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概述</a:t>
            </a:r>
          </a:p>
        </p:txBody>
      </p:sp>
      <p:sp>
        <p:nvSpPr>
          <p:cNvPr id="3" name="矩形 2">
            <a:extLst>
              <a:ext uri="{FF2B5EF4-FFF2-40B4-BE49-F238E27FC236}">
                <a16:creationId xmlns:a16="http://schemas.microsoft.com/office/drawing/2014/main" xmlns="" id="{7CAF210E-0B37-4724-AB42-425F39980D62}"/>
              </a:ext>
            </a:extLst>
          </p:cNvPr>
          <p:cNvSpPr/>
          <p:nvPr/>
        </p:nvSpPr>
        <p:spPr>
          <a:xfrm>
            <a:off x="755575" y="964494"/>
            <a:ext cx="7632849" cy="2938048"/>
          </a:xfrm>
          <a:prstGeom prst="rect">
            <a:avLst/>
          </a:prstGeom>
        </p:spPr>
        <p:txBody>
          <a:bodyPr wrap="square">
            <a:spAutoFit/>
          </a:bodyPr>
          <a:lstStyle/>
          <a:p>
            <a:pPr marL="0" lvl="1">
              <a:lnSpc>
                <a:spcPct val="130000"/>
              </a:lnSpc>
              <a:spcBef>
                <a:spcPct val="0"/>
              </a:spcBef>
              <a:spcAft>
                <a:spcPts val="0"/>
              </a:spcAft>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当对一个比较复杂的软件系统进行建模时，会有大量的类、接口、构件、节点和图需要处理；如果放在同一个地方的话，</a:t>
            </a: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信息量非常的大，显得很乱，不方便查询，</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所以就对这些信息进行分组，将语义或者功能相同的放在同一个包中，这样就便于理解和处理整个模型。</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而包图就是描述</a:t>
            </a: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包与包之间的关系。</a:t>
            </a:r>
          </a:p>
          <a:p>
            <a:pPr marL="0" lvl="1">
              <a:lnSpc>
                <a:spcPct val="130000"/>
              </a:lnSpc>
              <a:spcBef>
                <a:spcPct val="0"/>
              </a:spcBef>
              <a:spcAft>
                <a:spcPts val="0"/>
              </a:spcAft>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包的内容：拥有或引用的模型元素。</a:t>
            </a:r>
          </a:p>
          <a:p>
            <a:pPr marL="0" lvl="1">
              <a:lnSpc>
                <a:spcPct val="130000"/>
              </a:lnSpc>
              <a:spcBef>
                <a:spcPct val="0"/>
              </a:spcBef>
              <a:spcAft>
                <a:spcPts val="0"/>
              </a:spcAft>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包的实例没有任何语义。 </a:t>
            </a:r>
          </a:p>
          <a:p>
            <a:pPr marL="0" lvl="1">
              <a:lnSpc>
                <a:spcPct val="130000"/>
              </a:lnSpc>
              <a:spcBef>
                <a:spcPct val="0"/>
              </a:spcBef>
              <a:spcAft>
                <a:spcPts val="0"/>
              </a:spcAft>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仅在建模时有意义，而不必转换到可执行的系统中。</a:t>
            </a:r>
          </a:p>
        </p:txBody>
      </p:sp>
      <p:pic>
        <p:nvPicPr>
          <p:cNvPr id="10" name="图片 9" descr="https://img-blog.csdn.net/20160617154854582?watermark/2/text/aHR0cDovL2Jsb2cuY3Nkbi5uZXQv/font/5a6L5L2T/fontsize/400/fill/I0JBQkFCMA==/dissolve/70/gravity/Center">
            <a:extLst>
              <a:ext uri="{FF2B5EF4-FFF2-40B4-BE49-F238E27FC236}">
                <a16:creationId xmlns:a16="http://schemas.microsoft.com/office/drawing/2014/main" xmlns="" id="{4E989042-4559-493C-9E43-58DA9BA70A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437174"/>
            <a:ext cx="2592288" cy="1097077"/>
          </a:xfrm>
          <a:prstGeom prst="rect">
            <a:avLst/>
          </a:prstGeom>
          <a:noFill/>
          <a:ln>
            <a:noFill/>
          </a:ln>
        </p:spPr>
      </p:pic>
    </p:spTree>
    <p:extLst>
      <p:ext uri="{BB962C8B-B14F-4D97-AF65-F5344CB8AC3E}">
        <p14:creationId xmlns:p14="http://schemas.microsoft.com/office/powerpoint/2010/main" val="3626602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654169"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名称</a:t>
            </a:r>
          </a:p>
        </p:txBody>
      </p:sp>
      <p:pic>
        <p:nvPicPr>
          <p:cNvPr id="5" name="图片 4" descr="https://img-blog.csdn.net/20160617155108585?watermark/2/text/aHR0cDovL2Jsb2cuY3Nkbi5uZXQv/font/5a6L5L2T/fontsize/400/fill/I0JBQkFCMA==/dissolve/70/gravity/Center">
            <a:extLst>
              <a:ext uri="{FF2B5EF4-FFF2-40B4-BE49-F238E27FC236}">
                <a16:creationId xmlns:a16="http://schemas.microsoft.com/office/drawing/2014/main" xmlns="" id="{2BAAF5DE-EE47-4C20-85D0-D707539B63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52020" y="1361662"/>
            <a:ext cx="4068451" cy="1901721"/>
          </a:xfrm>
          <a:prstGeom prst="rect">
            <a:avLst/>
          </a:prstGeom>
          <a:noFill/>
          <a:ln>
            <a:noFill/>
          </a:ln>
        </p:spPr>
      </p:pic>
      <p:sp>
        <p:nvSpPr>
          <p:cNvPr id="6" name="矩形 5">
            <a:extLst>
              <a:ext uri="{FF2B5EF4-FFF2-40B4-BE49-F238E27FC236}">
                <a16:creationId xmlns:a16="http://schemas.microsoft.com/office/drawing/2014/main" xmlns="" id="{3F539781-A9E2-4098-87F1-29E81A430A49}"/>
              </a:ext>
            </a:extLst>
          </p:cNvPr>
          <p:cNvSpPr/>
          <p:nvPr/>
        </p:nvSpPr>
        <p:spPr>
          <a:xfrm>
            <a:off x="503546" y="1361662"/>
            <a:ext cx="4248474" cy="1857753"/>
          </a:xfrm>
          <a:prstGeom prst="rect">
            <a:avLst/>
          </a:prstGeom>
        </p:spPr>
        <p:txBody>
          <a:bodyPr wrap="square">
            <a:spAutoFit/>
          </a:bodyPr>
          <a:lstStyle/>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每个包必须有一个</a:t>
            </a: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与其他包相区别</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的名称，包的名字是一个字符串：</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简单名：仅含一个简单的名称。</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路径名：</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以包所位于的外围包的名字作为前缀的包名。</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endParaRPr>
          </a:p>
        </p:txBody>
      </p:sp>
    </p:spTree>
    <p:extLst>
      <p:ext uri="{BB962C8B-B14F-4D97-AF65-F5344CB8AC3E}">
        <p14:creationId xmlns:p14="http://schemas.microsoft.com/office/powerpoint/2010/main" val="39160773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654169"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包的表示</a:t>
            </a:r>
          </a:p>
        </p:txBody>
      </p:sp>
      <p:sp>
        <p:nvSpPr>
          <p:cNvPr id="6" name="矩形 5">
            <a:extLst>
              <a:ext uri="{FF2B5EF4-FFF2-40B4-BE49-F238E27FC236}">
                <a16:creationId xmlns:a16="http://schemas.microsoft.com/office/drawing/2014/main" xmlns="" id="{3F539781-A9E2-4098-87F1-29E81A430A49}"/>
              </a:ext>
            </a:extLst>
          </p:cNvPr>
          <p:cNvSpPr/>
          <p:nvPr/>
        </p:nvSpPr>
        <p:spPr>
          <a:xfrm>
            <a:off x="1655676" y="1347614"/>
            <a:ext cx="5832648" cy="1857753"/>
          </a:xfrm>
          <a:prstGeom prst="rect">
            <a:avLst/>
          </a:prstGeom>
        </p:spPr>
        <p:txBody>
          <a:bodyPr wrap="square">
            <a:spAutoFit/>
          </a:bodyPr>
          <a:lstStyle/>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当不需要显示包的内容时，将包的名字放入主方框内；</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需要显示内容时包的名字放入左上角的小方框中，将内容放入主方框内。</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标以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{global}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的包叫通用包，</a:t>
            </a:r>
            <a:r>
              <a:rPr lang="zh-CN" altLang="en-US" u="sng"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表示系统的所有其他包都依赖于该包。</a:t>
            </a:r>
          </a:p>
        </p:txBody>
      </p:sp>
    </p:spTree>
    <p:extLst>
      <p:ext uri="{BB962C8B-B14F-4D97-AF65-F5344CB8AC3E}">
        <p14:creationId xmlns:p14="http://schemas.microsoft.com/office/powerpoint/2010/main" val="34544789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2086217"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拥有的元素</a:t>
            </a:r>
          </a:p>
        </p:txBody>
      </p:sp>
      <p:sp>
        <p:nvSpPr>
          <p:cNvPr id="6" name="矩形 5">
            <a:extLst>
              <a:ext uri="{FF2B5EF4-FFF2-40B4-BE49-F238E27FC236}">
                <a16:creationId xmlns:a16="http://schemas.microsoft.com/office/drawing/2014/main" xmlns="" id="{3F539781-A9E2-4098-87F1-29E81A430A49}"/>
              </a:ext>
            </a:extLst>
          </p:cNvPr>
          <p:cNvSpPr/>
          <p:nvPr/>
        </p:nvSpPr>
        <p:spPr>
          <a:xfrm>
            <a:off x="973615" y="1275606"/>
            <a:ext cx="6984776" cy="2217851"/>
          </a:xfrm>
          <a:prstGeom prst="rect">
            <a:avLst/>
          </a:prstGeom>
        </p:spPr>
        <p:txBody>
          <a:bodyPr wrap="square">
            <a:spAutoFit/>
          </a:bodyPr>
          <a:lstStyle/>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包拥有的元素：类、接口、构件、节点、协作、用例、图以及其他包。如果包被撤销，其中的元素也要被撤销。</a:t>
            </a: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一个包</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的各个同类建模元素</a:t>
            </a: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不能具有相同的名字</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a:t>
            </a:r>
          </a:p>
          <a:p>
            <a:pPr marL="0" lvl="1">
              <a:lnSpc>
                <a:spcPct val="130000"/>
              </a:lnSpc>
              <a:spcBef>
                <a:spcPct val="0"/>
              </a:spcBef>
              <a:spcAft>
                <a:spcPts val="0"/>
              </a:spcAft>
            </a:pP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不同包</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的各个建模元素</a:t>
            </a: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能具有相同的名字</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，因为它们代表不同的建模元素；</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同一个包内，</a:t>
            </a: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不同种类</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的模型元素</a:t>
            </a:r>
            <a:r>
              <a:rPr lang="zh-CN" altLang="en-US" dirty="0">
                <a:solidFill>
                  <a:srgbClr val="FF0000"/>
                </a:solidFill>
                <a:latin typeface="微软雅黑" panose="020B0503020204020204" pitchFamily="34" charset="-122"/>
                <a:ea typeface="微软雅黑" panose="020B0503020204020204" pitchFamily="34" charset="-122"/>
                <a:sym typeface="Calibri" panose="020F0502020204030204" charset="0"/>
              </a:rPr>
              <a:t>能够具有相同的名字</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a:t>
            </a:r>
          </a:p>
        </p:txBody>
      </p:sp>
    </p:spTree>
    <p:extLst>
      <p:ext uri="{BB962C8B-B14F-4D97-AF65-F5344CB8AC3E}">
        <p14:creationId xmlns:p14="http://schemas.microsoft.com/office/powerpoint/2010/main" val="49778739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2086217"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可见性</a:t>
            </a:r>
          </a:p>
        </p:txBody>
      </p:sp>
      <p:sp>
        <p:nvSpPr>
          <p:cNvPr id="6" name="矩形 5">
            <a:extLst>
              <a:ext uri="{FF2B5EF4-FFF2-40B4-BE49-F238E27FC236}">
                <a16:creationId xmlns:a16="http://schemas.microsoft.com/office/drawing/2014/main" xmlns="" id="{3F539781-A9E2-4098-87F1-29E81A430A49}"/>
              </a:ext>
            </a:extLst>
          </p:cNvPr>
          <p:cNvSpPr/>
          <p:nvPr/>
        </p:nvSpPr>
        <p:spPr>
          <a:xfrm>
            <a:off x="1403648" y="1059582"/>
            <a:ext cx="6336704" cy="417358"/>
          </a:xfrm>
          <a:prstGeom prst="rect">
            <a:avLst/>
          </a:prstGeom>
        </p:spPr>
        <p:txBody>
          <a:bodyPr wrap="square">
            <a:spAutoFit/>
          </a:bodyPr>
          <a:lstStyle/>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包的可见性用来控制</a:t>
            </a:r>
            <a:r>
              <a:rPr lang="zh-CN" altLang="en-US" u="sng"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包外界的元素对包内元素的可访问权限</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a:t>
            </a:r>
          </a:p>
        </p:txBody>
      </p:sp>
      <p:graphicFrame>
        <p:nvGraphicFramePr>
          <p:cNvPr id="3" name="表格 2">
            <a:extLst>
              <a:ext uri="{FF2B5EF4-FFF2-40B4-BE49-F238E27FC236}">
                <a16:creationId xmlns:a16="http://schemas.microsoft.com/office/drawing/2014/main" xmlns="" id="{DEEFFDC4-BBB7-4230-B73F-301FDB009F4B}"/>
              </a:ext>
            </a:extLst>
          </p:cNvPr>
          <p:cNvGraphicFramePr>
            <a:graphicFrameLocks noGrp="1"/>
          </p:cNvGraphicFramePr>
          <p:nvPr>
            <p:extLst>
              <p:ext uri="{D42A27DB-BD31-4B8C-83A1-F6EECF244321}">
                <p14:modId xmlns:p14="http://schemas.microsoft.com/office/powerpoint/2010/main" val="728112547"/>
              </p:ext>
            </p:extLst>
          </p:nvPr>
        </p:nvGraphicFramePr>
        <p:xfrm>
          <a:off x="1238250" y="1657350"/>
          <a:ext cx="6667500" cy="1828800"/>
        </p:xfrm>
        <a:graphic>
          <a:graphicData uri="http://schemas.openxmlformats.org/drawingml/2006/table">
            <a:tbl>
              <a:tblPr firstRow="1" firstCol="1" bandRow="1">
                <a:tableStyleId>{7DF18680-E054-41AD-8BC1-D1AEF772440D}</a:tableStyleId>
              </a:tblPr>
              <a:tblGrid>
                <a:gridCol w="1652986">
                  <a:extLst>
                    <a:ext uri="{9D8B030D-6E8A-4147-A177-3AD203B41FA5}">
                      <a16:colId xmlns:a16="http://schemas.microsoft.com/office/drawing/2014/main" xmlns="" val="156554674"/>
                    </a:ext>
                  </a:extLst>
                </a:gridCol>
                <a:gridCol w="5014514">
                  <a:extLst>
                    <a:ext uri="{9D8B030D-6E8A-4147-A177-3AD203B41FA5}">
                      <a16:colId xmlns:a16="http://schemas.microsoft.com/office/drawing/2014/main" xmlns="" val="3026708644"/>
                    </a:ext>
                  </a:extLst>
                </a:gridCol>
              </a:tblGrid>
              <a:tr h="0">
                <a:tc>
                  <a:txBody>
                    <a:bodyPr/>
                    <a:lstStyle/>
                    <a:p>
                      <a:pPr algn="l">
                        <a:spcAft>
                          <a:spcPts val="0"/>
                        </a:spcAft>
                      </a:pPr>
                      <a:r>
                        <a:rPr lang="zh-CN" sz="1600" kern="0" dirty="0">
                          <a:effectLst/>
                        </a:rPr>
                        <a:t>包的可见性</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3825" marR="123825" marT="76200" marB="76200" anchor="ctr"/>
                </a:tc>
                <a:tc>
                  <a:txBody>
                    <a:bodyPr/>
                    <a:lstStyle/>
                    <a:p>
                      <a:pPr algn="l">
                        <a:spcAft>
                          <a:spcPts val="0"/>
                        </a:spcAft>
                      </a:pPr>
                      <a:r>
                        <a:rPr lang="zh-CN" sz="1600" kern="0" dirty="0">
                          <a:effectLst/>
                        </a:rPr>
                        <a:t>访问权限</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3825" marR="123825" marT="76200" marB="76200" anchor="ctr"/>
                </a:tc>
                <a:extLst>
                  <a:ext uri="{0D108BD9-81ED-4DB2-BD59-A6C34878D82A}">
                    <a16:rowId xmlns:a16="http://schemas.microsoft.com/office/drawing/2014/main" xmlns="" val="559568684"/>
                  </a:ext>
                </a:extLst>
              </a:tr>
              <a:tr h="0">
                <a:tc>
                  <a:txBody>
                    <a:bodyPr/>
                    <a:lstStyle/>
                    <a:p>
                      <a:pPr algn="l">
                        <a:spcAft>
                          <a:spcPts val="0"/>
                        </a:spcAft>
                      </a:pPr>
                      <a:r>
                        <a:rPr lang="en-US" sz="1600" b="0" kern="0" dirty="0">
                          <a:effectLst/>
                          <a:latin typeface="等线" panose="02010600030101010101" pitchFamily="2" charset="-122"/>
                          <a:ea typeface="等线" panose="02010600030101010101" pitchFamily="2" charset="-122"/>
                          <a:cs typeface="Angsana New" panose="020B0502040204020203" pitchFamily="18" charset="-34"/>
                        </a:rPr>
                        <a:t>“+” --public</a:t>
                      </a:r>
                      <a:endParaRPr lang="zh-CN" sz="1600" b="0" kern="100" dirty="0">
                        <a:effectLst/>
                        <a:latin typeface="等线" panose="02010600030101010101" pitchFamily="2" charset="-122"/>
                        <a:ea typeface="等线" panose="02010600030101010101" pitchFamily="2" charset="-122"/>
                        <a:cs typeface="Angsana New" panose="020B0502040204020203" pitchFamily="18" charset="-34"/>
                      </a:endParaRPr>
                    </a:p>
                  </a:txBody>
                  <a:tcPr marL="123825" marR="123825" marT="76200" marB="76200" anchor="ctr"/>
                </a:tc>
                <a:tc>
                  <a:txBody>
                    <a:bodyPr/>
                    <a:lstStyle/>
                    <a:p>
                      <a:pPr algn="l">
                        <a:spcAft>
                          <a:spcPts val="0"/>
                        </a:spcAft>
                      </a:pPr>
                      <a:r>
                        <a:rPr lang="zh-CN" sz="1600" kern="100" dirty="0">
                          <a:solidFill>
                            <a:schemeClr val="tx1">
                              <a:lumMod val="75000"/>
                              <a:lumOff val="25000"/>
                            </a:schemeClr>
                          </a:solidFill>
                          <a:effectLst/>
                        </a:rPr>
                        <a:t>包内的模型元素可以被任何引入了此包的其他包的内含元素访问</a:t>
                      </a:r>
                      <a:endParaRPr lang="zh-CN" sz="1600" b="0" kern="100" dirty="0">
                        <a:solidFill>
                          <a:schemeClr val="tx1">
                            <a:lumMod val="75000"/>
                            <a:lumOff val="25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123825" marR="123825" marT="76200" marB="76200" anchor="ctr"/>
                </a:tc>
                <a:extLst>
                  <a:ext uri="{0D108BD9-81ED-4DB2-BD59-A6C34878D82A}">
                    <a16:rowId xmlns:a16="http://schemas.microsoft.com/office/drawing/2014/main" xmlns="" val="4179396064"/>
                  </a:ext>
                </a:extLst>
              </a:tr>
              <a:tr h="0">
                <a:tc>
                  <a:txBody>
                    <a:bodyPr/>
                    <a:lstStyle/>
                    <a:p>
                      <a:pPr algn="l">
                        <a:spcAft>
                          <a:spcPts val="0"/>
                        </a:spcAft>
                      </a:pPr>
                      <a:r>
                        <a:rPr lang="en-US" sz="1600" b="0" kern="0" dirty="0">
                          <a:effectLst/>
                          <a:latin typeface="等线" panose="02010600030101010101" pitchFamily="2" charset="-122"/>
                          <a:ea typeface="等线" panose="02010600030101010101" pitchFamily="2" charset="-122"/>
                          <a:cs typeface="Angsana New" panose="020B0502040204020203" pitchFamily="18" charset="-34"/>
                        </a:rPr>
                        <a:t>“#”--protected</a:t>
                      </a:r>
                      <a:endParaRPr lang="zh-CN" sz="1600" b="0" kern="100" dirty="0">
                        <a:effectLst/>
                        <a:latin typeface="等线" panose="02010600030101010101" pitchFamily="2" charset="-122"/>
                        <a:ea typeface="等线" panose="02010600030101010101" pitchFamily="2" charset="-122"/>
                        <a:cs typeface="Angsana New" panose="020B0502040204020203" pitchFamily="18" charset="-34"/>
                      </a:endParaRPr>
                    </a:p>
                  </a:txBody>
                  <a:tcPr marL="123825" marR="123825" marT="76200" marB="76200" anchor="ctr"/>
                </a:tc>
                <a:tc>
                  <a:txBody>
                    <a:bodyPr/>
                    <a:lstStyle/>
                    <a:p>
                      <a:pPr algn="l">
                        <a:spcAft>
                          <a:spcPts val="0"/>
                        </a:spcAft>
                      </a:pPr>
                      <a:r>
                        <a:rPr lang="zh-CN" sz="1600" kern="100" dirty="0">
                          <a:solidFill>
                            <a:schemeClr val="tx1">
                              <a:lumMod val="75000"/>
                              <a:lumOff val="25000"/>
                            </a:schemeClr>
                          </a:solidFill>
                          <a:effectLst/>
                        </a:rPr>
                        <a:t>表示此元素能被该包的子包内所含元素访问</a:t>
                      </a:r>
                      <a:endParaRPr lang="zh-CN" sz="1600" b="0" kern="100" dirty="0">
                        <a:solidFill>
                          <a:schemeClr val="tx1">
                            <a:lumMod val="75000"/>
                            <a:lumOff val="25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123825" marR="123825" marT="76200" marB="76200" anchor="ctr"/>
                </a:tc>
                <a:extLst>
                  <a:ext uri="{0D108BD9-81ED-4DB2-BD59-A6C34878D82A}">
                    <a16:rowId xmlns:a16="http://schemas.microsoft.com/office/drawing/2014/main" xmlns="" val="1669786793"/>
                  </a:ext>
                </a:extLst>
              </a:tr>
              <a:tr h="0">
                <a:tc>
                  <a:txBody>
                    <a:bodyPr/>
                    <a:lstStyle/>
                    <a:p>
                      <a:pPr algn="l">
                        <a:spcAft>
                          <a:spcPts val="0"/>
                        </a:spcAft>
                      </a:pPr>
                      <a:r>
                        <a:rPr lang="en-US" sz="1600" b="0" kern="0" dirty="0">
                          <a:effectLst/>
                          <a:latin typeface="等线" panose="02010600030101010101" pitchFamily="2" charset="-122"/>
                          <a:ea typeface="等线" panose="02010600030101010101" pitchFamily="2" charset="-122"/>
                          <a:cs typeface="Angsana New" panose="020B0502040204020203" pitchFamily="18" charset="-34"/>
                        </a:rPr>
                        <a:t>“-”--private</a:t>
                      </a:r>
                      <a:endParaRPr lang="zh-CN" sz="1600" b="0" kern="100" dirty="0">
                        <a:effectLst/>
                        <a:latin typeface="等线" panose="02010600030101010101" pitchFamily="2" charset="-122"/>
                        <a:ea typeface="等线" panose="02010600030101010101" pitchFamily="2" charset="-122"/>
                        <a:cs typeface="Angsana New" panose="020B0502040204020203" pitchFamily="18" charset="-34"/>
                      </a:endParaRPr>
                    </a:p>
                  </a:txBody>
                  <a:tcPr marL="123825" marR="123825" marT="76200" marB="76200" anchor="ctr"/>
                </a:tc>
                <a:tc>
                  <a:txBody>
                    <a:bodyPr/>
                    <a:lstStyle/>
                    <a:p>
                      <a:pPr algn="l">
                        <a:spcAft>
                          <a:spcPts val="0"/>
                        </a:spcAft>
                      </a:pPr>
                      <a:r>
                        <a:rPr lang="zh-CN" sz="1600" kern="100" dirty="0">
                          <a:solidFill>
                            <a:schemeClr val="tx1">
                              <a:lumMod val="75000"/>
                              <a:lumOff val="25000"/>
                            </a:schemeClr>
                          </a:solidFill>
                          <a:effectLst/>
                        </a:rPr>
                        <a:t>表示此元素只能被属于同一包的内含元素访问</a:t>
                      </a:r>
                      <a:endParaRPr lang="zh-CN" sz="1600" b="0" kern="100" dirty="0">
                        <a:solidFill>
                          <a:schemeClr val="tx1">
                            <a:lumMod val="75000"/>
                            <a:lumOff val="25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123825" marR="123825" marT="76200" marB="76200" anchor="ctr"/>
                </a:tc>
                <a:extLst>
                  <a:ext uri="{0D108BD9-81ED-4DB2-BD59-A6C34878D82A}">
                    <a16:rowId xmlns:a16="http://schemas.microsoft.com/office/drawing/2014/main" xmlns="" val="2364709141"/>
                  </a:ext>
                </a:extLst>
              </a:tr>
            </a:tbl>
          </a:graphicData>
        </a:graphic>
      </p:graphicFrame>
    </p:spTree>
    <p:extLst>
      <p:ext uri="{BB962C8B-B14F-4D97-AF65-F5344CB8AC3E}">
        <p14:creationId xmlns:p14="http://schemas.microsoft.com/office/powerpoint/2010/main" val="416531570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2302241"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包之间的关系</a:t>
            </a:r>
          </a:p>
        </p:txBody>
      </p:sp>
      <p:sp>
        <p:nvSpPr>
          <p:cNvPr id="5" name="矩形 4">
            <a:extLst>
              <a:ext uri="{FF2B5EF4-FFF2-40B4-BE49-F238E27FC236}">
                <a16:creationId xmlns:a16="http://schemas.microsoft.com/office/drawing/2014/main" xmlns="" id="{82861CB9-3FF2-49CD-988C-13C40371DC15}"/>
              </a:ext>
            </a:extLst>
          </p:cNvPr>
          <p:cNvSpPr/>
          <p:nvPr/>
        </p:nvSpPr>
        <p:spPr>
          <a:xfrm>
            <a:off x="994286" y="987574"/>
            <a:ext cx="3672408" cy="2938048"/>
          </a:xfrm>
          <a:prstGeom prst="rect">
            <a:avLst/>
          </a:prstGeom>
        </p:spPr>
        <p:txBody>
          <a:bodyPr wrap="square">
            <a:spAutoFit/>
          </a:bodyPr>
          <a:lstStyle/>
          <a:p>
            <a:pPr marL="0" lvl="1">
              <a:lnSpc>
                <a:spcPct val="130000"/>
              </a:lnSpc>
              <a:spcBef>
                <a:spcPct val="0"/>
              </a:spcBef>
              <a:spcAft>
                <a:spcPts val="0"/>
              </a:spcAft>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一：引入关系</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一个包中的类可以被另外一个指定包（以及嵌套于其中的那些包）中的类引用。</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引入关系是依赖关系的一种需要在依赖线上增加一个</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《import》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衍型，包之间一般依赖关系都属于引入关系。</a:t>
            </a:r>
          </a:p>
        </p:txBody>
      </p:sp>
      <p:pic>
        <p:nvPicPr>
          <p:cNvPr id="6" name="图片 5">
            <a:extLst>
              <a:ext uri="{FF2B5EF4-FFF2-40B4-BE49-F238E27FC236}">
                <a16:creationId xmlns:a16="http://schemas.microsoft.com/office/drawing/2014/main" xmlns="" id="{AF67D1EC-0086-4A31-9422-7AE4A6B7D343}"/>
              </a:ext>
            </a:extLst>
          </p:cNvPr>
          <p:cNvPicPr/>
          <p:nvPr/>
        </p:nvPicPr>
        <p:blipFill>
          <a:blip r:embed="rId3"/>
          <a:stretch>
            <a:fillRect/>
          </a:stretch>
        </p:blipFill>
        <p:spPr>
          <a:xfrm>
            <a:off x="4788024" y="1064678"/>
            <a:ext cx="3361690" cy="2783840"/>
          </a:xfrm>
          <a:prstGeom prst="rect">
            <a:avLst/>
          </a:prstGeom>
        </p:spPr>
      </p:pic>
    </p:spTree>
    <p:extLst>
      <p:ext uri="{BB962C8B-B14F-4D97-AF65-F5344CB8AC3E}">
        <p14:creationId xmlns:p14="http://schemas.microsoft.com/office/powerpoint/2010/main" val="9528544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文本框 6">
            <a:extLst>
              <a:ext uri="{FF2B5EF4-FFF2-40B4-BE49-F238E27FC236}">
                <a16:creationId xmlns:a16="http://schemas.microsoft.com/office/drawing/2014/main" xmlns="" id="{CDED3325-D2F0-4118-9A7C-013570292B3F}"/>
              </a:ext>
            </a:extLst>
          </p:cNvPr>
          <p:cNvSpPr txBox="1">
            <a:spLocks noChangeArrowheads="1"/>
          </p:cNvSpPr>
          <p:nvPr/>
        </p:nvSpPr>
        <p:spPr bwMode="auto">
          <a:xfrm>
            <a:off x="1101923" y="1410330"/>
            <a:ext cx="666511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t>         </a:t>
            </a:r>
            <a:r>
              <a:rPr lang="zh-CN" altLang="en-US" sz="2400" dirty="0">
                <a:latin typeface="微软雅黑" panose="020B0503020204020204" pitchFamily="34" charset="-122"/>
                <a:ea typeface="微软雅黑" panose="020B0503020204020204" pitchFamily="34" charset="-122"/>
              </a:rPr>
              <a:t>对象指的是一个单独的、可确认的物体、单元或实体，它可以是具体的也可以是抽象的，在问题领域里有确切定义的角色。</a:t>
            </a:r>
            <a:r>
              <a:rPr lang="zh-CN" altLang="en-US" sz="2400" b="1" dirty="0">
                <a:solidFill>
                  <a:srgbClr val="FF0000"/>
                </a:solidFill>
                <a:latin typeface="微软雅黑" panose="020B0503020204020204" pitchFamily="34" charset="-122"/>
                <a:ea typeface="微软雅黑" panose="020B0503020204020204" pitchFamily="34" charset="-122"/>
              </a:rPr>
              <a:t>简而言之，对象是边界非常清楚的任何事物。</a:t>
            </a:r>
          </a:p>
        </p:txBody>
      </p:sp>
      <p:sp>
        <p:nvSpPr>
          <p:cNvPr id="14341" name="文本框 2">
            <a:extLst>
              <a:ext uri="{FF2B5EF4-FFF2-40B4-BE49-F238E27FC236}">
                <a16:creationId xmlns:a16="http://schemas.microsoft.com/office/drawing/2014/main" xmlns="" id="{E32ED8C8-D2FB-44AC-BFA4-969776972C3A}"/>
              </a:ext>
            </a:extLst>
          </p:cNvPr>
          <p:cNvSpPr txBox="1">
            <a:spLocks noChangeArrowheads="1"/>
          </p:cNvSpPr>
          <p:nvPr/>
        </p:nvSpPr>
        <p:spPr bwMode="auto">
          <a:xfrm>
            <a:off x="1245842" y="935044"/>
            <a:ext cx="3647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一个对象通常包含以下几个部分：</a:t>
            </a:r>
          </a:p>
        </p:txBody>
      </p:sp>
      <p:sp>
        <p:nvSpPr>
          <p:cNvPr id="7" name="文本占位符 1">
            <a:extLst>
              <a:ext uri="{FF2B5EF4-FFF2-40B4-BE49-F238E27FC236}">
                <a16:creationId xmlns:a16="http://schemas.microsoft.com/office/drawing/2014/main" xmlns="" id="{5DCF00C5-9195-46FB-8728-38192DC91E1E}"/>
              </a:ext>
            </a:extLst>
          </p:cNvPr>
          <p:cNvSpPr txBox="1">
            <a:spLocks/>
          </p:cNvSpPr>
          <p:nvPr/>
        </p:nvSpPr>
        <p:spPr>
          <a:xfrm>
            <a:off x="1259632" y="362006"/>
            <a:ext cx="2369967" cy="48261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rgbClr val="168999"/>
                </a:solidFill>
                <a:cs typeface="微软雅黑" panose="020B0503020204020204" pitchFamily="34" charset="-122"/>
                <a:sym typeface="+mn-lt"/>
              </a:rPr>
              <a:t>什么是对象</a:t>
            </a:r>
          </a:p>
        </p:txBody>
      </p:sp>
      <p:grpSp>
        <p:nvGrpSpPr>
          <p:cNvPr id="4" name="组合 3">
            <a:extLst>
              <a:ext uri="{FF2B5EF4-FFF2-40B4-BE49-F238E27FC236}">
                <a16:creationId xmlns:a16="http://schemas.microsoft.com/office/drawing/2014/main" xmlns="" id="{E416DF28-4ABC-48E3-8097-25DB7C64D9FA}"/>
              </a:ext>
            </a:extLst>
          </p:cNvPr>
          <p:cNvGrpSpPr/>
          <p:nvPr/>
        </p:nvGrpSpPr>
        <p:grpSpPr>
          <a:xfrm>
            <a:off x="1214222" y="1410330"/>
            <a:ext cx="6940153" cy="2951898"/>
            <a:chOff x="251520" y="1394800"/>
            <a:chExt cx="6940153" cy="2951898"/>
          </a:xfrm>
        </p:grpSpPr>
        <p:sp>
          <p:nvSpPr>
            <p:cNvPr id="14342" name="文本框 3">
              <a:extLst>
                <a:ext uri="{FF2B5EF4-FFF2-40B4-BE49-F238E27FC236}">
                  <a16:creationId xmlns:a16="http://schemas.microsoft.com/office/drawing/2014/main" xmlns="" id="{11DB9A57-B07C-4253-9F2F-DEE1BFA79BAC}"/>
                </a:ext>
              </a:extLst>
            </p:cNvPr>
            <p:cNvSpPr txBox="1">
              <a:spLocks noChangeArrowheads="1"/>
            </p:cNvSpPr>
            <p:nvPr/>
          </p:nvSpPr>
          <p:spPr bwMode="auto">
            <a:xfrm>
              <a:off x="251520" y="1394800"/>
              <a:ext cx="6940153" cy="29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标识</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名字</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：为了区分不同的对象</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可以没有，如果有不能重复</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a:t>
              </a:r>
              <a:endParaRPr lang="en-US" altLang="zh-CN" sz="1800" dirty="0">
                <a:solidFill>
                  <a:srgbClr val="FF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状态</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属性</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：对象的状态包含对象的所有属性和这些属性的当前值。</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行为</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方法，事件</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：没有一个对象是孤立存在的，对象可以被操作，也可以操作别的对象。而行为就是一个对象根据它的状态改变和消息传送所采取的行动和所作出的反应。</a:t>
              </a:r>
              <a:endParaRPr lang="en-US" altLang="zh-CN" sz="18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xmlns="" id="{7505409D-D9F3-4986-8F72-7CE6FCE1E5F1}"/>
                </a:ext>
              </a:extLst>
            </p:cNvPr>
            <p:cNvPicPr>
              <a:picLocks noChangeAspect="1"/>
            </p:cNvPicPr>
            <p:nvPr/>
          </p:nvPicPr>
          <p:blipFill>
            <a:blip r:embed="rId3"/>
            <a:stretch>
              <a:fillRect/>
            </a:stretch>
          </p:blipFill>
          <p:spPr>
            <a:xfrm>
              <a:off x="779150" y="1491630"/>
              <a:ext cx="347663" cy="352425"/>
            </a:xfrm>
            <a:prstGeom prst="rect">
              <a:avLst/>
            </a:prstGeom>
          </p:spPr>
        </p:pic>
        <p:pic>
          <p:nvPicPr>
            <p:cNvPr id="8" name="图片 7">
              <a:extLst>
                <a:ext uri="{FF2B5EF4-FFF2-40B4-BE49-F238E27FC236}">
                  <a16:creationId xmlns:a16="http://schemas.microsoft.com/office/drawing/2014/main" xmlns="" id="{B092464C-CC12-467C-AFB2-4B729FEA39E9}"/>
                </a:ext>
              </a:extLst>
            </p:cNvPr>
            <p:cNvPicPr>
              <a:picLocks noChangeAspect="1"/>
            </p:cNvPicPr>
            <p:nvPr/>
          </p:nvPicPr>
          <p:blipFill>
            <a:blip r:embed="rId3"/>
            <a:stretch>
              <a:fillRect/>
            </a:stretch>
          </p:blipFill>
          <p:spPr>
            <a:xfrm>
              <a:off x="779150" y="2351196"/>
              <a:ext cx="347663" cy="352425"/>
            </a:xfrm>
            <a:prstGeom prst="rect">
              <a:avLst/>
            </a:prstGeom>
          </p:spPr>
        </p:pic>
        <p:pic>
          <p:nvPicPr>
            <p:cNvPr id="9" name="图片 8">
              <a:extLst>
                <a:ext uri="{FF2B5EF4-FFF2-40B4-BE49-F238E27FC236}">
                  <a16:creationId xmlns:a16="http://schemas.microsoft.com/office/drawing/2014/main" xmlns="" id="{717ED4D4-0249-4B33-A476-05B0DAA90076}"/>
                </a:ext>
              </a:extLst>
            </p:cNvPr>
            <p:cNvPicPr>
              <a:picLocks noChangeAspect="1"/>
            </p:cNvPicPr>
            <p:nvPr/>
          </p:nvPicPr>
          <p:blipFill>
            <a:blip r:embed="rId3"/>
            <a:stretch>
              <a:fillRect/>
            </a:stretch>
          </p:blipFill>
          <p:spPr>
            <a:xfrm>
              <a:off x="779149" y="3119682"/>
              <a:ext cx="347663" cy="352425"/>
            </a:xfrm>
            <a:prstGeom prst="rect">
              <a:avLst/>
            </a:prstGeom>
          </p:spPr>
        </p:pic>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340"/>
                                        </p:tgtEl>
                                      </p:cBhvr>
                                    </p:animEffect>
                                    <p:set>
                                      <p:cBhvr>
                                        <p:cTn id="12" dur="1" fill="hold">
                                          <p:stCondLst>
                                            <p:cond delay="499"/>
                                          </p:stCondLst>
                                        </p:cTn>
                                        <p:tgtEl>
                                          <p:spTgt spid="143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fade">
                                      <p:cBhvr>
                                        <p:cTn id="17" dur="5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0" grpId="1"/>
      <p:bldP spid="143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2302241"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包之间的关系</a:t>
            </a:r>
          </a:p>
        </p:txBody>
      </p:sp>
      <p:sp>
        <p:nvSpPr>
          <p:cNvPr id="5" name="矩形 4">
            <a:extLst>
              <a:ext uri="{FF2B5EF4-FFF2-40B4-BE49-F238E27FC236}">
                <a16:creationId xmlns:a16="http://schemas.microsoft.com/office/drawing/2014/main" xmlns="" id="{82861CB9-3FF2-49CD-988C-13C40371DC15}"/>
              </a:ext>
            </a:extLst>
          </p:cNvPr>
          <p:cNvSpPr/>
          <p:nvPr/>
        </p:nvSpPr>
        <p:spPr>
          <a:xfrm>
            <a:off x="1234971" y="987574"/>
            <a:ext cx="6674058" cy="777457"/>
          </a:xfrm>
          <a:prstGeom prst="rect">
            <a:avLst/>
          </a:prstGeom>
        </p:spPr>
        <p:txBody>
          <a:bodyPr wrap="square">
            <a:spAutoFit/>
          </a:bodyPr>
          <a:lstStyle/>
          <a:p>
            <a:pPr marL="0" lvl="1">
              <a:lnSpc>
                <a:spcPct val="130000"/>
              </a:lnSpc>
              <a:spcBef>
                <a:spcPct val="0"/>
              </a:spcBef>
              <a:spcAft>
                <a:spcPts val="0"/>
              </a:spcAft>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泛化关系：</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一个包继承了另一个包的全部内容，同时又补充自己增加的内容。</a:t>
            </a:r>
          </a:p>
        </p:txBody>
      </p:sp>
      <p:pic>
        <p:nvPicPr>
          <p:cNvPr id="7" name="图片 6">
            <a:extLst>
              <a:ext uri="{FF2B5EF4-FFF2-40B4-BE49-F238E27FC236}">
                <a16:creationId xmlns:a16="http://schemas.microsoft.com/office/drawing/2014/main" xmlns="" id="{227FC43F-06FB-4A5C-8E53-C325EE51AD0C}"/>
              </a:ext>
            </a:extLst>
          </p:cNvPr>
          <p:cNvPicPr/>
          <p:nvPr/>
        </p:nvPicPr>
        <p:blipFill>
          <a:blip r:embed="rId3"/>
          <a:stretch>
            <a:fillRect/>
          </a:stretch>
        </p:blipFill>
        <p:spPr>
          <a:xfrm>
            <a:off x="1227061" y="1765031"/>
            <a:ext cx="6585300" cy="3140652"/>
          </a:xfrm>
          <a:prstGeom prst="rect">
            <a:avLst/>
          </a:prstGeom>
        </p:spPr>
      </p:pic>
    </p:spTree>
    <p:extLst>
      <p:ext uri="{BB962C8B-B14F-4D97-AF65-F5344CB8AC3E}">
        <p14:creationId xmlns:p14="http://schemas.microsoft.com/office/powerpoint/2010/main" val="1696984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2302241"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包之间的关系</a:t>
            </a:r>
          </a:p>
        </p:txBody>
      </p:sp>
      <p:sp>
        <p:nvSpPr>
          <p:cNvPr id="5" name="矩形 4">
            <a:extLst>
              <a:ext uri="{FF2B5EF4-FFF2-40B4-BE49-F238E27FC236}">
                <a16:creationId xmlns:a16="http://schemas.microsoft.com/office/drawing/2014/main" xmlns="" id="{82861CB9-3FF2-49CD-988C-13C40371DC15}"/>
              </a:ext>
            </a:extLst>
          </p:cNvPr>
          <p:cNvSpPr/>
          <p:nvPr/>
        </p:nvSpPr>
        <p:spPr>
          <a:xfrm>
            <a:off x="973615" y="1491630"/>
            <a:ext cx="2616949" cy="1497654"/>
          </a:xfrm>
          <a:prstGeom prst="rect">
            <a:avLst/>
          </a:prstGeom>
        </p:spPr>
        <p:txBody>
          <a:bodyPr wrap="square">
            <a:spAutoFit/>
          </a:bodyPr>
          <a:lstStyle/>
          <a:p>
            <a:pPr marL="0" lvl="1">
              <a:lnSpc>
                <a:spcPct val="130000"/>
              </a:lnSpc>
              <a:spcBef>
                <a:spcPct val="0"/>
              </a:spcBef>
              <a:spcAft>
                <a:spcPts val="0"/>
              </a:spcAft>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嵌套关系</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一个包中可以包含若干个子包，构成包的嵌套层次结构。</a:t>
            </a:r>
          </a:p>
        </p:txBody>
      </p:sp>
      <p:pic>
        <p:nvPicPr>
          <p:cNvPr id="3" name="图片 2">
            <a:extLst>
              <a:ext uri="{FF2B5EF4-FFF2-40B4-BE49-F238E27FC236}">
                <a16:creationId xmlns:a16="http://schemas.microsoft.com/office/drawing/2014/main" xmlns="" id="{8A831772-6338-47B4-BE1F-191F89B111CF}"/>
              </a:ext>
            </a:extLst>
          </p:cNvPr>
          <p:cNvPicPr>
            <a:picLocks noChangeAspect="1"/>
          </p:cNvPicPr>
          <p:nvPr/>
        </p:nvPicPr>
        <p:blipFill>
          <a:blip r:embed="rId3"/>
          <a:stretch>
            <a:fillRect/>
          </a:stretch>
        </p:blipFill>
        <p:spPr>
          <a:xfrm>
            <a:off x="3804993" y="861827"/>
            <a:ext cx="3496889" cy="2664296"/>
          </a:xfrm>
          <a:prstGeom prst="rect">
            <a:avLst/>
          </a:prstGeom>
        </p:spPr>
      </p:pic>
    </p:spTree>
    <p:extLst>
      <p:ext uri="{BB962C8B-B14F-4D97-AF65-F5344CB8AC3E}">
        <p14:creationId xmlns:p14="http://schemas.microsoft.com/office/powerpoint/2010/main" val="36119362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文本框 2">
            <a:extLst>
              <a:ext uri="{FF2B5EF4-FFF2-40B4-BE49-F238E27FC236}">
                <a16:creationId xmlns:a16="http://schemas.microsoft.com/office/drawing/2014/main" xmlns="" id="{1122CF9C-54CB-4A91-B83B-5AB0C4F05BA6}"/>
              </a:ext>
            </a:extLst>
          </p:cNvPr>
          <p:cNvSpPr txBox="1">
            <a:spLocks noChangeArrowheads="1"/>
          </p:cNvSpPr>
          <p:nvPr/>
        </p:nvSpPr>
        <p:spPr bwMode="auto">
          <a:xfrm>
            <a:off x="1547664" y="1288046"/>
            <a:ext cx="55935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     包间的传递性是指：如果包</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与包</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存在关系，包</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与包</a:t>
            </a:r>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存在关系，那么包</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与包</a:t>
            </a:r>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也存在关系。</a:t>
            </a:r>
          </a:p>
        </p:txBody>
      </p:sp>
      <p:sp>
        <p:nvSpPr>
          <p:cNvPr id="8" name="文本框 7">
            <a:extLst>
              <a:ext uri="{FF2B5EF4-FFF2-40B4-BE49-F238E27FC236}">
                <a16:creationId xmlns:a16="http://schemas.microsoft.com/office/drawing/2014/main" xmlns="" id="{50309E0E-5E1B-48C7-8DC7-F4A7B1BAF1A2}"/>
              </a:ext>
            </a:extLst>
          </p:cNvPr>
          <p:cNvSpPr txBox="1"/>
          <p:nvPr/>
        </p:nvSpPr>
        <p:spPr>
          <a:xfrm>
            <a:off x="973615" y="461717"/>
            <a:ext cx="2302241"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包的传递性</a:t>
            </a:r>
            <a:endParaRPr lang="en-US" altLang="zh-CN" sz="2500" b="1" dirty="0">
              <a:solidFill>
                <a:srgbClr val="168999"/>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xmlns="" id="{70F4D840-6038-4C31-974D-03B309CF6E71}"/>
              </a:ext>
            </a:extLst>
          </p:cNvPr>
          <p:cNvPicPr>
            <a:picLocks noChangeAspect="1"/>
          </p:cNvPicPr>
          <p:nvPr/>
        </p:nvPicPr>
        <p:blipFill>
          <a:blip r:embed="rId3"/>
          <a:stretch>
            <a:fillRect/>
          </a:stretch>
        </p:blipFill>
        <p:spPr>
          <a:xfrm>
            <a:off x="467544" y="2571750"/>
            <a:ext cx="8316416" cy="1289044"/>
          </a:xfrm>
          <a:prstGeom prst="rect">
            <a:avLst/>
          </a:prstGeom>
        </p:spPr>
      </p:pic>
      <p:sp>
        <p:nvSpPr>
          <p:cNvPr id="5" name="文本框 4">
            <a:extLst>
              <a:ext uri="{FF2B5EF4-FFF2-40B4-BE49-F238E27FC236}">
                <a16:creationId xmlns:a16="http://schemas.microsoft.com/office/drawing/2014/main" xmlns="" id="{1B116B44-3DC3-42DA-9378-1B496718C498}"/>
              </a:ext>
            </a:extLst>
          </p:cNvPr>
          <p:cNvSpPr txBox="1"/>
          <p:nvPr/>
        </p:nvSpPr>
        <p:spPr>
          <a:xfrm>
            <a:off x="2124735" y="2846940"/>
            <a:ext cx="1368152" cy="369332"/>
          </a:xfrm>
          <a:prstGeom prst="rect">
            <a:avLst/>
          </a:prstGeom>
          <a:noFill/>
        </p:spPr>
        <p:txBody>
          <a:bodyPr wrap="square" rtlCol="0">
            <a:spAutoFit/>
          </a:bodyPr>
          <a:lstStyle/>
          <a:p>
            <a:r>
              <a:rPr lang="en-US" altLang="zh-CN" dirty="0"/>
              <a:t>&lt;&lt;import&gt;&gt;</a:t>
            </a:r>
            <a:endParaRPr lang="zh-CN" altLang="en-US" dirty="0"/>
          </a:p>
        </p:txBody>
      </p:sp>
      <p:sp>
        <p:nvSpPr>
          <p:cNvPr id="12" name="文本框 11">
            <a:extLst>
              <a:ext uri="{FF2B5EF4-FFF2-40B4-BE49-F238E27FC236}">
                <a16:creationId xmlns:a16="http://schemas.microsoft.com/office/drawing/2014/main" xmlns="" id="{0A723333-912F-459D-92AE-343ECA1BBF63}"/>
              </a:ext>
            </a:extLst>
          </p:cNvPr>
          <p:cNvSpPr txBox="1"/>
          <p:nvPr/>
        </p:nvSpPr>
        <p:spPr>
          <a:xfrm>
            <a:off x="5135046" y="2846940"/>
            <a:ext cx="1368152" cy="369332"/>
          </a:xfrm>
          <a:prstGeom prst="rect">
            <a:avLst/>
          </a:prstGeom>
          <a:noFill/>
        </p:spPr>
        <p:txBody>
          <a:bodyPr wrap="square" rtlCol="0">
            <a:spAutoFit/>
          </a:bodyPr>
          <a:lstStyle/>
          <a:p>
            <a:r>
              <a:rPr lang="en-US" altLang="zh-CN" dirty="0"/>
              <a:t>&lt;&lt;import&gt;&gt;</a:t>
            </a:r>
            <a:endParaRPr lang="zh-CN" altLang="en-US"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xmlns="" id="{50309E0E-5E1B-48C7-8DC7-F4A7B1BAF1A2}"/>
              </a:ext>
            </a:extLst>
          </p:cNvPr>
          <p:cNvSpPr txBox="1"/>
          <p:nvPr/>
        </p:nvSpPr>
        <p:spPr>
          <a:xfrm>
            <a:off x="973615" y="461717"/>
            <a:ext cx="2302241"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包的传递性</a:t>
            </a:r>
            <a:endParaRPr lang="en-US" altLang="zh-CN" sz="2500" b="1" dirty="0">
              <a:solidFill>
                <a:srgbClr val="168999"/>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xmlns="" id="{70F4D840-6038-4C31-974D-03B309CF6E71}"/>
              </a:ext>
            </a:extLst>
          </p:cNvPr>
          <p:cNvPicPr>
            <a:picLocks noChangeAspect="1"/>
          </p:cNvPicPr>
          <p:nvPr/>
        </p:nvPicPr>
        <p:blipFill>
          <a:blip r:embed="rId3"/>
          <a:stretch>
            <a:fillRect/>
          </a:stretch>
        </p:blipFill>
        <p:spPr>
          <a:xfrm>
            <a:off x="413792" y="3507854"/>
            <a:ext cx="8316416" cy="1289044"/>
          </a:xfrm>
          <a:prstGeom prst="rect">
            <a:avLst/>
          </a:prstGeom>
        </p:spPr>
      </p:pic>
      <p:sp>
        <p:nvSpPr>
          <p:cNvPr id="5" name="文本框 4">
            <a:extLst>
              <a:ext uri="{FF2B5EF4-FFF2-40B4-BE49-F238E27FC236}">
                <a16:creationId xmlns:a16="http://schemas.microsoft.com/office/drawing/2014/main" xmlns="" id="{1B116B44-3DC3-42DA-9378-1B496718C498}"/>
              </a:ext>
            </a:extLst>
          </p:cNvPr>
          <p:cNvSpPr txBox="1"/>
          <p:nvPr/>
        </p:nvSpPr>
        <p:spPr>
          <a:xfrm>
            <a:off x="2070983" y="3783044"/>
            <a:ext cx="1368152" cy="369332"/>
          </a:xfrm>
          <a:prstGeom prst="rect">
            <a:avLst/>
          </a:prstGeom>
          <a:noFill/>
        </p:spPr>
        <p:txBody>
          <a:bodyPr wrap="square" rtlCol="0">
            <a:spAutoFit/>
          </a:bodyPr>
          <a:lstStyle/>
          <a:p>
            <a:r>
              <a:rPr lang="en-US" altLang="zh-CN" dirty="0"/>
              <a:t>&lt;&lt;import&gt;&gt;</a:t>
            </a:r>
            <a:endParaRPr lang="zh-CN" altLang="en-US" dirty="0"/>
          </a:p>
        </p:txBody>
      </p:sp>
      <p:sp>
        <p:nvSpPr>
          <p:cNvPr id="12" name="文本框 11">
            <a:extLst>
              <a:ext uri="{FF2B5EF4-FFF2-40B4-BE49-F238E27FC236}">
                <a16:creationId xmlns:a16="http://schemas.microsoft.com/office/drawing/2014/main" xmlns="" id="{0A723333-912F-459D-92AE-343ECA1BBF63}"/>
              </a:ext>
            </a:extLst>
          </p:cNvPr>
          <p:cNvSpPr txBox="1"/>
          <p:nvPr/>
        </p:nvSpPr>
        <p:spPr>
          <a:xfrm>
            <a:off x="5081294" y="3783044"/>
            <a:ext cx="1368152" cy="369332"/>
          </a:xfrm>
          <a:prstGeom prst="rect">
            <a:avLst/>
          </a:prstGeom>
          <a:noFill/>
        </p:spPr>
        <p:txBody>
          <a:bodyPr wrap="square" rtlCol="0">
            <a:spAutoFit/>
          </a:bodyPr>
          <a:lstStyle/>
          <a:p>
            <a:r>
              <a:rPr lang="en-US" altLang="zh-CN" dirty="0"/>
              <a:t>&lt;&lt;import&gt;&gt;</a:t>
            </a:r>
            <a:endParaRPr lang="zh-CN" altLang="en-US" dirty="0"/>
          </a:p>
        </p:txBody>
      </p:sp>
      <p:sp>
        <p:nvSpPr>
          <p:cNvPr id="2" name="矩形 1">
            <a:extLst>
              <a:ext uri="{FF2B5EF4-FFF2-40B4-BE49-F238E27FC236}">
                <a16:creationId xmlns:a16="http://schemas.microsoft.com/office/drawing/2014/main" xmlns="" id="{465B94A5-2B3D-445F-A4F0-3A0E332B0925}"/>
              </a:ext>
            </a:extLst>
          </p:cNvPr>
          <p:cNvSpPr/>
          <p:nvPr/>
        </p:nvSpPr>
        <p:spPr>
          <a:xfrm>
            <a:off x="539552" y="1059582"/>
            <a:ext cx="7992888" cy="2308324"/>
          </a:xfrm>
          <a:prstGeom prst="rect">
            <a:avLst/>
          </a:prstGeom>
        </p:spPr>
        <p:txBody>
          <a:bodyPr wrap="square">
            <a:spAutoFit/>
          </a:bodyPr>
          <a:lstStyle/>
          <a:p>
            <a:pPr>
              <a:spcBef>
                <a:spcPct val="0"/>
              </a:spcBef>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当客户包与提供包之间是</a:t>
            </a:r>
            <a:r>
              <a:rPr lang="en-US" altLang="zh-CN" sz="2400" dirty="0">
                <a:latin typeface="微软雅黑" panose="020B0503020204020204" pitchFamily="34" charset="-122"/>
                <a:ea typeface="微软雅黑" panose="020B0503020204020204" pitchFamily="34" charset="-122"/>
              </a:rPr>
              <a:t>《import》</a:t>
            </a:r>
            <a:r>
              <a:rPr lang="zh-CN" altLang="en-US" sz="2400" dirty="0">
                <a:latin typeface="微软雅黑" panose="020B0503020204020204" pitchFamily="34" charset="-122"/>
                <a:ea typeface="微软雅黑" panose="020B0503020204020204" pitchFamily="34" charset="-122"/>
              </a:rPr>
              <a:t>依赖时，提供者包中的公共元素就成为客户包中的公共元素，这些公共元素在包外同样可以访问的。如下图所示，</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中的公共元素成为</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中的公共元素，</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中的公共元素成为</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中的公共元素，因此，</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包中的公共元素能被</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包访问。所以，</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包间的</a:t>
            </a:r>
            <a:r>
              <a:rPr lang="en-US" altLang="zh-CN" sz="2400" dirty="0">
                <a:latin typeface="微软雅黑" panose="020B0503020204020204" pitchFamily="34" charset="-122"/>
                <a:ea typeface="微软雅黑" panose="020B0503020204020204" pitchFamily="34" charset="-122"/>
              </a:rPr>
              <a:t>《import》</a:t>
            </a:r>
            <a:r>
              <a:rPr lang="zh-CN" altLang="en-US" sz="2400" dirty="0">
                <a:latin typeface="微软雅黑" panose="020B0503020204020204" pitchFamily="34" charset="-122"/>
                <a:ea typeface="微软雅黑" panose="020B0503020204020204" pitchFamily="34" charset="-122"/>
              </a:rPr>
              <a:t>关系存在传递性。</a:t>
            </a:r>
          </a:p>
        </p:txBody>
      </p:sp>
    </p:spTree>
    <p:extLst>
      <p:ext uri="{BB962C8B-B14F-4D97-AF65-F5344CB8AC3E}">
        <p14:creationId xmlns:p14="http://schemas.microsoft.com/office/powerpoint/2010/main" val="74766187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2302241"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包图建模技术</a:t>
            </a:r>
          </a:p>
        </p:txBody>
      </p:sp>
      <p:sp>
        <p:nvSpPr>
          <p:cNvPr id="5" name="矩形 4">
            <a:extLst>
              <a:ext uri="{FF2B5EF4-FFF2-40B4-BE49-F238E27FC236}">
                <a16:creationId xmlns:a16="http://schemas.microsoft.com/office/drawing/2014/main" xmlns="" id="{82861CB9-3FF2-49CD-988C-13C40371DC15}"/>
              </a:ext>
            </a:extLst>
          </p:cNvPr>
          <p:cNvSpPr/>
          <p:nvPr/>
        </p:nvSpPr>
        <p:spPr>
          <a:xfrm>
            <a:off x="1458157" y="1059582"/>
            <a:ext cx="6227685" cy="2938048"/>
          </a:xfrm>
          <a:prstGeom prst="rect">
            <a:avLst/>
          </a:prstGeom>
        </p:spPr>
        <p:txBody>
          <a:bodyPr wrap="square">
            <a:spAutoFit/>
          </a:bodyPr>
          <a:lstStyle/>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两种组包方式： </a:t>
            </a:r>
          </a:p>
          <a:p>
            <a:pPr marL="0" lvl="1">
              <a:lnSpc>
                <a:spcPct val="130000"/>
              </a:lnSpc>
              <a:spcBef>
                <a:spcPct val="0"/>
              </a:spcBef>
              <a:spcAft>
                <a:spcPts val="0"/>
              </a:spcAft>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①根据系统分层架构组包（推荐使用）</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	②根据系统业务功能模块组包</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参照类之间的关系确定包之间的关系。</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减少包的嵌套层次，一般不超过三层。</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每个包的子包控制在</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7±2</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个</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如果几个包有若干相同组成部分，可优先考虑将它们	合并。</a:t>
            </a:r>
          </a:p>
          <a:p>
            <a:pPr marL="0" lvl="1">
              <a:lnSpc>
                <a:spcPct val="130000"/>
              </a:lnSpc>
              <a:spcBef>
                <a:spcPct val="0"/>
              </a:spcBef>
              <a:spcAft>
                <a:spcPts val="0"/>
              </a:spcAft>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可通过包图来体现系统的分层架构。</a:t>
            </a:r>
          </a:p>
        </p:txBody>
      </p:sp>
    </p:spTree>
    <p:extLst>
      <p:ext uri="{BB962C8B-B14F-4D97-AF65-F5344CB8AC3E}">
        <p14:creationId xmlns:p14="http://schemas.microsoft.com/office/powerpoint/2010/main" val="247093456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726177"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问题五</a:t>
            </a:r>
          </a:p>
        </p:txBody>
      </p:sp>
      <p:sp>
        <p:nvSpPr>
          <p:cNvPr id="4" name="文本框 3">
            <a:extLst>
              <a:ext uri="{FF2B5EF4-FFF2-40B4-BE49-F238E27FC236}">
                <a16:creationId xmlns:a16="http://schemas.microsoft.com/office/drawing/2014/main" xmlns="" id="{08581AAB-CEE1-474F-B174-F4FA0327CC6A}"/>
              </a:ext>
            </a:extLst>
          </p:cNvPr>
          <p:cNvSpPr txBox="1"/>
          <p:nvPr/>
        </p:nvSpPr>
        <p:spPr>
          <a:xfrm>
            <a:off x="1703266" y="1563638"/>
            <a:ext cx="5737468" cy="523220"/>
          </a:xfrm>
          <a:prstGeom prst="rect">
            <a:avLst/>
          </a:prstGeom>
          <a:noFill/>
        </p:spPr>
        <p:txBody>
          <a:bodyPr wrap="none" rtlCol="0">
            <a:spAutoFit/>
          </a:bodyPr>
          <a:lstStyle/>
          <a:p>
            <a:r>
              <a:rPr lang="zh-CN" altLang="en-US" sz="2800" dirty="0"/>
              <a:t>包名前带“</a:t>
            </a:r>
            <a:r>
              <a:rPr lang="en-US" altLang="zh-CN" sz="2800" dirty="0"/>
              <a:t>#</a:t>
            </a:r>
            <a:r>
              <a:rPr lang="zh-CN" altLang="en-US" sz="2800" dirty="0"/>
              <a:t>”符号的包的可见性是？</a:t>
            </a:r>
          </a:p>
        </p:txBody>
      </p:sp>
    </p:spTree>
    <p:extLst>
      <p:ext uri="{BB962C8B-B14F-4D97-AF65-F5344CB8AC3E}">
        <p14:creationId xmlns:p14="http://schemas.microsoft.com/office/powerpoint/2010/main" val="28284118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1726177"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答案</a:t>
            </a:r>
          </a:p>
        </p:txBody>
      </p:sp>
      <p:graphicFrame>
        <p:nvGraphicFramePr>
          <p:cNvPr id="6" name="表格 5">
            <a:extLst>
              <a:ext uri="{FF2B5EF4-FFF2-40B4-BE49-F238E27FC236}">
                <a16:creationId xmlns:a16="http://schemas.microsoft.com/office/drawing/2014/main" xmlns="" id="{C53DD6F6-BD37-445E-9BF8-A39AC3633528}"/>
              </a:ext>
            </a:extLst>
          </p:cNvPr>
          <p:cNvGraphicFramePr>
            <a:graphicFrameLocks noGrp="1"/>
          </p:cNvGraphicFramePr>
          <p:nvPr>
            <p:extLst>
              <p:ext uri="{D42A27DB-BD31-4B8C-83A1-F6EECF244321}">
                <p14:modId xmlns:p14="http://schemas.microsoft.com/office/powerpoint/2010/main" val="2036654002"/>
              </p:ext>
            </p:extLst>
          </p:nvPr>
        </p:nvGraphicFramePr>
        <p:xfrm>
          <a:off x="1439652" y="1491630"/>
          <a:ext cx="6264696" cy="883920"/>
        </p:xfrm>
        <a:graphic>
          <a:graphicData uri="http://schemas.openxmlformats.org/drawingml/2006/table">
            <a:tbl>
              <a:tblPr firstRow="1" bandRow="1">
                <a:tableStyleId>{5C22544A-7EE6-4342-B048-85BDC9FD1C3A}</a:tableStyleId>
              </a:tblPr>
              <a:tblGrid>
                <a:gridCol w="2072019">
                  <a:extLst>
                    <a:ext uri="{9D8B030D-6E8A-4147-A177-3AD203B41FA5}">
                      <a16:colId xmlns:a16="http://schemas.microsoft.com/office/drawing/2014/main" xmlns="" val="68602663"/>
                    </a:ext>
                  </a:extLst>
                </a:gridCol>
                <a:gridCol w="4192677">
                  <a:extLst>
                    <a:ext uri="{9D8B030D-6E8A-4147-A177-3AD203B41FA5}">
                      <a16:colId xmlns:a16="http://schemas.microsoft.com/office/drawing/2014/main" xmlns="" val="2769659513"/>
                    </a:ext>
                  </a:extLst>
                </a:gridCol>
              </a:tblGrid>
              <a:tr h="0">
                <a:tc>
                  <a:txBody>
                    <a:bodyPr/>
                    <a:lstStyle/>
                    <a:p>
                      <a:pPr algn="l">
                        <a:spcAft>
                          <a:spcPts val="0"/>
                        </a:spcAft>
                      </a:pPr>
                      <a:r>
                        <a:rPr lang="en-US" sz="2400" b="0" kern="0" dirty="0">
                          <a:effectLst/>
                          <a:latin typeface="宋体" panose="02010600030101010101" pitchFamily="2" charset="-122"/>
                          <a:ea typeface="宋体" panose="02010600030101010101" pitchFamily="2" charset="-122"/>
                          <a:cs typeface="Angsana New" panose="020B0502040204020203" pitchFamily="18" charset="-34"/>
                        </a:rPr>
                        <a:t>“#”--protected</a:t>
                      </a:r>
                      <a:endParaRPr lang="zh-CN" sz="2400" b="0" kern="100" dirty="0">
                        <a:effectLst/>
                        <a:latin typeface="宋体" panose="02010600030101010101" pitchFamily="2" charset="-122"/>
                        <a:ea typeface="宋体" panose="02010600030101010101" pitchFamily="2" charset="-122"/>
                        <a:cs typeface="Angsana New" panose="020B0502040204020203" pitchFamily="18" charset="-34"/>
                      </a:endParaRPr>
                    </a:p>
                  </a:txBody>
                  <a:tcPr marL="123825" marR="123825" marT="76200" marB="76200" anchor="ctr">
                    <a:solidFill>
                      <a:schemeClr val="tx2">
                        <a:lumMod val="40000"/>
                        <a:lumOff val="60000"/>
                      </a:schemeClr>
                    </a:solidFill>
                  </a:tcPr>
                </a:tc>
                <a:tc>
                  <a:txBody>
                    <a:bodyPr/>
                    <a:lstStyle/>
                    <a:p>
                      <a:pPr algn="l">
                        <a:spcAft>
                          <a:spcPts val="0"/>
                        </a:spcAft>
                      </a:pPr>
                      <a:r>
                        <a:rPr lang="zh-CN" sz="2400" kern="100" dirty="0">
                          <a:solidFill>
                            <a:schemeClr val="tx1">
                              <a:lumMod val="75000"/>
                              <a:lumOff val="25000"/>
                            </a:schemeClr>
                          </a:solidFill>
                          <a:effectLst/>
                          <a:latin typeface="宋体" panose="02010600030101010101" pitchFamily="2" charset="-122"/>
                          <a:ea typeface="宋体" panose="02010600030101010101" pitchFamily="2" charset="-122"/>
                        </a:rPr>
                        <a:t>表示此元素能被该包的子包内所含元素访问</a:t>
                      </a:r>
                      <a:endParaRPr lang="zh-CN" sz="2400" b="0" kern="100" dirty="0">
                        <a:solidFill>
                          <a:schemeClr val="tx1">
                            <a:lumMod val="75000"/>
                            <a:lumOff val="2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123825" marR="123825" marT="76200" marB="76200" anchor="ctr">
                    <a:solidFill>
                      <a:schemeClr val="tx2">
                        <a:lumMod val="40000"/>
                        <a:lumOff val="60000"/>
                      </a:schemeClr>
                    </a:solidFill>
                  </a:tcPr>
                </a:tc>
                <a:extLst>
                  <a:ext uri="{0D108BD9-81ED-4DB2-BD59-A6C34878D82A}">
                    <a16:rowId xmlns:a16="http://schemas.microsoft.com/office/drawing/2014/main" xmlns="" val="3305310096"/>
                  </a:ext>
                </a:extLst>
              </a:tr>
            </a:tbl>
          </a:graphicData>
        </a:graphic>
      </p:graphicFrame>
    </p:spTree>
    <p:extLst>
      <p:ext uri="{BB962C8B-B14F-4D97-AF65-F5344CB8AC3E}">
        <p14:creationId xmlns:p14="http://schemas.microsoft.com/office/powerpoint/2010/main" val="1992417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2302241" cy="400110"/>
          </a:xfrm>
          <a:prstGeom prst="rect">
            <a:avLst/>
          </a:prstGeom>
          <a:noFill/>
        </p:spPr>
        <p:txBody>
          <a:bodyPr wrap="square" rtlCol="0">
            <a:spAutoFit/>
          </a:bodyPr>
          <a:lstStyle/>
          <a:p>
            <a:pPr algn="ctr">
              <a:lnSpc>
                <a:spcPct val="80000"/>
              </a:lnSpc>
              <a:spcBef>
                <a:spcPct val="20000"/>
              </a:spcBef>
            </a:pPr>
            <a:r>
              <a:rPr lang="zh-CN" altLang="en-US" sz="2500" b="1" dirty="0">
                <a:solidFill>
                  <a:srgbClr val="168999"/>
                </a:solidFill>
                <a:latin typeface="微软雅黑" panose="020B0503020204020204" pitchFamily="34" charset="-122"/>
                <a:ea typeface="微软雅黑" panose="020B0503020204020204" pitchFamily="34" charset="-122"/>
              </a:rPr>
              <a:t>参考资料</a:t>
            </a:r>
          </a:p>
        </p:txBody>
      </p:sp>
      <p:sp>
        <p:nvSpPr>
          <p:cNvPr id="5" name="矩形 4">
            <a:extLst>
              <a:ext uri="{FF2B5EF4-FFF2-40B4-BE49-F238E27FC236}">
                <a16:creationId xmlns:a16="http://schemas.microsoft.com/office/drawing/2014/main" xmlns="" id="{82861CB9-3FF2-49CD-988C-13C40371DC15}"/>
              </a:ext>
            </a:extLst>
          </p:cNvPr>
          <p:cNvSpPr/>
          <p:nvPr/>
        </p:nvSpPr>
        <p:spPr>
          <a:xfrm>
            <a:off x="1458157" y="861827"/>
            <a:ext cx="6227685" cy="3658246"/>
          </a:xfrm>
          <a:prstGeom prst="rect">
            <a:avLst/>
          </a:prstGeom>
        </p:spPr>
        <p:txBody>
          <a:bodyPr wrap="square">
            <a:spAutoFit/>
          </a:bodyPr>
          <a:lstStyle/>
          <a:p>
            <a:pPr marL="0" lvl="1">
              <a:lnSpc>
                <a:spcPct val="130000"/>
              </a:lnSpc>
              <a:spcBef>
                <a:spcPct val="0"/>
              </a:spcBef>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[1]UML2</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基础、建模与设计教材</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endParaRPr>
          </a:p>
          <a:p>
            <a:pPr marL="0" lvl="1">
              <a:lnSpc>
                <a:spcPct val="130000"/>
              </a:lnSpc>
              <a:spcBef>
                <a:spcPct val="0"/>
              </a:spcBef>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[2]UML</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用户指南</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endParaRPr>
          </a:p>
          <a:p>
            <a:pPr marL="0" lvl="1">
              <a:lnSpc>
                <a:spcPct val="130000"/>
              </a:lnSpc>
              <a:spcBef>
                <a:spcPct val="0"/>
              </a:spcBef>
              <a:spcAft>
                <a:spcPts val="0"/>
              </a:spcAft>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[3]https://en.wikipedia.org/wiki/Component_diagram,2018/12/9</a:t>
            </a:r>
          </a:p>
          <a:p>
            <a:pPr marL="0" lvl="1">
              <a:lnSpc>
                <a:spcPct val="130000"/>
              </a:lnSpc>
              <a:spcBef>
                <a:spcPct val="0"/>
              </a:spcBef>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[4]https://blog.csdn.net/fanxiaobin577328725/article/details/51647248,2018/12/9</a:t>
            </a:r>
          </a:p>
          <a:p>
            <a:pPr marL="0" lvl="1">
              <a:lnSpc>
                <a:spcPct val="130000"/>
              </a:lnSpc>
              <a:spcBef>
                <a:spcPct val="0"/>
              </a:spcBef>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[5]https://www.jianshu.com/p/a0704aa2b092,2018/12/9</a:t>
            </a:r>
          </a:p>
          <a:p>
            <a:pPr marL="0" lvl="1">
              <a:lnSpc>
                <a:spcPct val="130000"/>
              </a:lnSpc>
              <a:spcBef>
                <a:spcPct val="0"/>
              </a:spcBef>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charset="0"/>
              </a:rPr>
              <a:t>[6]https://blog.csdn.net/shan9liang/article/details/6712867, 2018/12/9</a:t>
            </a:r>
          </a:p>
        </p:txBody>
      </p:sp>
    </p:spTree>
    <p:extLst>
      <p:ext uri="{BB962C8B-B14F-4D97-AF65-F5344CB8AC3E}">
        <p14:creationId xmlns:p14="http://schemas.microsoft.com/office/powerpoint/2010/main" val="40632749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75D7A10-D284-46AB-8382-13F1352F1F0A}"/>
              </a:ext>
            </a:extLst>
          </p:cNvPr>
          <p:cNvSpPr txBox="1"/>
          <p:nvPr/>
        </p:nvSpPr>
        <p:spPr>
          <a:xfrm>
            <a:off x="973615" y="461717"/>
            <a:ext cx="2518265" cy="338554"/>
          </a:xfrm>
          <a:prstGeom prst="rect">
            <a:avLst/>
          </a:prstGeom>
          <a:noFill/>
        </p:spPr>
        <p:txBody>
          <a:bodyPr wrap="square" rtlCol="0">
            <a:spAutoFit/>
          </a:bodyPr>
          <a:lstStyle/>
          <a:p>
            <a:pPr algn="ctr">
              <a:lnSpc>
                <a:spcPct val="80000"/>
              </a:lnSpc>
              <a:spcBef>
                <a:spcPct val="20000"/>
              </a:spcBef>
            </a:pPr>
            <a:r>
              <a:rPr lang="zh-CN" altLang="en-US" sz="2000" b="1" dirty="0">
                <a:solidFill>
                  <a:srgbClr val="168999"/>
                </a:solidFill>
                <a:latin typeface="微软雅黑" panose="020B0503020204020204" pitchFamily="34" charset="-122"/>
                <a:ea typeface="微软雅黑" panose="020B0503020204020204" pitchFamily="34" charset="-122"/>
              </a:rPr>
              <a:t>组员分工及评分</a:t>
            </a:r>
          </a:p>
        </p:txBody>
      </p:sp>
      <p:graphicFrame>
        <p:nvGraphicFramePr>
          <p:cNvPr id="3" name="表格 2">
            <a:extLst>
              <a:ext uri="{FF2B5EF4-FFF2-40B4-BE49-F238E27FC236}">
                <a16:creationId xmlns:a16="http://schemas.microsoft.com/office/drawing/2014/main" xmlns="" id="{2B8B733D-2C2C-4FDA-862C-2873CF6CE603}"/>
              </a:ext>
            </a:extLst>
          </p:cNvPr>
          <p:cNvGraphicFramePr>
            <a:graphicFrameLocks noGrp="1"/>
          </p:cNvGraphicFramePr>
          <p:nvPr>
            <p:extLst>
              <p:ext uri="{D42A27DB-BD31-4B8C-83A1-F6EECF244321}">
                <p14:modId xmlns:p14="http://schemas.microsoft.com/office/powerpoint/2010/main" val="816737310"/>
              </p:ext>
            </p:extLst>
          </p:nvPr>
        </p:nvGraphicFramePr>
        <p:xfrm>
          <a:off x="1259632" y="800271"/>
          <a:ext cx="6624735" cy="3734807"/>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xmlns="" val="2768767218"/>
                    </a:ext>
                  </a:extLst>
                </a:gridCol>
                <a:gridCol w="4032448">
                  <a:extLst>
                    <a:ext uri="{9D8B030D-6E8A-4147-A177-3AD203B41FA5}">
                      <a16:colId xmlns:a16="http://schemas.microsoft.com/office/drawing/2014/main" xmlns="" val="865854313"/>
                    </a:ext>
                  </a:extLst>
                </a:gridCol>
                <a:gridCol w="1296143">
                  <a:extLst>
                    <a:ext uri="{9D8B030D-6E8A-4147-A177-3AD203B41FA5}">
                      <a16:colId xmlns:a16="http://schemas.microsoft.com/office/drawing/2014/main" xmlns="" val="2650609936"/>
                    </a:ext>
                  </a:extLst>
                </a:gridCol>
              </a:tblGrid>
              <a:tr h="472902">
                <a:tc>
                  <a:txBody>
                    <a:bodyPr/>
                    <a:lstStyle/>
                    <a:p>
                      <a:pPr algn="ctr" fontAlgn="ctr"/>
                      <a:r>
                        <a:rPr lang="zh-CN" altLang="en-US" sz="2000" u="none" strike="noStrike">
                          <a:effectLst/>
                          <a:latin typeface="宋体" panose="02010600030101010101" pitchFamily="2" charset="-122"/>
                          <a:ea typeface="宋体" panose="02010600030101010101" pitchFamily="2" charset="-122"/>
                        </a:rPr>
                        <a:t>被评审人</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任务分配</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zh-CN" altLang="en-US" sz="2000" b="1" i="0" u="none" strike="noStrike" dirty="0">
                          <a:solidFill>
                            <a:srgbClr val="000000"/>
                          </a:solidFill>
                          <a:effectLst/>
                          <a:latin typeface="宋体" panose="02010600030101010101" pitchFamily="2" charset="-122"/>
                          <a:ea typeface="宋体" panose="02010600030101010101" pitchFamily="2" charset="-122"/>
                        </a:rPr>
                        <a:t>评分</a:t>
                      </a:r>
                    </a:p>
                  </a:txBody>
                  <a:tcPr marL="6980" marR="6980" marT="6980" marB="0" anchor="ctr"/>
                </a:tc>
                <a:extLst>
                  <a:ext uri="{0D108BD9-81ED-4DB2-BD59-A6C34878D82A}">
                    <a16:rowId xmlns:a16="http://schemas.microsoft.com/office/drawing/2014/main" xmlns="" val="3322795048"/>
                  </a:ext>
                </a:extLst>
              </a:tr>
              <a:tr h="650505">
                <a:tc>
                  <a:txBody>
                    <a:bodyPr/>
                    <a:lstStyle/>
                    <a:p>
                      <a:pPr algn="ctr" fontAlgn="ctr"/>
                      <a:r>
                        <a:rPr lang="zh-CN" altLang="en-US" sz="2000" u="none" strike="noStrike">
                          <a:effectLst/>
                          <a:latin typeface="宋体" panose="02010600030101010101" pitchFamily="2" charset="-122"/>
                          <a:ea typeface="宋体" panose="02010600030101010101" pitchFamily="2" charset="-122"/>
                        </a:rPr>
                        <a:t>沈启航</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PPT</a:t>
                      </a:r>
                      <a:r>
                        <a:rPr lang="zh-CN" altLang="en-US" sz="2000" u="none" strike="noStrike" dirty="0">
                          <a:effectLst/>
                          <a:latin typeface="宋体" panose="02010600030101010101" pitchFamily="2" charset="-122"/>
                          <a:ea typeface="宋体" panose="02010600030101010101" pitchFamily="2" charset="-122"/>
                        </a:rPr>
                        <a:t>提供问题及审查</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en-US" altLang="zh-CN" sz="2000" b="0" i="0" u="none" strike="noStrike">
                          <a:solidFill>
                            <a:srgbClr val="000000"/>
                          </a:solidFill>
                          <a:effectLst/>
                          <a:latin typeface="宋体" panose="02010600030101010101" pitchFamily="2" charset="-122"/>
                          <a:ea typeface="宋体" panose="02010600030101010101" pitchFamily="2" charset="-122"/>
                        </a:rPr>
                        <a:t>8.9</a:t>
                      </a:r>
                    </a:p>
                  </a:txBody>
                  <a:tcPr marL="9525" marR="9525" marT="9525" marB="0" anchor="ctr"/>
                </a:tc>
                <a:extLst>
                  <a:ext uri="{0D108BD9-81ED-4DB2-BD59-A6C34878D82A}">
                    <a16:rowId xmlns:a16="http://schemas.microsoft.com/office/drawing/2014/main" xmlns="" val="53630362"/>
                  </a:ext>
                </a:extLst>
              </a:tr>
              <a:tr h="652850">
                <a:tc>
                  <a:txBody>
                    <a:bodyPr/>
                    <a:lstStyle/>
                    <a:p>
                      <a:pPr algn="ctr" fontAlgn="ctr"/>
                      <a:r>
                        <a:rPr lang="zh-CN" altLang="en-US" sz="2000" u="none" strike="noStrike">
                          <a:effectLst/>
                          <a:latin typeface="宋体" panose="02010600030101010101" pitchFamily="2" charset="-122"/>
                          <a:ea typeface="宋体" panose="02010600030101010101" pitchFamily="2" charset="-122"/>
                        </a:rPr>
                        <a:t>叶柏成</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构件图资料查询整理</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en-US" altLang="zh-CN" sz="2000" b="0" i="0" u="none" strike="noStrike">
                          <a:solidFill>
                            <a:srgbClr val="000000"/>
                          </a:solidFill>
                          <a:effectLst/>
                          <a:latin typeface="宋体" panose="02010600030101010101" pitchFamily="2" charset="-122"/>
                          <a:ea typeface="宋体" panose="02010600030101010101" pitchFamily="2" charset="-122"/>
                        </a:rPr>
                        <a:t>9.1</a:t>
                      </a:r>
                    </a:p>
                  </a:txBody>
                  <a:tcPr marL="9525" marR="9525" marT="9525" marB="0" anchor="ctr"/>
                </a:tc>
                <a:extLst>
                  <a:ext uri="{0D108BD9-81ED-4DB2-BD59-A6C34878D82A}">
                    <a16:rowId xmlns:a16="http://schemas.microsoft.com/office/drawing/2014/main" xmlns="" val="4233550441"/>
                  </a:ext>
                </a:extLst>
              </a:tr>
              <a:tr h="652850">
                <a:tc>
                  <a:txBody>
                    <a:bodyPr/>
                    <a:lstStyle/>
                    <a:p>
                      <a:pPr algn="ctr" fontAlgn="ctr"/>
                      <a:r>
                        <a:rPr lang="zh-CN" altLang="en-US" sz="2000" u="none" strike="noStrike">
                          <a:effectLst/>
                          <a:latin typeface="宋体" panose="02010600030101010101" pitchFamily="2" charset="-122"/>
                          <a:ea typeface="宋体" panose="02010600030101010101" pitchFamily="2" charset="-122"/>
                        </a:rPr>
                        <a:t>杨以恒</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对象图资料查询整理</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en-US" altLang="zh-CN" sz="2000" b="0" i="0" u="none" strike="noStrike">
                          <a:solidFill>
                            <a:srgbClr val="000000"/>
                          </a:solidFill>
                          <a:effectLst/>
                          <a:latin typeface="宋体" panose="02010600030101010101" pitchFamily="2" charset="-122"/>
                          <a:ea typeface="宋体" panose="02010600030101010101" pitchFamily="2" charset="-122"/>
                        </a:rPr>
                        <a:t>9</a:t>
                      </a:r>
                    </a:p>
                  </a:txBody>
                  <a:tcPr marL="9525" marR="9525" marT="9525" marB="0" anchor="ctr"/>
                </a:tc>
                <a:extLst>
                  <a:ext uri="{0D108BD9-81ED-4DB2-BD59-A6C34878D82A}">
                    <a16:rowId xmlns:a16="http://schemas.microsoft.com/office/drawing/2014/main" xmlns="" val="2217442283"/>
                  </a:ext>
                </a:extLst>
              </a:tr>
              <a:tr h="652850">
                <a:tc>
                  <a:txBody>
                    <a:bodyPr/>
                    <a:lstStyle/>
                    <a:p>
                      <a:pPr algn="ctr" fontAlgn="ctr"/>
                      <a:r>
                        <a:rPr lang="zh-CN" altLang="en-US" sz="2000" u="none" strike="noStrike">
                          <a:effectLst/>
                          <a:latin typeface="宋体" panose="02010600030101010101" pitchFamily="2" charset="-122"/>
                          <a:ea typeface="宋体" panose="02010600030101010101" pitchFamily="2" charset="-122"/>
                        </a:rPr>
                        <a:t>徐哲远</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PPT</a:t>
                      </a:r>
                      <a:r>
                        <a:rPr lang="zh-CN" altLang="en-US" sz="2000" u="none" strike="noStrike" dirty="0">
                          <a:effectLst/>
                          <a:latin typeface="宋体" panose="02010600030101010101" pitchFamily="2" charset="-122"/>
                          <a:ea typeface="宋体" panose="02010600030101010101" pitchFamily="2" charset="-122"/>
                        </a:rPr>
                        <a:t>制作</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en-US" altLang="zh-CN" sz="2000" b="0" i="0" u="none" strike="noStrike">
                          <a:solidFill>
                            <a:srgbClr val="000000"/>
                          </a:solidFill>
                          <a:effectLst/>
                          <a:latin typeface="宋体" panose="02010600030101010101" pitchFamily="2" charset="-122"/>
                          <a:ea typeface="宋体" panose="02010600030101010101" pitchFamily="2" charset="-122"/>
                        </a:rPr>
                        <a:t>9.3</a:t>
                      </a:r>
                    </a:p>
                  </a:txBody>
                  <a:tcPr marL="9525" marR="9525" marT="9525" marB="0" anchor="ctr"/>
                </a:tc>
                <a:extLst>
                  <a:ext uri="{0D108BD9-81ED-4DB2-BD59-A6C34878D82A}">
                    <a16:rowId xmlns:a16="http://schemas.microsoft.com/office/drawing/2014/main" xmlns="" val="575489185"/>
                  </a:ext>
                </a:extLst>
              </a:tr>
              <a:tr h="652850">
                <a:tc>
                  <a:txBody>
                    <a:bodyPr/>
                    <a:lstStyle/>
                    <a:p>
                      <a:pPr algn="ctr" fontAlgn="ctr"/>
                      <a:r>
                        <a:rPr lang="zh-CN" altLang="en-US" sz="2000" u="none" strike="noStrike">
                          <a:effectLst/>
                          <a:latin typeface="宋体" panose="02010600030101010101" pitchFamily="2" charset="-122"/>
                          <a:ea typeface="宋体" panose="02010600030101010101" pitchFamily="2" charset="-122"/>
                        </a:rPr>
                        <a:t>骆佳俊</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包图资料查询整理</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980" marR="6980" marT="6980" marB="0" anchor="ctr"/>
                </a:tc>
                <a:tc>
                  <a:txBody>
                    <a:bodyPr/>
                    <a:lstStyle/>
                    <a:p>
                      <a:pPr algn="ctr" fontAlgn="ctr"/>
                      <a:r>
                        <a:rPr lang="en-US" altLang="zh-CN" sz="2000" b="0" i="0" u="none" strike="noStrike" dirty="0">
                          <a:solidFill>
                            <a:srgbClr val="000000"/>
                          </a:solidFill>
                          <a:effectLst/>
                          <a:latin typeface="宋体" panose="02010600030101010101" pitchFamily="2" charset="-122"/>
                          <a:ea typeface="宋体" panose="02010600030101010101" pitchFamily="2" charset="-122"/>
                        </a:rPr>
                        <a:t>9.2</a:t>
                      </a:r>
                    </a:p>
                  </a:txBody>
                  <a:tcPr marL="9525" marR="9525" marT="9525" marB="0" anchor="ctr"/>
                </a:tc>
                <a:extLst>
                  <a:ext uri="{0D108BD9-81ED-4DB2-BD59-A6C34878D82A}">
                    <a16:rowId xmlns:a16="http://schemas.microsoft.com/office/drawing/2014/main" xmlns="" val="987954015"/>
                  </a:ext>
                </a:extLst>
              </a:tr>
            </a:tbl>
          </a:graphicData>
        </a:graphic>
      </p:graphicFrame>
    </p:spTree>
    <p:extLst>
      <p:ext uri="{BB962C8B-B14F-4D97-AF65-F5344CB8AC3E}">
        <p14:creationId xmlns:p14="http://schemas.microsoft.com/office/powerpoint/2010/main" val="4791371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8000" b="-38000"/>
          </a:stretch>
        </a:blipFill>
        <a:effectLst/>
      </p:bgPr>
    </p:bg>
    <p:spTree>
      <p:nvGrpSpPr>
        <p:cNvPr id="1" name=""/>
        <p:cNvGrpSpPr/>
        <p:nvPr/>
      </p:nvGrpSpPr>
      <p:grpSpPr>
        <a:xfrm>
          <a:off x="0" y="0"/>
          <a:ext cx="0" cy="0"/>
          <a:chOff x="0" y="0"/>
          <a:chExt cx="0" cy="0"/>
        </a:xfrm>
      </p:grpSpPr>
      <p:sp>
        <p:nvSpPr>
          <p:cNvPr id="21" name="TextBox 40"/>
          <p:cNvSpPr txBox="1"/>
          <p:nvPr/>
        </p:nvSpPr>
        <p:spPr>
          <a:xfrm>
            <a:off x="3923928" y="1740753"/>
            <a:ext cx="3414204" cy="830997"/>
          </a:xfrm>
          <a:prstGeom prst="rect">
            <a:avLst/>
          </a:prstGeom>
          <a:noFill/>
        </p:spPr>
        <p:txBody>
          <a:bodyPr wrap="none" rtlCol="0">
            <a:spAutoFit/>
          </a:bodyPr>
          <a:lstStyle/>
          <a:p>
            <a:pPr algn="ctr"/>
            <a:r>
              <a:rPr lang="en-US" altLang="zh-CN" sz="48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rPr>
              <a:t>Thank You</a:t>
            </a:r>
            <a:endParaRPr lang="zh-CN" altLang="en-US" sz="4800" b="1" dirty="0">
              <a:solidFill>
                <a:srgbClr val="15415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3" name="图片 2">
            <a:extLst>
              <a:ext uri="{FF2B5EF4-FFF2-40B4-BE49-F238E27FC236}">
                <a16:creationId xmlns:a16="http://schemas.microsoft.com/office/drawing/2014/main" xmlns="" id="{52A079AE-8776-4C64-B69A-D0C4E08C9C00}"/>
              </a:ext>
            </a:extLst>
          </p:cNvPr>
          <p:cNvPicPr/>
          <p:nvPr/>
        </p:nvPicPr>
        <p:blipFill>
          <a:blip r:embed="rId4">
            <a:extLst>
              <a:ext uri="{28A0092B-C50C-407E-A947-70E740481C1C}">
                <a14:useLocalDpi xmlns:a14="http://schemas.microsoft.com/office/drawing/2010/main" val="0"/>
              </a:ext>
            </a:extLst>
          </a:blip>
          <a:stretch>
            <a:fillRect/>
          </a:stretch>
        </p:blipFill>
        <p:spPr>
          <a:xfrm>
            <a:off x="7740352" y="12591"/>
            <a:ext cx="1384598" cy="1118999"/>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wipe(down)">
                                      <p:cBhvr>
                                        <p:cTn id="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0C262CF-5CC9-4929-99CD-9F101191856B}" type="slidenum">
              <a:rPr lang="en-GB" smtClean="0">
                <a:cs typeface="微软雅黑" panose="020B0503020204020204" pitchFamily="34" charset="-122"/>
                <a:sym typeface="+mn-lt"/>
              </a:rPr>
              <a:pPr/>
              <a:t>5</a:t>
            </a:fld>
            <a:endParaRPr lang="en-GB">
              <a:cs typeface="微软雅黑" panose="020B0503020204020204" pitchFamily="34" charset="-122"/>
              <a:sym typeface="+mn-lt"/>
            </a:endParaRPr>
          </a:p>
        </p:txBody>
      </p:sp>
      <p:sp>
        <p:nvSpPr>
          <p:cNvPr id="2" name="文本占位符 1"/>
          <p:cNvSpPr>
            <a:spLocks noGrp="1"/>
          </p:cNvSpPr>
          <p:nvPr>
            <p:ph type="body" sz="quarter" idx="4294967295"/>
          </p:nvPr>
        </p:nvSpPr>
        <p:spPr>
          <a:xfrm>
            <a:off x="1119101" y="360945"/>
            <a:ext cx="2369967" cy="482614"/>
          </a:xfrm>
        </p:spPr>
        <p:txBody>
          <a:bodyPr>
            <a:normAutofit fontScale="85000" lnSpcReduction="10000"/>
          </a:bodyPr>
          <a:lstStyle/>
          <a:p>
            <a:pPr marL="0" indent="0" algn="ctr">
              <a:buNone/>
            </a:pPr>
            <a:r>
              <a:rPr lang="zh-CN" altLang="en-US" b="1" dirty="0">
                <a:solidFill>
                  <a:srgbClr val="168999"/>
                </a:solidFill>
                <a:cs typeface="微软雅黑" panose="020B0503020204020204" pitchFamily="34" charset="-122"/>
                <a:sym typeface="+mn-lt"/>
              </a:rPr>
              <a:t>什么是对象图</a:t>
            </a:r>
          </a:p>
        </p:txBody>
      </p:sp>
      <p:sp>
        <p:nvSpPr>
          <p:cNvPr id="59" name="Rectangle 58"/>
          <p:cNvSpPr/>
          <p:nvPr/>
        </p:nvSpPr>
        <p:spPr>
          <a:xfrm>
            <a:off x="873799" y="1095801"/>
            <a:ext cx="6765268" cy="874407"/>
          </a:xfrm>
          <a:prstGeom prst="rect">
            <a:avLst/>
          </a:prstGeom>
        </p:spPr>
        <p:txBody>
          <a:bodyPr wrap="square">
            <a:spAutoFit/>
          </a:bodyPr>
          <a:lstStyle/>
          <a:p>
            <a:pPr>
              <a:lnSpc>
                <a:spcPct val="150000"/>
              </a:lnSpc>
            </a:pPr>
            <a:r>
              <a:rPr lang="en-US" altLang="zh-CN"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对象图显示某时刻对象和对象之间的关系。和类图一样反映系统的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静态过程，</a:t>
            </a:r>
            <a:r>
              <a:rPr lang="zh-CN" altLang="en-US"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但它是从实际的或原型化的情景来表达的。</a:t>
            </a:r>
            <a:endParaRPr lang="en-US" altLang="zh-CN"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1" name="矩形 10">
            <a:extLst>
              <a:ext uri="{FF2B5EF4-FFF2-40B4-BE49-F238E27FC236}">
                <a16:creationId xmlns:a16="http://schemas.microsoft.com/office/drawing/2014/main" xmlns="" id="{ACB228DE-F930-4DE2-AF3A-BABED29BF6A4}"/>
              </a:ext>
            </a:extLst>
          </p:cNvPr>
          <p:cNvSpPr/>
          <p:nvPr/>
        </p:nvSpPr>
        <p:spPr>
          <a:xfrm>
            <a:off x="891648" y="2046617"/>
            <a:ext cx="6765268" cy="1705403"/>
          </a:xfrm>
          <a:prstGeom prst="rect">
            <a:avLst/>
          </a:prstGeom>
        </p:spPr>
        <p:txBody>
          <a:bodyPr wrap="square">
            <a:spAutoFit/>
          </a:bodyPr>
          <a:lstStyle/>
          <a:p>
            <a:pPr>
              <a:lnSpc>
                <a:spcPct val="150000"/>
              </a:lnSpc>
            </a:pPr>
            <a:r>
              <a:rPr lang="en-US" altLang="zh-CN" dirty="0">
                <a:solidFill>
                  <a:srgbClr val="3F3F3F"/>
                </a:solidFill>
                <a:latin typeface="微软雅黑" panose="020B0503020204020204" pitchFamily="34" charset="-122"/>
                <a:ea typeface="微软雅黑" panose="020B0503020204020204" pitchFamily="34" charset="-122"/>
                <a:sym typeface="+mn-lt"/>
              </a:rPr>
              <a:t>	</a:t>
            </a:r>
            <a:r>
              <a:rPr lang="zh-CN" altLang="en-US" dirty="0">
                <a:solidFill>
                  <a:srgbClr val="3F3F3F"/>
                </a:solidFill>
                <a:latin typeface="微软雅黑" panose="020B0503020204020204" pitchFamily="34" charset="-122"/>
                <a:ea typeface="微软雅黑" panose="020B0503020204020204" pitchFamily="34" charset="-122"/>
                <a:sym typeface="+mn-lt"/>
              </a:rPr>
              <a:t>对象图是</a:t>
            </a:r>
            <a:r>
              <a:rPr lang="zh-CN" altLang="en-US" dirty="0">
                <a:solidFill>
                  <a:srgbClr val="FF0000"/>
                </a:solidFill>
                <a:latin typeface="微软雅黑" panose="020B0503020204020204" pitchFamily="34" charset="-122"/>
                <a:ea typeface="微软雅黑" panose="020B0503020204020204" pitchFamily="34" charset="-122"/>
                <a:sym typeface="+mn-lt"/>
              </a:rPr>
              <a:t>类图的实例</a:t>
            </a:r>
            <a:r>
              <a:rPr lang="zh-CN" altLang="en-US" dirty="0">
                <a:solidFill>
                  <a:srgbClr val="3F3F3F"/>
                </a:solidFill>
                <a:latin typeface="微软雅黑" panose="020B0503020204020204" pitchFamily="34" charset="-122"/>
                <a:ea typeface="微软雅黑" panose="020B0503020204020204" pitchFamily="34" charset="-122"/>
                <a:sym typeface="+mn-lt"/>
              </a:rPr>
              <a:t>，几乎使用与类图完全相同的标识。他们的不同点在于对象图显示类的多个对象实例，而不是实际的类。一个对象图是类图的一个实例。由于对象存在生命周期，因此对象图只能在系统某一时间段存在。</a:t>
            </a:r>
            <a:endParaRPr lang="zh-CN" altLang="en-US" dirty="0">
              <a:solidFill>
                <a:srgbClr val="3F3F3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xmlns="" id="{1B512650-AAB2-42C7-B9B5-DAA4E86486E7}"/>
              </a:ext>
            </a:extLst>
          </p:cNvPr>
          <p:cNvGraphicFramePr>
            <a:graphicFrameLocks noGrp="1"/>
          </p:cNvGraphicFramePr>
          <p:nvPr>
            <p:extLst>
              <p:ext uri="{D42A27DB-BD31-4B8C-83A1-F6EECF244321}">
                <p14:modId xmlns:p14="http://schemas.microsoft.com/office/powerpoint/2010/main" val="3464823859"/>
              </p:ext>
            </p:extLst>
          </p:nvPr>
        </p:nvGraphicFramePr>
        <p:xfrm>
          <a:off x="323528" y="1635646"/>
          <a:ext cx="8128000" cy="185473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589679145"/>
                    </a:ext>
                  </a:extLst>
                </a:gridCol>
                <a:gridCol w="4064000">
                  <a:extLst>
                    <a:ext uri="{9D8B030D-6E8A-4147-A177-3AD203B41FA5}">
                      <a16:colId xmlns:a16="http://schemas.microsoft.com/office/drawing/2014/main" xmlns="" val="769778558"/>
                    </a:ext>
                  </a:extLst>
                </a:gridCol>
              </a:tblGrid>
              <a:tr h="370946">
                <a:tc>
                  <a:txBody>
                    <a:bodyPr/>
                    <a:lstStyle/>
                    <a:p>
                      <a:pPr algn="ctr"/>
                      <a:r>
                        <a:rPr lang="zh-CN" altLang="en-US" sz="1800" dirty="0"/>
                        <a:t>类</a:t>
                      </a:r>
                    </a:p>
                  </a:txBody>
                  <a:tcPr marT="45733" marB="45733"/>
                </a:tc>
                <a:tc>
                  <a:txBody>
                    <a:bodyPr/>
                    <a:lstStyle/>
                    <a:p>
                      <a:pPr algn="ctr"/>
                      <a:r>
                        <a:rPr lang="zh-CN" altLang="en-US" sz="1800" dirty="0"/>
                        <a:t>对象</a:t>
                      </a:r>
                    </a:p>
                  </a:txBody>
                  <a:tcPr marT="45733" marB="45733"/>
                </a:tc>
                <a:extLst>
                  <a:ext uri="{0D108BD9-81ED-4DB2-BD59-A6C34878D82A}">
                    <a16:rowId xmlns:a16="http://schemas.microsoft.com/office/drawing/2014/main" xmlns="" val="170206977"/>
                  </a:ext>
                </a:extLst>
              </a:tr>
              <a:tr h="370946">
                <a:tc>
                  <a:txBody>
                    <a:bodyPr/>
                    <a:lstStyle/>
                    <a:p>
                      <a:pPr algn="ctr"/>
                      <a:r>
                        <a:rPr lang="zh-CN" altLang="en-US" sz="1800" dirty="0"/>
                        <a:t>抽象出对象的“本质”</a:t>
                      </a:r>
                    </a:p>
                  </a:txBody>
                  <a:tcPr marT="45733" marB="45733"/>
                </a:tc>
                <a:tc>
                  <a:txBody>
                    <a:bodyPr/>
                    <a:lstStyle/>
                    <a:p>
                      <a:pPr algn="ctr"/>
                      <a:r>
                        <a:rPr lang="zh-CN" altLang="en-US" sz="1800" dirty="0"/>
                        <a:t>存在于时间和空间中的具体实体</a:t>
                      </a:r>
                    </a:p>
                  </a:txBody>
                  <a:tcPr marT="45733" marB="45733"/>
                </a:tc>
                <a:extLst>
                  <a:ext uri="{0D108BD9-81ED-4DB2-BD59-A6C34878D82A}">
                    <a16:rowId xmlns:a16="http://schemas.microsoft.com/office/drawing/2014/main" xmlns="" val="3737368312"/>
                  </a:ext>
                </a:extLst>
              </a:tr>
              <a:tr h="370946">
                <a:tc>
                  <a:txBody>
                    <a:bodyPr/>
                    <a:lstStyle/>
                    <a:p>
                      <a:pPr algn="ctr"/>
                      <a:r>
                        <a:rPr lang="zh-CN" altLang="en-US" sz="1800" dirty="0"/>
                        <a:t>是静态的</a:t>
                      </a:r>
                    </a:p>
                  </a:txBody>
                  <a:tcPr marT="45733" marB="45733"/>
                </a:tc>
                <a:tc>
                  <a:txBody>
                    <a:bodyPr/>
                    <a:lstStyle/>
                    <a:p>
                      <a:pPr algn="ctr"/>
                      <a:r>
                        <a:rPr lang="zh-CN" altLang="en-US" sz="1800" dirty="0"/>
                        <a:t>是动态的</a:t>
                      </a:r>
                    </a:p>
                  </a:txBody>
                  <a:tcPr marT="45733" marB="45733"/>
                </a:tc>
                <a:extLst>
                  <a:ext uri="{0D108BD9-81ED-4DB2-BD59-A6C34878D82A}">
                    <a16:rowId xmlns:a16="http://schemas.microsoft.com/office/drawing/2014/main" xmlns="" val="686371495"/>
                  </a:ext>
                </a:extLst>
              </a:tr>
              <a:tr h="370946">
                <a:tc>
                  <a:txBody>
                    <a:bodyPr/>
                    <a:lstStyle/>
                    <a:p>
                      <a:pPr algn="ctr"/>
                      <a:r>
                        <a:rPr lang="zh-CN" altLang="en-US" sz="1800" dirty="0"/>
                        <a:t>是一般化的</a:t>
                      </a:r>
                    </a:p>
                  </a:txBody>
                  <a:tcPr marT="45733" marB="45733"/>
                </a:tc>
                <a:tc>
                  <a:txBody>
                    <a:bodyPr/>
                    <a:lstStyle/>
                    <a:p>
                      <a:pPr algn="ctr"/>
                      <a:r>
                        <a:rPr lang="zh-CN" altLang="en-US" sz="1800" dirty="0"/>
                        <a:t>是个性化的</a:t>
                      </a:r>
                    </a:p>
                  </a:txBody>
                  <a:tcPr marT="45733" marB="45733"/>
                </a:tc>
                <a:extLst>
                  <a:ext uri="{0D108BD9-81ED-4DB2-BD59-A6C34878D82A}">
                    <a16:rowId xmlns:a16="http://schemas.microsoft.com/office/drawing/2014/main" xmlns="" val="3067968115"/>
                  </a:ext>
                </a:extLst>
              </a:tr>
              <a:tr h="370946">
                <a:tc>
                  <a:txBody>
                    <a:bodyPr/>
                    <a:lstStyle/>
                    <a:p>
                      <a:pPr algn="ctr"/>
                      <a:r>
                        <a:rPr lang="zh-CN" altLang="en-US" sz="1800" dirty="0"/>
                        <a:t>是一种定义</a:t>
                      </a:r>
                    </a:p>
                  </a:txBody>
                  <a:tcPr marT="45733" marB="45733"/>
                </a:tc>
                <a:tc>
                  <a:txBody>
                    <a:bodyPr/>
                    <a:lstStyle/>
                    <a:p>
                      <a:pPr algn="ctr"/>
                      <a:r>
                        <a:rPr lang="zh-CN" altLang="en-US" sz="1800" dirty="0"/>
                        <a:t>是一个实例</a:t>
                      </a:r>
                    </a:p>
                  </a:txBody>
                  <a:tcPr marT="45733" marB="45733"/>
                </a:tc>
                <a:extLst>
                  <a:ext uri="{0D108BD9-81ED-4DB2-BD59-A6C34878D82A}">
                    <a16:rowId xmlns:a16="http://schemas.microsoft.com/office/drawing/2014/main" xmlns="" val="4258282327"/>
                  </a:ext>
                </a:extLst>
              </a:tr>
            </a:tbl>
          </a:graphicData>
        </a:graphic>
      </p:graphicFrame>
      <p:sp>
        <p:nvSpPr>
          <p:cNvPr id="3" name="文本占位符 1">
            <a:extLst>
              <a:ext uri="{FF2B5EF4-FFF2-40B4-BE49-F238E27FC236}">
                <a16:creationId xmlns:a16="http://schemas.microsoft.com/office/drawing/2014/main" xmlns="" id="{4E7A897D-137C-494F-A11E-CF4F29A5578B}"/>
              </a:ext>
            </a:extLst>
          </p:cNvPr>
          <p:cNvSpPr txBox="1">
            <a:spLocks/>
          </p:cNvSpPr>
          <p:nvPr/>
        </p:nvSpPr>
        <p:spPr>
          <a:xfrm>
            <a:off x="1119101" y="360945"/>
            <a:ext cx="2660811" cy="48261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rgbClr val="168999"/>
                </a:solidFill>
                <a:cs typeface="微软雅黑" panose="020B0503020204020204" pitchFamily="34" charset="-122"/>
                <a:sym typeface="+mn-lt"/>
              </a:rPr>
              <a:t>对象与类的区别</a:t>
            </a:r>
          </a:p>
        </p:txBody>
      </p:sp>
    </p:spTree>
    <p:extLst>
      <p:ext uri="{BB962C8B-B14F-4D97-AF65-F5344CB8AC3E}">
        <p14:creationId xmlns:p14="http://schemas.microsoft.com/office/powerpoint/2010/main" val="323742401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0C262CF-5CC9-4929-99CD-9F101191856B}" type="slidenum">
              <a:rPr lang="en-GB" smtClean="0">
                <a:cs typeface="微软雅黑" panose="020B0503020204020204" pitchFamily="34" charset="-122"/>
                <a:sym typeface="+mn-lt"/>
              </a:rPr>
              <a:pPr/>
              <a:t>7</a:t>
            </a:fld>
            <a:endParaRPr lang="en-GB">
              <a:cs typeface="微软雅黑" panose="020B0503020204020204" pitchFamily="34" charset="-122"/>
              <a:sym typeface="+mn-lt"/>
            </a:endParaRPr>
          </a:p>
        </p:txBody>
      </p:sp>
      <p:sp>
        <p:nvSpPr>
          <p:cNvPr id="2" name="文本占位符 1"/>
          <p:cNvSpPr>
            <a:spLocks noGrp="1"/>
          </p:cNvSpPr>
          <p:nvPr>
            <p:ph type="body" sz="quarter" idx="4294967295"/>
          </p:nvPr>
        </p:nvSpPr>
        <p:spPr>
          <a:xfrm>
            <a:off x="1119101" y="360945"/>
            <a:ext cx="2369967" cy="482614"/>
          </a:xfrm>
        </p:spPr>
        <p:txBody>
          <a:bodyPr>
            <a:normAutofit fontScale="85000" lnSpcReduction="10000"/>
          </a:bodyPr>
          <a:lstStyle/>
          <a:p>
            <a:pPr marL="0" indent="0" algn="ctr">
              <a:buNone/>
            </a:pPr>
            <a:r>
              <a:rPr lang="zh-CN" altLang="en-US" b="1" dirty="0">
                <a:solidFill>
                  <a:srgbClr val="168999"/>
                </a:solidFill>
                <a:cs typeface="微软雅黑" panose="020B0503020204020204" pitchFamily="34" charset="-122"/>
                <a:sym typeface="+mn-lt"/>
              </a:rPr>
              <a:t>什么是对象图</a:t>
            </a:r>
          </a:p>
        </p:txBody>
      </p:sp>
      <p:sp>
        <p:nvSpPr>
          <p:cNvPr id="59" name="Rectangle 58"/>
          <p:cNvSpPr/>
          <p:nvPr/>
        </p:nvSpPr>
        <p:spPr>
          <a:xfrm>
            <a:off x="873799" y="1006395"/>
            <a:ext cx="6765268" cy="1289905"/>
          </a:xfrm>
          <a:prstGeom prst="rect">
            <a:avLst/>
          </a:prstGeom>
        </p:spPr>
        <p:txBody>
          <a:bodyPr wrap="square">
            <a:spAutoFit/>
          </a:bodyPr>
          <a:lstStyle/>
          <a:p>
            <a:pPr>
              <a:lnSpc>
                <a:spcPct val="150000"/>
              </a:lnSpc>
            </a:pPr>
            <a:r>
              <a:rPr lang="en-US" altLang="zh-CN"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同一个类图所对应的对象图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可以有多个</a:t>
            </a:r>
            <a:r>
              <a:rPr lang="zh-CN" altLang="en-US"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，多个对象图合在一起共同展示了随着时间的推移，在不同时间点系统的对象状态。</a:t>
            </a:r>
            <a:endParaRPr lang="en-US" altLang="zh-CN"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1" name="矩形 10">
            <a:extLst>
              <a:ext uri="{FF2B5EF4-FFF2-40B4-BE49-F238E27FC236}">
                <a16:creationId xmlns:a16="http://schemas.microsoft.com/office/drawing/2014/main" xmlns="" id="{ACB228DE-F930-4DE2-AF3A-BABED29BF6A4}"/>
              </a:ext>
            </a:extLst>
          </p:cNvPr>
          <p:cNvSpPr/>
          <p:nvPr/>
        </p:nvSpPr>
        <p:spPr>
          <a:xfrm>
            <a:off x="873799" y="2296300"/>
            <a:ext cx="6765268" cy="1705403"/>
          </a:xfrm>
          <a:prstGeom prst="rect">
            <a:avLst/>
          </a:prstGeom>
        </p:spPr>
        <p:txBody>
          <a:bodyPr wrap="square">
            <a:spAutoFit/>
          </a:bodyPr>
          <a:lstStyle/>
          <a:p>
            <a:pPr>
              <a:lnSpc>
                <a:spcPct val="150000"/>
              </a:lnSpc>
            </a:pPr>
            <a:r>
              <a:rPr lang="en-US" altLang="zh-CN" dirty="0">
                <a:solidFill>
                  <a:srgbClr val="3F3F3F"/>
                </a:solidFill>
                <a:latin typeface="微软雅黑" panose="020B0503020204020204" pitchFamily="34" charset="-122"/>
                <a:ea typeface="微软雅黑" panose="020B0503020204020204" pitchFamily="34" charset="-122"/>
                <a:sym typeface="+mn-lt"/>
              </a:rPr>
              <a:t>	</a:t>
            </a:r>
            <a:r>
              <a:rPr lang="zh-CN" altLang="en-US" dirty="0">
                <a:solidFill>
                  <a:srgbClr val="3F3F3F"/>
                </a:solidFill>
                <a:latin typeface="微软雅黑" panose="020B0503020204020204" pitchFamily="34" charset="-122"/>
                <a:ea typeface="微软雅黑" panose="020B0503020204020204" pitchFamily="34" charset="-122"/>
                <a:sym typeface="+mn-lt"/>
              </a:rPr>
              <a:t>与类图的抽象性相比，对象图是</a:t>
            </a:r>
            <a:r>
              <a:rPr lang="zh-CN" altLang="en-US" dirty="0">
                <a:solidFill>
                  <a:srgbClr val="FF0000"/>
                </a:solidFill>
                <a:latin typeface="微软雅黑" panose="020B0503020204020204" pitchFamily="34" charset="-122"/>
                <a:ea typeface="微软雅黑" panose="020B0503020204020204" pitchFamily="34" charset="-122"/>
                <a:sym typeface="+mn-lt"/>
              </a:rPr>
              <a:t>具体的</a:t>
            </a:r>
            <a:r>
              <a:rPr lang="zh-CN" altLang="en-US" dirty="0">
                <a:solidFill>
                  <a:srgbClr val="3F3F3F"/>
                </a:solidFill>
                <a:latin typeface="微软雅黑" panose="020B0503020204020204" pitchFamily="34" charset="-122"/>
                <a:ea typeface="微软雅黑" panose="020B0503020204020204" pitchFamily="34" charset="-122"/>
                <a:sym typeface="+mn-lt"/>
              </a:rPr>
              <a:t>。其通常用来提供和所对应类图的结构示例，或者作为所对应类图的测试用例。应当说每一幅对象图都有其侧重点，因而，</a:t>
            </a:r>
            <a:r>
              <a:rPr lang="zh-CN" altLang="en-US" dirty="0">
                <a:solidFill>
                  <a:srgbClr val="FF0000"/>
                </a:solidFill>
                <a:latin typeface="微软雅黑" panose="020B0503020204020204" pitchFamily="34" charset="-122"/>
                <a:ea typeface="微软雅黑" panose="020B0503020204020204" pitchFamily="34" charset="-122"/>
                <a:sym typeface="+mn-lt"/>
              </a:rPr>
              <a:t>每一幅对象图应当只侧重表达其所侧重内容。</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33969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rPr>
              <a:t>延时符</a:t>
            </a:r>
          </a:p>
        </p:txBody>
      </p:sp>
      <p:sp>
        <p:nvSpPr>
          <p:cNvPr id="74" name="Rectangle 34"/>
          <p:cNvSpPr/>
          <p:nvPr/>
        </p:nvSpPr>
        <p:spPr>
          <a:xfrm>
            <a:off x="424507" y="1033123"/>
            <a:ext cx="3531839" cy="1846146"/>
          </a:xfrm>
          <a:prstGeom prst="rect">
            <a:avLst/>
          </a:prstGeom>
        </p:spPr>
        <p:txBody>
          <a:bodyPr wrap="square">
            <a:spAutoFit/>
          </a:bodyPr>
          <a:lstStyle/>
          <a:p>
            <a:pPr>
              <a:lnSpc>
                <a:spcPct val="200000"/>
              </a:lnSpc>
            </a:pPr>
            <a:r>
              <a:rPr lang="zh-CN" altLang="en-US"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对象（</a:t>
            </a:r>
            <a:r>
              <a:rPr lang="en-US" altLang="zh-CN"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object</a:t>
            </a:r>
            <a:r>
              <a:rPr lang="zh-CN" altLang="en-US"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是面向对象的基本构造单元，是系统中用来描述客观事物的一个实体。</a:t>
            </a:r>
            <a:endParaRPr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7" name="文本占位符 1"/>
          <p:cNvSpPr txBox="1"/>
          <p:nvPr/>
        </p:nvSpPr>
        <p:spPr>
          <a:xfrm>
            <a:off x="979866" y="446653"/>
            <a:ext cx="2444787" cy="44539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对象图的内容</a:t>
            </a:r>
          </a:p>
        </p:txBody>
      </p:sp>
      <p:pic>
        <p:nvPicPr>
          <p:cNvPr id="2" name="图片 1">
            <a:extLst>
              <a:ext uri="{FF2B5EF4-FFF2-40B4-BE49-F238E27FC236}">
                <a16:creationId xmlns:a16="http://schemas.microsoft.com/office/drawing/2014/main" xmlns="" id="{B69FEFF1-3626-464C-923E-78328C9BD24E}"/>
              </a:ext>
            </a:extLst>
          </p:cNvPr>
          <p:cNvPicPr>
            <a:picLocks noChangeAspect="1"/>
          </p:cNvPicPr>
          <p:nvPr/>
        </p:nvPicPr>
        <p:blipFill>
          <a:blip r:embed="rId4"/>
          <a:stretch>
            <a:fillRect/>
          </a:stretch>
        </p:blipFill>
        <p:spPr>
          <a:xfrm>
            <a:off x="4278326" y="618683"/>
            <a:ext cx="4467943" cy="3925788"/>
          </a:xfrm>
          <a:prstGeom prst="rect">
            <a:avLst/>
          </a:prstGeom>
        </p:spPr>
      </p:pic>
      <p:sp>
        <p:nvSpPr>
          <p:cNvPr id="3" name="椭圆 2">
            <a:extLst>
              <a:ext uri="{FF2B5EF4-FFF2-40B4-BE49-F238E27FC236}">
                <a16:creationId xmlns:a16="http://schemas.microsoft.com/office/drawing/2014/main" xmlns="" id="{241729C6-461E-4557-BF17-AC870E805E10}"/>
              </a:ext>
            </a:extLst>
          </p:cNvPr>
          <p:cNvSpPr/>
          <p:nvPr/>
        </p:nvSpPr>
        <p:spPr>
          <a:xfrm>
            <a:off x="5652120" y="1946681"/>
            <a:ext cx="1732971" cy="1008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53231645-426A-4F4C-9DED-A381A8CB0345}"/>
              </a:ext>
            </a:extLst>
          </p:cNvPr>
          <p:cNvSpPr/>
          <p:nvPr/>
        </p:nvSpPr>
        <p:spPr>
          <a:xfrm>
            <a:off x="3275856" y="119058"/>
            <a:ext cx="4572000" cy="646331"/>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对象的名称形式为“对象名：类名”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匿名对象的名称形式为“：类名”</a:t>
            </a:r>
            <a:endParaRPr lang="en-US" altLang="zh-CN" dirty="0">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xmlns="" id="{6E2C0B56-35F5-4D47-9A5A-C2AF8764E27C}"/>
              </a:ext>
            </a:extLst>
          </p:cNvPr>
          <p:cNvSpPr/>
          <p:nvPr/>
        </p:nvSpPr>
        <p:spPr>
          <a:xfrm>
            <a:off x="2915816" y="0"/>
            <a:ext cx="4392488" cy="89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xmlns="" id="{8F03F197-E8B8-43EC-A182-9381B6689AD8}"/>
              </a:ext>
            </a:extLst>
          </p:cNvPr>
          <p:cNvCxnSpPr>
            <a:cxnSpLocks/>
          </p:cNvCxnSpPr>
          <p:nvPr/>
        </p:nvCxnSpPr>
        <p:spPr>
          <a:xfrm>
            <a:off x="4843058" y="835927"/>
            <a:ext cx="1241110" cy="144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C8F91C3D-00F0-4608-A0A3-02CF7C7BA7C0}"/>
              </a:ext>
            </a:extLst>
          </p:cNvPr>
          <p:cNvSpPr/>
          <p:nvPr/>
        </p:nvSpPr>
        <p:spPr>
          <a:xfrm>
            <a:off x="2173658" y="3242843"/>
            <a:ext cx="4572000" cy="369332"/>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对象的属性</a:t>
            </a:r>
            <a:endParaRPr lang="en-US" altLang="zh-CN"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xmlns="" id="{3B876A1D-FF8C-46EE-9648-4F373B22E27A}"/>
              </a:ext>
            </a:extLst>
          </p:cNvPr>
          <p:cNvSpPr/>
          <p:nvPr/>
        </p:nvSpPr>
        <p:spPr>
          <a:xfrm>
            <a:off x="1772048" y="3140850"/>
            <a:ext cx="2016224" cy="6067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xmlns="" id="{F020410C-AC9F-42DF-9A7E-B73A36C3B84F}"/>
              </a:ext>
            </a:extLst>
          </p:cNvPr>
          <p:cNvCxnSpPr>
            <a:cxnSpLocks/>
            <a:stCxn id="15" idx="7"/>
          </p:cNvCxnSpPr>
          <p:nvPr/>
        </p:nvCxnSpPr>
        <p:spPr>
          <a:xfrm flipV="1">
            <a:off x="3493003" y="2715766"/>
            <a:ext cx="2591165" cy="5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rPr>
              <a:t>延时符</a:t>
            </a:r>
          </a:p>
        </p:txBody>
      </p:sp>
      <p:sp>
        <p:nvSpPr>
          <p:cNvPr id="74" name="Rectangle 34"/>
          <p:cNvSpPr/>
          <p:nvPr/>
        </p:nvSpPr>
        <p:spPr>
          <a:xfrm>
            <a:off x="424507" y="1033123"/>
            <a:ext cx="3531839" cy="3075714"/>
          </a:xfrm>
          <a:prstGeom prst="rect">
            <a:avLst/>
          </a:prstGeom>
        </p:spPr>
        <p:txBody>
          <a:bodyPr wrap="square">
            <a:spAutoFit/>
          </a:bodyPr>
          <a:lstStyle/>
          <a:p>
            <a:pPr>
              <a:lnSpc>
                <a:spcPct val="200000"/>
              </a:lnSpc>
            </a:pPr>
            <a:r>
              <a:rPr lang="zh-CN" altLang="en-US"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链（</a:t>
            </a:r>
            <a:r>
              <a:rPr lang="en-US" altLang="zh-CN"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link</a:t>
            </a:r>
            <a:r>
              <a:rPr lang="zh-CN" altLang="en-US" sz="2000" b="1"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3F3F3F"/>
                </a:solidFill>
                <a:latin typeface="微软雅黑" panose="020B0503020204020204" pitchFamily="34" charset="-122"/>
                <a:ea typeface="微软雅黑" panose="020B0503020204020204" pitchFamily="34" charset="-122"/>
                <a:cs typeface="微软雅黑" panose="020B0503020204020204" pitchFamily="34" charset="-122"/>
                <a:sym typeface="+mn-lt"/>
              </a:rPr>
              <a:t>是对象之间的语义连接。一般来说，链是关联的实例。链指明了一个对象向另一个对象（或自身）发送消息的路径。</a:t>
            </a:r>
            <a:r>
              <a:rPr lang="zh-CN" altLang="en-US" sz="2000" dirty="0">
                <a:solidFill>
                  <a:srgbClr val="FF0000"/>
                </a:solidFill>
              </a:rPr>
              <a:t>链是关联的实例！</a:t>
            </a:r>
          </a:p>
        </p:txBody>
      </p:sp>
      <p:sp>
        <p:nvSpPr>
          <p:cNvPr id="77" name="文本占位符 1"/>
          <p:cNvSpPr txBox="1"/>
          <p:nvPr/>
        </p:nvSpPr>
        <p:spPr>
          <a:xfrm>
            <a:off x="979866" y="446653"/>
            <a:ext cx="2444787" cy="44539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rgbClr val="168999"/>
                </a:solidFill>
                <a:latin typeface="微软雅黑" panose="020B0503020204020204" pitchFamily="34" charset="-122"/>
                <a:ea typeface="微软雅黑" panose="020B0503020204020204" pitchFamily="34" charset="-122"/>
                <a:cs typeface="微软雅黑" panose="020B0503020204020204" pitchFamily="34" charset="-122"/>
                <a:sym typeface="+mn-lt"/>
              </a:rPr>
              <a:t>对象图的内容</a:t>
            </a:r>
          </a:p>
        </p:txBody>
      </p:sp>
      <p:pic>
        <p:nvPicPr>
          <p:cNvPr id="2" name="图片 1">
            <a:extLst>
              <a:ext uri="{FF2B5EF4-FFF2-40B4-BE49-F238E27FC236}">
                <a16:creationId xmlns:a16="http://schemas.microsoft.com/office/drawing/2014/main" xmlns="" id="{B69FEFF1-3626-464C-923E-78328C9BD24E}"/>
              </a:ext>
            </a:extLst>
          </p:cNvPr>
          <p:cNvPicPr>
            <a:picLocks noChangeAspect="1"/>
          </p:cNvPicPr>
          <p:nvPr/>
        </p:nvPicPr>
        <p:blipFill>
          <a:blip r:embed="rId4"/>
          <a:stretch>
            <a:fillRect/>
          </a:stretch>
        </p:blipFill>
        <p:spPr>
          <a:xfrm>
            <a:off x="4211960" y="608856"/>
            <a:ext cx="4467943" cy="3925788"/>
          </a:xfrm>
          <a:prstGeom prst="rect">
            <a:avLst/>
          </a:prstGeom>
        </p:spPr>
      </p:pic>
      <p:sp>
        <p:nvSpPr>
          <p:cNvPr id="3" name="椭圆 2">
            <a:extLst>
              <a:ext uri="{FF2B5EF4-FFF2-40B4-BE49-F238E27FC236}">
                <a16:creationId xmlns:a16="http://schemas.microsoft.com/office/drawing/2014/main" xmlns="" id="{241729C6-461E-4557-BF17-AC870E805E10}"/>
              </a:ext>
            </a:extLst>
          </p:cNvPr>
          <p:cNvSpPr/>
          <p:nvPr/>
        </p:nvSpPr>
        <p:spPr>
          <a:xfrm>
            <a:off x="5528896" y="1972932"/>
            <a:ext cx="504056" cy="1008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7799833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Impact"/>
        <a:ea typeface="时尚中黑简体"/>
        <a:cs typeface=""/>
      </a:majorFont>
      <a:minorFont>
        <a:latin typeface="Impact"/>
        <a:ea typeface="时尚中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2286</Words>
  <Application>Microsoft Office PowerPoint</Application>
  <PresentationFormat>全屏显示(16:9)</PresentationFormat>
  <Paragraphs>353</Paragraphs>
  <Slides>49</Slides>
  <Notes>48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等线</vt:lpstr>
      <vt:lpstr>时尚中黑简体</vt:lpstr>
      <vt:lpstr>宋体</vt:lpstr>
      <vt:lpstr>微软雅黑</vt:lpstr>
      <vt:lpstr>Angsana New</vt:lpstr>
      <vt:lpstr>Arial</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沈启航</cp:lastModifiedBy>
  <cp:revision>308</cp:revision>
  <dcterms:created xsi:type="dcterms:W3CDTF">2015-04-06T10:58:00Z</dcterms:created>
  <dcterms:modified xsi:type="dcterms:W3CDTF">2018-12-30T09:50:47Z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