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92" r:id="rId3"/>
    <p:sldId id="293" r:id="rId4"/>
    <p:sldId id="281" r:id="rId5"/>
    <p:sldId id="294" r:id="rId6"/>
    <p:sldId id="282" r:id="rId7"/>
    <p:sldId id="305" r:id="rId8"/>
    <p:sldId id="301" r:id="rId9"/>
    <p:sldId id="303" r:id="rId10"/>
    <p:sldId id="302" r:id="rId11"/>
    <p:sldId id="304" r:id="rId12"/>
    <p:sldId id="283" r:id="rId13"/>
    <p:sldId id="306" r:id="rId14"/>
    <p:sldId id="307" r:id="rId15"/>
    <p:sldId id="309" r:id="rId16"/>
    <p:sldId id="311" r:id="rId17"/>
    <p:sldId id="324" r:id="rId18"/>
    <p:sldId id="308" r:id="rId19"/>
    <p:sldId id="310" r:id="rId20"/>
    <p:sldId id="313" r:id="rId21"/>
    <p:sldId id="314" r:id="rId22"/>
    <p:sldId id="328" r:id="rId23"/>
    <p:sldId id="330" r:id="rId24"/>
    <p:sldId id="329" r:id="rId25"/>
    <p:sldId id="318" r:id="rId26"/>
    <p:sldId id="319" r:id="rId27"/>
    <p:sldId id="320" r:id="rId28"/>
    <p:sldId id="321" r:id="rId29"/>
    <p:sldId id="322" r:id="rId30"/>
    <p:sldId id="323" r:id="rId31"/>
    <p:sldId id="327" r:id="rId32"/>
    <p:sldId id="326" r:id="rId33"/>
    <p:sldId id="325" r:id="rId34"/>
    <p:sldId id="29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A53"/>
    <a:srgbClr val="535A65"/>
    <a:srgbClr val="ABACAF"/>
    <a:srgbClr val="E1E1E1"/>
    <a:srgbClr val="A5A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59" d="100"/>
          <a:sy n="59" d="100"/>
        </p:scale>
        <p:origin x="7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E0B5D-8643-46D7-A6A0-050AFAE31061}"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B378F-9D76-4EBA-95A7-D6A21C17A8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4308252" y="2363275"/>
            <a:ext cx="8365074" cy="923330"/>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lgn="l">
              <a:defRPr/>
            </a:pPr>
            <a:r>
              <a:rPr lang="zh-CN" altLang="en-US" sz="5400" dirty="0">
                <a:solidFill>
                  <a:srgbClr val="F2F2F2"/>
                </a:solidFill>
                <a:latin typeface="微软雅黑" panose="020B0503020204020204" pitchFamily="34" charset="-122"/>
                <a:ea typeface="微软雅黑" panose="020B0503020204020204" pitchFamily="34" charset="-122"/>
              </a:rPr>
              <a:t>需求工程项目计划</a:t>
            </a:r>
          </a:p>
        </p:txBody>
      </p:sp>
      <p:sp>
        <p:nvSpPr>
          <p:cNvPr id="76" name="文本框 5"/>
          <p:cNvSpPr txBox="1"/>
          <p:nvPr/>
        </p:nvSpPr>
        <p:spPr>
          <a:xfrm>
            <a:off x="4371752" y="3428400"/>
            <a:ext cx="9192660" cy="461665"/>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2400" b="0" dirty="0">
                <a:solidFill>
                  <a:schemeClr val="bg1"/>
                </a:solidFill>
                <a:latin typeface="微软雅黑" panose="020B0503020204020204" pitchFamily="34" charset="-122"/>
                <a:ea typeface="微软雅黑" panose="020B0503020204020204" pitchFamily="34" charset="-122"/>
              </a:rPr>
              <a:t>Requirement Engineering Project Plan</a:t>
            </a:r>
            <a:endParaRPr lang="zh-CN" altLang="en-US" sz="2400" b="0"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447951" y="4006418"/>
            <a:ext cx="4957305" cy="707886"/>
            <a:chOff x="3109520" y="6517260"/>
            <a:chExt cx="4957305" cy="707886"/>
          </a:xfrm>
          <a:noFill/>
        </p:grpSpPr>
        <p:sp>
          <p:nvSpPr>
            <p:cNvPr id="78" name="文本框 6"/>
            <p:cNvSpPr txBox="1"/>
            <p:nvPr/>
          </p:nvSpPr>
          <p:spPr>
            <a:xfrm>
              <a:off x="3109520" y="6517260"/>
              <a:ext cx="1778677" cy="400110"/>
            </a:xfrm>
            <a:prstGeom prst="rect">
              <a:avLst/>
            </a:prstGeom>
            <a:blipFill dpi="0" rotWithShape="1">
              <a:blip r:embed="rId4" cstate="print">
                <a:alphaModFix amt="98000"/>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303842"/>
                  </a:solidFill>
                  <a:latin typeface="微软雅黑" panose="020B0503020204020204" pitchFamily="34" charset="-122"/>
                  <a:ea typeface="微软雅黑" panose="020B0503020204020204" pitchFamily="34" charset="-122"/>
                </a:rPr>
                <a:t>组长：沈启航</a:t>
              </a:r>
            </a:p>
          </p:txBody>
        </p:sp>
        <p:sp>
          <p:nvSpPr>
            <p:cNvPr id="79" name="文本框 7"/>
            <p:cNvSpPr txBox="1"/>
            <p:nvPr/>
          </p:nvSpPr>
          <p:spPr>
            <a:xfrm>
              <a:off x="5316430" y="6517260"/>
              <a:ext cx="2750395" cy="707886"/>
            </a:xfrm>
            <a:prstGeom prst="rect">
              <a:avLst/>
            </a:prstGeom>
            <a:blipFill dpi="0" rotWithShape="1">
              <a:blip r:embed="rId4" cstate="print">
                <a:alphaModFix amt="98000"/>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303842"/>
                  </a:solidFill>
                  <a:latin typeface="微软雅黑" panose="020B0503020204020204" pitchFamily="34" charset="-122"/>
                  <a:ea typeface="微软雅黑" panose="020B0503020204020204" pitchFamily="34" charset="-122"/>
                </a:rPr>
                <a:t>组员：叶柏成</a:t>
              </a:r>
              <a:r>
                <a:rPr lang="en-US" altLang="zh-CN" sz="2000" dirty="0">
                  <a:solidFill>
                    <a:srgbClr val="303842"/>
                  </a:solidFill>
                  <a:latin typeface="微软雅黑" panose="020B0503020204020204" pitchFamily="34" charset="-122"/>
                  <a:ea typeface="微软雅黑" panose="020B0503020204020204" pitchFamily="34" charset="-122"/>
                </a:rPr>
                <a:t> </a:t>
              </a:r>
              <a:r>
                <a:rPr lang="zh-CN" altLang="en-US" sz="2000" dirty="0">
                  <a:solidFill>
                    <a:srgbClr val="303842"/>
                  </a:solidFill>
                  <a:latin typeface="微软雅黑" panose="020B0503020204020204" pitchFamily="34" charset="-122"/>
                  <a:ea typeface="微软雅黑" panose="020B0503020204020204" pitchFamily="34" charset="-122"/>
                </a:rPr>
                <a:t>徐哲远</a:t>
              </a:r>
              <a:endParaRPr lang="en-US" altLang="zh-CN" sz="2000" dirty="0">
                <a:solidFill>
                  <a:srgbClr val="303842"/>
                </a:solidFill>
                <a:latin typeface="微软雅黑" panose="020B0503020204020204" pitchFamily="34" charset="-122"/>
                <a:ea typeface="微软雅黑" panose="020B0503020204020204" pitchFamily="34" charset="-122"/>
              </a:endParaRPr>
            </a:p>
            <a:p>
              <a:r>
                <a:rPr lang="en-US" altLang="zh-CN" sz="2000" dirty="0">
                  <a:solidFill>
                    <a:srgbClr val="303842"/>
                  </a:solidFill>
                  <a:latin typeface="微软雅黑" panose="020B0503020204020204" pitchFamily="34" charset="-122"/>
                  <a:ea typeface="微软雅黑" panose="020B0503020204020204" pitchFamily="34" charset="-122"/>
                </a:rPr>
                <a:t>          </a:t>
              </a:r>
              <a:r>
                <a:rPr lang="zh-CN" altLang="en-US" sz="2000" dirty="0">
                  <a:solidFill>
                    <a:srgbClr val="303842"/>
                  </a:solidFill>
                  <a:latin typeface="微软雅黑" panose="020B0503020204020204" pitchFamily="34" charset="-122"/>
                  <a:ea typeface="微软雅黑" panose="020B0503020204020204" pitchFamily="34" charset="-122"/>
                </a:rPr>
                <a:t>杨以恒 骆佳俊</a:t>
              </a:r>
            </a:p>
          </p:txBody>
        </p:sp>
      </p:grpSp>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b="35522"/>
          <a:stretch>
            <a:fillRect/>
          </a:stretch>
        </p:blipFill>
        <p:spPr>
          <a:xfrm>
            <a:off x="165988" y="330238"/>
            <a:ext cx="4310314" cy="5511762"/>
          </a:xfrm>
          <a:prstGeom prst="rect">
            <a:avLst/>
          </a:prstGeom>
          <a:noFill/>
        </p:spPr>
      </p:pic>
      <p:pic>
        <p:nvPicPr>
          <p:cNvPr id="26" name="图片 25"/>
          <p:cNvPicPr>
            <a:picLocks noChangeAspect="1"/>
          </p:cNvPicPr>
          <p:nvPr/>
        </p:nvPicPr>
        <p:blipFill>
          <a:blip r:embed="rId7"/>
          <a:stretch>
            <a:fillRect/>
          </a:stretch>
        </p:blipFill>
        <p:spPr>
          <a:xfrm>
            <a:off x="9866367" y="2382465"/>
            <a:ext cx="1075754" cy="1009116"/>
          </a:xfrm>
          <a:prstGeom prst="rect">
            <a:avLst/>
          </a:prstGeom>
        </p:spPr>
      </p:pic>
      <p:sp>
        <p:nvSpPr>
          <p:cNvPr id="16" name="任意多边形 15"/>
          <p:cNvSpPr/>
          <p:nvPr/>
        </p:nvSpPr>
        <p:spPr>
          <a:xfrm>
            <a:off x="4394367" y="3344781"/>
            <a:ext cx="5472000" cy="45719"/>
          </a:xfrm>
          <a:custGeom>
            <a:avLst/>
            <a:gdLst>
              <a:gd name="connsiteX0" fmla="*/ 0 w 5867400"/>
              <a:gd name="connsiteY0" fmla="*/ 0 h 63500"/>
              <a:gd name="connsiteX1" fmla="*/ 457200 w 5867400"/>
              <a:gd name="connsiteY1" fmla="*/ 25400 h 63500"/>
              <a:gd name="connsiteX2" fmla="*/ 635000 w 5867400"/>
              <a:gd name="connsiteY2" fmla="*/ 50800 h 63500"/>
              <a:gd name="connsiteX3" fmla="*/ 1358900 w 5867400"/>
              <a:gd name="connsiteY3" fmla="*/ 63500 h 63500"/>
              <a:gd name="connsiteX4" fmla="*/ 1955800 w 5867400"/>
              <a:gd name="connsiteY4" fmla="*/ 50800 h 63500"/>
              <a:gd name="connsiteX5" fmla="*/ 2120900 w 5867400"/>
              <a:gd name="connsiteY5" fmla="*/ 38100 h 63500"/>
              <a:gd name="connsiteX6" fmla="*/ 2362200 w 5867400"/>
              <a:gd name="connsiteY6" fmla="*/ 25400 h 63500"/>
              <a:gd name="connsiteX7" fmla="*/ 3073400 w 5867400"/>
              <a:gd name="connsiteY7" fmla="*/ 38100 h 63500"/>
              <a:gd name="connsiteX8" fmla="*/ 3340100 w 5867400"/>
              <a:gd name="connsiteY8" fmla="*/ 50800 h 63500"/>
              <a:gd name="connsiteX9" fmla="*/ 4533900 w 5867400"/>
              <a:gd name="connsiteY9" fmla="*/ 63500 h 63500"/>
              <a:gd name="connsiteX10" fmla="*/ 5473700 w 5867400"/>
              <a:gd name="connsiteY10" fmla="*/ 50800 h 63500"/>
              <a:gd name="connsiteX11" fmla="*/ 5740400 w 5867400"/>
              <a:gd name="connsiteY11" fmla="*/ 25400 h 63500"/>
              <a:gd name="connsiteX12" fmla="*/ 5867400 w 5867400"/>
              <a:gd name="connsiteY12" fmla="*/ 25400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67400" h="63500">
                <a:moveTo>
                  <a:pt x="0" y="0"/>
                </a:moveTo>
                <a:cubicBezTo>
                  <a:pt x="153268" y="6386"/>
                  <a:pt x="304958" y="8484"/>
                  <a:pt x="457200" y="25400"/>
                </a:cubicBezTo>
                <a:cubicBezTo>
                  <a:pt x="530520" y="33547"/>
                  <a:pt x="556287" y="48378"/>
                  <a:pt x="635000" y="50800"/>
                </a:cubicBezTo>
                <a:cubicBezTo>
                  <a:pt x="876223" y="58222"/>
                  <a:pt x="1117600" y="59267"/>
                  <a:pt x="1358900" y="63500"/>
                </a:cubicBezTo>
                <a:lnTo>
                  <a:pt x="1955800" y="50800"/>
                </a:lnTo>
                <a:cubicBezTo>
                  <a:pt x="2010965" y="48961"/>
                  <a:pt x="2065812" y="41543"/>
                  <a:pt x="2120900" y="38100"/>
                </a:cubicBezTo>
                <a:lnTo>
                  <a:pt x="2362200" y="25400"/>
                </a:lnTo>
                <a:lnTo>
                  <a:pt x="3073400" y="38100"/>
                </a:lnTo>
                <a:cubicBezTo>
                  <a:pt x="3162371" y="40411"/>
                  <a:pt x="3251113" y="49252"/>
                  <a:pt x="3340100" y="50800"/>
                </a:cubicBezTo>
                <a:lnTo>
                  <a:pt x="4533900" y="63500"/>
                </a:lnTo>
                <a:lnTo>
                  <a:pt x="5473700" y="50800"/>
                </a:lnTo>
                <a:cubicBezTo>
                  <a:pt x="5562958" y="47981"/>
                  <a:pt x="5651098" y="25400"/>
                  <a:pt x="5740400" y="25400"/>
                </a:cubicBezTo>
                <a:lnTo>
                  <a:pt x="5867400" y="25400"/>
                </a:lnTo>
              </a:path>
            </a:pathLst>
          </a:custGeom>
          <a:noFill/>
          <a:ln w="28575" cap="rnd">
            <a:solidFill>
              <a:schemeClr val="bg1"/>
            </a:solidFill>
          </a:ln>
          <a:effectLst>
            <a:outerShdw blurRad="508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05330" y="330802"/>
            <a:ext cx="1826141"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项目客户</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1046491"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2" name="表格 1">
            <a:extLst>
              <a:ext uri="{FF2B5EF4-FFF2-40B4-BE49-F238E27FC236}">
                <a16:creationId xmlns:a16="http://schemas.microsoft.com/office/drawing/2014/main" id="{3D3A4776-F77F-4F89-A19C-FB971485D2DB}"/>
              </a:ext>
            </a:extLst>
          </p:cNvPr>
          <p:cNvGraphicFramePr>
            <a:graphicFrameLocks noGrp="1"/>
          </p:cNvGraphicFramePr>
          <p:nvPr>
            <p:extLst>
              <p:ext uri="{D42A27DB-BD31-4B8C-83A1-F6EECF244321}">
                <p14:modId xmlns:p14="http://schemas.microsoft.com/office/powerpoint/2010/main" val="1527911754"/>
              </p:ext>
            </p:extLst>
          </p:nvPr>
        </p:nvGraphicFramePr>
        <p:xfrm>
          <a:off x="1782428" y="1950955"/>
          <a:ext cx="8627143" cy="2956090"/>
        </p:xfrm>
        <a:graphic>
          <a:graphicData uri="http://schemas.openxmlformats.org/drawingml/2006/table">
            <a:tbl>
              <a:tblPr firstRow="1" firstCol="1" bandRow="1">
                <a:tableStyleId>{F5AB1C69-6EDB-4FF4-983F-18BD219EF322}</a:tableStyleId>
              </a:tblPr>
              <a:tblGrid>
                <a:gridCol w="992126">
                  <a:extLst>
                    <a:ext uri="{9D8B030D-6E8A-4147-A177-3AD203B41FA5}">
                      <a16:colId xmlns:a16="http://schemas.microsoft.com/office/drawing/2014/main" val="1805233442"/>
                    </a:ext>
                  </a:extLst>
                </a:gridCol>
                <a:gridCol w="1570175">
                  <a:extLst>
                    <a:ext uri="{9D8B030D-6E8A-4147-A177-3AD203B41FA5}">
                      <a16:colId xmlns:a16="http://schemas.microsoft.com/office/drawing/2014/main" val="1529920236"/>
                    </a:ext>
                  </a:extLst>
                </a:gridCol>
                <a:gridCol w="2051711">
                  <a:extLst>
                    <a:ext uri="{9D8B030D-6E8A-4147-A177-3AD203B41FA5}">
                      <a16:colId xmlns:a16="http://schemas.microsoft.com/office/drawing/2014/main" val="21537318"/>
                    </a:ext>
                  </a:extLst>
                </a:gridCol>
                <a:gridCol w="1972838">
                  <a:extLst>
                    <a:ext uri="{9D8B030D-6E8A-4147-A177-3AD203B41FA5}">
                      <a16:colId xmlns:a16="http://schemas.microsoft.com/office/drawing/2014/main" val="1299266726"/>
                    </a:ext>
                  </a:extLst>
                </a:gridCol>
                <a:gridCol w="2040293">
                  <a:extLst>
                    <a:ext uri="{9D8B030D-6E8A-4147-A177-3AD203B41FA5}">
                      <a16:colId xmlns:a16="http://schemas.microsoft.com/office/drawing/2014/main" val="33328903"/>
                    </a:ext>
                  </a:extLst>
                </a:gridCol>
              </a:tblGrid>
              <a:tr h="874940">
                <a:tc>
                  <a:txBody>
                    <a:bodyPr/>
                    <a:lstStyle/>
                    <a:p>
                      <a:pPr algn="ctr">
                        <a:lnSpc>
                          <a:spcPct val="150000"/>
                        </a:lnSpc>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400" kern="100" dirty="0">
                          <a:effectLst/>
                        </a:rPr>
                        <a:t>微信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地址</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2425489"/>
                  </a:ext>
                </a:extLst>
              </a:tr>
              <a:tr h="774803">
                <a:tc>
                  <a:txBody>
                    <a:bodyPr/>
                    <a:lstStyle/>
                    <a:p>
                      <a:pPr algn="ctr">
                        <a:lnSpc>
                          <a:spcPct val="150000"/>
                        </a:lnSpc>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13357102333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u="none" strike="noStrike" kern="100" dirty="0">
                          <a:effectLst/>
                        </a:rPr>
                        <a:t>yangc@zucc.edu.cn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HolleyYang</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8047704"/>
                  </a:ext>
                </a:extLst>
              </a:tr>
              <a:tr h="774803">
                <a:tc>
                  <a:txBody>
                    <a:bodyPr/>
                    <a:lstStyle/>
                    <a:p>
                      <a:pPr algn="ctr">
                        <a:lnSpc>
                          <a:spcPct val="150000"/>
                        </a:lnSpc>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13071858629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u="none" strike="noStrike" kern="100" dirty="0">
                          <a:effectLst/>
                        </a:rPr>
                        <a:t>houhl@zucc.edu.cn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err="1">
                          <a:effectLst/>
                        </a:rPr>
                        <a:t>Tuuuuuuudou</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理四</a:t>
                      </a:r>
                      <a:r>
                        <a:rPr lang="en-US" sz="2400" kern="100" dirty="0">
                          <a:effectLst/>
                        </a:rPr>
                        <a:t>501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9872193"/>
                  </a:ext>
                </a:extLst>
              </a:tr>
            </a:tbl>
          </a:graphicData>
        </a:graphic>
      </p:graphicFrame>
    </p:spTree>
    <p:extLst>
      <p:ext uri="{BB962C8B-B14F-4D97-AF65-F5344CB8AC3E}">
        <p14:creationId xmlns:p14="http://schemas.microsoft.com/office/powerpoint/2010/main" val="3136498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05330" y="330802"/>
            <a:ext cx="2236510"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项目用户群</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1046492"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3" name="表格 2">
            <a:extLst>
              <a:ext uri="{FF2B5EF4-FFF2-40B4-BE49-F238E27FC236}">
                <a16:creationId xmlns:a16="http://schemas.microsoft.com/office/drawing/2014/main" id="{15904BA4-AD3F-4F94-8791-6568EDB608A7}"/>
              </a:ext>
            </a:extLst>
          </p:cNvPr>
          <p:cNvGraphicFramePr>
            <a:graphicFrameLocks noGrp="1"/>
          </p:cNvGraphicFramePr>
          <p:nvPr>
            <p:extLst>
              <p:ext uri="{D42A27DB-BD31-4B8C-83A1-F6EECF244321}">
                <p14:modId xmlns:p14="http://schemas.microsoft.com/office/powerpoint/2010/main" val="2672766211"/>
              </p:ext>
            </p:extLst>
          </p:nvPr>
        </p:nvGraphicFramePr>
        <p:xfrm>
          <a:off x="1786074" y="2129589"/>
          <a:ext cx="8619851" cy="2598821"/>
        </p:xfrm>
        <a:graphic>
          <a:graphicData uri="http://schemas.openxmlformats.org/drawingml/2006/table">
            <a:tbl>
              <a:tblPr firstRow="1" firstCol="1" bandRow="1">
                <a:tableStyleId>{F5AB1C69-6EDB-4FF4-983F-18BD219EF322}</a:tableStyleId>
              </a:tblPr>
              <a:tblGrid>
                <a:gridCol w="1762206">
                  <a:extLst>
                    <a:ext uri="{9D8B030D-6E8A-4147-A177-3AD203B41FA5}">
                      <a16:colId xmlns:a16="http://schemas.microsoft.com/office/drawing/2014/main" val="3017191776"/>
                    </a:ext>
                  </a:extLst>
                </a:gridCol>
                <a:gridCol w="6857645">
                  <a:extLst>
                    <a:ext uri="{9D8B030D-6E8A-4147-A177-3AD203B41FA5}">
                      <a16:colId xmlns:a16="http://schemas.microsoft.com/office/drawing/2014/main" val="241619148"/>
                    </a:ext>
                  </a:extLst>
                </a:gridCol>
              </a:tblGrid>
              <a:tr h="687951">
                <a:tc>
                  <a:txBody>
                    <a:bodyPr/>
                    <a:lstStyle/>
                    <a:p>
                      <a:pPr algn="ctr">
                        <a:lnSpc>
                          <a:spcPct val="150000"/>
                        </a:lnSpc>
                        <a:spcAft>
                          <a:spcPts val="0"/>
                        </a:spcAft>
                      </a:pPr>
                      <a:r>
                        <a:rPr lang="zh-CN" sz="2400" kern="100" dirty="0">
                          <a:effectLst/>
                        </a:rPr>
                        <a:t>用户划分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用户特性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85533903"/>
                  </a:ext>
                </a:extLst>
              </a:tr>
              <a:tr h="1300138">
                <a:tc>
                  <a:txBody>
                    <a:bodyPr/>
                    <a:lstStyle/>
                    <a:p>
                      <a:pPr algn="ctr">
                        <a:lnSpc>
                          <a:spcPct val="150000"/>
                        </a:lnSpc>
                        <a:spcAft>
                          <a:spcPts val="0"/>
                        </a:spcAft>
                      </a:pPr>
                      <a:r>
                        <a:rPr lang="zh-CN" sz="2400" kern="100" dirty="0">
                          <a:effectLst/>
                        </a:rPr>
                        <a:t>核心用户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学习软件工程系列课程的学生，教授软件工程系列课程的教师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1962807"/>
                  </a:ext>
                </a:extLst>
              </a:tr>
              <a:tr h="610732">
                <a:tc>
                  <a:txBody>
                    <a:bodyPr/>
                    <a:lstStyle/>
                    <a:p>
                      <a:pPr algn="ctr">
                        <a:lnSpc>
                          <a:spcPct val="150000"/>
                        </a:lnSpc>
                        <a:spcAft>
                          <a:spcPts val="0"/>
                        </a:spcAft>
                      </a:pPr>
                      <a:r>
                        <a:rPr lang="zh-CN" sz="2400" kern="100">
                          <a:effectLst/>
                        </a:rPr>
                        <a:t>潜在用户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对软件工程课程有兴趣的人</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7230548"/>
                  </a:ext>
                </a:extLst>
              </a:tr>
            </a:tbl>
          </a:graphicData>
        </a:graphic>
      </p:graphicFrame>
    </p:spTree>
    <p:extLst>
      <p:ext uri="{BB962C8B-B14F-4D97-AF65-F5344CB8AC3E}">
        <p14:creationId xmlns:p14="http://schemas.microsoft.com/office/powerpoint/2010/main" val="37570661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1415772"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里程碑</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3" name="表格 2">
            <a:extLst>
              <a:ext uri="{FF2B5EF4-FFF2-40B4-BE49-F238E27FC236}">
                <a16:creationId xmlns:a16="http://schemas.microsoft.com/office/drawing/2014/main" id="{A9362A65-1834-4794-BC22-ED36B69C4A9C}"/>
              </a:ext>
            </a:extLst>
          </p:cNvPr>
          <p:cNvGraphicFramePr>
            <a:graphicFrameLocks noGrp="1"/>
          </p:cNvGraphicFramePr>
          <p:nvPr>
            <p:extLst>
              <p:ext uri="{D42A27DB-BD31-4B8C-83A1-F6EECF244321}">
                <p14:modId xmlns:p14="http://schemas.microsoft.com/office/powerpoint/2010/main" val="3606586932"/>
              </p:ext>
            </p:extLst>
          </p:nvPr>
        </p:nvGraphicFramePr>
        <p:xfrm>
          <a:off x="1376218" y="1413550"/>
          <a:ext cx="9439564" cy="4932229"/>
        </p:xfrm>
        <a:graphic>
          <a:graphicData uri="http://schemas.openxmlformats.org/drawingml/2006/table">
            <a:tbl>
              <a:tblPr firstRow="1" firstCol="1" bandRow="1">
                <a:tableStyleId>{F5AB1C69-6EDB-4FF4-983F-18BD219EF322}</a:tableStyleId>
              </a:tblPr>
              <a:tblGrid>
                <a:gridCol w="2364875">
                  <a:extLst>
                    <a:ext uri="{9D8B030D-6E8A-4147-A177-3AD203B41FA5}">
                      <a16:colId xmlns:a16="http://schemas.microsoft.com/office/drawing/2014/main" val="960847740"/>
                    </a:ext>
                  </a:extLst>
                </a:gridCol>
                <a:gridCol w="5480752">
                  <a:extLst>
                    <a:ext uri="{9D8B030D-6E8A-4147-A177-3AD203B41FA5}">
                      <a16:colId xmlns:a16="http://schemas.microsoft.com/office/drawing/2014/main" val="2857513648"/>
                    </a:ext>
                  </a:extLst>
                </a:gridCol>
                <a:gridCol w="1593937">
                  <a:extLst>
                    <a:ext uri="{9D8B030D-6E8A-4147-A177-3AD203B41FA5}">
                      <a16:colId xmlns:a16="http://schemas.microsoft.com/office/drawing/2014/main" val="3387450530"/>
                    </a:ext>
                  </a:extLst>
                </a:gridCol>
              </a:tblGrid>
              <a:tr h="482667">
                <a:tc>
                  <a:txBody>
                    <a:bodyPr/>
                    <a:lstStyle/>
                    <a:p>
                      <a:pPr algn="ctr">
                        <a:lnSpc>
                          <a:spcPct val="150000"/>
                        </a:lnSpc>
                        <a:spcAft>
                          <a:spcPts val="0"/>
                        </a:spcAft>
                      </a:pPr>
                      <a:r>
                        <a:rPr lang="zh-CN" sz="2000" kern="100" dirty="0">
                          <a:effectLst/>
                        </a:rPr>
                        <a:t>里程碑</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需提交文件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0170715"/>
                  </a:ext>
                </a:extLst>
              </a:tr>
              <a:tr h="317826">
                <a:tc>
                  <a:txBody>
                    <a:bodyPr/>
                    <a:lstStyle/>
                    <a:p>
                      <a:pPr algn="ctr">
                        <a:spcAft>
                          <a:spcPts val="0"/>
                        </a:spcAft>
                      </a:pPr>
                      <a:r>
                        <a:rPr lang="en-US" sz="2000" kern="100">
                          <a:effectLst/>
                        </a:rPr>
                        <a:t>M0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项目可行性报告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33494291"/>
                  </a:ext>
                </a:extLst>
              </a:tr>
              <a:tr h="317826">
                <a:tc>
                  <a:txBody>
                    <a:bodyPr/>
                    <a:lstStyle/>
                    <a:p>
                      <a:pPr algn="ctr">
                        <a:spcAft>
                          <a:spcPts val="0"/>
                        </a:spcAft>
                      </a:pPr>
                      <a:r>
                        <a:rPr lang="en-US" sz="2000" kern="100">
                          <a:effectLst/>
                        </a:rPr>
                        <a:t>M1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项目章程、项目总体计划、需求工程计划</a:t>
                      </a:r>
                      <a:r>
                        <a:rPr lang="en-US" sz="2000" kern="100">
                          <a:effectLst/>
                        </a:rPr>
                        <a:t>-</a:t>
                      </a:r>
                      <a:r>
                        <a:rPr lang="zh-CN" sz="2000" kern="100">
                          <a:effectLst/>
                        </a:rPr>
                        <a:t>初步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8840543"/>
                  </a:ext>
                </a:extLst>
              </a:tr>
              <a:tr h="317826">
                <a:tc>
                  <a:txBody>
                    <a:bodyPr/>
                    <a:lstStyle/>
                    <a:p>
                      <a:pPr algn="ctr">
                        <a:spcAft>
                          <a:spcPts val="0"/>
                        </a:spcAft>
                      </a:pPr>
                      <a:r>
                        <a:rPr lang="en-US" sz="2000" kern="100">
                          <a:effectLst/>
                        </a:rPr>
                        <a:t>M2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QA</a:t>
                      </a:r>
                      <a:r>
                        <a:rPr lang="zh-CN" sz="2000" kern="100">
                          <a:effectLst/>
                        </a:rPr>
                        <a:t>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5461916"/>
                  </a:ext>
                </a:extLst>
              </a:tr>
              <a:tr h="317826">
                <a:tc>
                  <a:txBody>
                    <a:bodyPr/>
                    <a:lstStyle/>
                    <a:p>
                      <a:pPr algn="ctr">
                        <a:spcAft>
                          <a:spcPts val="0"/>
                        </a:spcAft>
                      </a:pPr>
                      <a:r>
                        <a:rPr lang="en-US" sz="2000" kern="100">
                          <a:effectLst/>
                        </a:rPr>
                        <a:t>M3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需求工程计划修改及评审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1282668"/>
                  </a:ext>
                </a:extLst>
              </a:tr>
              <a:tr h="317826">
                <a:tc>
                  <a:txBody>
                    <a:bodyPr/>
                    <a:lstStyle/>
                    <a:p>
                      <a:pPr algn="ctr">
                        <a:spcAft>
                          <a:spcPts val="0"/>
                        </a:spcAft>
                      </a:pPr>
                      <a:r>
                        <a:rPr lang="en-US" sz="2000" kern="100">
                          <a:effectLst/>
                        </a:rPr>
                        <a:t>M4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软件需求规格说明书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9218979"/>
                  </a:ext>
                </a:extLst>
              </a:tr>
              <a:tr h="317826">
                <a:tc>
                  <a:txBody>
                    <a:bodyPr/>
                    <a:lstStyle/>
                    <a:p>
                      <a:pPr algn="ctr">
                        <a:spcAft>
                          <a:spcPts val="0"/>
                        </a:spcAft>
                      </a:pPr>
                      <a:r>
                        <a:rPr lang="en-US" sz="2000" kern="100">
                          <a:effectLst/>
                        </a:rPr>
                        <a:t>M5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软件需求规格说明书修改及评审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骆佳俊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3710811"/>
                  </a:ext>
                </a:extLst>
              </a:tr>
              <a:tr h="317826">
                <a:tc>
                  <a:txBody>
                    <a:bodyPr/>
                    <a:lstStyle/>
                    <a:p>
                      <a:pPr algn="ctr">
                        <a:spcAft>
                          <a:spcPts val="0"/>
                        </a:spcAft>
                      </a:pPr>
                      <a:r>
                        <a:rPr lang="en-US" sz="2000" kern="100">
                          <a:effectLst/>
                        </a:rPr>
                        <a:t>M6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软件需求变更文档</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080322"/>
                  </a:ext>
                </a:extLst>
              </a:tr>
              <a:tr h="317826">
                <a:tc>
                  <a:txBody>
                    <a:bodyPr/>
                    <a:lstStyle/>
                    <a:p>
                      <a:pPr algn="ctr">
                        <a:spcAft>
                          <a:spcPts val="0"/>
                        </a:spcAft>
                      </a:pPr>
                      <a:r>
                        <a:rPr lang="en-US" sz="2000" kern="100">
                          <a:effectLst/>
                        </a:rPr>
                        <a:t>M7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软件需求变更文档修改及评审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骆佳俊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2140044"/>
                  </a:ext>
                </a:extLst>
              </a:tr>
              <a:tr h="317826">
                <a:tc>
                  <a:txBody>
                    <a:bodyPr/>
                    <a:lstStyle/>
                    <a:p>
                      <a:pPr algn="ctr">
                        <a:spcAft>
                          <a:spcPts val="0"/>
                        </a:spcAft>
                      </a:pPr>
                      <a:r>
                        <a:rPr lang="en-US" sz="2000" kern="100">
                          <a:effectLst/>
                        </a:rPr>
                        <a:t>M8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系统设计与实现计划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000793"/>
                  </a:ext>
                </a:extLst>
              </a:tr>
              <a:tr h="317826">
                <a:tc>
                  <a:txBody>
                    <a:bodyPr/>
                    <a:lstStyle/>
                    <a:p>
                      <a:pPr algn="ctr">
                        <a:spcAft>
                          <a:spcPts val="0"/>
                        </a:spcAft>
                      </a:pPr>
                      <a:r>
                        <a:rPr lang="en-US" sz="2000" kern="100">
                          <a:effectLst/>
                        </a:rPr>
                        <a:t>M9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软件概要设计说明</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768818"/>
                  </a:ext>
                </a:extLst>
              </a:tr>
              <a:tr h="635650">
                <a:tc>
                  <a:txBody>
                    <a:bodyPr/>
                    <a:lstStyle/>
                    <a:p>
                      <a:pPr algn="ctr">
                        <a:spcAft>
                          <a:spcPts val="0"/>
                        </a:spcAft>
                      </a:pPr>
                      <a:r>
                        <a:rPr lang="en-US" sz="2000" kern="100">
                          <a:effectLst/>
                        </a:rPr>
                        <a:t>M10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测试计划、安装部署计划、培训计划、系统维护计划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徐哲远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63099951"/>
                  </a:ext>
                </a:extLst>
              </a:tr>
              <a:tr h="317826">
                <a:tc>
                  <a:txBody>
                    <a:bodyPr/>
                    <a:lstStyle/>
                    <a:p>
                      <a:pPr algn="ctr">
                        <a:spcAft>
                          <a:spcPts val="0"/>
                        </a:spcAft>
                      </a:pPr>
                      <a:r>
                        <a:rPr lang="en-US" sz="2000" kern="100">
                          <a:effectLst/>
                        </a:rPr>
                        <a:t>M11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项目总结报告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0336782"/>
                  </a:ext>
                </a:extLst>
              </a:tr>
              <a:tr h="317826">
                <a:tc>
                  <a:txBody>
                    <a:bodyPr/>
                    <a:lstStyle/>
                    <a:p>
                      <a:pPr algn="ctr">
                        <a:spcAft>
                          <a:spcPts val="0"/>
                        </a:spcAft>
                      </a:pPr>
                      <a:r>
                        <a:rPr lang="en-US" sz="2000" kern="100">
                          <a:effectLst/>
                        </a:rPr>
                        <a:t>M12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经验总结</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徐哲远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9830364"/>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04</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814746" y="2910211"/>
            <a:ext cx="4959929" cy="769441"/>
          </a:xfrm>
          <a:prstGeom prst="rect">
            <a:avLst/>
          </a:prstGeom>
          <a:noFill/>
        </p:spPr>
        <p:txBody>
          <a:bodyPr wrap="square"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WBS</a:t>
            </a:r>
          </a:p>
        </p:txBody>
      </p:sp>
    </p:spTree>
    <p:extLst>
      <p:ext uri="{BB962C8B-B14F-4D97-AF65-F5344CB8AC3E}">
        <p14:creationId xmlns:p14="http://schemas.microsoft.com/office/powerpoint/2010/main" val="33681686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1098378" cy="928652"/>
          </a:xfrm>
          <a:prstGeom prst="rect">
            <a:avLst/>
          </a:prstGeom>
        </p:spPr>
        <p:txBody>
          <a:bodyPr wrap="none">
            <a:spAutoFit/>
          </a:bodyPr>
          <a:lstStyle/>
          <a:p>
            <a:pPr>
              <a:lnSpc>
                <a:spcPct val="200000"/>
              </a:lnSpc>
            </a:pPr>
            <a:r>
              <a:rPr lang="en-US" altLang="zh-CN" sz="3200" dirty="0">
                <a:solidFill>
                  <a:schemeClr val="bg1">
                    <a:lumMod val="95000"/>
                  </a:schemeClr>
                </a:solidFill>
                <a:latin typeface="微软雅黑" panose="020B0503020204020204" pitchFamily="34" charset="-122"/>
                <a:ea typeface="微软雅黑" panose="020B0503020204020204" pitchFamily="34" charset="-122"/>
              </a:rPr>
              <a:t>WBS</a:t>
            </a: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3210078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05</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814746" y="2571657"/>
            <a:ext cx="4959929" cy="1446550"/>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项目组织结构（</a:t>
            </a:r>
            <a:r>
              <a:rPr lang="en-US" altLang="zh-CN" sz="4400" b="1" dirty="0">
                <a:solidFill>
                  <a:schemeClr val="bg1"/>
                </a:solidFill>
                <a:latin typeface="微软雅黑" panose="020B0503020204020204" pitchFamily="34" charset="-122"/>
                <a:ea typeface="微软雅黑" panose="020B0503020204020204" pitchFamily="34" charset="-122"/>
              </a:rPr>
              <a:t>OBS</a:t>
            </a:r>
            <a:r>
              <a:rPr lang="zh-CN" altLang="en-US" sz="4400" b="1" dirty="0">
                <a:solidFill>
                  <a:schemeClr val="bg1"/>
                </a:solidFill>
                <a:latin typeface="微软雅黑" panose="020B0503020204020204" pitchFamily="34" charset="-122"/>
                <a:ea typeface="微软雅黑" panose="020B0503020204020204" pitchFamily="34" charset="-122"/>
              </a:rPr>
              <a:t>）</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1390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4297971"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项目组织结构（</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OBS</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7" name="图片 6">
            <a:extLst>
              <a:ext uri="{FF2B5EF4-FFF2-40B4-BE49-F238E27FC236}">
                <a16:creationId xmlns:a16="http://schemas.microsoft.com/office/drawing/2014/main" id="{8666E337-33F8-4675-B6ED-0080F416AB5D}"/>
              </a:ext>
            </a:extLst>
          </p:cNvPr>
          <p:cNvPicPr/>
          <p:nvPr/>
        </p:nvPicPr>
        <p:blipFill rotWithShape="1">
          <a:blip r:embed="rId3"/>
          <a:srcRect l="23839" t="15592" r="24873" b="22043"/>
          <a:stretch/>
        </p:blipFill>
        <p:spPr bwMode="auto">
          <a:xfrm>
            <a:off x="2077617" y="1590256"/>
            <a:ext cx="8033657" cy="44413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798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4297971"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项目组织结构（</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OBS</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a:extLst>
              <a:ext uri="{FF2B5EF4-FFF2-40B4-BE49-F238E27FC236}">
                <a16:creationId xmlns:a16="http://schemas.microsoft.com/office/drawing/2014/main" id="{2933E91A-9062-4180-81A0-EFC31B4BB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 y="1391267"/>
            <a:ext cx="12191999" cy="4075465"/>
          </a:xfrm>
          <a:prstGeom prst="rect">
            <a:avLst/>
          </a:prstGeom>
        </p:spPr>
      </p:pic>
    </p:spTree>
    <p:extLst>
      <p:ext uri="{BB962C8B-B14F-4D97-AF65-F5344CB8AC3E}">
        <p14:creationId xmlns:p14="http://schemas.microsoft.com/office/powerpoint/2010/main" val="2262375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06</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814746" y="2910211"/>
            <a:ext cx="4959929"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甘特图</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86556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1410964"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甘特图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17383864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矩形 24"/>
          <p:cNvSpPr/>
          <p:nvPr/>
        </p:nvSpPr>
        <p:spPr>
          <a:xfrm>
            <a:off x="-1511300" y="-1"/>
            <a:ext cx="15214600" cy="41640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梯形 25"/>
          <p:cNvSpPr/>
          <p:nvPr/>
        </p:nvSpPr>
        <p:spPr>
          <a:xfrm rot="10800000">
            <a:off x="4379674" y="418356"/>
            <a:ext cx="3432652" cy="661115"/>
          </a:xfrm>
          <a:prstGeom prst="trapezoid">
            <a:avLst>
              <a:gd name="adj" fmla="val 52992"/>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486489" y="371586"/>
            <a:ext cx="1270178" cy="707886"/>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a:t>
            </a:r>
          </a:p>
        </p:txBody>
      </p:sp>
      <p:grpSp>
        <p:nvGrpSpPr>
          <p:cNvPr id="10" name="组合 9">
            <a:extLst>
              <a:ext uri="{FF2B5EF4-FFF2-40B4-BE49-F238E27FC236}">
                <a16:creationId xmlns:a16="http://schemas.microsoft.com/office/drawing/2014/main" id="{FCEF6CF5-0E04-4A04-9DC1-3C62CD5C0977}"/>
              </a:ext>
            </a:extLst>
          </p:cNvPr>
          <p:cNvGrpSpPr/>
          <p:nvPr/>
        </p:nvGrpSpPr>
        <p:grpSpPr>
          <a:xfrm>
            <a:off x="2251719" y="1736551"/>
            <a:ext cx="951695" cy="1461947"/>
            <a:chOff x="2251719" y="1736551"/>
            <a:chExt cx="951695" cy="1461947"/>
          </a:xfrm>
        </p:grpSpPr>
        <p:sp>
          <p:nvSpPr>
            <p:cNvPr id="29" name="椭圆 80"/>
            <p:cNvSpPr/>
            <p:nvPr/>
          </p:nvSpPr>
          <p:spPr bwMode="auto">
            <a:xfrm>
              <a:off x="2308756" y="1736551"/>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2251719" y="2829166"/>
              <a:ext cx="951695"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引言</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344169" y="1763290"/>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grpSp>
      <p:grpSp>
        <p:nvGrpSpPr>
          <p:cNvPr id="7" name="组合 6">
            <a:extLst>
              <a:ext uri="{FF2B5EF4-FFF2-40B4-BE49-F238E27FC236}">
                <a16:creationId xmlns:a16="http://schemas.microsoft.com/office/drawing/2014/main" id="{743EB02B-6011-4D90-A76A-07B437CF307B}"/>
              </a:ext>
            </a:extLst>
          </p:cNvPr>
          <p:cNvGrpSpPr/>
          <p:nvPr/>
        </p:nvGrpSpPr>
        <p:grpSpPr>
          <a:xfrm>
            <a:off x="4247928" y="1735587"/>
            <a:ext cx="1331517" cy="1461947"/>
            <a:chOff x="3255818" y="1734469"/>
            <a:chExt cx="1331517" cy="1461947"/>
          </a:xfrm>
        </p:grpSpPr>
        <p:sp>
          <p:nvSpPr>
            <p:cNvPr id="30" name="椭圆 80"/>
            <p:cNvSpPr/>
            <p:nvPr/>
          </p:nvSpPr>
          <p:spPr bwMode="auto">
            <a:xfrm>
              <a:off x="3478729" y="1734469"/>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5" name="文本框 34"/>
            <p:cNvSpPr txBox="1"/>
            <p:nvPr/>
          </p:nvSpPr>
          <p:spPr>
            <a:xfrm>
              <a:off x="3255818" y="2827084"/>
              <a:ext cx="1331517"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参考资料</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529088" y="17612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grpSp>
      <p:grpSp>
        <p:nvGrpSpPr>
          <p:cNvPr id="8" name="组合 7">
            <a:extLst>
              <a:ext uri="{FF2B5EF4-FFF2-40B4-BE49-F238E27FC236}">
                <a16:creationId xmlns:a16="http://schemas.microsoft.com/office/drawing/2014/main" id="{1BD297F4-BAF0-4B68-93A4-95BE247F738D}"/>
              </a:ext>
            </a:extLst>
          </p:cNvPr>
          <p:cNvGrpSpPr/>
          <p:nvPr/>
        </p:nvGrpSpPr>
        <p:grpSpPr>
          <a:xfrm>
            <a:off x="6682483" y="1735587"/>
            <a:ext cx="1270179" cy="1461947"/>
            <a:chOff x="5486488" y="1734469"/>
            <a:chExt cx="1270179" cy="1461947"/>
          </a:xfrm>
        </p:grpSpPr>
        <p:sp>
          <p:nvSpPr>
            <p:cNvPr id="31" name="椭圆 80"/>
            <p:cNvSpPr/>
            <p:nvPr/>
          </p:nvSpPr>
          <p:spPr bwMode="auto">
            <a:xfrm>
              <a:off x="5662841" y="1734469"/>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7" name="文本框 36"/>
            <p:cNvSpPr txBox="1"/>
            <p:nvPr/>
          </p:nvSpPr>
          <p:spPr>
            <a:xfrm>
              <a:off x="5486488" y="2827084"/>
              <a:ext cx="127017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项目概述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701040" y="17612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grpSp>
      <p:grpSp>
        <p:nvGrpSpPr>
          <p:cNvPr id="3" name="组合 2">
            <a:extLst>
              <a:ext uri="{FF2B5EF4-FFF2-40B4-BE49-F238E27FC236}">
                <a16:creationId xmlns:a16="http://schemas.microsoft.com/office/drawing/2014/main" id="{A3B9921C-FD33-4142-A26F-385CA77295EA}"/>
              </a:ext>
            </a:extLst>
          </p:cNvPr>
          <p:cNvGrpSpPr/>
          <p:nvPr/>
        </p:nvGrpSpPr>
        <p:grpSpPr>
          <a:xfrm>
            <a:off x="2076323" y="3908740"/>
            <a:ext cx="1331513" cy="1721890"/>
            <a:chOff x="9803396" y="1733608"/>
            <a:chExt cx="1331513" cy="1721890"/>
          </a:xfrm>
        </p:grpSpPr>
        <p:sp>
          <p:nvSpPr>
            <p:cNvPr id="32" name="矩形 31"/>
            <p:cNvSpPr/>
            <p:nvPr/>
          </p:nvSpPr>
          <p:spPr bwMode="auto">
            <a:xfrm>
              <a:off x="10051700" y="1733608"/>
              <a:ext cx="866314" cy="868920"/>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41" name="文本框 40"/>
            <p:cNvSpPr txBox="1"/>
            <p:nvPr/>
          </p:nvSpPr>
          <p:spPr>
            <a:xfrm>
              <a:off x="9803396" y="2809167"/>
              <a:ext cx="1331513"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项目组织结构（</a:t>
              </a:r>
              <a:r>
                <a:rPr lang="en-US" altLang="zh-CN" dirty="0">
                  <a:solidFill>
                    <a:schemeClr val="bg1"/>
                  </a:solidFill>
                  <a:latin typeface="微软雅黑" panose="020B0503020204020204" pitchFamily="34" charset="-122"/>
                  <a:ea typeface="微软雅黑" panose="020B0503020204020204" pitchFamily="34" charset="-122"/>
                </a:rPr>
                <a:t>OBS</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10122536" y="1761208"/>
              <a:ext cx="795478" cy="769441"/>
            </a:xfrm>
            <a:prstGeom prst="rect">
              <a:avLst/>
            </a:prstGeom>
            <a:noFill/>
          </p:spPr>
          <p:txBody>
            <a:bodyPr wrap="square" rtlCol="0">
              <a:spAutoFit/>
            </a:bodyPr>
            <a:lstStyle/>
            <a:p>
              <a:pPr algn="ctr"/>
              <a:r>
                <a:rPr lang="en-US" altLang="zh-CN" sz="4400" dirty="0">
                  <a:solidFill>
                    <a:schemeClr val="bg1"/>
                  </a:solidFill>
                </a:rPr>
                <a:t>05</a:t>
              </a:r>
              <a:endParaRPr lang="zh-CN" altLang="en-US" sz="4400" dirty="0">
                <a:solidFill>
                  <a:schemeClr val="bg1"/>
                </a:solidFill>
              </a:endParaRPr>
            </a:p>
          </p:txBody>
        </p:sp>
      </p:grpSp>
      <p:grpSp>
        <p:nvGrpSpPr>
          <p:cNvPr id="9" name="组合 8">
            <a:extLst>
              <a:ext uri="{FF2B5EF4-FFF2-40B4-BE49-F238E27FC236}">
                <a16:creationId xmlns:a16="http://schemas.microsoft.com/office/drawing/2014/main" id="{D1C327EE-0F1F-4A14-84EC-B515D583A239}"/>
              </a:ext>
            </a:extLst>
          </p:cNvPr>
          <p:cNvGrpSpPr/>
          <p:nvPr/>
        </p:nvGrpSpPr>
        <p:grpSpPr>
          <a:xfrm>
            <a:off x="8764403" y="1747812"/>
            <a:ext cx="1331514" cy="1461947"/>
            <a:chOff x="7604668" y="1734469"/>
            <a:chExt cx="1331514" cy="1461947"/>
          </a:xfrm>
        </p:grpSpPr>
        <p:sp>
          <p:nvSpPr>
            <p:cNvPr id="28" name="椭圆 80"/>
            <p:cNvSpPr/>
            <p:nvPr/>
          </p:nvSpPr>
          <p:spPr bwMode="auto">
            <a:xfrm>
              <a:off x="7852525" y="1734469"/>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9" name="文本框 38"/>
            <p:cNvSpPr txBox="1"/>
            <p:nvPr/>
          </p:nvSpPr>
          <p:spPr>
            <a:xfrm>
              <a:off x="7604668" y="2827084"/>
              <a:ext cx="1331514"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WBS</a:t>
              </a:r>
            </a:p>
          </p:txBody>
        </p:sp>
        <p:sp>
          <p:nvSpPr>
            <p:cNvPr id="46" name="文本框 45"/>
            <p:cNvSpPr txBox="1"/>
            <p:nvPr/>
          </p:nvSpPr>
          <p:spPr>
            <a:xfrm>
              <a:off x="7887936" y="1761208"/>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grpSp>
      <p:grpSp>
        <p:nvGrpSpPr>
          <p:cNvPr id="11" name="组合 10">
            <a:extLst>
              <a:ext uri="{FF2B5EF4-FFF2-40B4-BE49-F238E27FC236}">
                <a16:creationId xmlns:a16="http://schemas.microsoft.com/office/drawing/2014/main" id="{14ED6EE6-1BFD-4273-9D59-31D9E5FB8194}"/>
              </a:ext>
            </a:extLst>
          </p:cNvPr>
          <p:cNvGrpSpPr/>
          <p:nvPr/>
        </p:nvGrpSpPr>
        <p:grpSpPr>
          <a:xfrm>
            <a:off x="4268822" y="3906077"/>
            <a:ext cx="1270179" cy="1461947"/>
            <a:chOff x="4587335" y="3920591"/>
            <a:chExt cx="1270179" cy="1461947"/>
          </a:xfrm>
        </p:grpSpPr>
        <p:sp>
          <p:nvSpPr>
            <p:cNvPr id="49" name="椭圆 80">
              <a:extLst>
                <a:ext uri="{FF2B5EF4-FFF2-40B4-BE49-F238E27FC236}">
                  <a16:creationId xmlns:a16="http://schemas.microsoft.com/office/drawing/2014/main" id="{A0B27FC3-C4E2-4483-8D99-E815FE43C0D9}"/>
                </a:ext>
              </a:extLst>
            </p:cNvPr>
            <p:cNvSpPr/>
            <p:nvPr/>
          </p:nvSpPr>
          <p:spPr bwMode="auto">
            <a:xfrm>
              <a:off x="4788673" y="3920591"/>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3" name="文本框 52">
              <a:extLst>
                <a:ext uri="{FF2B5EF4-FFF2-40B4-BE49-F238E27FC236}">
                  <a16:creationId xmlns:a16="http://schemas.microsoft.com/office/drawing/2014/main" id="{810B5D60-FA1F-4FB7-A5A5-C96388F45F0B}"/>
                </a:ext>
              </a:extLst>
            </p:cNvPr>
            <p:cNvSpPr txBox="1"/>
            <p:nvPr/>
          </p:nvSpPr>
          <p:spPr>
            <a:xfrm>
              <a:off x="4587335" y="5013206"/>
              <a:ext cx="127017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甘特图</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387AACBA-62BE-414F-B71B-1C8FE4189E43}"/>
                </a:ext>
              </a:extLst>
            </p:cNvPr>
            <p:cNvSpPr txBox="1"/>
            <p:nvPr/>
          </p:nvSpPr>
          <p:spPr>
            <a:xfrm>
              <a:off x="4824086" y="3947330"/>
              <a:ext cx="795478" cy="769441"/>
            </a:xfrm>
            <a:prstGeom prst="rect">
              <a:avLst/>
            </a:prstGeom>
            <a:noFill/>
          </p:spPr>
          <p:txBody>
            <a:bodyPr wrap="square" rtlCol="0">
              <a:spAutoFit/>
            </a:bodyPr>
            <a:lstStyle/>
            <a:p>
              <a:pPr algn="ctr"/>
              <a:r>
                <a:rPr lang="en-US" altLang="zh-CN" sz="4400" dirty="0">
                  <a:solidFill>
                    <a:schemeClr val="bg1"/>
                  </a:solidFill>
                </a:rPr>
                <a:t>06</a:t>
              </a:r>
              <a:endParaRPr lang="zh-CN" altLang="en-US" sz="4400" dirty="0">
                <a:solidFill>
                  <a:schemeClr val="bg1"/>
                </a:solidFill>
              </a:endParaRPr>
            </a:p>
          </p:txBody>
        </p:sp>
      </p:grpSp>
      <p:grpSp>
        <p:nvGrpSpPr>
          <p:cNvPr id="12" name="组合 11">
            <a:extLst>
              <a:ext uri="{FF2B5EF4-FFF2-40B4-BE49-F238E27FC236}">
                <a16:creationId xmlns:a16="http://schemas.microsoft.com/office/drawing/2014/main" id="{E1E2CFEE-6523-4483-A1DC-67F923FCCAE1}"/>
              </a:ext>
            </a:extLst>
          </p:cNvPr>
          <p:cNvGrpSpPr/>
          <p:nvPr/>
        </p:nvGrpSpPr>
        <p:grpSpPr>
          <a:xfrm>
            <a:off x="6643703" y="3904663"/>
            <a:ext cx="1270178" cy="1738946"/>
            <a:chOff x="6756667" y="3920591"/>
            <a:chExt cx="1270178" cy="1738946"/>
          </a:xfrm>
        </p:grpSpPr>
        <p:grpSp>
          <p:nvGrpSpPr>
            <p:cNvPr id="4" name="组合 3">
              <a:extLst>
                <a:ext uri="{FF2B5EF4-FFF2-40B4-BE49-F238E27FC236}">
                  <a16:creationId xmlns:a16="http://schemas.microsoft.com/office/drawing/2014/main" id="{AA7EE409-13AB-4435-B2BD-2B6086B16DB1}"/>
                </a:ext>
              </a:extLst>
            </p:cNvPr>
            <p:cNvGrpSpPr/>
            <p:nvPr/>
          </p:nvGrpSpPr>
          <p:grpSpPr>
            <a:xfrm>
              <a:off x="6756667" y="3920591"/>
              <a:ext cx="1270178" cy="1738946"/>
              <a:chOff x="6756667" y="3920591"/>
              <a:chExt cx="1270178" cy="1738946"/>
            </a:xfrm>
          </p:grpSpPr>
          <p:sp>
            <p:nvSpPr>
              <p:cNvPr id="50" name="椭圆 80">
                <a:extLst>
                  <a:ext uri="{FF2B5EF4-FFF2-40B4-BE49-F238E27FC236}">
                    <a16:creationId xmlns:a16="http://schemas.microsoft.com/office/drawing/2014/main" id="{D471A4A1-950B-4F2D-87C1-8FAA52A9DF46}"/>
                  </a:ext>
                </a:extLst>
              </p:cNvPr>
              <p:cNvSpPr/>
              <p:nvPr/>
            </p:nvSpPr>
            <p:spPr bwMode="auto">
              <a:xfrm>
                <a:off x="6983929" y="3920591"/>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4" name="文本框 53">
                <a:extLst>
                  <a:ext uri="{FF2B5EF4-FFF2-40B4-BE49-F238E27FC236}">
                    <a16:creationId xmlns:a16="http://schemas.microsoft.com/office/drawing/2014/main" id="{4140B1BA-17DE-4BFC-BF49-F01656C720D5}"/>
                  </a:ext>
                </a:extLst>
              </p:cNvPr>
              <p:cNvSpPr txBox="1"/>
              <p:nvPr/>
            </p:nvSpPr>
            <p:spPr>
              <a:xfrm>
                <a:off x="6756667" y="5013206"/>
                <a:ext cx="1270178"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项目子计划</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59" name="文本框 58">
              <a:extLst>
                <a:ext uri="{FF2B5EF4-FFF2-40B4-BE49-F238E27FC236}">
                  <a16:creationId xmlns:a16="http://schemas.microsoft.com/office/drawing/2014/main" id="{0F6EB85B-B1F5-4AA6-B328-4EFDB6599255}"/>
                </a:ext>
              </a:extLst>
            </p:cNvPr>
            <p:cNvSpPr txBox="1"/>
            <p:nvPr/>
          </p:nvSpPr>
          <p:spPr>
            <a:xfrm>
              <a:off x="7034288" y="3947330"/>
              <a:ext cx="795478" cy="769441"/>
            </a:xfrm>
            <a:prstGeom prst="rect">
              <a:avLst/>
            </a:prstGeom>
            <a:noFill/>
          </p:spPr>
          <p:txBody>
            <a:bodyPr wrap="square" rtlCol="0">
              <a:spAutoFit/>
            </a:bodyPr>
            <a:lstStyle/>
            <a:p>
              <a:pPr algn="ctr"/>
              <a:r>
                <a:rPr lang="en-US" altLang="zh-CN" sz="4400" dirty="0">
                  <a:solidFill>
                    <a:schemeClr val="bg1"/>
                  </a:solidFill>
                </a:rPr>
                <a:t>07</a:t>
              </a:r>
              <a:endParaRPr lang="zh-CN" altLang="en-US" sz="4400" dirty="0">
                <a:solidFill>
                  <a:schemeClr val="bg1"/>
                </a:solidFill>
              </a:endParaRPr>
            </a:p>
          </p:txBody>
        </p:sp>
      </p:grpSp>
      <p:grpSp>
        <p:nvGrpSpPr>
          <p:cNvPr id="5" name="组合 4">
            <a:extLst>
              <a:ext uri="{FF2B5EF4-FFF2-40B4-BE49-F238E27FC236}">
                <a16:creationId xmlns:a16="http://schemas.microsoft.com/office/drawing/2014/main" id="{AAF54760-384D-4475-8B7E-14AA8696957E}"/>
              </a:ext>
            </a:extLst>
          </p:cNvPr>
          <p:cNvGrpSpPr/>
          <p:nvPr/>
        </p:nvGrpSpPr>
        <p:grpSpPr>
          <a:xfrm>
            <a:off x="8778917" y="3903249"/>
            <a:ext cx="1331514" cy="1738946"/>
            <a:chOff x="8936182" y="3920591"/>
            <a:chExt cx="1331514" cy="1738946"/>
          </a:xfrm>
        </p:grpSpPr>
        <p:sp>
          <p:nvSpPr>
            <p:cNvPr id="51" name="椭圆 80">
              <a:extLst>
                <a:ext uri="{FF2B5EF4-FFF2-40B4-BE49-F238E27FC236}">
                  <a16:creationId xmlns:a16="http://schemas.microsoft.com/office/drawing/2014/main" id="{C4E7C46B-A223-4557-BA31-B373AAD3F5FC}"/>
                </a:ext>
              </a:extLst>
            </p:cNvPr>
            <p:cNvSpPr/>
            <p:nvPr/>
          </p:nvSpPr>
          <p:spPr bwMode="auto">
            <a:xfrm>
              <a:off x="9168041" y="3920591"/>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5" name="文本框 54">
              <a:extLst>
                <a:ext uri="{FF2B5EF4-FFF2-40B4-BE49-F238E27FC236}">
                  <a16:creationId xmlns:a16="http://schemas.microsoft.com/office/drawing/2014/main" id="{6C09EA6D-8C37-40C7-B499-4BC5BD83C30F}"/>
                </a:ext>
              </a:extLst>
            </p:cNvPr>
            <p:cNvSpPr txBox="1"/>
            <p:nvPr/>
          </p:nvSpPr>
          <p:spPr>
            <a:xfrm>
              <a:off x="8936182" y="5013206"/>
              <a:ext cx="1331514"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现阶段组员绩效考评</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84F575A3-496F-47CE-8672-DF02EF3B742B}"/>
                </a:ext>
              </a:extLst>
            </p:cNvPr>
            <p:cNvSpPr txBox="1"/>
            <p:nvPr/>
          </p:nvSpPr>
          <p:spPr>
            <a:xfrm>
              <a:off x="9206240" y="3947330"/>
              <a:ext cx="795478" cy="769441"/>
            </a:xfrm>
            <a:prstGeom prst="rect">
              <a:avLst/>
            </a:prstGeom>
            <a:noFill/>
          </p:spPr>
          <p:txBody>
            <a:bodyPr wrap="square" rtlCol="0">
              <a:spAutoFit/>
            </a:bodyPr>
            <a:lstStyle/>
            <a:p>
              <a:pPr algn="ctr"/>
              <a:r>
                <a:rPr lang="en-US" altLang="zh-CN" sz="4400" dirty="0">
                  <a:solidFill>
                    <a:schemeClr val="bg1"/>
                  </a:solidFill>
                </a:rPr>
                <a:t>08</a:t>
              </a:r>
              <a:endParaRPr lang="zh-CN" altLang="en-US" sz="44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07</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814746" y="2910211"/>
            <a:ext cx="4959929"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项目子计划</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83991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236510"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项目子计划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 name="组合 4">
            <a:extLst>
              <a:ext uri="{FF2B5EF4-FFF2-40B4-BE49-F238E27FC236}">
                <a16:creationId xmlns:a16="http://schemas.microsoft.com/office/drawing/2014/main" id="{E675017D-5E12-4A01-BAAD-D4263436BB44}"/>
              </a:ext>
            </a:extLst>
          </p:cNvPr>
          <p:cNvGrpSpPr/>
          <p:nvPr/>
        </p:nvGrpSpPr>
        <p:grpSpPr>
          <a:xfrm>
            <a:off x="1819186" y="1638624"/>
            <a:ext cx="866305" cy="868059"/>
            <a:chOff x="1283473" y="1734469"/>
            <a:chExt cx="866305" cy="868059"/>
          </a:xfrm>
        </p:grpSpPr>
        <p:sp>
          <p:nvSpPr>
            <p:cNvPr id="6" name="椭圆 80">
              <a:extLst>
                <a:ext uri="{FF2B5EF4-FFF2-40B4-BE49-F238E27FC236}">
                  <a16:creationId xmlns:a16="http://schemas.microsoft.com/office/drawing/2014/main" id="{42C966EA-B204-41BB-8052-9C90D0A0BCDB}"/>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8" name="文本框 7">
              <a:extLst>
                <a:ext uri="{FF2B5EF4-FFF2-40B4-BE49-F238E27FC236}">
                  <a16:creationId xmlns:a16="http://schemas.microsoft.com/office/drawing/2014/main" id="{523B1030-6534-4BE0-92BE-5DF0323E7D76}"/>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grpSp>
      <p:grpSp>
        <p:nvGrpSpPr>
          <p:cNvPr id="9" name="组合 8">
            <a:extLst>
              <a:ext uri="{FF2B5EF4-FFF2-40B4-BE49-F238E27FC236}">
                <a16:creationId xmlns:a16="http://schemas.microsoft.com/office/drawing/2014/main" id="{0560E637-CCC3-499A-9FB7-7E43EA6763AB}"/>
              </a:ext>
            </a:extLst>
          </p:cNvPr>
          <p:cNvGrpSpPr/>
          <p:nvPr/>
        </p:nvGrpSpPr>
        <p:grpSpPr>
          <a:xfrm>
            <a:off x="1796475" y="2994970"/>
            <a:ext cx="866305" cy="868059"/>
            <a:chOff x="1283473" y="1734469"/>
            <a:chExt cx="866305" cy="868059"/>
          </a:xfrm>
        </p:grpSpPr>
        <p:sp>
          <p:nvSpPr>
            <p:cNvPr id="10" name="椭圆 80">
              <a:extLst>
                <a:ext uri="{FF2B5EF4-FFF2-40B4-BE49-F238E27FC236}">
                  <a16:creationId xmlns:a16="http://schemas.microsoft.com/office/drawing/2014/main" id="{62440489-48E0-4F1C-BE99-80410C033053}"/>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1" name="文本框 10">
              <a:extLst>
                <a:ext uri="{FF2B5EF4-FFF2-40B4-BE49-F238E27FC236}">
                  <a16:creationId xmlns:a16="http://schemas.microsoft.com/office/drawing/2014/main" id="{7A2FBD32-A25E-4F71-8AF3-CF50038C585A}"/>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grpSp>
      <p:grpSp>
        <p:nvGrpSpPr>
          <p:cNvPr id="12" name="组合 11">
            <a:extLst>
              <a:ext uri="{FF2B5EF4-FFF2-40B4-BE49-F238E27FC236}">
                <a16:creationId xmlns:a16="http://schemas.microsoft.com/office/drawing/2014/main" id="{61299819-4303-419A-A810-B3674DB9A3F0}"/>
              </a:ext>
            </a:extLst>
          </p:cNvPr>
          <p:cNvGrpSpPr/>
          <p:nvPr/>
        </p:nvGrpSpPr>
        <p:grpSpPr>
          <a:xfrm>
            <a:off x="1783772" y="4351317"/>
            <a:ext cx="866305" cy="868059"/>
            <a:chOff x="1283473" y="1734469"/>
            <a:chExt cx="866305" cy="868059"/>
          </a:xfrm>
        </p:grpSpPr>
        <p:sp>
          <p:nvSpPr>
            <p:cNvPr id="13" name="椭圆 80">
              <a:extLst>
                <a:ext uri="{FF2B5EF4-FFF2-40B4-BE49-F238E27FC236}">
                  <a16:creationId xmlns:a16="http://schemas.microsoft.com/office/drawing/2014/main" id="{6E3084F5-7181-4872-8011-F8AF45EE2C01}"/>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a:extLst>
                <a:ext uri="{FF2B5EF4-FFF2-40B4-BE49-F238E27FC236}">
                  <a16:creationId xmlns:a16="http://schemas.microsoft.com/office/drawing/2014/main" id="{059F78BB-D95C-45DF-BD08-DB92A2018CEE}"/>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07</a:t>
              </a:r>
              <a:endParaRPr lang="zh-CN" altLang="en-US" sz="4400" dirty="0">
                <a:solidFill>
                  <a:schemeClr val="bg1"/>
                </a:solidFill>
              </a:endParaRPr>
            </a:p>
          </p:txBody>
        </p:sp>
      </p:grpSp>
      <p:grpSp>
        <p:nvGrpSpPr>
          <p:cNvPr id="15" name="组合 14">
            <a:extLst>
              <a:ext uri="{FF2B5EF4-FFF2-40B4-BE49-F238E27FC236}">
                <a16:creationId xmlns:a16="http://schemas.microsoft.com/office/drawing/2014/main" id="{A8AA0F23-FC8F-459C-928D-55BBF09D0CB9}"/>
              </a:ext>
            </a:extLst>
          </p:cNvPr>
          <p:cNvGrpSpPr/>
          <p:nvPr/>
        </p:nvGrpSpPr>
        <p:grpSpPr>
          <a:xfrm>
            <a:off x="4686935" y="4356456"/>
            <a:ext cx="866305" cy="868059"/>
            <a:chOff x="1283473" y="1734469"/>
            <a:chExt cx="866305" cy="868059"/>
          </a:xfrm>
        </p:grpSpPr>
        <p:sp>
          <p:nvSpPr>
            <p:cNvPr id="16" name="椭圆 80">
              <a:extLst>
                <a:ext uri="{FF2B5EF4-FFF2-40B4-BE49-F238E27FC236}">
                  <a16:creationId xmlns:a16="http://schemas.microsoft.com/office/drawing/2014/main" id="{25E326C7-3866-407E-8DC1-93D6C98C79F4}"/>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7" name="文本框 16">
              <a:extLst>
                <a:ext uri="{FF2B5EF4-FFF2-40B4-BE49-F238E27FC236}">
                  <a16:creationId xmlns:a16="http://schemas.microsoft.com/office/drawing/2014/main" id="{1EB29717-F229-4C32-AFE8-E7AA2542BA57}"/>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08</a:t>
              </a:r>
              <a:endParaRPr lang="zh-CN" altLang="en-US" sz="4400" dirty="0">
                <a:solidFill>
                  <a:schemeClr val="bg1"/>
                </a:solidFill>
              </a:endParaRPr>
            </a:p>
          </p:txBody>
        </p:sp>
      </p:grpSp>
      <p:grpSp>
        <p:nvGrpSpPr>
          <p:cNvPr id="18" name="组合 17">
            <a:extLst>
              <a:ext uri="{FF2B5EF4-FFF2-40B4-BE49-F238E27FC236}">
                <a16:creationId xmlns:a16="http://schemas.microsoft.com/office/drawing/2014/main" id="{D8A9AAF2-0333-4024-A829-E9C9507BA625}"/>
              </a:ext>
            </a:extLst>
          </p:cNvPr>
          <p:cNvGrpSpPr/>
          <p:nvPr/>
        </p:nvGrpSpPr>
        <p:grpSpPr>
          <a:xfrm>
            <a:off x="4722348" y="2974758"/>
            <a:ext cx="866305" cy="868059"/>
            <a:chOff x="1283473" y="1734469"/>
            <a:chExt cx="866305" cy="868059"/>
          </a:xfrm>
        </p:grpSpPr>
        <p:sp>
          <p:nvSpPr>
            <p:cNvPr id="19" name="椭圆 80">
              <a:extLst>
                <a:ext uri="{FF2B5EF4-FFF2-40B4-BE49-F238E27FC236}">
                  <a16:creationId xmlns:a16="http://schemas.microsoft.com/office/drawing/2014/main" id="{959AEC10-4AFA-48C7-BE0E-1AF03C800E1C}"/>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a:extLst>
                <a:ext uri="{FF2B5EF4-FFF2-40B4-BE49-F238E27FC236}">
                  <a16:creationId xmlns:a16="http://schemas.microsoft.com/office/drawing/2014/main" id="{76C2641D-2DB6-4D31-8952-D81BD6023C1D}"/>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05</a:t>
              </a:r>
              <a:endParaRPr lang="zh-CN" altLang="en-US" sz="4400" dirty="0">
                <a:solidFill>
                  <a:schemeClr val="bg1"/>
                </a:solidFill>
              </a:endParaRPr>
            </a:p>
          </p:txBody>
        </p:sp>
      </p:grpSp>
      <p:grpSp>
        <p:nvGrpSpPr>
          <p:cNvPr id="21" name="组合 20">
            <a:extLst>
              <a:ext uri="{FF2B5EF4-FFF2-40B4-BE49-F238E27FC236}">
                <a16:creationId xmlns:a16="http://schemas.microsoft.com/office/drawing/2014/main" id="{C3C86F23-02BE-4C88-96A3-7DDDA1137958}"/>
              </a:ext>
            </a:extLst>
          </p:cNvPr>
          <p:cNvGrpSpPr/>
          <p:nvPr/>
        </p:nvGrpSpPr>
        <p:grpSpPr>
          <a:xfrm>
            <a:off x="4686937" y="1638624"/>
            <a:ext cx="866305" cy="868059"/>
            <a:chOff x="1283473" y="1734469"/>
            <a:chExt cx="866305" cy="868059"/>
          </a:xfrm>
        </p:grpSpPr>
        <p:sp>
          <p:nvSpPr>
            <p:cNvPr id="22" name="椭圆 80">
              <a:extLst>
                <a:ext uri="{FF2B5EF4-FFF2-40B4-BE49-F238E27FC236}">
                  <a16:creationId xmlns:a16="http://schemas.microsoft.com/office/drawing/2014/main" id="{9449350D-0DBC-4D0E-AEFD-7E33CB003D19}"/>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3" name="文本框 22">
              <a:extLst>
                <a:ext uri="{FF2B5EF4-FFF2-40B4-BE49-F238E27FC236}">
                  <a16:creationId xmlns:a16="http://schemas.microsoft.com/office/drawing/2014/main" id="{4C3A7D20-2DB4-4527-A6EC-049BA3A6B185}"/>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grpSp>
      <p:grpSp>
        <p:nvGrpSpPr>
          <p:cNvPr id="24" name="组合 23">
            <a:extLst>
              <a:ext uri="{FF2B5EF4-FFF2-40B4-BE49-F238E27FC236}">
                <a16:creationId xmlns:a16="http://schemas.microsoft.com/office/drawing/2014/main" id="{2C7B766F-91F7-414C-BAEB-881C4A0F97B7}"/>
              </a:ext>
            </a:extLst>
          </p:cNvPr>
          <p:cNvGrpSpPr/>
          <p:nvPr/>
        </p:nvGrpSpPr>
        <p:grpSpPr>
          <a:xfrm>
            <a:off x="7554688" y="1616053"/>
            <a:ext cx="866305" cy="868059"/>
            <a:chOff x="1283473" y="1734469"/>
            <a:chExt cx="866305" cy="868059"/>
          </a:xfrm>
        </p:grpSpPr>
        <p:sp>
          <p:nvSpPr>
            <p:cNvPr id="25" name="椭圆 80">
              <a:extLst>
                <a:ext uri="{FF2B5EF4-FFF2-40B4-BE49-F238E27FC236}">
                  <a16:creationId xmlns:a16="http://schemas.microsoft.com/office/drawing/2014/main" id="{5F5EC2B9-88B8-4D4A-9B96-A142A569DF7F}"/>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6" name="文本框 25">
              <a:extLst>
                <a:ext uri="{FF2B5EF4-FFF2-40B4-BE49-F238E27FC236}">
                  <a16:creationId xmlns:a16="http://schemas.microsoft.com/office/drawing/2014/main" id="{A870D767-9C46-4260-AE46-0DDCBC97E6EB}"/>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grpSp>
      <p:grpSp>
        <p:nvGrpSpPr>
          <p:cNvPr id="27" name="组合 26">
            <a:extLst>
              <a:ext uri="{FF2B5EF4-FFF2-40B4-BE49-F238E27FC236}">
                <a16:creationId xmlns:a16="http://schemas.microsoft.com/office/drawing/2014/main" id="{FABE7E6D-CED1-4D03-89C4-751B6EFA1F98}"/>
              </a:ext>
            </a:extLst>
          </p:cNvPr>
          <p:cNvGrpSpPr/>
          <p:nvPr/>
        </p:nvGrpSpPr>
        <p:grpSpPr>
          <a:xfrm>
            <a:off x="7573163" y="2994969"/>
            <a:ext cx="866305" cy="868059"/>
            <a:chOff x="1283473" y="1734469"/>
            <a:chExt cx="866305" cy="868059"/>
          </a:xfrm>
        </p:grpSpPr>
        <p:sp>
          <p:nvSpPr>
            <p:cNvPr id="28" name="椭圆 80">
              <a:extLst>
                <a:ext uri="{FF2B5EF4-FFF2-40B4-BE49-F238E27FC236}">
                  <a16:creationId xmlns:a16="http://schemas.microsoft.com/office/drawing/2014/main" id="{94CFE3FF-C4EA-4508-9181-ADE5146908B1}"/>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9" name="文本框 28">
              <a:extLst>
                <a:ext uri="{FF2B5EF4-FFF2-40B4-BE49-F238E27FC236}">
                  <a16:creationId xmlns:a16="http://schemas.microsoft.com/office/drawing/2014/main" id="{AF183AEE-A739-43CE-9439-03BFBE94D6F8}"/>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06</a:t>
              </a:r>
              <a:endParaRPr lang="zh-CN" altLang="en-US" sz="4400" dirty="0">
                <a:solidFill>
                  <a:schemeClr val="bg1"/>
                </a:solidFill>
              </a:endParaRPr>
            </a:p>
          </p:txBody>
        </p:sp>
      </p:grpSp>
      <p:grpSp>
        <p:nvGrpSpPr>
          <p:cNvPr id="30" name="组合 29">
            <a:extLst>
              <a:ext uri="{FF2B5EF4-FFF2-40B4-BE49-F238E27FC236}">
                <a16:creationId xmlns:a16="http://schemas.microsoft.com/office/drawing/2014/main" id="{942AF54D-7B6D-4E4F-8AF9-5075AC91553D}"/>
              </a:ext>
            </a:extLst>
          </p:cNvPr>
          <p:cNvGrpSpPr/>
          <p:nvPr/>
        </p:nvGrpSpPr>
        <p:grpSpPr>
          <a:xfrm>
            <a:off x="7590098" y="4347149"/>
            <a:ext cx="866305" cy="868059"/>
            <a:chOff x="1283473" y="1734469"/>
            <a:chExt cx="866305" cy="868059"/>
          </a:xfrm>
        </p:grpSpPr>
        <p:sp>
          <p:nvSpPr>
            <p:cNvPr id="31" name="椭圆 80">
              <a:extLst>
                <a:ext uri="{FF2B5EF4-FFF2-40B4-BE49-F238E27FC236}">
                  <a16:creationId xmlns:a16="http://schemas.microsoft.com/office/drawing/2014/main" id="{694720BC-7AB9-4A35-8F61-D6B8E60EDCF4}"/>
                </a:ext>
              </a:extLst>
            </p:cNvPr>
            <p:cNvSpPr/>
            <p:nvPr/>
          </p:nvSpPr>
          <p:spPr bwMode="auto">
            <a:xfrm>
              <a:off x="1283473" y="1734469"/>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3" name="文本框 32">
              <a:extLst>
                <a:ext uri="{FF2B5EF4-FFF2-40B4-BE49-F238E27FC236}">
                  <a16:creationId xmlns:a16="http://schemas.microsoft.com/office/drawing/2014/main" id="{91FE4757-23D7-4677-BBBD-EA4C9D9E1DAD}"/>
                </a:ext>
              </a:extLst>
            </p:cNvPr>
            <p:cNvSpPr txBox="1"/>
            <p:nvPr/>
          </p:nvSpPr>
          <p:spPr>
            <a:xfrm>
              <a:off x="1318886" y="1761208"/>
              <a:ext cx="795478" cy="769441"/>
            </a:xfrm>
            <a:prstGeom prst="rect">
              <a:avLst/>
            </a:prstGeom>
            <a:noFill/>
          </p:spPr>
          <p:txBody>
            <a:bodyPr wrap="square" rtlCol="0">
              <a:spAutoFit/>
            </a:bodyPr>
            <a:lstStyle/>
            <a:p>
              <a:pPr algn="ctr"/>
              <a:r>
                <a:rPr lang="en-US" altLang="zh-CN" sz="4400" dirty="0">
                  <a:solidFill>
                    <a:schemeClr val="bg1"/>
                  </a:solidFill>
                </a:rPr>
                <a:t>09</a:t>
              </a:r>
              <a:endParaRPr lang="zh-CN" altLang="en-US" sz="4400" dirty="0">
                <a:solidFill>
                  <a:schemeClr val="bg1"/>
                </a:solidFill>
              </a:endParaRPr>
            </a:p>
          </p:txBody>
        </p:sp>
      </p:grpSp>
      <p:sp>
        <p:nvSpPr>
          <p:cNvPr id="34" name="文本框 33">
            <a:extLst>
              <a:ext uri="{FF2B5EF4-FFF2-40B4-BE49-F238E27FC236}">
                <a16:creationId xmlns:a16="http://schemas.microsoft.com/office/drawing/2014/main" id="{34272CD3-0D70-4F1A-9D71-51A2FBDADC2B}"/>
              </a:ext>
            </a:extLst>
          </p:cNvPr>
          <p:cNvSpPr txBox="1"/>
          <p:nvPr/>
        </p:nvSpPr>
        <p:spPr>
          <a:xfrm>
            <a:off x="2914730" y="1731865"/>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质量管理计划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A35EF2E0-4847-41E6-96D5-906C018A66ED}"/>
              </a:ext>
            </a:extLst>
          </p:cNvPr>
          <p:cNvSpPr txBox="1"/>
          <p:nvPr/>
        </p:nvSpPr>
        <p:spPr>
          <a:xfrm>
            <a:off x="2914729" y="3118723"/>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风险管理计划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8E4A5354-8112-4508-AB45-9D6EF9B96D86}"/>
              </a:ext>
            </a:extLst>
          </p:cNvPr>
          <p:cNvSpPr txBox="1"/>
          <p:nvPr/>
        </p:nvSpPr>
        <p:spPr>
          <a:xfrm>
            <a:off x="2914729" y="4510640"/>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成本管理计划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AE19AA9B-82C0-45FA-B5F4-BF8FA038D523}"/>
              </a:ext>
            </a:extLst>
          </p:cNvPr>
          <p:cNvSpPr txBox="1"/>
          <p:nvPr/>
        </p:nvSpPr>
        <p:spPr>
          <a:xfrm>
            <a:off x="5825379" y="1616376"/>
            <a:ext cx="951695" cy="92333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人力资源管理计划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C8BC8516-7509-42D9-9F70-F6B8CC81CF0C}"/>
              </a:ext>
            </a:extLst>
          </p:cNvPr>
          <p:cNvSpPr txBox="1"/>
          <p:nvPr/>
        </p:nvSpPr>
        <p:spPr>
          <a:xfrm>
            <a:off x="5825379" y="3105831"/>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范围管理计划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40B55442-1328-4981-BAEC-43EA5AB3AA69}"/>
              </a:ext>
            </a:extLst>
          </p:cNvPr>
          <p:cNvSpPr txBox="1"/>
          <p:nvPr/>
        </p:nvSpPr>
        <p:spPr>
          <a:xfrm>
            <a:off x="5825379" y="4510640"/>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采购管理计划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B0AF723F-B3B9-4407-A49A-26B979525ACC}"/>
              </a:ext>
            </a:extLst>
          </p:cNvPr>
          <p:cNvSpPr txBox="1"/>
          <p:nvPr/>
        </p:nvSpPr>
        <p:spPr>
          <a:xfrm>
            <a:off x="8630680" y="1724443"/>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沟通管理计划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072BF1EE-DA37-4EF7-B4C0-52EE57E2A1E4}"/>
              </a:ext>
            </a:extLst>
          </p:cNvPr>
          <p:cNvSpPr txBox="1"/>
          <p:nvPr/>
        </p:nvSpPr>
        <p:spPr>
          <a:xfrm>
            <a:off x="8629800" y="3105832"/>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进度管理及哈</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BE516A27-0D01-4932-BAB2-6B1C7513DC4B}"/>
              </a:ext>
            </a:extLst>
          </p:cNvPr>
          <p:cNvSpPr txBox="1"/>
          <p:nvPr/>
        </p:nvSpPr>
        <p:spPr>
          <a:xfrm>
            <a:off x="8629799" y="4510640"/>
            <a:ext cx="951695"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配置管理计划</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87737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质量管理计划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5" name="图片 4">
            <a:extLst>
              <a:ext uri="{FF2B5EF4-FFF2-40B4-BE49-F238E27FC236}">
                <a16:creationId xmlns:a16="http://schemas.microsoft.com/office/drawing/2014/main" id="{4BE1D85E-A0ED-4C6D-AA59-263FFB88EBC0}"/>
              </a:ext>
            </a:extLst>
          </p:cNvPr>
          <p:cNvPicPr/>
          <p:nvPr/>
        </p:nvPicPr>
        <p:blipFill rotWithShape="1">
          <a:blip r:embed="rId3"/>
          <a:srcRect l="22303" t="25601" r="20359" b="36608"/>
          <a:stretch/>
        </p:blipFill>
        <p:spPr bwMode="auto">
          <a:xfrm>
            <a:off x="1780553" y="1423737"/>
            <a:ext cx="8630893" cy="4010525"/>
          </a:xfrm>
          <a:prstGeom prst="rect">
            <a:avLst/>
          </a:prstGeom>
          <a:ln>
            <a:noFill/>
          </a:ln>
          <a:extLst>
            <a:ext uri="{53640926-AAD7-44D8-BBD7-CCE9431645EC}">
              <a14:shadowObscured xmlns:a14="http://schemas.microsoft.com/office/drawing/2010/main"/>
            </a:ext>
          </a:extLst>
        </p:spPr>
      </p:pic>
      <p:graphicFrame>
        <p:nvGraphicFramePr>
          <p:cNvPr id="3" name="表格 2">
            <a:extLst>
              <a:ext uri="{FF2B5EF4-FFF2-40B4-BE49-F238E27FC236}">
                <a16:creationId xmlns:a16="http://schemas.microsoft.com/office/drawing/2014/main" id="{04D6E397-AF90-4F27-9835-91FC65A410C1}"/>
              </a:ext>
            </a:extLst>
          </p:cNvPr>
          <p:cNvGraphicFramePr>
            <a:graphicFrameLocks noGrp="1"/>
          </p:cNvGraphicFramePr>
          <p:nvPr/>
        </p:nvGraphicFramePr>
        <p:xfrm>
          <a:off x="1796475" y="1628334"/>
          <a:ext cx="8614972" cy="3601329"/>
        </p:xfrm>
        <a:graphic>
          <a:graphicData uri="http://schemas.openxmlformats.org/drawingml/2006/table">
            <a:tbl>
              <a:tblPr firstRow="1" firstCol="1" bandRow="1">
                <a:tableStyleId>{F5AB1C69-6EDB-4FF4-983F-18BD219EF322}</a:tableStyleId>
              </a:tblPr>
              <a:tblGrid>
                <a:gridCol w="2155301">
                  <a:extLst>
                    <a:ext uri="{9D8B030D-6E8A-4147-A177-3AD203B41FA5}">
                      <a16:colId xmlns:a16="http://schemas.microsoft.com/office/drawing/2014/main" val="2314872736"/>
                    </a:ext>
                  </a:extLst>
                </a:gridCol>
                <a:gridCol w="2848449">
                  <a:extLst>
                    <a:ext uri="{9D8B030D-6E8A-4147-A177-3AD203B41FA5}">
                      <a16:colId xmlns:a16="http://schemas.microsoft.com/office/drawing/2014/main" val="1139362459"/>
                    </a:ext>
                  </a:extLst>
                </a:gridCol>
                <a:gridCol w="1761444">
                  <a:extLst>
                    <a:ext uri="{9D8B030D-6E8A-4147-A177-3AD203B41FA5}">
                      <a16:colId xmlns:a16="http://schemas.microsoft.com/office/drawing/2014/main" val="2119266811"/>
                    </a:ext>
                  </a:extLst>
                </a:gridCol>
                <a:gridCol w="1849778">
                  <a:extLst>
                    <a:ext uri="{9D8B030D-6E8A-4147-A177-3AD203B41FA5}">
                      <a16:colId xmlns:a16="http://schemas.microsoft.com/office/drawing/2014/main" val="4077459596"/>
                    </a:ext>
                  </a:extLst>
                </a:gridCol>
              </a:tblGrid>
              <a:tr h="675249">
                <a:tc>
                  <a:txBody>
                    <a:bodyPr/>
                    <a:lstStyle/>
                    <a:p>
                      <a:pPr algn="ctr">
                        <a:spcAft>
                          <a:spcPts val="0"/>
                        </a:spcAft>
                      </a:pPr>
                      <a:r>
                        <a:rPr lang="zh-CN" sz="2400" kern="100">
                          <a:effectLst/>
                        </a:rPr>
                        <a:t>内容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测试方法</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8113852"/>
                  </a:ext>
                </a:extLst>
              </a:tr>
              <a:tr h="675249">
                <a:tc>
                  <a:txBody>
                    <a:bodyPr/>
                    <a:lstStyle/>
                    <a:p>
                      <a:pPr algn="ctr">
                        <a:spcAft>
                          <a:spcPts val="0"/>
                        </a:spcAft>
                      </a:pPr>
                      <a:r>
                        <a:rPr lang="zh-CN" sz="2400" kern="100">
                          <a:effectLst/>
                        </a:rPr>
                        <a:t>单元测试</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验收某一个需求的功能</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叶柏成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TBD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7311317"/>
                  </a:ext>
                </a:extLst>
              </a:tr>
              <a:tr h="675249">
                <a:tc>
                  <a:txBody>
                    <a:bodyPr/>
                    <a:lstStyle/>
                    <a:p>
                      <a:pPr algn="ctr">
                        <a:spcAft>
                          <a:spcPts val="0"/>
                        </a:spcAft>
                      </a:pPr>
                      <a:r>
                        <a:rPr lang="zh-CN" sz="2400" kern="100">
                          <a:effectLst/>
                        </a:rPr>
                        <a:t>集成测试</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验证某一个群体的需求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TBD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4727269"/>
                  </a:ext>
                </a:extLst>
              </a:tr>
              <a:tr h="675249">
                <a:tc>
                  <a:txBody>
                    <a:bodyPr/>
                    <a:lstStyle/>
                    <a:p>
                      <a:pPr algn="ctr">
                        <a:spcAft>
                          <a:spcPts val="0"/>
                        </a:spcAft>
                      </a:pPr>
                      <a:r>
                        <a:rPr lang="zh-CN" sz="2400" kern="100">
                          <a:effectLst/>
                        </a:rPr>
                        <a:t>系统测试</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验收整个系统是否符合要求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骆佳俊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TBD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6727737"/>
                  </a:ext>
                </a:extLst>
              </a:tr>
              <a:tr h="675249">
                <a:tc>
                  <a:txBody>
                    <a:bodyPr/>
                    <a:lstStyle/>
                    <a:p>
                      <a:pPr algn="ctr">
                        <a:spcAft>
                          <a:spcPts val="0"/>
                        </a:spcAft>
                      </a:pPr>
                      <a:r>
                        <a:rPr lang="zh-CN" sz="2400" kern="100">
                          <a:effectLst/>
                        </a:rPr>
                        <a:t>验收测试</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交给客户前进行验收</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徐哲远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TBD</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2003498"/>
                  </a:ext>
                </a:extLst>
              </a:tr>
            </a:tbl>
          </a:graphicData>
        </a:graphic>
      </p:graphicFrame>
      <p:graphicFrame>
        <p:nvGraphicFramePr>
          <p:cNvPr id="2" name="表格 1">
            <a:extLst>
              <a:ext uri="{FF2B5EF4-FFF2-40B4-BE49-F238E27FC236}">
                <a16:creationId xmlns:a16="http://schemas.microsoft.com/office/drawing/2014/main" id="{CCEC1EB4-B27E-4C0A-8A7B-44923B05B910}"/>
              </a:ext>
            </a:extLst>
          </p:cNvPr>
          <p:cNvGraphicFramePr>
            <a:graphicFrameLocks noGrp="1"/>
          </p:cNvGraphicFramePr>
          <p:nvPr>
            <p:extLst>
              <p:ext uri="{D42A27DB-BD31-4B8C-83A1-F6EECF244321}">
                <p14:modId xmlns:p14="http://schemas.microsoft.com/office/powerpoint/2010/main" val="2465662421"/>
              </p:ext>
            </p:extLst>
          </p:nvPr>
        </p:nvGraphicFramePr>
        <p:xfrm>
          <a:off x="737877" y="1451279"/>
          <a:ext cx="10732168" cy="4901395"/>
        </p:xfrm>
        <a:graphic>
          <a:graphicData uri="http://schemas.openxmlformats.org/drawingml/2006/table">
            <a:tbl>
              <a:tblPr firstRow="1" firstCol="1" bandRow="1">
                <a:tableStyleId>{F5AB1C69-6EDB-4FF4-983F-18BD219EF322}</a:tableStyleId>
              </a:tblPr>
              <a:tblGrid>
                <a:gridCol w="1493294">
                  <a:extLst>
                    <a:ext uri="{9D8B030D-6E8A-4147-A177-3AD203B41FA5}">
                      <a16:colId xmlns:a16="http://schemas.microsoft.com/office/drawing/2014/main" val="251463594"/>
                    </a:ext>
                  </a:extLst>
                </a:gridCol>
                <a:gridCol w="2756349">
                  <a:extLst>
                    <a:ext uri="{9D8B030D-6E8A-4147-A177-3AD203B41FA5}">
                      <a16:colId xmlns:a16="http://schemas.microsoft.com/office/drawing/2014/main" val="1370316857"/>
                    </a:ext>
                  </a:extLst>
                </a:gridCol>
                <a:gridCol w="1497275">
                  <a:extLst>
                    <a:ext uri="{9D8B030D-6E8A-4147-A177-3AD203B41FA5}">
                      <a16:colId xmlns:a16="http://schemas.microsoft.com/office/drawing/2014/main" val="3602542937"/>
                    </a:ext>
                  </a:extLst>
                </a:gridCol>
                <a:gridCol w="1395190">
                  <a:extLst>
                    <a:ext uri="{9D8B030D-6E8A-4147-A177-3AD203B41FA5}">
                      <a16:colId xmlns:a16="http://schemas.microsoft.com/office/drawing/2014/main" val="467244142"/>
                    </a:ext>
                  </a:extLst>
                </a:gridCol>
                <a:gridCol w="3590060">
                  <a:extLst>
                    <a:ext uri="{9D8B030D-6E8A-4147-A177-3AD203B41FA5}">
                      <a16:colId xmlns:a16="http://schemas.microsoft.com/office/drawing/2014/main" val="587789116"/>
                    </a:ext>
                  </a:extLst>
                </a:gridCol>
              </a:tblGrid>
              <a:tr h="388259">
                <a:tc gridSpan="5">
                  <a:txBody>
                    <a:bodyPr/>
                    <a:lstStyle/>
                    <a:p>
                      <a:pPr algn="ctr">
                        <a:lnSpc>
                          <a:spcPct val="150000"/>
                        </a:lnSpc>
                        <a:spcAft>
                          <a:spcPts val="0"/>
                        </a:spcAft>
                      </a:pPr>
                      <a:r>
                        <a:rPr lang="zh-CN" sz="1800" kern="100" dirty="0">
                          <a:effectLst/>
                        </a:rPr>
                        <a:t>过程与产品质量检查</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2781512"/>
                  </a:ext>
                </a:extLst>
              </a:tr>
              <a:tr h="431414">
                <a:tc>
                  <a:txBody>
                    <a:bodyPr/>
                    <a:lstStyle/>
                    <a:p>
                      <a:pPr algn="just">
                        <a:lnSpc>
                          <a:spcPct val="150000"/>
                        </a:lnSpc>
                        <a:spcAft>
                          <a:spcPts val="0"/>
                        </a:spcAft>
                      </a:pPr>
                      <a:r>
                        <a:rPr lang="zh-CN" sz="2000" kern="100">
                          <a:effectLst/>
                        </a:rPr>
                        <a:t>质量保证员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4">
                  <a:txBody>
                    <a:bodyPr/>
                    <a:lstStyle/>
                    <a:p>
                      <a:pPr algn="ctr">
                        <a:lnSpc>
                          <a:spcPct val="150000"/>
                        </a:lnSpc>
                        <a:spcAft>
                          <a:spcPts val="0"/>
                        </a:spcAft>
                      </a:pPr>
                      <a:r>
                        <a:rPr lang="zh-CN" sz="1800" kern="100" dirty="0">
                          <a:effectLst/>
                        </a:rPr>
                        <a:t>杨以恒</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09154100"/>
                  </a:ext>
                </a:extLst>
              </a:tr>
              <a:tr h="431414">
                <a:tc>
                  <a:txBody>
                    <a:bodyPr/>
                    <a:lstStyle/>
                    <a:p>
                      <a:pPr algn="just">
                        <a:lnSpc>
                          <a:spcPct val="150000"/>
                        </a:lnSpc>
                        <a:spcAft>
                          <a:spcPts val="0"/>
                        </a:spcAft>
                      </a:pPr>
                      <a:r>
                        <a:rPr lang="zh-CN" sz="2000" kern="100">
                          <a:effectLst/>
                        </a:rPr>
                        <a:t>主要过程域</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主要工作成果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阶段负责人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检查时间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参与人员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2763059"/>
                  </a:ext>
                </a:extLst>
              </a:tr>
              <a:tr h="324676">
                <a:tc>
                  <a:txBody>
                    <a:bodyPr/>
                    <a:lstStyle/>
                    <a:p>
                      <a:pPr algn="ctr">
                        <a:spcAft>
                          <a:spcPts val="0"/>
                        </a:spcAft>
                      </a:pPr>
                      <a:r>
                        <a:rPr lang="en-US" sz="2000" kern="100">
                          <a:effectLst/>
                        </a:rPr>
                        <a:t>M0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项目可行性报告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TBD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杨以恒、叶柏成、徐哲远、骆佳俊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5315689"/>
                  </a:ext>
                </a:extLst>
              </a:tr>
              <a:tr h="599245">
                <a:tc>
                  <a:txBody>
                    <a:bodyPr/>
                    <a:lstStyle/>
                    <a:p>
                      <a:pPr algn="ctr">
                        <a:spcAft>
                          <a:spcPts val="0"/>
                        </a:spcAft>
                      </a:pPr>
                      <a:r>
                        <a:rPr lang="en-US" sz="2000" kern="100">
                          <a:effectLst/>
                        </a:rPr>
                        <a:t>M1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项目章程、项目总体计划、需求工程计划</a:t>
                      </a:r>
                      <a:r>
                        <a:rPr lang="en-US" sz="1800" kern="100">
                          <a:effectLst/>
                        </a:rPr>
                        <a:t>-</a:t>
                      </a:r>
                      <a:r>
                        <a:rPr lang="zh-CN" sz="1800" kern="100">
                          <a:effectLst/>
                        </a:rPr>
                        <a:t>初步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TBD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杨以恒、叶柏成、徐哲远、骆佳俊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184261"/>
                  </a:ext>
                </a:extLst>
              </a:tr>
              <a:tr h="497250">
                <a:tc>
                  <a:txBody>
                    <a:bodyPr/>
                    <a:lstStyle/>
                    <a:p>
                      <a:pPr algn="ctr">
                        <a:spcAft>
                          <a:spcPts val="0"/>
                        </a:spcAft>
                      </a:pPr>
                      <a:r>
                        <a:rPr lang="en-US" sz="2000" kern="100">
                          <a:effectLst/>
                        </a:rPr>
                        <a:t>M2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QA</a:t>
                      </a:r>
                      <a:r>
                        <a:rPr lang="zh-CN" sz="1800" kern="100">
                          <a:effectLst/>
                        </a:rPr>
                        <a:t>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杨以恒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TBD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rPr>
                        <a:t>沈启航、叶柏成、徐哲远、骆佳俊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5180143"/>
                  </a:ext>
                </a:extLst>
              </a:tr>
              <a:tr h="335454">
                <a:tc>
                  <a:txBody>
                    <a:bodyPr/>
                    <a:lstStyle/>
                    <a:p>
                      <a:pPr algn="ctr">
                        <a:spcAft>
                          <a:spcPts val="0"/>
                        </a:spcAft>
                      </a:pPr>
                      <a:r>
                        <a:rPr lang="en-US" sz="2000" kern="100">
                          <a:effectLst/>
                        </a:rPr>
                        <a:t>M3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需求工程计划修改及评审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TBD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rPr>
                        <a:t>沈启航、杨以恒、徐哲远、骆佳俊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518993"/>
                  </a:ext>
                </a:extLst>
              </a:tr>
              <a:tr h="326753">
                <a:tc>
                  <a:txBody>
                    <a:bodyPr/>
                    <a:lstStyle/>
                    <a:p>
                      <a:pPr algn="ctr">
                        <a:spcAft>
                          <a:spcPts val="0"/>
                        </a:spcAft>
                      </a:pPr>
                      <a:r>
                        <a:rPr lang="en-US" sz="2000" kern="100">
                          <a:effectLst/>
                        </a:rPr>
                        <a:t>M4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软件需求规格说明书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TBD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沈启航、杨以恒、徐哲远、骆佳俊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3405023"/>
                  </a:ext>
                </a:extLst>
              </a:tr>
              <a:tr h="584418">
                <a:tc>
                  <a:txBody>
                    <a:bodyPr/>
                    <a:lstStyle/>
                    <a:p>
                      <a:pPr algn="ctr">
                        <a:spcAft>
                          <a:spcPts val="0"/>
                        </a:spcAft>
                      </a:pPr>
                      <a:r>
                        <a:rPr lang="en-US" sz="2000" kern="100">
                          <a:effectLst/>
                        </a:rPr>
                        <a:t>M5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软件需求规格说明书修改及评审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TBD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rPr>
                        <a:t>沈启航、杨以恒、徐哲远、叶柏成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1406989"/>
                  </a:ext>
                </a:extLst>
              </a:tr>
              <a:tr h="324676">
                <a:tc>
                  <a:txBody>
                    <a:bodyPr/>
                    <a:lstStyle/>
                    <a:p>
                      <a:pPr algn="ctr">
                        <a:spcAft>
                          <a:spcPts val="0"/>
                        </a:spcAft>
                      </a:pPr>
                      <a:r>
                        <a:rPr lang="en-US" sz="2000" kern="100">
                          <a:effectLst/>
                        </a:rPr>
                        <a:t>M6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软件需求变更文档</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TBD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rPr>
                        <a:t>沈启航、杨以恒、徐哲远、骆佳俊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7014923"/>
                  </a:ext>
                </a:extLst>
              </a:tr>
              <a:tr h="657836">
                <a:tc>
                  <a:txBody>
                    <a:bodyPr/>
                    <a:lstStyle/>
                    <a:p>
                      <a:pPr algn="ctr">
                        <a:spcAft>
                          <a:spcPts val="0"/>
                        </a:spcAft>
                      </a:pPr>
                      <a:r>
                        <a:rPr lang="en-US" sz="2000" kern="100">
                          <a:effectLst/>
                        </a:rPr>
                        <a:t>M7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软件需求变更文档修改及评审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TBD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rPr>
                        <a:t>沈启航、杨以恒、徐哲远、叶柏成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4814123"/>
                  </a:ext>
                </a:extLst>
              </a:tr>
            </a:tbl>
          </a:graphicData>
        </a:graphic>
      </p:graphicFrame>
      <p:graphicFrame>
        <p:nvGraphicFramePr>
          <p:cNvPr id="6" name="表格 5">
            <a:extLst>
              <a:ext uri="{FF2B5EF4-FFF2-40B4-BE49-F238E27FC236}">
                <a16:creationId xmlns:a16="http://schemas.microsoft.com/office/drawing/2014/main" id="{737C4AC9-3485-4026-97E8-AAB446760597}"/>
              </a:ext>
            </a:extLst>
          </p:cNvPr>
          <p:cNvGraphicFramePr>
            <a:graphicFrameLocks noGrp="1"/>
          </p:cNvGraphicFramePr>
          <p:nvPr>
            <p:extLst>
              <p:ext uri="{D42A27DB-BD31-4B8C-83A1-F6EECF244321}">
                <p14:modId xmlns:p14="http://schemas.microsoft.com/office/powerpoint/2010/main" val="1392737744"/>
              </p:ext>
            </p:extLst>
          </p:nvPr>
        </p:nvGraphicFramePr>
        <p:xfrm>
          <a:off x="2189747" y="2514598"/>
          <a:ext cx="7812504" cy="1828800"/>
        </p:xfrm>
        <a:graphic>
          <a:graphicData uri="http://schemas.openxmlformats.org/drawingml/2006/table">
            <a:tbl>
              <a:tblPr firstRow="1" firstCol="1" bandRow="1">
                <a:tableStyleId>{F5AB1C69-6EDB-4FF4-983F-18BD219EF322}</a:tableStyleId>
              </a:tblPr>
              <a:tblGrid>
                <a:gridCol w="2799177">
                  <a:extLst>
                    <a:ext uri="{9D8B030D-6E8A-4147-A177-3AD203B41FA5}">
                      <a16:colId xmlns:a16="http://schemas.microsoft.com/office/drawing/2014/main" val="1741596955"/>
                    </a:ext>
                  </a:extLst>
                </a:gridCol>
                <a:gridCol w="1032645">
                  <a:extLst>
                    <a:ext uri="{9D8B030D-6E8A-4147-A177-3AD203B41FA5}">
                      <a16:colId xmlns:a16="http://schemas.microsoft.com/office/drawing/2014/main" val="3510969681"/>
                    </a:ext>
                  </a:extLst>
                </a:gridCol>
                <a:gridCol w="2357805">
                  <a:extLst>
                    <a:ext uri="{9D8B030D-6E8A-4147-A177-3AD203B41FA5}">
                      <a16:colId xmlns:a16="http://schemas.microsoft.com/office/drawing/2014/main" val="1890153906"/>
                    </a:ext>
                  </a:extLst>
                </a:gridCol>
                <a:gridCol w="1622877">
                  <a:extLst>
                    <a:ext uri="{9D8B030D-6E8A-4147-A177-3AD203B41FA5}">
                      <a16:colId xmlns:a16="http://schemas.microsoft.com/office/drawing/2014/main" val="544430361"/>
                    </a:ext>
                  </a:extLst>
                </a:gridCol>
              </a:tblGrid>
              <a:tr h="286084">
                <a:tc>
                  <a:txBody>
                    <a:bodyPr/>
                    <a:lstStyle/>
                    <a:p>
                      <a:pPr algn="ctr">
                        <a:spcAft>
                          <a:spcPts val="0"/>
                        </a:spcAft>
                      </a:pPr>
                      <a:r>
                        <a:rPr lang="zh-CN" sz="2000" kern="100" dirty="0">
                          <a:effectLst/>
                        </a:rPr>
                        <a:t>问题名称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解决流程</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备注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0863309"/>
                  </a:ext>
                </a:extLst>
              </a:tr>
              <a:tr h="572169">
                <a:tc>
                  <a:txBody>
                    <a:bodyPr/>
                    <a:lstStyle/>
                    <a:p>
                      <a:pPr algn="ctr">
                        <a:spcAft>
                          <a:spcPts val="0"/>
                        </a:spcAft>
                      </a:pPr>
                      <a:r>
                        <a:rPr lang="zh-CN" sz="2000" kern="100" dirty="0">
                          <a:effectLst/>
                        </a:rPr>
                        <a:t>无法评判内容是否合乎标准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小组讨论投票决定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1867739"/>
                  </a:ext>
                </a:extLst>
              </a:tr>
              <a:tr h="858253">
                <a:tc>
                  <a:txBody>
                    <a:bodyPr/>
                    <a:lstStyle/>
                    <a:p>
                      <a:pPr algn="ctr">
                        <a:spcAft>
                          <a:spcPts val="0"/>
                        </a:spcAft>
                      </a:pPr>
                      <a:r>
                        <a:rPr lang="zh-CN" sz="2000" kern="100">
                          <a:effectLst/>
                        </a:rPr>
                        <a:t>测试工具难以使用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叶柏成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决定人员学习测试工具并定下具体时间进行组员培训</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3646285"/>
                  </a:ext>
                </a:extLst>
              </a:tr>
            </a:tbl>
          </a:graphicData>
        </a:graphic>
      </p:graphicFrame>
    </p:spTree>
    <p:extLst>
      <p:ext uri="{BB962C8B-B14F-4D97-AF65-F5344CB8AC3E}">
        <p14:creationId xmlns:p14="http://schemas.microsoft.com/office/powerpoint/2010/main" val="1968224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500"/>
                                        <p:tgtEl>
                                          <p:spTgt spid="5"/>
                                        </p:tgtEl>
                                      </p:cBhvr>
                                    </p:animEffect>
                                    <p:anim calcmode="lin" valueType="num">
                                      <p:cBhvr>
                                        <p:cTn id="14" dur="500"/>
                                        <p:tgtEl>
                                          <p:spTgt spid="5"/>
                                        </p:tgtEl>
                                        <p:attrNameLst>
                                          <p:attrName>ppt_x</p:attrName>
                                        </p:attrNameLst>
                                      </p:cBhvr>
                                      <p:tavLst>
                                        <p:tav tm="0">
                                          <p:val>
                                            <p:strVal val="ppt_x"/>
                                          </p:val>
                                        </p:tav>
                                        <p:tav tm="100000">
                                          <p:val>
                                            <p:strVal val="ppt_x"/>
                                          </p:val>
                                        </p:tav>
                                      </p:tavLst>
                                    </p:anim>
                                    <p:anim calcmode="lin" valueType="num">
                                      <p:cBhvr>
                                        <p:cTn id="15" dur="500"/>
                                        <p:tgtEl>
                                          <p:spTgt spid="5"/>
                                        </p:tgtEl>
                                        <p:attrNameLst>
                                          <p:attrName>ppt_y</p:attrName>
                                        </p:attrNameLst>
                                      </p:cBhvr>
                                      <p:tavLst>
                                        <p:tav tm="0">
                                          <p:val>
                                            <p:strVal val="ppt_y"/>
                                          </p:val>
                                        </p:tav>
                                        <p:tav tm="100000">
                                          <p:val>
                                            <p:strVal val="ppt_y+.1"/>
                                          </p:val>
                                        </p:tav>
                                      </p:tavLst>
                                    </p:anim>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500"/>
                                        <p:tgtEl>
                                          <p:spTgt spid="3"/>
                                        </p:tgtEl>
                                      </p:cBhvr>
                                    </p:animEffect>
                                    <p:anim calcmode="lin" valueType="num">
                                      <p:cBhvr>
                                        <p:cTn id="28" dur="500"/>
                                        <p:tgtEl>
                                          <p:spTgt spid="3"/>
                                        </p:tgtEl>
                                        <p:attrNameLst>
                                          <p:attrName>ppt_x</p:attrName>
                                        </p:attrNameLst>
                                      </p:cBhvr>
                                      <p:tavLst>
                                        <p:tav tm="0">
                                          <p:val>
                                            <p:strVal val="ppt_x"/>
                                          </p:val>
                                        </p:tav>
                                        <p:tav tm="100000">
                                          <p:val>
                                            <p:strVal val="ppt_x"/>
                                          </p:val>
                                        </p:tav>
                                      </p:tavLst>
                                    </p:anim>
                                    <p:anim calcmode="lin" valueType="num">
                                      <p:cBhvr>
                                        <p:cTn id="29" dur="500"/>
                                        <p:tgtEl>
                                          <p:spTgt spid="3"/>
                                        </p:tgtEl>
                                        <p:attrNameLst>
                                          <p:attrName>ppt_y</p:attrName>
                                        </p:attrNameLst>
                                      </p:cBhvr>
                                      <p:tavLst>
                                        <p:tav tm="0">
                                          <p:val>
                                            <p:strVal val="ppt_y"/>
                                          </p:val>
                                        </p:tav>
                                        <p:tav tm="100000">
                                          <p:val>
                                            <p:strVal val="ppt_y+.1"/>
                                          </p:val>
                                        </p:tav>
                                      </p:tavLst>
                                    </p:anim>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anim calcmode="lin" valueType="num">
                                      <p:cBhvr>
                                        <p:cTn id="36" dur="500" fill="hold"/>
                                        <p:tgtEl>
                                          <p:spTgt spid="2"/>
                                        </p:tgtEl>
                                        <p:attrNameLst>
                                          <p:attrName>ppt_x</p:attrName>
                                        </p:attrNameLst>
                                      </p:cBhvr>
                                      <p:tavLst>
                                        <p:tav tm="0">
                                          <p:val>
                                            <p:strVal val="#ppt_x"/>
                                          </p:val>
                                        </p:tav>
                                        <p:tav tm="100000">
                                          <p:val>
                                            <p:strVal val="#ppt_x"/>
                                          </p:val>
                                        </p:tav>
                                      </p:tavLst>
                                    </p:anim>
                                    <p:anim calcmode="lin" valueType="num">
                                      <p:cBhvr>
                                        <p:cTn id="37"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500"/>
                                        <p:tgtEl>
                                          <p:spTgt spid="2"/>
                                        </p:tgtEl>
                                      </p:cBhvr>
                                    </p:animEffect>
                                    <p:anim calcmode="lin" valueType="num">
                                      <p:cBhvr>
                                        <p:cTn id="42" dur="500"/>
                                        <p:tgtEl>
                                          <p:spTgt spid="2"/>
                                        </p:tgtEl>
                                        <p:attrNameLst>
                                          <p:attrName>ppt_x</p:attrName>
                                        </p:attrNameLst>
                                      </p:cBhvr>
                                      <p:tavLst>
                                        <p:tav tm="0">
                                          <p:val>
                                            <p:strVal val="ppt_x"/>
                                          </p:val>
                                        </p:tav>
                                        <p:tav tm="100000">
                                          <p:val>
                                            <p:strVal val="ppt_x"/>
                                          </p:val>
                                        </p:tav>
                                      </p:tavLst>
                                    </p:anim>
                                    <p:anim calcmode="lin" valueType="num">
                                      <p:cBhvr>
                                        <p:cTn id="43" dur="500"/>
                                        <p:tgtEl>
                                          <p:spTgt spid="2"/>
                                        </p:tgtEl>
                                        <p:attrNameLst>
                                          <p:attrName>ppt_y</p:attrName>
                                        </p:attrNameLst>
                                      </p:cBhvr>
                                      <p:tavLst>
                                        <p:tav tm="0">
                                          <p:val>
                                            <p:strVal val="ppt_y"/>
                                          </p:val>
                                        </p:tav>
                                        <p:tav tm="100000">
                                          <p:val>
                                            <p:strVal val="ppt_y+.1"/>
                                          </p:val>
                                        </p:tav>
                                      </p:tavLst>
                                    </p:anim>
                                    <p:set>
                                      <p:cBhvr>
                                        <p:cTn id="44" dur="1" fill="hold">
                                          <p:stCondLst>
                                            <p:cond delay="499"/>
                                          </p:stCondLst>
                                        </p:cTn>
                                        <p:tgtEl>
                                          <p:spTgt spid="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strVal val="#ppt_w+.3"/>
                                          </p:val>
                                        </p:tav>
                                        <p:tav tm="100000">
                                          <p:val>
                                            <p:strVal val="#ppt_w"/>
                                          </p:val>
                                        </p:tav>
                                      </p:tavLst>
                                    </p:anim>
                                    <p:anim calcmode="lin" valueType="num">
                                      <p:cBhvr>
                                        <p:cTn id="50" dur="500" fill="hold"/>
                                        <p:tgtEl>
                                          <p:spTgt spid="6"/>
                                        </p:tgtEl>
                                        <p:attrNameLst>
                                          <p:attrName>ppt_h</p:attrName>
                                        </p:attrNameLst>
                                      </p:cBhvr>
                                      <p:tavLst>
                                        <p:tav tm="0">
                                          <p:val>
                                            <p:strVal val="#ppt_h"/>
                                          </p:val>
                                        </p:tav>
                                        <p:tav tm="100000">
                                          <p:val>
                                            <p:strVal val="#ppt_h"/>
                                          </p:val>
                                        </p:tav>
                                      </p:tavLst>
                                    </p:anim>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xit" presetSubtype="0" accel="100000" fill="hold" nodeType="clickEffect">
                                  <p:stCondLst>
                                    <p:cond delay="0"/>
                                  </p:stCondLst>
                                  <p:childTnLst>
                                    <p:anim calcmode="lin" valueType="num">
                                      <p:cBhvr>
                                        <p:cTn id="55" dur="500"/>
                                        <p:tgtEl>
                                          <p:spTgt spid="6"/>
                                        </p:tgtEl>
                                        <p:attrNameLst>
                                          <p:attrName>ppt_w</p:attrName>
                                        </p:attrNameLst>
                                      </p:cBhvr>
                                      <p:tavLst>
                                        <p:tav tm="0">
                                          <p:val>
                                            <p:strVal val="ppt_w"/>
                                          </p:val>
                                        </p:tav>
                                        <p:tav tm="100000">
                                          <p:val>
                                            <p:strVal val="ppt_w+.3"/>
                                          </p:val>
                                        </p:tav>
                                      </p:tavLst>
                                    </p:anim>
                                    <p:anim calcmode="lin" valueType="num">
                                      <p:cBhvr>
                                        <p:cTn id="56" dur="500"/>
                                        <p:tgtEl>
                                          <p:spTgt spid="6"/>
                                        </p:tgtEl>
                                        <p:attrNameLst>
                                          <p:attrName>ppt_h</p:attrName>
                                        </p:attrNameLst>
                                      </p:cBhvr>
                                      <p:tavLst>
                                        <p:tav tm="0">
                                          <p:val>
                                            <p:strVal val="ppt_h"/>
                                          </p:val>
                                        </p:tav>
                                        <p:tav tm="100000">
                                          <p:val>
                                            <p:strVal val="ppt_h"/>
                                          </p:val>
                                        </p:tav>
                                      </p:tavLst>
                                    </p:anim>
                                    <p:animEffect transition="out" filter="fade">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3467616"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人力资源管理计划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4" name="表格 3">
            <a:extLst>
              <a:ext uri="{FF2B5EF4-FFF2-40B4-BE49-F238E27FC236}">
                <a16:creationId xmlns:a16="http://schemas.microsoft.com/office/drawing/2014/main" id="{682CBDDF-5412-4E36-B32F-F1F8F8FAE2EE}"/>
              </a:ext>
            </a:extLst>
          </p:cNvPr>
          <p:cNvGraphicFramePr>
            <a:graphicFrameLocks noGrp="1"/>
          </p:cNvGraphicFramePr>
          <p:nvPr>
            <p:extLst>
              <p:ext uri="{D42A27DB-BD31-4B8C-83A1-F6EECF244321}">
                <p14:modId xmlns:p14="http://schemas.microsoft.com/office/powerpoint/2010/main" val="2357185572"/>
              </p:ext>
            </p:extLst>
          </p:nvPr>
        </p:nvGraphicFramePr>
        <p:xfrm>
          <a:off x="954506" y="2665698"/>
          <a:ext cx="10282988" cy="1526604"/>
        </p:xfrm>
        <a:graphic>
          <a:graphicData uri="http://schemas.openxmlformats.org/drawingml/2006/table">
            <a:tbl>
              <a:tblPr firstRow="1" firstCol="1" bandRow="1">
                <a:tableStyleId>{F5AB1C69-6EDB-4FF4-983F-18BD219EF322}</a:tableStyleId>
              </a:tblPr>
              <a:tblGrid>
                <a:gridCol w="1390408">
                  <a:extLst>
                    <a:ext uri="{9D8B030D-6E8A-4147-A177-3AD203B41FA5}">
                      <a16:colId xmlns:a16="http://schemas.microsoft.com/office/drawing/2014/main" val="2343837701"/>
                    </a:ext>
                  </a:extLst>
                </a:gridCol>
                <a:gridCol w="1146620">
                  <a:extLst>
                    <a:ext uri="{9D8B030D-6E8A-4147-A177-3AD203B41FA5}">
                      <a16:colId xmlns:a16="http://schemas.microsoft.com/office/drawing/2014/main" val="49723205"/>
                    </a:ext>
                  </a:extLst>
                </a:gridCol>
                <a:gridCol w="1163001">
                  <a:extLst>
                    <a:ext uri="{9D8B030D-6E8A-4147-A177-3AD203B41FA5}">
                      <a16:colId xmlns:a16="http://schemas.microsoft.com/office/drawing/2014/main" val="824108587"/>
                    </a:ext>
                  </a:extLst>
                </a:gridCol>
                <a:gridCol w="1457845">
                  <a:extLst>
                    <a:ext uri="{9D8B030D-6E8A-4147-A177-3AD203B41FA5}">
                      <a16:colId xmlns:a16="http://schemas.microsoft.com/office/drawing/2014/main" val="1370099291"/>
                    </a:ext>
                  </a:extLst>
                </a:gridCol>
                <a:gridCol w="1932875">
                  <a:extLst>
                    <a:ext uri="{9D8B030D-6E8A-4147-A177-3AD203B41FA5}">
                      <a16:colId xmlns:a16="http://schemas.microsoft.com/office/drawing/2014/main" val="3164900865"/>
                    </a:ext>
                  </a:extLst>
                </a:gridCol>
                <a:gridCol w="1916494">
                  <a:extLst>
                    <a:ext uri="{9D8B030D-6E8A-4147-A177-3AD203B41FA5}">
                      <a16:colId xmlns:a16="http://schemas.microsoft.com/office/drawing/2014/main" val="4074176620"/>
                    </a:ext>
                  </a:extLst>
                </a:gridCol>
                <a:gridCol w="1275745">
                  <a:extLst>
                    <a:ext uri="{9D8B030D-6E8A-4147-A177-3AD203B41FA5}">
                      <a16:colId xmlns:a16="http://schemas.microsoft.com/office/drawing/2014/main" val="2501161138"/>
                    </a:ext>
                  </a:extLst>
                </a:gridCol>
              </a:tblGrid>
              <a:tr h="0">
                <a:tc>
                  <a:txBody>
                    <a:bodyPr/>
                    <a:lstStyle/>
                    <a:p>
                      <a:pPr algn="ctr">
                        <a:lnSpc>
                          <a:spcPct val="150000"/>
                        </a:lnSpc>
                        <a:spcAft>
                          <a:spcPts val="0"/>
                        </a:spcAft>
                      </a:pPr>
                      <a:r>
                        <a:rPr lang="zh-CN" sz="2400" kern="100">
                          <a:effectLst/>
                        </a:rPr>
                        <a:t>职务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班级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学号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6947419"/>
                  </a:ext>
                </a:extLst>
              </a:tr>
              <a:tr h="0">
                <a:tc>
                  <a:txBody>
                    <a:bodyPr/>
                    <a:lstStyle/>
                    <a:p>
                      <a:pPr algn="just">
                        <a:lnSpc>
                          <a:spcPct val="150000"/>
                        </a:lnSpc>
                        <a:spcAft>
                          <a:spcPts val="0"/>
                        </a:spcAft>
                      </a:pPr>
                      <a:r>
                        <a:rPr lang="zh-CN" sz="2400" kern="10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沈启航</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软件工程</a:t>
                      </a:r>
                      <a:r>
                        <a:rPr lang="en-US" sz="2400" kern="100" dirty="0">
                          <a:effectLst/>
                        </a:rPr>
                        <a:t>1602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31601404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15988122404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31601404@stu.zucc.edu.cn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弘毅</a:t>
                      </a:r>
                      <a:r>
                        <a:rPr lang="en-US" sz="2400" kern="100" dirty="0">
                          <a:effectLst/>
                        </a:rPr>
                        <a:t>B1-614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2536293"/>
                  </a:ext>
                </a:extLst>
              </a:tr>
            </a:tbl>
          </a:graphicData>
        </a:graphic>
      </p:graphicFrame>
      <p:graphicFrame>
        <p:nvGraphicFramePr>
          <p:cNvPr id="7" name="表格 6">
            <a:extLst>
              <a:ext uri="{FF2B5EF4-FFF2-40B4-BE49-F238E27FC236}">
                <a16:creationId xmlns:a16="http://schemas.microsoft.com/office/drawing/2014/main" id="{9BD4AC26-5AB7-4A87-8EE7-DE7293F123F1}"/>
              </a:ext>
            </a:extLst>
          </p:cNvPr>
          <p:cNvGraphicFramePr>
            <a:graphicFrameLocks noGrp="1"/>
          </p:cNvGraphicFramePr>
          <p:nvPr>
            <p:extLst>
              <p:ext uri="{D42A27DB-BD31-4B8C-83A1-F6EECF244321}">
                <p14:modId xmlns:p14="http://schemas.microsoft.com/office/powerpoint/2010/main" val="1923092604"/>
              </p:ext>
            </p:extLst>
          </p:nvPr>
        </p:nvGraphicFramePr>
        <p:xfrm>
          <a:off x="954506" y="2665698"/>
          <a:ext cx="10282988" cy="1526604"/>
        </p:xfrm>
        <a:graphic>
          <a:graphicData uri="http://schemas.openxmlformats.org/drawingml/2006/table">
            <a:tbl>
              <a:tblPr firstRow="1" firstCol="1" bandRow="1">
                <a:tableStyleId>{F5AB1C69-6EDB-4FF4-983F-18BD219EF322}</a:tableStyleId>
              </a:tblPr>
              <a:tblGrid>
                <a:gridCol w="1387641">
                  <a:extLst>
                    <a:ext uri="{9D8B030D-6E8A-4147-A177-3AD203B41FA5}">
                      <a16:colId xmlns:a16="http://schemas.microsoft.com/office/drawing/2014/main" val="309000637"/>
                    </a:ext>
                  </a:extLst>
                </a:gridCol>
                <a:gridCol w="1122948">
                  <a:extLst>
                    <a:ext uri="{9D8B030D-6E8A-4147-A177-3AD203B41FA5}">
                      <a16:colId xmlns:a16="http://schemas.microsoft.com/office/drawing/2014/main" val="1357191622"/>
                    </a:ext>
                  </a:extLst>
                </a:gridCol>
                <a:gridCol w="1122947">
                  <a:extLst>
                    <a:ext uri="{9D8B030D-6E8A-4147-A177-3AD203B41FA5}">
                      <a16:colId xmlns:a16="http://schemas.microsoft.com/office/drawing/2014/main" val="3464197118"/>
                    </a:ext>
                  </a:extLst>
                </a:gridCol>
                <a:gridCol w="1459832">
                  <a:extLst>
                    <a:ext uri="{9D8B030D-6E8A-4147-A177-3AD203B41FA5}">
                      <a16:colId xmlns:a16="http://schemas.microsoft.com/office/drawing/2014/main" val="1723362650"/>
                    </a:ext>
                  </a:extLst>
                </a:gridCol>
                <a:gridCol w="1941094">
                  <a:extLst>
                    <a:ext uri="{9D8B030D-6E8A-4147-A177-3AD203B41FA5}">
                      <a16:colId xmlns:a16="http://schemas.microsoft.com/office/drawing/2014/main" val="258957405"/>
                    </a:ext>
                  </a:extLst>
                </a:gridCol>
                <a:gridCol w="1974309">
                  <a:extLst>
                    <a:ext uri="{9D8B030D-6E8A-4147-A177-3AD203B41FA5}">
                      <a16:colId xmlns:a16="http://schemas.microsoft.com/office/drawing/2014/main" val="3615142119"/>
                    </a:ext>
                  </a:extLst>
                </a:gridCol>
                <a:gridCol w="1274217">
                  <a:extLst>
                    <a:ext uri="{9D8B030D-6E8A-4147-A177-3AD203B41FA5}">
                      <a16:colId xmlns:a16="http://schemas.microsoft.com/office/drawing/2014/main" val="2452500798"/>
                    </a:ext>
                  </a:extLst>
                </a:gridCol>
              </a:tblGrid>
              <a:tr h="0">
                <a:tc>
                  <a:txBody>
                    <a:bodyPr/>
                    <a:lstStyle/>
                    <a:p>
                      <a:pPr algn="ctr">
                        <a:lnSpc>
                          <a:spcPct val="150000"/>
                        </a:lnSpc>
                        <a:spcAft>
                          <a:spcPts val="0"/>
                        </a:spcAft>
                      </a:pPr>
                      <a:r>
                        <a:rPr lang="zh-CN" sz="2400" kern="100">
                          <a:effectLst/>
                        </a:rPr>
                        <a:t>职务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班级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6155636"/>
                  </a:ext>
                </a:extLst>
              </a:tr>
              <a:tr h="0">
                <a:tc>
                  <a:txBody>
                    <a:bodyPr/>
                    <a:lstStyle/>
                    <a:p>
                      <a:pPr algn="just">
                        <a:lnSpc>
                          <a:spcPct val="150000"/>
                        </a:lnSpc>
                        <a:spcAft>
                          <a:spcPts val="0"/>
                        </a:spcAft>
                      </a:pPr>
                      <a:r>
                        <a:rPr lang="zh-CN" sz="2400" kern="100" dirty="0">
                          <a:effectLst/>
                        </a:rPr>
                        <a:t>任务审核员</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31601410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18989678901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31601410@stu.zucc.edu.cn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0045313"/>
                  </a:ext>
                </a:extLst>
              </a:tr>
            </a:tbl>
          </a:graphicData>
        </a:graphic>
      </p:graphicFrame>
      <p:graphicFrame>
        <p:nvGraphicFramePr>
          <p:cNvPr id="8" name="表格 7">
            <a:extLst>
              <a:ext uri="{FF2B5EF4-FFF2-40B4-BE49-F238E27FC236}">
                <a16:creationId xmlns:a16="http://schemas.microsoft.com/office/drawing/2014/main" id="{D35EB037-748E-49F5-9DFC-C6F4BEE0219C}"/>
              </a:ext>
            </a:extLst>
          </p:cNvPr>
          <p:cNvGraphicFramePr>
            <a:graphicFrameLocks noGrp="1"/>
          </p:cNvGraphicFramePr>
          <p:nvPr>
            <p:extLst>
              <p:ext uri="{D42A27DB-BD31-4B8C-83A1-F6EECF244321}">
                <p14:modId xmlns:p14="http://schemas.microsoft.com/office/powerpoint/2010/main" val="2365167852"/>
              </p:ext>
            </p:extLst>
          </p:nvPr>
        </p:nvGraphicFramePr>
        <p:xfrm>
          <a:off x="954506" y="584548"/>
          <a:ext cx="10282988" cy="5688904"/>
        </p:xfrm>
        <a:graphic>
          <a:graphicData uri="http://schemas.openxmlformats.org/drawingml/2006/table">
            <a:tbl>
              <a:tblPr firstRow="1" firstCol="1" bandRow="1">
                <a:tableStyleId>{F5AB1C69-6EDB-4FF4-983F-18BD219EF322}</a:tableStyleId>
              </a:tblPr>
              <a:tblGrid>
                <a:gridCol w="1403683">
                  <a:extLst>
                    <a:ext uri="{9D8B030D-6E8A-4147-A177-3AD203B41FA5}">
                      <a16:colId xmlns:a16="http://schemas.microsoft.com/office/drawing/2014/main" val="93865872"/>
                    </a:ext>
                  </a:extLst>
                </a:gridCol>
                <a:gridCol w="1106906">
                  <a:extLst>
                    <a:ext uri="{9D8B030D-6E8A-4147-A177-3AD203B41FA5}">
                      <a16:colId xmlns:a16="http://schemas.microsoft.com/office/drawing/2014/main" val="3787186533"/>
                    </a:ext>
                  </a:extLst>
                </a:gridCol>
                <a:gridCol w="1122947">
                  <a:extLst>
                    <a:ext uri="{9D8B030D-6E8A-4147-A177-3AD203B41FA5}">
                      <a16:colId xmlns:a16="http://schemas.microsoft.com/office/drawing/2014/main" val="2988151312"/>
                    </a:ext>
                  </a:extLst>
                </a:gridCol>
                <a:gridCol w="1475874">
                  <a:extLst>
                    <a:ext uri="{9D8B030D-6E8A-4147-A177-3AD203B41FA5}">
                      <a16:colId xmlns:a16="http://schemas.microsoft.com/office/drawing/2014/main" val="818923149"/>
                    </a:ext>
                  </a:extLst>
                </a:gridCol>
                <a:gridCol w="1941095">
                  <a:extLst>
                    <a:ext uri="{9D8B030D-6E8A-4147-A177-3AD203B41FA5}">
                      <a16:colId xmlns:a16="http://schemas.microsoft.com/office/drawing/2014/main" val="1108036502"/>
                    </a:ext>
                  </a:extLst>
                </a:gridCol>
                <a:gridCol w="1973178">
                  <a:extLst>
                    <a:ext uri="{9D8B030D-6E8A-4147-A177-3AD203B41FA5}">
                      <a16:colId xmlns:a16="http://schemas.microsoft.com/office/drawing/2014/main" val="3930898435"/>
                    </a:ext>
                  </a:extLst>
                </a:gridCol>
                <a:gridCol w="1259305">
                  <a:extLst>
                    <a:ext uri="{9D8B030D-6E8A-4147-A177-3AD203B41FA5}">
                      <a16:colId xmlns:a16="http://schemas.microsoft.com/office/drawing/2014/main" val="901710121"/>
                    </a:ext>
                  </a:extLst>
                </a:gridCol>
              </a:tblGrid>
              <a:tr h="482777">
                <a:tc>
                  <a:txBody>
                    <a:bodyPr/>
                    <a:lstStyle/>
                    <a:p>
                      <a:pPr algn="ctr">
                        <a:lnSpc>
                          <a:spcPct val="150000"/>
                        </a:lnSpc>
                        <a:spcAft>
                          <a:spcPts val="0"/>
                        </a:spcAft>
                      </a:pPr>
                      <a:r>
                        <a:rPr lang="zh-CN" sz="2400" kern="100">
                          <a:effectLst/>
                        </a:rPr>
                        <a:t>职务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ctr">
                        <a:lnSpc>
                          <a:spcPct val="150000"/>
                        </a:lnSpc>
                        <a:spcAft>
                          <a:spcPts val="0"/>
                        </a:spcAft>
                      </a:pPr>
                      <a:r>
                        <a:rPr lang="zh-CN" sz="2400" kern="100">
                          <a:effectLst/>
                        </a:rPr>
                        <a:t>班级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extLst>
                  <a:ext uri="{0D108BD9-81ED-4DB2-BD59-A6C34878D82A}">
                    <a16:rowId xmlns:a16="http://schemas.microsoft.com/office/drawing/2014/main" val="1608667990"/>
                  </a:ext>
                </a:extLst>
              </a:tr>
              <a:tr h="1007917">
                <a:tc>
                  <a:txBody>
                    <a:bodyPr/>
                    <a:lstStyle/>
                    <a:p>
                      <a:pPr algn="just">
                        <a:lnSpc>
                          <a:spcPct val="150000"/>
                        </a:lnSpc>
                        <a:spcAft>
                          <a:spcPts val="0"/>
                        </a:spcAft>
                      </a:pPr>
                      <a:r>
                        <a:rPr lang="zh-CN" sz="2400" kern="100">
                          <a:effectLst/>
                        </a:rPr>
                        <a:t>文档编写组组长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沈启航</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15988122404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31601404@stu.zucc.edu.cn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弘毅</a:t>
                      </a:r>
                      <a:r>
                        <a:rPr lang="en-US" sz="2400" kern="100">
                          <a:effectLst/>
                        </a:rPr>
                        <a:t>B1-614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extLst>
                  <a:ext uri="{0D108BD9-81ED-4DB2-BD59-A6C34878D82A}">
                    <a16:rowId xmlns:a16="http://schemas.microsoft.com/office/drawing/2014/main" val="3338581255"/>
                  </a:ext>
                </a:extLst>
              </a:tr>
              <a:tr h="715161">
                <a:tc>
                  <a:txBody>
                    <a:bodyPr/>
                    <a:lstStyle/>
                    <a:p>
                      <a:pPr algn="just">
                        <a:lnSpc>
                          <a:spcPct val="150000"/>
                        </a:lnSpc>
                        <a:spcAft>
                          <a:spcPts val="0"/>
                        </a:spcAft>
                      </a:pPr>
                      <a:r>
                        <a:rPr lang="zh-CN" sz="2400" kern="100">
                          <a:effectLst/>
                        </a:rPr>
                        <a:t>文档编写员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叶柏成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13588025779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31601411@stu.zucc.edu.cn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extLst>
                  <a:ext uri="{0D108BD9-81ED-4DB2-BD59-A6C34878D82A}">
                    <a16:rowId xmlns:a16="http://schemas.microsoft.com/office/drawing/2014/main" val="1640733313"/>
                  </a:ext>
                </a:extLst>
              </a:tr>
              <a:tr h="715161">
                <a:tc>
                  <a:txBody>
                    <a:bodyPr/>
                    <a:lstStyle/>
                    <a:p>
                      <a:pPr algn="just">
                        <a:lnSpc>
                          <a:spcPct val="150000"/>
                        </a:lnSpc>
                        <a:spcAft>
                          <a:spcPts val="0"/>
                        </a:spcAft>
                      </a:pPr>
                      <a:r>
                        <a:rPr lang="zh-CN" sz="2400" kern="100">
                          <a:effectLst/>
                        </a:rPr>
                        <a:t>文档编写员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18989678901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31601410@stu.zucc.edu.cn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extLst>
                  <a:ext uri="{0D108BD9-81ED-4DB2-BD59-A6C34878D82A}">
                    <a16:rowId xmlns:a16="http://schemas.microsoft.com/office/drawing/2014/main" val="3646655940"/>
                  </a:ext>
                </a:extLst>
              </a:tr>
              <a:tr h="715161">
                <a:tc>
                  <a:txBody>
                    <a:bodyPr/>
                    <a:lstStyle/>
                    <a:p>
                      <a:pPr algn="just">
                        <a:lnSpc>
                          <a:spcPct val="150000"/>
                        </a:lnSpc>
                        <a:spcAft>
                          <a:spcPts val="0"/>
                        </a:spcAft>
                      </a:pPr>
                      <a:r>
                        <a:rPr lang="zh-CN" sz="2400" kern="100">
                          <a:effectLst/>
                        </a:rPr>
                        <a:t>文档编写员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徐哲远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31601409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15968805302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31601409@stu.zucc.edu.cn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extLst>
                  <a:ext uri="{0D108BD9-81ED-4DB2-BD59-A6C34878D82A}">
                    <a16:rowId xmlns:a16="http://schemas.microsoft.com/office/drawing/2014/main" val="3398472799"/>
                  </a:ext>
                </a:extLst>
              </a:tr>
              <a:tr h="715161">
                <a:tc>
                  <a:txBody>
                    <a:bodyPr/>
                    <a:lstStyle/>
                    <a:p>
                      <a:pPr algn="just">
                        <a:lnSpc>
                          <a:spcPct val="150000"/>
                        </a:lnSpc>
                        <a:spcAft>
                          <a:spcPts val="0"/>
                        </a:spcAft>
                      </a:pPr>
                      <a:r>
                        <a:rPr lang="zh-CN" sz="2400" kern="100">
                          <a:effectLst/>
                        </a:rPr>
                        <a:t>文档编写员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骆佳俊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a:effectLst/>
                        </a:rPr>
                        <a:t>软件工程</a:t>
                      </a:r>
                      <a:r>
                        <a:rPr lang="en-US" sz="2400" kern="100">
                          <a:effectLst/>
                        </a:rPr>
                        <a:t>1601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31601215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18058735546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en-US" sz="2400" kern="100">
                          <a:effectLst/>
                        </a:rPr>
                        <a:t>31601215@stu.zucc.edu.cn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tc>
                  <a:txBody>
                    <a:bodyPr/>
                    <a:lstStyle/>
                    <a:p>
                      <a:pPr algn="just">
                        <a:lnSpc>
                          <a:spcPct val="150000"/>
                        </a:lnSpc>
                        <a:spcAft>
                          <a:spcPts val="0"/>
                        </a:spcAft>
                      </a:pPr>
                      <a:r>
                        <a:rPr lang="zh-CN" sz="2400" kern="100" dirty="0">
                          <a:effectLst/>
                        </a:rPr>
                        <a:t>弘毅</a:t>
                      </a:r>
                      <a:r>
                        <a:rPr lang="en-US" sz="2400" kern="100" dirty="0">
                          <a:effectLst/>
                        </a:rPr>
                        <a:t>B2-206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822" marR="41822" marT="0" marB="0"/>
                </a:tc>
                <a:extLst>
                  <a:ext uri="{0D108BD9-81ED-4DB2-BD59-A6C34878D82A}">
                    <a16:rowId xmlns:a16="http://schemas.microsoft.com/office/drawing/2014/main" val="106251999"/>
                  </a:ext>
                </a:extLst>
              </a:tr>
            </a:tbl>
          </a:graphicData>
        </a:graphic>
      </p:graphicFrame>
      <p:graphicFrame>
        <p:nvGraphicFramePr>
          <p:cNvPr id="9" name="表格 8">
            <a:extLst>
              <a:ext uri="{FF2B5EF4-FFF2-40B4-BE49-F238E27FC236}">
                <a16:creationId xmlns:a16="http://schemas.microsoft.com/office/drawing/2014/main" id="{BFE8C972-4D28-4532-95E5-0EC95017A8C6}"/>
              </a:ext>
            </a:extLst>
          </p:cNvPr>
          <p:cNvGraphicFramePr>
            <a:graphicFrameLocks noGrp="1"/>
          </p:cNvGraphicFramePr>
          <p:nvPr>
            <p:extLst>
              <p:ext uri="{D42A27DB-BD31-4B8C-83A1-F6EECF244321}">
                <p14:modId xmlns:p14="http://schemas.microsoft.com/office/powerpoint/2010/main" val="1006171416"/>
              </p:ext>
            </p:extLst>
          </p:nvPr>
        </p:nvGraphicFramePr>
        <p:xfrm>
          <a:off x="954508" y="2145410"/>
          <a:ext cx="10282986" cy="2567179"/>
        </p:xfrm>
        <a:graphic>
          <a:graphicData uri="http://schemas.openxmlformats.org/drawingml/2006/table">
            <a:tbl>
              <a:tblPr firstRow="1" firstCol="1" bandRow="1">
                <a:tableStyleId>{F5AB1C69-6EDB-4FF4-983F-18BD219EF322}</a:tableStyleId>
              </a:tblPr>
              <a:tblGrid>
                <a:gridCol w="1387640">
                  <a:extLst>
                    <a:ext uri="{9D8B030D-6E8A-4147-A177-3AD203B41FA5}">
                      <a16:colId xmlns:a16="http://schemas.microsoft.com/office/drawing/2014/main" val="2310822315"/>
                    </a:ext>
                  </a:extLst>
                </a:gridCol>
                <a:gridCol w="1122948">
                  <a:extLst>
                    <a:ext uri="{9D8B030D-6E8A-4147-A177-3AD203B41FA5}">
                      <a16:colId xmlns:a16="http://schemas.microsoft.com/office/drawing/2014/main" val="2792243466"/>
                    </a:ext>
                  </a:extLst>
                </a:gridCol>
                <a:gridCol w="1122947">
                  <a:extLst>
                    <a:ext uri="{9D8B030D-6E8A-4147-A177-3AD203B41FA5}">
                      <a16:colId xmlns:a16="http://schemas.microsoft.com/office/drawing/2014/main" val="496226526"/>
                    </a:ext>
                  </a:extLst>
                </a:gridCol>
                <a:gridCol w="1491916">
                  <a:extLst>
                    <a:ext uri="{9D8B030D-6E8A-4147-A177-3AD203B41FA5}">
                      <a16:colId xmlns:a16="http://schemas.microsoft.com/office/drawing/2014/main" val="3800882092"/>
                    </a:ext>
                  </a:extLst>
                </a:gridCol>
                <a:gridCol w="1925053">
                  <a:extLst>
                    <a:ext uri="{9D8B030D-6E8A-4147-A177-3AD203B41FA5}">
                      <a16:colId xmlns:a16="http://schemas.microsoft.com/office/drawing/2014/main" val="1255397900"/>
                    </a:ext>
                  </a:extLst>
                </a:gridCol>
                <a:gridCol w="1973178">
                  <a:extLst>
                    <a:ext uri="{9D8B030D-6E8A-4147-A177-3AD203B41FA5}">
                      <a16:colId xmlns:a16="http://schemas.microsoft.com/office/drawing/2014/main" val="3245059211"/>
                    </a:ext>
                  </a:extLst>
                </a:gridCol>
                <a:gridCol w="1259304">
                  <a:extLst>
                    <a:ext uri="{9D8B030D-6E8A-4147-A177-3AD203B41FA5}">
                      <a16:colId xmlns:a16="http://schemas.microsoft.com/office/drawing/2014/main" val="3328668869"/>
                    </a:ext>
                  </a:extLst>
                </a:gridCol>
              </a:tblGrid>
              <a:tr h="0">
                <a:tc>
                  <a:txBody>
                    <a:bodyPr/>
                    <a:lstStyle/>
                    <a:p>
                      <a:pPr algn="ctr">
                        <a:lnSpc>
                          <a:spcPct val="150000"/>
                        </a:lnSpc>
                        <a:spcAft>
                          <a:spcPts val="0"/>
                        </a:spcAft>
                      </a:pPr>
                      <a:r>
                        <a:rPr lang="zh-CN" sz="2400" kern="100" dirty="0">
                          <a:effectLst/>
                        </a:rPr>
                        <a:t>职务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班级</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5545958"/>
                  </a:ext>
                </a:extLst>
              </a:tr>
              <a:tr h="0">
                <a:tc>
                  <a:txBody>
                    <a:bodyPr/>
                    <a:lstStyle/>
                    <a:p>
                      <a:pPr algn="just">
                        <a:lnSpc>
                          <a:spcPct val="150000"/>
                        </a:lnSpc>
                        <a:spcAft>
                          <a:spcPts val="0"/>
                        </a:spcAft>
                      </a:pPr>
                      <a:r>
                        <a:rPr lang="zh-CN" sz="2400" kern="100" dirty="0">
                          <a:effectLst/>
                        </a:rPr>
                        <a:t>文档整合组组长</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叶柏成</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31601411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13588025779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31601411@stu.zucc.edu.cn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59469"/>
                  </a:ext>
                </a:extLst>
              </a:tr>
              <a:tr h="0">
                <a:tc>
                  <a:txBody>
                    <a:bodyPr/>
                    <a:lstStyle/>
                    <a:p>
                      <a:pPr algn="just">
                        <a:lnSpc>
                          <a:spcPct val="150000"/>
                        </a:lnSpc>
                        <a:spcAft>
                          <a:spcPts val="0"/>
                        </a:spcAft>
                      </a:pPr>
                      <a:r>
                        <a:rPr lang="zh-CN" sz="2400" kern="100">
                          <a:effectLst/>
                        </a:rPr>
                        <a:t>文档整合员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沈启航</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软件工程</a:t>
                      </a:r>
                      <a:r>
                        <a:rPr lang="en-US" sz="2400" kern="100">
                          <a:effectLst/>
                        </a:rPr>
                        <a:t>1601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31601404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15988122404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31601404@stu.zucc.edu.cn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弘毅</a:t>
                      </a:r>
                      <a:r>
                        <a:rPr lang="en-US" sz="2400" kern="100" dirty="0">
                          <a:effectLst/>
                        </a:rPr>
                        <a:t>B1-614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7720219"/>
                  </a:ext>
                </a:extLst>
              </a:tr>
            </a:tbl>
          </a:graphicData>
        </a:graphic>
      </p:graphicFrame>
      <p:graphicFrame>
        <p:nvGraphicFramePr>
          <p:cNvPr id="10" name="表格 9">
            <a:extLst>
              <a:ext uri="{FF2B5EF4-FFF2-40B4-BE49-F238E27FC236}">
                <a16:creationId xmlns:a16="http://schemas.microsoft.com/office/drawing/2014/main" id="{7D51B66C-2694-4028-942B-FAB958FCF8BC}"/>
              </a:ext>
            </a:extLst>
          </p:cNvPr>
          <p:cNvGraphicFramePr>
            <a:graphicFrameLocks noGrp="1"/>
          </p:cNvGraphicFramePr>
          <p:nvPr>
            <p:extLst>
              <p:ext uri="{D42A27DB-BD31-4B8C-83A1-F6EECF244321}">
                <p14:modId xmlns:p14="http://schemas.microsoft.com/office/powerpoint/2010/main" val="3222413120"/>
              </p:ext>
            </p:extLst>
          </p:nvPr>
        </p:nvGraphicFramePr>
        <p:xfrm>
          <a:off x="744083" y="537362"/>
          <a:ext cx="10703833" cy="5783274"/>
        </p:xfrm>
        <a:graphic>
          <a:graphicData uri="http://schemas.openxmlformats.org/drawingml/2006/table">
            <a:tbl>
              <a:tblPr firstRow="1" firstCol="1" bandRow="1">
                <a:tableStyleId>{F5AB1C69-6EDB-4FF4-983F-18BD219EF322}</a:tableStyleId>
              </a:tblPr>
              <a:tblGrid>
                <a:gridCol w="1458463">
                  <a:extLst>
                    <a:ext uri="{9D8B030D-6E8A-4147-A177-3AD203B41FA5}">
                      <a16:colId xmlns:a16="http://schemas.microsoft.com/office/drawing/2014/main" val="2654932971"/>
                    </a:ext>
                  </a:extLst>
                </a:gridCol>
                <a:gridCol w="1154875">
                  <a:extLst>
                    <a:ext uri="{9D8B030D-6E8A-4147-A177-3AD203B41FA5}">
                      <a16:colId xmlns:a16="http://schemas.microsoft.com/office/drawing/2014/main" val="3535609993"/>
                    </a:ext>
                  </a:extLst>
                </a:gridCol>
                <a:gridCol w="1168905">
                  <a:extLst>
                    <a:ext uri="{9D8B030D-6E8A-4147-A177-3AD203B41FA5}">
                      <a16:colId xmlns:a16="http://schemas.microsoft.com/office/drawing/2014/main" val="2816891058"/>
                    </a:ext>
                  </a:extLst>
                </a:gridCol>
                <a:gridCol w="1519578">
                  <a:extLst>
                    <a:ext uri="{9D8B030D-6E8A-4147-A177-3AD203B41FA5}">
                      <a16:colId xmlns:a16="http://schemas.microsoft.com/office/drawing/2014/main" val="2947249339"/>
                    </a:ext>
                  </a:extLst>
                </a:gridCol>
                <a:gridCol w="2037236">
                  <a:extLst>
                    <a:ext uri="{9D8B030D-6E8A-4147-A177-3AD203B41FA5}">
                      <a16:colId xmlns:a16="http://schemas.microsoft.com/office/drawing/2014/main" val="3016405586"/>
                    </a:ext>
                  </a:extLst>
                </a:gridCol>
                <a:gridCol w="2070633">
                  <a:extLst>
                    <a:ext uri="{9D8B030D-6E8A-4147-A177-3AD203B41FA5}">
                      <a16:colId xmlns:a16="http://schemas.microsoft.com/office/drawing/2014/main" val="2630072183"/>
                    </a:ext>
                  </a:extLst>
                </a:gridCol>
                <a:gridCol w="1294143">
                  <a:extLst>
                    <a:ext uri="{9D8B030D-6E8A-4147-A177-3AD203B41FA5}">
                      <a16:colId xmlns:a16="http://schemas.microsoft.com/office/drawing/2014/main" val="2126954749"/>
                    </a:ext>
                  </a:extLst>
                </a:gridCol>
              </a:tblGrid>
              <a:tr h="580399">
                <a:tc>
                  <a:txBody>
                    <a:bodyPr/>
                    <a:lstStyle/>
                    <a:p>
                      <a:pPr algn="ctr">
                        <a:lnSpc>
                          <a:spcPct val="150000"/>
                        </a:lnSpc>
                        <a:spcAft>
                          <a:spcPts val="0"/>
                        </a:spcAft>
                      </a:pPr>
                      <a:r>
                        <a:rPr lang="zh-CN" sz="2400" kern="100">
                          <a:effectLst/>
                        </a:rPr>
                        <a:t>职务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dirty="0">
                          <a:effectLst/>
                        </a:rPr>
                        <a:t>负责人</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dirty="0">
                          <a:effectLst/>
                        </a:rPr>
                        <a:t>班级</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dirty="0">
                          <a:effectLst/>
                        </a:rPr>
                        <a:t>邮箱</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dirty="0">
                          <a:effectLst/>
                        </a:rPr>
                        <a:t>寝室号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extLst>
                  <a:ext uri="{0D108BD9-81ED-4DB2-BD59-A6C34878D82A}">
                    <a16:rowId xmlns:a16="http://schemas.microsoft.com/office/drawing/2014/main" val="384915332"/>
                  </a:ext>
                </a:extLst>
              </a:tr>
              <a:tr h="1035751">
                <a:tc>
                  <a:txBody>
                    <a:bodyPr/>
                    <a:lstStyle/>
                    <a:p>
                      <a:pPr algn="ctr">
                        <a:lnSpc>
                          <a:spcPct val="150000"/>
                        </a:lnSpc>
                        <a:spcAft>
                          <a:spcPts val="0"/>
                        </a:spcAft>
                      </a:pPr>
                      <a:r>
                        <a:rPr lang="en-US" sz="2400" kern="100">
                          <a:effectLst/>
                        </a:rPr>
                        <a:t>PPT</a:t>
                      </a:r>
                      <a:r>
                        <a:rPr lang="zh-CN" sz="2400" kern="100">
                          <a:effectLst/>
                        </a:rPr>
                        <a:t>编写组组长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沈启航</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dirty="0">
                          <a:effectLst/>
                        </a:rPr>
                        <a:t>31601404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15988122404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31601404@stu.zucc.edu.cn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弘毅</a:t>
                      </a:r>
                      <a:r>
                        <a:rPr lang="en-US" sz="2400" kern="100">
                          <a:effectLst/>
                        </a:rPr>
                        <a:t>B1-614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extLst>
                  <a:ext uri="{0D108BD9-81ED-4DB2-BD59-A6C34878D82A}">
                    <a16:rowId xmlns:a16="http://schemas.microsoft.com/office/drawing/2014/main" val="585253349"/>
                  </a:ext>
                </a:extLst>
              </a:tr>
              <a:tr h="683797">
                <a:tc>
                  <a:txBody>
                    <a:bodyPr/>
                    <a:lstStyle/>
                    <a:p>
                      <a:pPr algn="ctr">
                        <a:lnSpc>
                          <a:spcPct val="150000"/>
                        </a:lnSpc>
                        <a:spcAft>
                          <a:spcPts val="0"/>
                        </a:spcAft>
                      </a:pPr>
                      <a:r>
                        <a:rPr lang="en-US" sz="2400" kern="100">
                          <a:effectLst/>
                        </a:rPr>
                        <a:t>PPT</a:t>
                      </a:r>
                      <a:r>
                        <a:rPr lang="zh-CN" sz="2400" kern="100">
                          <a:effectLst/>
                        </a:rPr>
                        <a:t>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叶柏成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31601411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13588025779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31601411@stu.zucc.edu.cn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extLst>
                  <a:ext uri="{0D108BD9-81ED-4DB2-BD59-A6C34878D82A}">
                    <a16:rowId xmlns:a16="http://schemas.microsoft.com/office/drawing/2014/main" val="3389707974"/>
                  </a:ext>
                </a:extLst>
              </a:tr>
              <a:tr h="683797">
                <a:tc>
                  <a:txBody>
                    <a:bodyPr/>
                    <a:lstStyle/>
                    <a:p>
                      <a:pPr algn="ctr">
                        <a:lnSpc>
                          <a:spcPct val="150000"/>
                        </a:lnSpc>
                        <a:spcAft>
                          <a:spcPts val="0"/>
                        </a:spcAft>
                      </a:pPr>
                      <a:r>
                        <a:rPr lang="en-US" sz="2400" kern="100">
                          <a:effectLst/>
                        </a:rPr>
                        <a:t>PPT</a:t>
                      </a:r>
                      <a:r>
                        <a:rPr lang="zh-CN" sz="2400" kern="100">
                          <a:effectLst/>
                        </a:rPr>
                        <a:t>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31601410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18989678901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31601410@stu.zucc.edu.cn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extLst>
                  <a:ext uri="{0D108BD9-81ED-4DB2-BD59-A6C34878D82A}">
                    <a16:rowId xmlns:a16="http://schemas.microsoft.com/office/drawing/2014/main" val="1970101952"/>
                  </a:ext>
                </a:extLst>
              </a:tr>
              <a:tr h="683797">
                <a:tc>
                  <a:txBody>
                    <a:bodyPr/>
                    <a:lstStyle/>
                    <a:p>
                      <a:pPr algn="ctr">
                        <a:lnSpc>
                          <a:spcPct val="150000"/>
                        </a:lnSpc>
                        <a:spcAft>
                          <a:spcPts val="0"/>
                        </a:spcAft>
                      </a:pPr>
                      <a:r>
                        <a:rPr lang="en-US" sz="2400" kern="100">
                          <a:effectLst/>
                        </a:rPr>
                        <a:t>PPT</a:t>
                      </a:r>
                      <a:r>
                        <a:rPr lang="zh-CN" sz="2400" kern="100">
                          <a:effectLst/>
                        </a:rPr>
                        <a:t>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徐哲远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31601409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15968805302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31601409@stu.zucc.edu.cn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extLst>
                  <a:ext uri="{0D108BD9-81ED-4DB2-BD59-A6C34878D82A}">
                    <a16:rowId xmlns:a16="http://schemas.microsoft.com/office/drawing/2014/main" val="1822785202"/>
                  </a:ext>
                </a:extLst>
              </a:tr>
              <a:tr h="683797">
                <a:tc>
                  <a:txBody>
                    <a:bodyPr/>
                    <a:lstStyle/>
                    <a:p>
                      <a:pPr algn="ctr">
                        <a:lnSpc>
                          <a:spcPct val="150000"/>
                        </a:lnSpc>
                        <a:spcAft>
                          <a:spcPts val="0"/>
                        </a:spcAft>
                      </a:pPr>
                      <a:r>
                        <a:rPr lang="en-US" sz="2400" kern="100">
                          <a:effectLst/>
                        </a:rPr>
                        <a:t>PPT</a:t>
                      </a:r>
                      <a:r>
                        <a:rPr lang="zh-CN" sz="2400" kern="100">
                          <a:effectLst/>
                        </a:rPr>
                        <a:t>编写员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骆佳俊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a:effectLst/>
                        </a:rPr>
                        <a:t>软件工程</a:t>
                      </a:r>
                      <a:r>
                        <a:rPr lang="en-US" sz="2400" kern="100">
                          <a:effectLst/>
                        </a:rPr>
                        <a:t>1601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31601215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18058735546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en-US" sz="2400" kern="100">
                          <a:effectLst/>
                        </a:rPr>
                        <a:t>31601215@stu.zucc.edu.cn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tc>
                  <a:txBody>
                    <a:bodyPr/>
                    <a:lstStyle/>
                    <a:p>
                      <a:pPr algn="ctr">
                        <a:lnSpc>
                          <a:spcPct val="150000"/>
                        </a:lnSpc>
                        <a:spcAft>
                          <a:spcPts val="0"/>
                        </a:spcAft>
                      </a:pPr>
                      <a:r>
                        <a:rPr lang="zh-CN" sz="2400" kern="100" dirty="0">
                          <a:effectLst/>
                        </a:rPr>
                        <a:t>弘毅</a:t>
                      </a:r>
                      <a:r>
                        <a:rPr lang="en-US" sz="2400" kern="100" dirty="0">
                          <a:effectLst/>
                        </a:rPr>
                        <a:t>B2-206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279" marR="50279" marT="0" marB="0"/>
                </a:tc>
                <a:extLst>
                  <a:ext uri="{0D108BD9-81ED-4DB2-BD59-A6C34878D82A}">
                    <a16:rowId xmlns:a16="http://schemas.microsoft.com/office/drawing/2014/main" val="3552709897"/>
                  </a:ext>
                </a:extLst>
              </a:tr>
            </a:tbl>
          </a:graphicData>
        </a:graphic>
      </p:graphicFrame>
      <p:graphicFrame>
        <p:nvGraphicFramePr>
          <p:cNvPr id="11" name="表格 10">
            <a:extLst>
              <a:ext uri="{FF2B5EF4-FFF2-40B4-BE49-F238E27FC236}">
                <a16:creationId xmlns:a16="http://schemas.microsoft.com/office/drawing/2014/main" id="{C740C0AF-67F2-4F53-8157-2EF4D0CBB4EC}"/>
              </a:ext>
            </a:extLst>
          </p:cNvPr>
          <p:cNvGraphicFramePr>
            <a:graphicFrameLocks noGrp="1"/>
          </p:cNvGraphicFramePr>
          <p:nvPr>
            <p:extLst>
              <p:ext uri="{D42A27DB-BD31-4B8C-83A1-F6EECF244321}">
                <p14:modId xmlns:p14="http://schemas.microsoft.com/office/powerpoint/2010/main" val="2077441048"/>
              </p:ext>
            </p:extLst>
          </p:nvPr>
        </p:nvGraphicFramePr>
        <p:xfrm>
          <a:off x="757051" y="2820316"/>
          <a:ext cx="10677896" cy="1526604"/>
        </p:xfrm>
        <a:graphic>
          <a:graphicData uri="http://schemas.openxmlformats.org/drawingml/2006/table">
            <a:tbl>
              <a:tblPr firstRow="1" firstCol="1" bandRow="1">
                <a:tableStyleId>{F5AB1C69-6EDB-4FF4-983F-18BD219EF322}</a:tableStyleId>
              </a:tblPr>
              <a:tblGrid>
                <a:gridCol w="1427747">
                  <a:extLst>
                    <a:ext uri="{9D8B030D-6E8A-4147-A177-3AD203B41FA5}">
                      <a16:colId xmlns:a16="http://schemas.microsoft.com/office/drawing/2014/main" val="2263317495"/>
                    </a:ext>
                  </a:extLst>
                </a:gridCol>
                <a:gridCol w="1155032">
                  <a:extLst>
                    <a:ext uri="{9D8B030D-6E8A-4147-A177-3AD203B41FA5}">
                      <a16:colId xmlns:a16="http://schemas.microsoft.com/office/drawing/2014/main" val="1348835412"/>
                    </a:ext>
                  </a:extLst>
                </a:gridCol>
                <a:gridCol w="1171074">
                  <a:extLst>
                    <a:ext uri="{9D8B030D-6E8A-4147-A177-3AD203B41FA5}">
                      <a16:colId xmlns:a16="http://schemas.microsoft.com/office/drawing/2014/main" val="615500551"/>
                    </a:ext>
                  </a:extLst>
                </a:gridCol>
                <a:gridCol w="1524000">
                  <a:extLst>
                    <a:ext uri="{9D8B030D-6E8A-4147-A177-3AD203B41FA5}">
                      <a16:colId xmlns:a16="http://schemas.microsoft.com/office/drawing/2014/main" val="3021431289"/>
                    </a:ext>
                  </a:extLst>
                </a:gridCol>
                <a:gridCol w="2053389">
                  <a:extLst>
                    <a:ext uri="{9D8B030D-6E8A-4147-A177-3AD203B41FA5}">
                      <a16:colId xmlns:a16="http://schemas.microsoft.com/office/drawing/2014/main" val="1980276676"/>
                    </a:ext>
                  </a:extLst>
                </a:gridCol>
                <a:gridCol w="2053390">
                  <a:extLst>
                    <a:ext uri="{9D8B030D-6E8A-4147-A177-3AD203B41FA5}">
                      <a16:colId xmlns:a16="http://schemas.microsoft.com/office/drawing/2014/main" val="3449763721"/>
                    </a:ext>
                  </a:extLst>
                </a:gridCol>
                <a:gridCol w="1293264">
                  <a:extLst>
                    <a:ext uri="{9D8B030D-6E8A-4147-A177-3AD203B41FA5}">
                      <a16:colId xmlns:a16="http://schemas.microsoft.com/office/drawing/2014/main" val="4282825680"/>
                    </a:ext>
                  </a:extLst>
                </a:gridCol>
              </a:tblGrid>
              <a:tr h="0">
                <a:tc>
                  <a:txBody>
                    <a:bodyPr/>
                    <a:lstStyle/>
                    <a:p>
                      <a:pPr algn="ctr">
                        <a:lnSpc>
                          <a:spcPct val="150000"/>
                        </a:lnSpc>
                        <a:spcAft>
                          <a:spcPts val="0"/>
                        </a:spcAft>
                      </a:pPr>
                      <a:r>
                        <a:rPr lang="zh-CN" sz="2400" kern="100" dirty="0">
                          <a:effectLst/>
                        </a:rPr>
                        <a:t>职务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班级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联系电话</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邮箱</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寝室号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8294699"/>
                  </a:ext>
                </a:extLst>
              </a:tr>
              <a:tr h="0">
                <a:tc>
                  <a:txBody>
                    <a:bodyPr/>
                    <a:lstStyle/>
                    <a:p>
                      <a:pPr algn="just">
                        <a:lnSpc>
                          <a:spcPct val="150000"/>
                        </a:lnSpc>
                        <a:spcAft>
                          <a:spcPts val="0"/>
                        </a:spcAft>
                      </a:pPr>
                      <a:r>
                        <a:rPr lang="en-US" sz="2400" kern="100" dirty="0">
                          <a:effectLst/>
                        </a:rPr>
                        <a:t>PPT</a:t>
                      </a:r>
                      <a:r>
                        <a:rPr lang="zh-CN" sz="2400" kern="100" dirty="0">
                          <a:effectLst/>
                        </a:rPr>
                        <a:t>编写员</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软件工程</a:t>
                      </a:r>
                      <a:r>
                        <a:rPr lang="en-US" sz="2400" kern="100" dirty="0">
                          <a:effectLst/>
                        </a:rPr>
                        <a:t>1602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31601409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15968805302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31601409@stu.zucc.edu.cn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4080174"/>
                  </a:ext>
                </a:extLst>
              </a:tr>
            </a:tbl>
          </a:graphicData>
        </a:graphic>
      </p:graphicFrame>
      <p:graphicFrame>
        <p:nvGraphicFramePr>
          <p:cNvPr id="12" name="表格 11">
            <a:extLst>
              <a:ext uri="{FF2B5EF4-FFF2-40B4-BE49-F238E27FC236}">
                <a16:creationId xmlns:a16="http://schemas.microsoft.com/office/drawing/2014/main" id="{0A370253-A06D-45BF-9CCD-0338B7E0FBD0}"/>
              </a:ext>
            </a:extLst>
          </p:cNvPr>
          <p:cNvGraphicFramePr>
            <a:graphicFrameLocks noGrp="1"/>
          </p:cNvGraphicFramePr>
          <p:nvPr>
            <p:extLst>
              <p:ext uri="{D42A27DB-BD31-4B8C-83A1-F6EECF244321}">
                <p14:modId xmlns:p14="http://schemas.microsoft.com/office/powerpoint/2010/main" val="917163768"/>
              </p:ext>
            </p:extLst>
          </p:nvPr>
        </p:nvGraphicFramePr>
        <p:xfrm>
          <a:off x="757051" y="2300028"/>
          <a:ext cx="10677896" cy="2567179"/>
        </p:xfrm>
        <a:graphic>
          <a:graphicData uri="http://schemas.openxmlformats.org/drawingml/2006/table">
            <a:tbl>
              <a:tblPr firstRow="1" firstCol="1" bandRow="1">
                <a:tableStyleId>{F5AB1C69-6EDB-4FF4-983F-18BD219EF322}</a:tableStyleId>
              </a:tblPr>
              <a:tblGrid>
                <a:gridCol w="1453686">
                  <a:extLst>
                    <a:ext uri="{9D8B030D-6E8A-4147-A177-3AD203B41FA5}">
                      <a16:colId xmlns:a16="http://schemas.microsoft.com/office/drawing/2014/main" val="427178255"/>
                    </a:ext>
                  </a:extLst>
                </a:gridCol>
                <a:gridCol w="1155032">
                  <a:extLst>
                    <a:ext uri="{9D8B030D-6E8A-4147-A177-3AD203B41FA5}">
                      <a16:colId xmlns:a16="http://schemas.microsoft.com/office/drawing/2014/main" val="159783872"/>
                    </a:ext>
                  </a:extLst>
                </a:gridCol>
                <a:gridCol w="1171074">
                  <a:extLst>
                    <a:ext uri="{9D8B030D-6E8A-4147-A177-3AD203B41FA5}">
                      <a16:colId xmlns:a16="http://schemas.microsoft.com/office/drawing/2014/main" val="3076317127"/>
                    </a:ext>
                  </a:extLst>
                </a:gridCol>
                <a:gridCol w="1524000">
                  <a:extLst>
                    <a:ext uri="{9D8B030D-6E8A-4147-A177-3AD203B41FA5}">
                      <a16:colId xmlns:a16="http://schemas.microsoft.com/office/drawing/2014/main" val="3682173917"/>
                    </a:ext>
                  </a:extLst>
                </a:gridCol>
                <a:gridCol w="2037347">
                  <a:extLst>
                    <a:ext uri="{9D8B030D-6E8A-4147-A177-3AD203B41FA5}">
                      <a16:colId xmlns:a16="http://schemas.microsoft.com/office/drawing/2014/main" val="1013173631"/>
                    </a:ext>
                  </a:extLst>
                </a:gridCol>
                <a:gridCol w="2069432">
                  <a:extLst>
                    <a:ext uri="{9D8B030D-6E8A-4147-A177-3AD203B41FA5}">
                      <a16:colId xmlns:a16="http://schemas.microsoft.com/office/drawing/2014/main" val="199557639"/>
                    </a:ext>
                  </a:extLst>
                </a:gridCol>
                <a:gridCol w="1267325">
                  <a:extLst>
                    <a:ext uri="{9D8B030D-6E8A-4147-A177-3AD203B41FA5}">
                      <a16:colId xmlns:a16="http://schemas.microsoft.com/office/drawing/2014/main" val="3210943068"/>
                    </a:ext>
                  </a:extLst>
                </a:gridCol>
              </a:tblGrid>
              <a:tr h="0">
                <a:tc>
                  <a:txBody>
                    <a:bodyPr/>
                    <a:lstStyle/>
                    <a:p>
                      <a:pPr algn="ctr">
                        <a:lnSpc>
                          <a:spcPct val="150000"/>
                        </a:lnSpc>
                        <a:spcAft>
                          <a:spcPts val="0"/>
                        </a:spcAft>
                      </a:pPr>
                      <a:r>
                        <a:rPr lang="zh-CN" sz="2400" kern="100" dirty="0">
                          <a:effectLst/>
                        </a:rPr>
                        <a:t>职务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班级</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0603943"/>
                  </a:ext>
                </a:extLst>
              </a:tr>
              <a:tr h="0">
                <a:tc>
                  <a:txBody>
                    <a:bodyPr/>
                    <a:lstStyle/>
                    <a:p>
                      <a:pPr algn="ctr">
                        <a:lnSpc>
                          <a:spcPct val="150000"/>
                        </a:lnSpc>
                        <a:spcAft>
                          <a:spcPts val="0"/>
                        </a:spcAft>
                      </a:pPr>
                      <a:r>
                        <a:rPr lang="en-US" sz="2400" kern="100">
                          <a:effectLst/>
                        </a:rPr>
                        <a:t>PPT</a:t>
                      </a:r>
                      <a:r>
                        <a:rPr lang="zh-CN" sz="2400" kern="100">
                          <a:effectLst/>
                        </a:rPr>
                        <a:t>修订组组长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叶柏成</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13588025779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31601411@stu.zucc.edu.cn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3803985"/>
                  </a:ext>
                </a:extLst>
              </a:tr>
              <a:tr h="0">
                <a:tc>
                  <a:txBody>
                    <a:bodyPr/>
                    <a:lstStyle/>
                    <a:p>
                      <a:pPr algn="just">
                        <a:lnSpc>
                          <a:spcPct val="150000"/>
                        </a:lnSpc>
                        <a:spcAft>
                          <a:spcPts val="0"/>
                        </a:spcAft>
                      </a:pPr>
                      <a:r>
                        <a:rPr lang="en-US" sz="2400" kern="100">
                          <a:effectLst/>
                        </a:rPr>
                        <a:t>PPT</a:t>
                      </a:r>
                      <a:r>
                        <a:rPr lang="zh-CN" sz="2400" kern="100">
                          <a:effectLst/>
                        </a:rPr>
                        <a:t>修订员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沈启航</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31601404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15988122404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31601404@stu.zucc.edu.cn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弘毅</a:t>
                      </a:r>
                      <a:r>
                        <a:rPr lang="en-US" sz="2400" kern="100" dirty="0">
                          <a:effectLst/>
                        </a:rPr>
                        <a:t>B1-614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1898429"/>
                  </a:ext>
                </a:extLst>
              </a:tr>
            </a:tbl>
          </a:graphicData>
        </a:graphic>
      </p:graphicFrame>
      <p:graphicFrame>
        <p:nvGraphicFramePr>
          <p:cNvPr id="15" name="表格 14">
            <a:extLst>
              <a:ext uri="{FF2B5EF4-FFF2-40B4-BE49-F238E27FC236}">
                <a16:creationId xmlns:a16="http://schemas.microsoft.com/office/drawing/2014/main" id="{5F07ED57-1D06-4E25-A582-7B99C759D535}"/>
              </a:ext>
            </a:extLst>
          </p:cNvPr>
          <p:cNvGraphicFramePr>
            <a:graphicFrameLocks noGrp="1"/>
          </p:cNvGraphicFramePr>
          <p:nvPr>
            <p:extLst>
              <p:ext uri="{D42A27DB-BD31-4B8C-83A1-F6EECF244321}">
                <p14:modId xmlns:p14="http://schemas.microsoft.com/office/powerpoint/2010/main" val="1008126150"/>
              </p:ext>
            </p:extLst>
          </p:nvPr>
        </p:nvGraphicFramePr>
        <p:xfrm>
          <a:off x="744085" y="2114105"/>
          <a:ext cx="10703831" cy="4156394"/>
        </p:xfrm>
        <a:graphic>
          <a:graphicData uri="http://schemas.openxmlformats.org/drawingml/2006/table">
            <a:tbl>
              <a:tblPr firstRow="1" firstCol="1" bandRow="1">
                <a:tableStyleId>{F5AB1C69-6EDB-4FF4-983F-18BD219EF322}</a:tableStyleId>
              </a:tblPr>
              <a:tblGrid>
                <a:gridCol w="1451781">
                  <a:extLst>
                    <a:ext uri="{9D8B030D-6E8A-4147-A177-3AD203B41FA5}">
                      <a16:colId xmlns:a16="http://schemas.microsoft.com/office/drawing/2014/main" val="1903195755"/>
                    </a:ext>
                  </a:extLst>
                </a:gridCol>
                <a:gridCol w="1143000">
                  <a:extLst>
                    <a:ext uri="{9D8B030D-6E8A-4147-A177-3AD203B41FA5}">
                      <a16:colId xmlns:a16="http://schemas.microsoft.com/office/drawing/2014/main" val="3135173714"/>
                    </a:ext>
                  </a:extLst>
                </a:gridCol>
                <a:gridCol w="1485900">
                  <a:extLst>
                    <a:ext uri="{9D8B030D-6E8A-4147-A177-3AD203B41FA5}">
                      <a16:colId xmlns:a16="http://schemas.microsoft.com/office/drawing/2014/main" val="1998089129"/>
                    </a:ext>
                  </a:extLst>
                </a:gridCol>
                <a:gridCol w="1387929">
                  <a:extLst>
                    <a:ext uri="{9D8B030D-6E8A-4147-A177-3AD203B41FA5}">
                      <a16:colId xmlns:a16="http://schemas.microsoft.com/office/drawing/2014/main" val="2045740125"/>
                    </a:ext>
                  </a:extLst>
                </a:gridCol>
                <a:gridCol w="1888572">
                  <a:extLst>
                    <a:ext uri="{9D8B030D-6E8A-4147-A177-3AD203B41FA5}">
                      <a16:colId xmlns:a16="http://schemas.microsoft.com/office/drawing/2014/main" val="3410199915"/>
                    </a:ext>
                  </a:extLst>
                </a:gridCol>
                <a:gridCol w="2053390">
                  <a:extLst>
                    <a:ext uri="{9D8B030D-6E8A-4147-A177-3AD203B41FA5}">
                      <a16:colId xmlns:a16="http://schemas.microsoft.com/office/drawing/2014/main" val="3851254242"/>
                    </a:ext>
                  </a:extLst>
                </a:gridCol>
                <a:gridCol w="1293259">
                  <a:extLst>
                    <a:ext uri="{9D8B030D-6E8A-4147-A177-3AD203B41FA5}">
                      <a16:colId xmlns:a16="http://schemas.microsoft.com/office/drawing/2014/main" val="2437231844"/>
                    </a:ext>
                  </a:extLst>
                </a:gridCol>
              </a:tblGrid>
              <a:tr h="0">
                <a:tc>
                  <a:txBody>
                    <a:bodyPr/>
                    <a:lstStyle/>
                    <a:p>
                      <a:pPr algn="ctr">
                        <a:lnSpc>
                          <a:spcPct val="150000"/>
                        </a:lnSpc>
                        <a:spcAft>
                          <a:spcPts val="0"/>
                        </a:spcAft>
                      </a:pPr>
                      <a:r>
                        <a:rPr lang="zh-CN" sz="2400" kern="100">
                          <a:effectLst/>
                        </a:rPr>
                        <a:t>职务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班级</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学号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邮箱</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4902426"/>
                  </a:ext>
                </a:extLst>
              </a:tr>
              <a:tr h="0">
                <a:tc>
                  <a:txBody>
                    <a:bodyPr/>
                    <a:lstStyle/>
                    <a:p>
                      <a:pPr algn="ctr">
                        <a:lnSpc>
                          <a:spcPct val="150000"/>
                        </a:lnSpc>
                        <a:spcAft>
                          <a:spcPts val="0"/>
                        </a:spcAft>
                      </a:pPr>
                      <a:r>
                        <a:rPr lang="zh-CN" sz="2400" kern="100">
                          <a:effectLst/>
                        </a:rPr>
                        <a:t>原型设计员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软件工程</a:t>
                      </a:r>
                      <a:r>
                        <a:rPr lang="en-US" sz="2400" kern="100" dirty="0">
                          <a:effectLst/>
                        </a:rPr>
                        <a:t>1602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31601410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18989678901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31601410@stu.zucc.edu.cn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B1-615</a:t>
                      </a:r>
                      <a:endParaRPr lang="zh-CN" sz="2400" kern="100" dirty="0">
                        <a:effectLst/>
                      </a:endParaRPr>
                    </a:p>
                    <a:p>
                      <a:pPr algn="ctr">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2688714"/>
                  </a:ext>
                </a:extLst>
              </a:tr>
              <a:tr h="0">
                <a:tc>
                  <a:txBody>
                    <a:bodyPr/>
                    <a:lstStyle/>
                    <a:p>
                      <a:pPr algn="ctr">
                        <a:lnSpc>
                          <a:spcPct val="150000"/>
                        </a:lnSpc>
                        <a:spcAft>
                          <a:spcPts val="0"/>
                        </a:spcAft>
                      </a:pPr>
                      <a:r>
                        <a:rPr lang="zh-CN" sz="2400" kern="100" dirty="0">
                          <a:effectLst/>
                        </a:rPr>
                        <a:t>会议记录员</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软件工程</a:t>
                      </a:r>
                      <a:r>
                        <a:rPr lang="en-US" sz="2400" kern="100" dirty="0">
                          <a:effectLst/>
                        </a:rPr>
                        <a:t>1602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31601409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15968805302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31601409@stu.zucc.edu.cn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9486962"/>
                  </a:ext>
                </a:extLst>
              </a:tr>
              <a:tr h="0">
                <a:tc>
                  <a:txBody>
                    <a:bodyPr/>
                    <a:lstStyle/>
                    <a:p>
                      <a:pPr algn="ctr">
                        <a:lnSpc>
                          <a:spcPct val="150000"/>
                        </a:lnSpc>
                        <a:spcAft>
                          <a:spcPts val="0"/>
                        </a:spcAft>
                      </a:pPr>
                      <a:r>
                        <a:rPr lang="zh-CN" sz="2400" kern="100" dirty="0">
                          <a:effectLst/>
                        </a:rPr>
                        <a:t>设备及配置管理员</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叶柏成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软件工程</a:t>
                      </a:r>
                      <a:r>
                        <a:rPr lang="en-US" sz="2400" kern="100" dirty="0">
                          <a:effectLst/>
                        </a:rPr>
                        <a:t>1602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31601411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13588025779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31601411@stu.zucc.edu.cn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1330082"/>
                  </a:ext>
                </a:extLst>
              </a:tr>
            </a:tbl>
          </a:graphicData>
        </a:graphic>
      </p:graphicFrame>
      <p:graphicFrame>
        <p:nvGraphicFramePr>
          <p:cNvPr id="2" name="表格 1">
            <a:extLst>
              <a:ext uri="{FF2B5EF4-FFF2-40B4-BE49-F238E27FC236}">
                <a16:creationId xmlns:a16="http://schemas.microsoft.com/office/drawing/2014/main" id="{A0327EBF-3FFD-4980-B5E5-416AC782F5C1}"/>
              </a:ext>
            </a:extLst>
          </p:cNvPr>
          <p:cNvGraphicFramePr>
            <a:graphicFrameLocks noGrp="1"/>
          </p:cNvGraphicFramePr>
          <p:nvPr>
            <p:extLst>
              <p:ext uri="{D42A27DB-BD31-4B8C-83A1-F6EECF244321}">
                <p14:modId xmlns:p14="http://schemas.microsoft.com/office/powerpoint/2010/main" val="2608052436"/>
              </p:ext>
            </p:extLst>
          </p:nvPr>
        </p:nvGraphicFramePr>
        <p:xfrm>
          <a:off x="731114" y="313180"/>
          <a:ext cx="10677897" cy="6231638"/>
        </p:xfrm>
        <a:graphic>
          <a:graphicData uri="http://schemas.openxmlformats.org/drawingml/2006/table">
            <a:tbl>
              <a:tblPr firstRow="1" firstCol="1" bandRow="1">
                <a:tableStyleId>{F5AB1C69-6EDB-4FF4-983F-18BD219EF322}</a:tableStyleId>
              </a:tblPr>
              <a:tblGrid>
                <a:gridCol w="1087325">
                  <a:extLst>
                    <a:ext uri="{9D8B030D-6E8A-4147-A177-3AD203B41FA5}">
                      <a16:colId xmlns:a16="http://schemas.microsoft.com/office/drawing/2014/main" val="3727695206"/>
                    </a:ext>
                  </a:extLst>
                </a:gridCol>
                <a:gridCol w="1274972">
                  <a:extLst>
                    <a:ext uri="{9D8B030D-6E8A-4147-A177-3AD203B41FA5}">
                      <a16:colId xmlns:a16="http://schemas.microsoft.com/office/drawing/2014/main" val="3304831274"/>
                    </a:ext>
                  </a:extLst>
                </a:gridCol>
                <a:gridCol w="1465191">
                  <a:extLst>
                    <a:ext uri="{9D8B030D-6E8A-4147-A177-3AD203B41FA5}">
                      <a16:colId xmlns:a16="http://schemas.microsoft.com/office/drawing/2014/main" val="500207892"/>
                    </a:ext>
                  </a:extLst>
                </a:gridCol>
                <a:gridCol w="1465191">
                  <a:extLst>
                    <a:ext uri="{9D8B030D-6E8A-4147-A177-3AD203B41FA5}">
                      <a16:colId xmlns:a16="http://schemas.microsoft.com/office/drawing/2014/main" val="3794963436"/>
                    </a:ext>
                  </a:extLst>
                </a:gridCol>
                <a:gridCol w="2003712">
                  <a:extLst>
                    <a:ext uri="{9D8B030D-6E8A-4147-A177-3AD203B41FA5}">
                      <a16:colId xmlns:a16="http://schemas.microsoft.com/office/drawing/2014/main" val="3941181107"/>
                    </a:ext>
                  </a:extLst>
                </a:gridCol>
                <a:gridCol w="1958729">
                  <a:extLst>
                    <a:ext uri="{9D8B030D-6E8A-4147-A177-3AD203B41FA5}">
                      <a16:colId xmlns:a16="http://schemas.microsoft.com/office/drawing/2014/main" val="3102975055"/>
                    </a:ext>
                  </a:extLst>
                </a:gridCol>
                <a:gridCol w="1422777">
                  <a:extLst>
                    <a:ext uri="{9D8B030D-6E8A-4147-A177-3AD203B41FA5}">
                      <a16:colId xmlns:a16="http://schemas.microsoft.com/office/drawing/2014/main" val="2595829194"/>
                    </a:ext>
                  </a:extLst>
                </a:gridCol>
              </a:tblGrid>
              <a:tr h="0">
                <a:tc>
                  <a:txBody>
                    <a:bodyPr/>
                    <a:lstStyle/>
                    <a:p>
                      <a:pPr algn="ctr">
                        <a:lnSpc>
                          <a:spcPct val="150000"/>
                        </a:lnSpc>
                        <a:spcAft>
                          <a:spcPts val="0"/>
                        </a:spcAft>
                      </a:pPr>
                      <a:r>
                        <a:rPr lang="zh-CN" sz="2400" kern="100" dirty="0">
                          <a:effectLst/>
                        </a:rPr>
                        <a:t>职务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班级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联系电话</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1833986"/>
                  </a:ext>
                </a:extLst>
              </a:tr>
              <a:tr h="0">
                <a:tc>
                  <a:txBody>
                    <a:bodyPr/>
                    <a:lstStyle/>
                    <a:p>
                      <a:pPr algn="ctr">
                        <a:lnSpc>
                          <a:spcPct val="150000"/>
                        </a:lnSpc>
                        <a:spcAft>
                          <a:spcPts val="0"/>
                        </a:spcAft>
                      </a:pPr>
                      <a:r>
                        <a:rPr lang="zh-CN" sz="2400" kern="100">
                          <a:effectLst/>
                        </a:rPr>
                        <a:t>用户访谈组组长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沈启航</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15988122404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31601404@stu.zucc.edu.cn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弘毅</a:t>
                      </a:r>
                      <a:r>
                        <a:rPr lang="en-US" sz="2400" kern="100">
                          <a:effectLst/>
                        </a:rPr>
                        <a:t>B1-614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45927963"/>
                  </a:ext>
                </a:extLst>
              </a:tr>
              <a:tr h="0">
                <a:tc>
                  <a:txBody>
                    <a:bodyPr/>
                    <a:lstStyle/>
                    <a:p>
                      <a:pPr algn="ctr">
                        <a:lnSpc>
                          <a:spcPct val="150000"/>
                        </a:lnSpc>
                        <a:spcAft>
                          <a:spcPts val="0"/>
                        </a:spcAft>
                      </a:pPr>
                      <a:r>
                        <a:rPr lang="zh-CN" sz="2400" kern="100">
                          <a:effectLst/>
                        </a:rPr>
                        <a:t>用户访谈员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叶柏成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13588025779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31601411@stu.zucc.edu.cn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9968641"/>
                  </a:ext>
                </a:extLst>
              </a:tr>
              <a:tr h="0">
                <a:tc>
                  <a:txBody>
                    <a:bodyPr/>
                    <a:lstStyle/>
                    <a:p>
                      <a:pPr algn="ctr">
                        <a:lnSpc>
                          <a:spcPct val="150000"/>
                        </a:lnSpc>
                        <a:spcAft>
                          <a:spcPts val="0"/>
                        </a:spcAft>
                      </a:pPr>
                      <a:r>
                        <a:rPr lang="zh-CN" sz="2400" kern="100">
                          <a:effectLst/>
                        </a:rPr>
                        <a:t>用户访谈员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18989678901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31601410@stu.zucc.edu.cn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4594293"/>
                  </a:ext>
                </a:extLst>
              </a:tr>
              <a:tr h="0">
                <a:tc>
                  <a:txBody>
                    <a:bodyPr/>
                    <a:lstStyle/>
                    <a:p>
                      <a:pPr algn="ctr">
                        <a:lnSpc>
                          <a:spcPct val="150000"/>
                        </a:lnSpc>
                        <a:spcAft>
                          <a:spcPts val="0"/>
                        </a:spcAft>
                      </a:pPr>
                      <a:r>
                        <a:rPr lang="zh-CN" sz="2400" kern="100">
                          <a:effectLst/>
                        </a:rPr>
                        <a:t>用户访谈员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徐哲远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软件工程</a:t>
                      </a:r>
                      <a:r>
                        <a:rPr lang="en-US" sz="2400" kern="100">
                          <a:effectLst/>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31601409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15968805302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31601409@stu.zucc.edu.cn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942235"/>
                  </a:ext>
                </a:extLst>
              </a:tr>
              <a:tr h="0">
                <a:tc>
                  <a:txBody>
                    <a:bodyPr/>
                    <a:lstStyle/>
                    <a:p>
                      <a:pPr algn="ctr">
                        <a:lnSpc>
                          <a:spcPct val="150000"/>
                        </a:lnSpc>
                        <a:spcAft>
                          <a:spcPts val="0"/>
                        </a:spcAft>
                      </a:pPr>
                      <a:r>
                        <a:rPr lang="zh-CN" sz="2400" kern="100">
                          <a:effectLst/>
                        </a:rPr>
                        <a:t>用户访谈员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骆佳俊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软件工程</a:t>
                      </a:r>
                      <a:r>
                        <a:rPr lang="en-US" sz="2400" kern="100">
                          <a:effectLst/>
                        </a:rPr>
                        <a:t>1601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31601215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18058735546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31601215@stu.zucc.edu.cn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B2-206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2229510"/>
                  </a:ext>
                </a:extLst>
              </a:tr>
            </a:tbl>
          </a:graphicData>
        </a:graphic>
      </p:graphicFrame>
      <p:graphicFrame>
        <p:nvGraphicFramePr>
          <p:cNvPr id="3" name="表格 2">
            <a:extLst>
              <a:ext uri="{FF2B5EF4-FFF2-40B4-BE49-F238E27FC236}">
                <a16:creationId xmlns:a16="http://schemas.microsoft.com/office/drawing/2014/main" id="{11B07054-2618-4A38-9EE2-7CB3B0047229}"/>
              </a:ext>
            </a:extLst>
          </p:cNvPr>
          <p:cNvGraphicFramePr>
            <a:graphicFrameLocks noGrp="1"/>
          </p:cNvGraphicFramePr>
          <p:nvPr>
            <p:extLst>
              <p:ext uri="{D42A27DB-BD31-4B8C-83A1-F6EECF244321}">
                <p14:modId xmlns:p14="http://schemas.microsoft.com/office/powerpoint/2010/main" val="1003320836"/>
              </p:ext>
            </p:extLst>
          </p:nvPr>
        </p:nvGraphicFramePr>
        <p:xfrm>
          <a:off x="602202" y="1889923"/>
          <a:ext cx="10987593" cy="4030219"/>
        </p:xfrm>
        <a:graphic>
          <a:graphicData uri="http://schemas.openxmlformats.org/drawingml/2006/table">
            <a:tbl>
              <a:tblPr firstRow="1" firstCol="1" bandRow="1">
                <a:tableStyleId>{F5AB1C69-6EDB-4FF4-983F-18BD219EF322}</a:tableStyleId>
              </a:tblPr>
              <a:tblGrid>
                <a:gridCol w="1453243">
                  <a:extLst>
                    <a:ext uri="{9D8B030D-6E8A-4147-A177-3AD203B41FA5}">
                      <a16:colId xmlns:a16="http://schemas.microsoft.com/office/drawing/2014/main" val="1859890312"/>
                    </a:ext>
                  </a:extLst>
                </a:gridCol>
                <a:gridCol w="1227768">
                  <a:extLst>
                    <a:ext uri="{9D8B030D-6E8A-4147-A177-3AD203B41FA5}">
                      <a16:colId xmlns:a16="http://schemas.microsoft.com/office/drawing/2014/main" val="4123403111"/>
                    </a:ext>
                  </a:extLst>
                </a:gridCol>
                <a:gridCol w="1469571">
                  <a:extLst>
                    <a:ext uri="{9D8B030D-6E8A-4147-A177-3AD203B41FA5}">
                      <a16:colId xmlns:a16="http://schemas.microsoft.com/office/drawing/2014/main" val="282906902"/>
                    </a:ext>
                  </a:extLst>
                </a:gridCol>
                <a:gridCol w="1436914">
                  <a:extLst>
                    <a:ext uri="{9D8B030D-6E8A-4147-A177-3AD203B41FA5}">
                      <a16:colId xmlns:a16="http://schemas.microsoft.com/office/drawing/2014/main" val="3307486233"/>
                    </a:ext>
                  </a:extLst>
                </a:gridCol>
                <a:gridCol w="2024743">
                  <a:extLst>
                    <a:ext uri="{9D8B030D-6E8A-4147-A177-3AD203B41FA5}">
                      <a16:colId xmlns:a16="http://schemas.microsoft.com/office/drawing/2014/main" val="81309172"/>
                    </a:ext>
                  </a:extLst>
                </a:gridCol>
                <a:gridCol w="1950520">
                  <a:extLst>
                    <a:ext uri="{9D8B030D-6E8A-4147-A177-3AD203B41FA5}">
                      <a16:colId xmlns:a16="http://schemas.microsoft.com/office/drawing/2014/main" val="3744119939"/>
                    </a:ext>
                  </a:extLst>
                </a:gridCol>
                <a:gridCol w="1424834">
                  <a:extLst>
                    <a:ext uri="{9D8B030D-6E8A-4147-A177-3AD203B41FA5}">
                      <a16:colId xmlns:a16="http://schemas.microsoft.com/office/drawing/2014/main" val="3094512076"/>
                    </a:ext>
                  </a:extLst>
                </a:gridCol>
              </a:tblGrid>
              <a:tr h="0">
                <a:tc>
                  <a:txBody>
                    <a:bodyPr/>
                    <a:lstStyle/>
                    <a:p>
                      <a:pPr algn="ctr">
                        <a:lnSpc>
                          <a:spcPct val="150000"/>
                        </a:lnSpc>
                        <a:spcAft>
                          <a:spcPts val="0"/>
                        </a:spcAft>
                      </a:pPr>
                      <a:r>
                        <a:rPr lang="zh-CN" sz="2400" kern="100" dirty="0">
                          <a:effectLst/>
                        </a:rPr>
                        <a:t>职务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班级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学号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联系电话</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邮箱</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寝室号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2506806"/>
                  </a:ext>
                </a:extLst>
              </a:tr>
              <a:tr h="124140">
                <a:tc>
                  <a:txBody>
                    <a:bodyPr/>
                    <a:lstStyle/>
                    <a:p>
                      <a:pPr algn="ctr">
                        <a:lnSpc>
                          <a:spcPct val="150000"/>
                        </a:lnSpc>
                        <a:spcAft>
                          <a:spcPts val="0"/>
                        </a:spcAft>
                      </a:pPr>
                      <a:r>
                        <a:rPr lang="zh-CN" sz="2400" kern="100" dirty="0">
                          <a:effectLst/>
                        </a:rPr>
                        <a:t>工作计划管理员</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骆佳俊</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软件工程</a:t>
                      </a:r>
                      <a:r>
                        <a:rPr lang="en-US" sz="2400" kern="100" dirty="0">
                          <a:effectLst/>
                        </a:rPr>
                        <a:t>1601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31601215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18058735546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31601215@stu.zucc.edu.cn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B2-206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7020150"/>
                  </a:ext>
                </a:extLst>
              </a:tr>
              <a:tr h="0">
                <a:tc>
                  <a:txBody>
                    <a:bodyPr/>
                    <a:lstStyle/>
                    <a:p>
                      <a:pPr algn="ctr">
                        <a:lnSpc>
                          <a:spcPct val="150000"/>
                        </a:lnSpc>
                        <a:spcAft>
                          <a:spcPts val="0"/>
                        </a:spcAft>
                      </a:pPr>
                      <a:r>
                        <a:rPr lang="zh-CN" sz="2400" kern="100" dirty="0">
                          <a:effectLst/>
                          <a:latin typeface="Calibri" panose="020F0502020204030204" pitchFamily="34" charset="0"/>
                          <a:ea typeface="宋体" panose="02010600030101010101" pitchFamily="2" charset="-122"/>
                          <a:cs typeface="Times New Roman" panose="02020603050405020304" pitchFamily="18" charset="0"/>
                        </a:rPr>
                        <a:t>后勤辅助员</a:t>
                      </a:r>
                    </a:p>
                  </a:txBody>
                  <a:tcPr marL="68580" marR="68580" marT="0" marB="0"/>
                </a:tc>
                <a:tc>
                  <a:txBody>
                    <a:bodyPr/>
                    <a:lstStyle/>
                    <a:p>
                      <a:pPr algn="ctr">
                        <a:lnSpc>
                          <a:spcPct val="150000"/>
                        </a:lnSpc>
                        <a:spcAft>
                          <a:spcPts val="0"/>
                        </a:spcAft>
                      </a:pPr>
                      <a:r>
                        <a:rPr lang="zh-CN" sz="2400" kern="100" dirty="0">
                          <a:effectLst/>
                          <a:latin typeface="Calibri" panose="020F0502020204030204" pitchFamily="34" charset="0"/>
                          <a:ea typeface="宋体" panose="02010600030101010101" pitchFamily="2" charset="-122"/>
                          <a:cs typeface="Times New Roman" panose="02020603050405020304" pitchFamily="18" charset="0"/>
                        </a:rPr>
                        <a:t>徐哲远</a:t>
                      </a:r>
                    </a:p>
                  </a:txBody>
                  <a:tcPr marL="68580" marR="68580" marT="0" marB="0"/>
                </a:tc>
                <a:tc>
                  <a:txBody>
                    <a:bodyPr/>
                    <a:lstStyle/>
                    <a:p>
                      <a:pPr algn="ctr">
                        <a:lnSpc>
                          <a:spcPct val="150000"/>
                        </a:lnSpc>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软件工程</a:t>
                      </a:r>
                      <a:r>
                        <a:rPr lang="en-US" sz="2400" kern="100">
                          <a:effectLst/>
                          <a:latin typeface="Calibri" panose="020F0502020204030204" pitchFamily="34" charset="0"/>
                          <a:ea typeface="宋体" panose="02010600030101010101" pitchFamily="2" charset="-122"/>
                          <a:cs typeface="Times New Roman" panose="02020603050405020304" pitchFamily="18" charset="0"/>
                        </a:rPr>
                        <a:t>1602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31601409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15968805302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31601409@stu.zucc.edu.cn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latin typeface="Calibri" panose="020F0502020204030204" pitchFamily="34" charset="0"/>
                          <a:ea typeface="宋体" panose="02010600030101010101" pitchFamily="2" charset="-122"/>
                          <a:cs typeface="Times New Roman" panose="02020603050405020304" pitchFamily="18" charset="0"/>
                        </a:rPr>
                        <a:t>弘毅</a:t>
                      </a: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B1-615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665255"/>
                  </a:ext>
                </a:extLst>
              </a:tr>
              <a:tr h="0">
                <a:tc>
                  <a:txBody>
                    <a:bodyPr/>
                    <a:lstStyle/>
                    <a:p>
                      <a:pPr algn="ctr">
                        <a:spcAft>
                          <a:spcPts val="0"/>
                        </a:spcAft>
                      </a:pPr>
                      <a:r>
                        <a:rPr lang="zh-CN" sz="2400" kern="100" dirty="0">
                          <a:effectLst/>
                          <a:latin typeface="Calibri" panose="020F0502020204030204" pitchFamily="34" charset="0"/>
                          <a:ea typeface="宋体" panose="02010600030101010101" pitchFamily="2" charset="-122"/>
                          <a:cs typeface="Times New Roman" panose="02020603050405020304" pitchFamily="18" charset="0"/>
                        </a:rPr>
                        <a:t>财务管理员</a:t>
                      </a:r>
                    </a:p>
                  </a:txBody>
                  <a:tcPr marL="68580" marR="68580" marT="0" marB="0"/>
                </a:tc>
                <a:tc>
                  <a:txBody>
                    <a:bodyPr/>
                    <a:lstStyle/>
                    <a:p>
                      <a:pPr algn="ctr">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骆佳俊</a:t>
                      </a:r>
                    </a:p>
                  </a:txBody>
                  <a:tcPr marL="68580" marR="68580" marT="0" marB="0"/>
                </a:tc>
                <a:tc>
                  <a:txBody>
                    <a:bodyPr/>
                    <a:lstStyle/>
                    <a:p>
                      <a:pPr algn="ctr">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软件工程</a:t>
                      </a:r>
                      <a:r>
                        <a:rPr lang="en-US" sz="2400" kern="100">
                          <a:effectLst/>
                          <a:latin typeface="Calibri" panose="020F0502020204030204" pitchFamily="34" charset="0"/>
                          <a:ea typeface="宋体" panose="02010600030101010101" pitchFamily="2" charset="-122"/>
                          <a:cs typeface="Times New Roman" panose="02020603050405020304" pitchFamily="18" charset="0"/>
                        </a:rPr>
                        <a:t>1601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31601215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18058735546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31601215@stu.zucc.edu.cn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latin typeface="Calibri" panose="020F0502020204030204" pitchFamily="34" charset="0"/>
                          <a:ea typeface="宋体" panose="02010600030101010101" pitchFamily="2" charset="-122"/>
                          <a:cs typeface="Times New Roman" panose="02020603050405020304" pitchFamily="18" charset="0"/>
                        </a:rPr>
                        <a:t>弘毅</a:t>
                      </a: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B2-206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4202929"/>
                  </a:ext>
                </a:extLst>
              </a:tr>
              <a:tr h="0">
                <a:tc>
                  <a:txBody>
                    <a:bodyPr/>
                    <a:lstStyle/>
                    <a:p>
                      <a:pPr algn="ctr">
                        <a:spcAft>
                          <a:spcPts val="0"/>
                        </a:spcAft>
                      </a:pPr>
                      <a:r>
                        <a:rPr lang="zh-CN" sz="2400" kern="100" dirty="0">
                          <a:effectLst/>
                          <a:latin typeface="Calibri" panose="020F0502020204030204" pitchFamily="34" charset="0"/>
                          <a:ea typeface="宋体" panose="02010600030101010101" pitchFamily="2" charset="-122"/>
                          <a:cs typeface="Times New Roman" panose="02020603050405020304" pitchFamily="18" charset="0"/>
                        </a:rPr>
                        <a:t>工作计划管理员</a:t>
                      </a:r>
                    </a:p>
                  </a:txBody>
                  <a:tcPr marL="68580" marR="68580" marT="0" marB="0"/>
                </a:tc>
                <a:tc>
                  <a:txBody>
                    <a:bodyPr/>
                    <a:lstStyle/>
                    <a:p>
                      <a:pPr algn="ctr">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骆佳俊</a:t>
                      </a:r>
                    </a:p>
                  </a:txBody>
                  <a:tcPr marL="68580" marR="68580" marT="0" marB="0"/>
                </a:tc>
                <a:tc>
                  <a:txBody>
                    <a:bodyPr/>
                    <a:lstStyle/>
                    <a:p>
                      <a:pPr algn="ctr">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软件工程</a:t>
                      </a:r>
                      <a:r>
                        <a:rPr lang="en-US" sz="2400" kern="100">
                          <a:effectLst/>
                          <a:latin typeface="Calibri" panose="020F0502020204030204" pitchFamily="34" charset="0"/>
                          <a:ea typeface="宋体" panose="02010600030101010101" pitchFamily="2" charset="-122"/>
                          <a:cs typeface="Times New Roman" panose="02020603050405020304" pitchFamily="18" charset="0"/>
                        </a:rPr>
                        <a:t>1601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31601215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18058735546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31601215@stu.zucc.edu.cn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latin typeface="Calibri" panose="020F0502020204030204" pitchFamily="34" charset="0"/>
                          <a:ea typeface="宋体" panose="02010600030101010101" pitchFamily="2" charset="-122"/>
                          <a:cs typeface="Times New Roman" panose="02020603050405020304" pitchFamily="18" charset="0"/>
                        </a:rPr>
                        <a:t>弘毅</a:t>
                      </a: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B2-206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2207599"/>
                  </a:ext>
                </a:extLst>
              </a:tr>
            </a:tbl>
          </a:graphicData>
        </a:graphic>
      </p:graphicFrame>
    </p:spTree>
    <p:extLst>
      <p:ext uri="{BB962C8B-B14F-4D97-AF65-F5344CB8AC3E}">
        <p14:creationId xmlns:p14="http://schemas.microsoft.com/office/powerpoint/2010/main" val="1354266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3"/>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xit" presetSubtype="0" accel="100000" fill="hold" nodeType="clickEffect">
                                  <p:stCondLst>
                                    <p:cond delay="0"/>
                                  </p:stCondLst>
                                  <p:childTnLst>
                                    <p:anim calcmode="lin" valueType="num">
                                      <p:cBhvr>
                                        <p:cTn id="13" dur="500"/>
                                        <p:tgtEl>
                                          <p:spTgt spid="4"/>
                                        </p:tgtEl>
                                        <p:attrNameLst>
                                          <p:attrName>ppt_w</p:attrName>
                                        </p:attrNameLst>
                                      </p:cBhvr>
                                      <p:tavLst>
                                        <p:tav tm="0">
                                          <p:val>
                                            <p:strVal val="ppt_w"/>
                                          </p:val>
                                        </p:tav>
                                        <p:tav tm="100000">
                                          <p:val>
                                            <p:strVal val="ppt_w+.3"/>
                                          </p:val>
                                        </p:tav>
                                      </p:tavLst>
                                    </p:anim>
                                    <p:anim calcmode="lin" valueType="num">
                                      <p:cBhvr>
                                        <p:cTn id="14" dur="500"/>
                                        <p:tgtEl>
                                          <p:spTgt spid="4"/>
                                        </p:tgtEl>
                                        <p:attrNameLst>
                                          <p:attrName>ppt_h</p:attrName>
                                        </p:attrNameLst>
                                      </p:cBhvr>
                                      <p:tavLst>
                                        <p:tav tm="0">
                                          <p:val>
                                            <p:strVal val="ppt_h"/>
                                          </p:val>
                                        </p:tav>
                                        <p:tav tm="100000">
                                          <p:val>
                                            <p:strVal val="ppt_h"/>
                                          </p:val>
                                        </p:tav>
                                      </p:tavLst>
                                    </p:anim>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strVal val="#ppt_w+.3"/>
                                          </p:val>
                                        </p:tav>
                                        <p:tav tm="100000">
                                          <p:val>
                                            <p:strVal val="#ppt_w"/>
                                          </p:val>
                                        </p:tav>
                                      </p:tavLst>
                                    </p:anim>
                                    <p:anim calcmode="lin" valueType="num">
                                      <p:cBhvr>
                                        <p:cTn id="22" dur="500" fill="hold"/>
                                        <p:tgtEl>
                                          <p:spTgt spid="7"/>
                                        </p:tgtEl>
                                        <p:attrNameLst>
                                          <p:attrName>ppt_h</p:attrName>
                                        </p:attrNameLst>
                                      </p:cBhvr>
                                      <p:tavLst>
                                        <p:tav tm="0">
                                          <p:val>
                                            <p:strVal val="#ppt_h"/>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xit" presetSubtype="0" accel="100000" fill="hold" nodeType="clickEffect">
                                  <p:stCondLst>
                                    <p:cond delay="0"/>
                                  </p:stCondLst>
                                  <p:childTnLst>
                                    <p:anim calcmode="lin" valueType="num">
                                      <p:cBhvr>
                                        <p:cTn id="27" dur="500"/>
                                        <p:tgtEl>
                                          <p:spTgt spid="7"/>
                                        </p:tgtEl>
                                        <p:attrNameLst>
                                          <p:attrName>ppt_w</p:attrName>
                                        </p:attrNameLst>
                                      </p:cBhvr>
                                      <p:tavLst>
                                        <p:tav tm="0">
                                          <p:val>
                                            <p:strVal val="ppt_w"/>
                                          </p:val>
                                        </p:tav>
                                        <p:tav tm="100000">
                                          <p:val>
                                            <p:strVal val="ppt_w+.3"/>
                                          </p:val>
                                        </p:tav>
                                      </p:tavLst>
                                    </p:anim>
                                    <p:anim calcmode="lin" valueType="num">
                                      <p:cBhvr>
                                        <p:cTn id="28" dur="500"/>
                                        <p:tgtEl>
                                          <p:spTgt spid="7"/>
                                        </p:tgtEl>
                                        <p:attrNameLst>
                                          <p:attrName>ppt_h</p:attrName>
                                        </p:attrNameLst>
                                      </p:cBhvr>
                                      <p:tavLst>
                                        <p:tav tm="0">
                                          <p:val>
                                            <p:strVal val="ppt_h"/>
                                          </p:val>
                                        </p:tav>
                                        <p:tav tm="100000">
                                          <p:val>
                                            <p:strVal val="ppt_h"/>
                                          </p:val>
                                        </p:tav>
                                      </p:tavLst>
                                    </p:anim>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ppt_w+.3"/>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xit" presetSubtype="0" accel="100000" fill="hold" nodeType="clickEffect">
                                  <p:stCondLst>
                                    <p:cond delay="0"/>
                                  </p:stCondLst>
                                  <p:childTnLst>
                                    <p:anim calcmode="lin" valueType="num">
                                      <p:cBhvr>
                                        <p:cTn id="41" dur="500"/>
                                        <p:tgtEl>
                                          <p:spTgt spid="8"/>
                                        </p:tgtEl>
                                        <p:attrNameLst>
                                          <p:attrName>ppt_w</p:attrName>
                                        </p:attrNameLst>
                                      </p:cBhvr>
                                      <p:tavLst>
                                        <p:tav tm="0">
                                          <p:val>
                                            <p:strVal val="ppt_w"/>
                                          </p:val>
                                        </p:tav>
                                        <p:tav tm="100000">
                                          <p:val>
                                            <p:strVal val="ppt_w+.3"/>
                                          </p:val>
                                        </p:tav>
                                      </p:tavLst>
                                    </p:anim>
                                    <p:anim calcmode="lin" valueType="num">
                                      <p:cBhvr>
                                        <p:cTn id="42" dur="500"/>
                                        <p:tgtEl>
                                          <p:spTgt spid="8"/>
                                        </p:tgtEl>
                                        <p:attrNameLst>
                                          <p:attrName>ppt_h</p:attrName>
                                        </p:attrNameLst>
                                      </p:cBhvr>
                                      <p:tavLst>
                                        <p:tav tm="0">
                                          <p:val>
                                            <p:strVal val="ppt_h"/>
                                          </p:val>
                                        </p:tav>
                                        <p:tav tm="100000">
                                          <p:val>
                                            <p:strVal val="ppt_h"/>
                                          </p:val>
                                        </p:tav>
                                      </p:tavLst>
                                    </p:anim>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strVal val="#ppt_w+.3"/>
                                          </p:val>
                                        </p:tav>
                                        <p:tav tm="100000">
                                          <p:val>
                                            <p:strVal val="#ppt_w"/>
                                          </p:val>
                                        </p:tav>
                                      </p:tavLst>
                                    </p:anim>
                                    <p:anim calcmode="lin" valueType="num">
                                      <p:cBhvr>
                                        <p:cTn id="50" dur="500" fill="hold"/>
                                        <p:tgtEl>
                                          <p:spTgt spid="9"/>
                                        </p:tgtEl>
                                        <p:attrNameLst>
                                          <p:attrName>ppt_h</p:attrName>
                                        </p:attrNameLst>
                                      </p:cBhvr>
                                      <p:tavLst>
                                        <p:tav tm="0">
                                          <p:val>
                                            <p:strVal val="#ppt_h"/>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xit" presetSubtype="0" accel="100000" fill="hold" nodeType="clickEffect">
                                  <p:stCondLst>
                                    <p:cond delay="0"/>
                                  </p:stCondLst>
                                  <p:childTnLst>
                                    <p:anim calcmode="lin" valueType="num">
                                      <p:cBhvr>
                                        <p:cTn id="55" dur="500"/>
                                        <p:tgtEl>
                                          <p:spTgt spid="9"/>
                                        </p:tgtEl>
                                        <p:attrNameLst>
                                          <p:attrName>ppt_w</p:attrName>
                                        </p:attrNameLst>
                                      </p:cBhvr>
                                      <p:tavLst>
                                        <p:tav tm="0">
                                          <p:val>
                                            <p:strVal val="ppt_w"/>
                                          </p:val>
                                        </p:tav>
                                        <p:tav tm="100000">
                                          <p:val>
                                            <p:strVal val="ppt_w+.3"/>
                                          </p:val>
                                        </p:tav>
                                      </p:tavLst>
                                    </p:anim>
                                    <p:anim calcmode="lin" valueType="num">
                                      <p:cBhvr>
                                        <p:cTn id="56" dur="500"/>
                                        <p:tgtEl>
                                          <p:spTgt spid="9"/>
                                        </p:tgtEl>
                                        <p:attrNameLst>
                                          <p:attrName>ppt_h</p:attrName>
                                        </p:attrNameLst>
                                      </p:cBhvr>
                                      <p:tavLst>
                                        <p:tav tm="0">
                                          <p:val>
                                            <p:strVal val="ppt_h"/>
                                          </p:val>
                                        </p:tav>
                                        <p:tav tm="100000">
                                          <p:val>
                                            <p:strVal val="ppt_h"/>
                                          </p:val>
                                        </p:tav>
                                      </p:tavLst>
                                    </p:anim>
                                    <p:animEffect transition="out" filter="fade">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0" presetClass="entr" presetSubtype="0" decel="10000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strVal val="#ppt_w+.3"/>
                                          </p:val>
                                        </p:tav>
                                        <p:tav tm="100000">
                                          <p:val>
                                            <p:strVal val="#ppt_w"/>
                                          </p:val>
                                        </p:tav>
                                      </p:tavLst>
                                    </p:anim>
                                    <p:anim calcmode="lin" valueType="num">
                                      <p:cBhvr>
                                        <p:cTn id="64" dur="500" fill="hold"/>
                                        <p:tgtEl>
                                          <p:spTgt spid="10"/>
                                        </p:tgtEl>
                                        <p:attrNameLst>
                                          <p:attrName>ppt_h</p:attrName>
                                        </p:attrNameLst>
                                      </p:cBhvr>
                                      <p:tavLst>
                                        <p:tav tm="0">
                                          <p:val>
                                            <p:strVal val="#ppt_h"/>
                                          </p:val>
                                        </p:tav>
                                        <p:tav tm="100000">
                                          <p:val>
                                            <p:strVal val="#ppt_h"/>
                                          </p:val>
                                        </p:tav>
                                      </p:tavLst>
                                    </p:anim>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50" presetClass="exit" presetSubtype="0" accel="100000" fill="hold" nodeType="clickEffect">
                                  <p:stCondLst>
                                    <p:cond delay="0"/>
                                  </p:stCondLst>
                                  <p:childTnLst>
                                    <p:anim calcmode="lin" valueType="num">
                                      <p:cBhvr>
                                        <p:cTn id="69" dur="500"/>
                                        <p:tgtEl>
                                          <p:spTgt spid="10"/>
                                        </p:tgtEl>
                                        <p:attrNameLst>
                                          <p:attrName>ppt_w</p:attrName>
                                        </p:attrNameLst>
                                      </p:cBhvr>
                                      <p:tavLst>
                                        <p:tav tm="0">
                                          <p:val>
                                            <p:strVal val="ppt_w"/>
                                          </p:val>
                                        </p:tav>
                                        <p:tav tm="100000">
                                          <p:val>
                                            <p:strVal val="ppt_w+.3"/>
                                          </p:val>
                                        </p:tav>
                                      </p:tavLst>
                                    </p:anim>
                                    <p:anim calcmode="lin" valueType="num">
                                      <p:cBhvr>
                                        <p:cTn id="70" dur="500"/>
                                        <p:tgtEl>
                                          <p:spTgt spid="10"/>
                                        </p:tgtEl>
                                        <p:attrNameLst>
                                          <p:attrName>ppt_h</p:attrName>
                                        </p:attrNameLst>
                                      </p:cBhvr>
                                      <p:tavLst>
                                        <p:tav tm="0">
                                          <p:val>
                                            <p:strVal val="ppt_h"/>
                                          </p:val>
                                        </p:tav>
                                        <p:tav tm="100000">
                                          <p:val>
                                            <p:strVal val="ppt_h"/>
                                          </p:val>
                                        </p:tav>
                                      </p:tavLst>
                                    </p:anim>
                                    <p:animEffect transition="out" filter="fade">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50" presetClass="entr" presetSubtype="0" decel="10000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fill="hold"/>
                                        <p:tgtEl>
                                          <p:spTgt spid="11"/>
                                        </p:tgtEl>
                                        <p:attrNameLst>
                                          <p:attrName>ppt_w</p:attrName>
                                        </p:attrNameLst>
                                      </p:cBhvr>
                                      <p:tavLst>
                                        <p:tav tm="0">
                                          <p:val>
                                            <p:strVal val="#ppt_w+.3"/>
                                          </p:val>
                                        </p:tav>
                                        <p:tav tm="100000">
                                          <p:val>
                                            <p:strVal val="#ppt_w"/>
                                          </p:val>
                                        </p:tav>
                                      </p:tavLst>
                                    </p:anim>
                                    <p:anim calcmode="lin" valueType="num">
                                      <p:cBhvr>
                                        <p:cTn id="78" dur="500" fill="hold"/>
                                        <p:tgtEl>
                                          <p:spTgt spid="11"/>
                                        </p:tgtEl>
                                        <p:attrNameLst>
                                          <p:attrName>ppt_h</p:attrName>
                                        </p:attrNameLst>
                                      </p:cBhvr>
                                      <p:tavLst>
                                        <p:tav tm="0">
                                          <p:val>
                                            <p:strVal val="#ppt_h"/>
                                          </p:val>
                                        </p:tav>
                                        <p:tav tm="100000">
                                          <p:val>
                                            <p:strVal val="#ppt_h"/>
                                          </p:val>
                                        </p:tav>
                                      </p:tavLst>
                                    </p:anim>
                                    <p:animEffect transition="in" filter="fade">
                                      <p:cBhvr>
                                        <p:cTn id="79" dur="500"/>
                                        <p:tgtEl>
                                          <p:spTgt spid="11"/>
                                        </p:tgtEl>
                                      </p:cBhvr>
                                    </p:animEffect>
                                  </p:childTnLst>
                                </p:cTn>
                              </p:par>
                            </p:childTnLst>
                          </p:cTn>
                        </p:par>
                      </p:childTnLst>
                    </p:cTn>
                  </p:par>
                  <p:par>
                    <p:cTn id="80" fill="hold">
                      <p:stCondLst>
                        <p:cond delay="indefinite"/>
                      </p:stCondLst>
                      <p:childTnLst>
                        <p:par>
                          <p:cTn id="81" fill="hold">
                            <p:stCondLst>
                              <p:cond delay="0"/>
                            </p:stCondLst>
                            <p:childTnLst>
                              <p:par>
                                <p:cTn id="82" presetID="50" presetClass="exit" presetSubtype="0" accel="100000" fill="hold" nodeType="clickEffect">
                                  <p:stCondLst>
                                    <p:cond delay="0"/>
                                  </p:stCondLst>
                                  <p:childTnLst>
                                    <p:anim calcmode="lin" valueType="num">
                                      <p:cBhvr>
                                        <p:cTn id="83" dur="500"/>
                                        <p:tgtEl>
                                          <p:spTgt spid="11"/>
                                        </p:tgtEl>
                                        <p:attrNameLst>
                                          <p:attrName>ppt_w</p:attrName>
                                        </p:attrNameLst>
                                      </p:cBhvr>
                                      <p:tavLst>
                                        <p:tav tm="0">
                                          <p:val>
                                            <p:strVal val="ppt_w"/>
                                          </p:val>
                                        </p:tav>
                                        <p:tav tm="100000">
                                          <p:val>
                                            <p:strVal val="ppt_w+.3"/>
                                          </p:val>
                                        </p:tav>
                                      </p:tavLst>
                                    </p:anim>
                                    <p:anim calcmode="lin" valueType="num">
                                      <p:cBhvr>
                                        <p:cTn id="84" dur="500"/>
                                        <p:tgtEl>
                                          <p:spTgt spid="11"/>
                                        </p:tgtEl>
                                        <p:attrNameLst>
                                          <p:attrName>ppt_h</p:attrName>
                                        </p:attrNameLst>
                                      </p:cBhvr>
                                      <p:tavLst>
                                        <p:tav tm="0">
                                          <p:val>
                                            <p:strVal val="ppt_h"/>
                                          </p:val>
                                        </p:tav>
                                        <p:tav tm="100000">
                                          <p:val>
                                            <p:strVal val="ppt_h"/>
                                          </p:val>
                                        </p:tav>
                                      </p:tavLst>
                                    </p:anim>
                                    <p:animEffect transition="out" filter="fade">
                                      <p:cBhvr>
                                        <p:cTn id="85" dur="500"/>
                                        <p:tgtEl>
                                          <p:spTgt spid="11"/>
                                        </p:tgtEl>
                                      </p:cBhvr>
                                    </p:animEffect>
                                    <p:set>
                                      <p:cBhvr>
                                        <p:cTn id="86" dur="1" fill="hold">
                                          <p:stCondLst>
                                            <p:cond delay="499"/>
                                          </p:stCondLst>
                                        </p:cTn>
                                        <p:tgtEl>
                                          <p:spTgt spid="1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50" presetClass="entr" presetSubtype="0" decel="100000"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strVal val="#ppt_w+.3"/>
                                          </p:val>
                                        </p:tav>
                                        <p:tav tm="100000">
                                          <p:val>
                                            <p:strVal val="#ppt_w"/>
                                          </p:val>
                                        </p:tav>
                                      </p:tavLst>
                                    </p:anim>
                                    <p:anim calcmode="lin" valueType="num">
                                      <p:cBhvr>
                                        <p:cTn id="92" dur="500" fill="hold"/>
                                        <p:tgtEl>
                                          <p:spTgt spid="12"/>
                                        </p:tgtEl>
                                        <p:attrNameLst>
                                          <p:attrName>ppt_h</p:attrName>
                                        </p:attrNameLst>
                                      </p:cBhvr>
                                      <p:tavLst>
                                        <p:tav tm="0">
                                          <p:val>
                                            <p:strVal val="#ppt_h"/>
                                          </p:val>
                                        </p:tav>
                                        <p:tav tm="100000">
                                          <p:val>
                                            <p:strVal val="#ppt_h"/>
                                          </p:val>
                                        </p:tav>
                                      </p:tavLst>
                                    </p:anim>
                                    <p:animEffect transition="in" filter="fade">
                                      <p:cBhvr>
                                        <p:cTn id="93" dur="500"/>
                                        <p:tgtEl>
                                          <p:spTgt spid="12"/>
                                        </p:tgtEl>
                                      </p:cBhvr>
                                    </p:animEffect>
                                  </p:childTnLst>
                                </p:cTn>
                              </p:par>
                            </p:childTnLst>
                          </p:cTn>
                        </p:par>
                      </p:childTnLst>
                    </p:cTn>
                  </p:par>
                  <p:par>
                    <p:cTn id="94" fill="hold">
                      <p:stCondLst>
                        <p:cond delay="indefinite"/>
                      </p:stCondLst>
                      <p:childTnLst>
                        <p:par>
                          <p:cTn id="95" fill="hold">
                            <p:stCondLst>
                              <p:cond delay="0"/>
                            </p:stCondLst>
                            <p:childTnLst>
                              <p:par>
                                <p:cTn id="96" presetID="50" presetClass="exit" presetSubtype="0" accel="100000" fill="hold" nodeType="clickEffect">
                                  <p:stCondLst>
                                    <p:cond delay="0"/>
                                  </p:stCondLst>
                                  <p:childTnLst>
                                    <p:anim calcmode="lin" valueType="num">
                                      <p:cBhvr>
                                        <p:cTn id="97" dur="500"/>
                                        <p:tgtEl>
                                          <p:spTgt spid="12"/>
                                        </p:tgtEl>
                                        <p:attrNameLst>
                                          <p:attrName>ppt_w</p:attrName>
                                        </p:attrNameLst>
                                      </p:cBhvr>
                                      <p:tavLst>
                                        <p:tav tm="0">
                                          <p:val>
                                            <p:strVal val="ppt_w"/>
                                          </p:val>
                                        </p:tav>
                                        <p:tav tm="100000">
                                          <p:val>
                                            <p:strVal val="ppt_w+.3"/>
                                          </p:val>
                                        </p:tav>
                                      </p:tavLst>
                                    </p:anim>
                                    <p:anim calcmode="lin" valueType="num">
                                      <p:cBhvr>
                                        <p:cTn id="98" dur="500"/>
                                        <p:tgtEl>
                                          <p:spTgt spid="12"/>
                                        </p:tgtEl>
                                        <p:attrNameLst>
                                          <p:attrName>ppt_h</p:attrName>
                                        </p:attrNameLst>
                                      </p:cBhvr>
                                      <p:tavLst>
                                        <p:tav tm="0">
                                          <p:val>
                                            <p:strVal val="ppt_h"/>
                                          </p:val>
                                        </p:tav>
                                        <p:tav tm="100000">
                                          <p:val>
                                            <p:strVal val="ppt_h"/>
                                          </p:val>
                                        </p:tav>
                                      </p:tavLst>
                                    </p:anim>
                                    <p:animEffect transition="out" filter="fade">
                                      <p:cBhvr>
                                        <p:cTn id="99" dur="500"/>
                                        <p:tgtEl>
                                          <p:spTgt spid="12"/>
                                        </p:tgtEl>
                                      </p:cBhvr>
                                    </p:animEffect>
                                    <p:set>
                                      <p:cBhvr>
                                        <p:cTn id="100" dur="1" fill="hold">
                                          <p:stCondLst>
                                            <p:cond delay="499"/>
                                          </p:stCondLst>
                                        </p:cTn>
                                        <p:tgtEl>
                                          <p:spTgt spid="1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50" presetClass="entr" presetSubtype="0" decel="100000" fill="hold" nodeType="clickEffect">
                                  <p:stCondLst>
                                    <p:cond delay="0"/>
                                  </p:stCondLst>
                                  <p:childTnLst>
                                    <p:set>
                                      <p:cBhvr>
                                        <p:cTn id="104" dur="1" fill="hold">
                                          <p:stCondLst>
                                            <p:cond delay="0"/>
                                          </p:stCondLst>
                                        </p:cTn>
                                        <p:tgtEl>
                                          <p:spTgt spid="15"/>
                                        </p:tgtEl>
                                        <p:attrNameLst>
                                          <p:attrName>style.visibility</p:attrName>
                                        </p:attrNameLst>
                                      </p:cBhvr>
                                      <p:to>
                                        <p:strVal val="visible"/>
                                      </p:to>
                                    </p:set>
                                    <p:anim calcmode="lin" valueType="num">
                                      <p:cBhvr>
                                        <p:cTn id="105" dur="500" fill="hold"/>
                                        <p:tgtEl>
                                          <p:spTgt spid="15"/>
                                        </p:tgtEl>
                                        <p:attrNameLst>
                                          <p:attrName>ppt_w</p:attrName>
                                        </p:attrNameLst>
                                      </p:cBhvr>
                                      <p:tavLst>
                                        <p:tav tm="0">
                                          <p:val>
                                            <p:strVal val="#ppt_w+.3"/>
                                          </p:val>
                                        </p:tav>
                                        <p:tav tm="100000">
                                          <p:val>
                                            <p:strVal val="#ppt_w"/>
                                          </p:val>
                                        </p:tav>
                                      </p:tavLst>
                                    </p:anim>
                                    <p:anim calcmode="lin" valueType="num">
                                      <p:cBhvr>
                                        <p:cTn id="106" dur="500" fill="hold"/>
                                        <p:tgtEl>
                                          <p:spTgt spid="15"/>
                                        </p:tgtEl>
                                        <p:attrNameLst>
                                          <p:attrName>ppt_h</p:attrName>
                                        </p:attrNameLst>
                                      </p:cBhvr>
                                      <p:tavLst>
                                        <p:tav tm="0">
                                          <p:val>
                                            <p:strVal val="#ppt_h"/>
                                          </p:val>
                                        </p:tav>
                                        <p:tav tm="100000">
                                          <p:val>
                                            <p:strVal val="#ppt_h"/>
                                          </p:val>
                                        </p:tav>
                                      </p:tavLst>
                                    </p:anim>
                                    <p:animEffect transition="in" filter="fade">
                                      <p:cBhvr>
                                        <p:cTn id="107" dur="500"/>
                                        <p:tgtEl>
                                          <p:spTgt spid="15"/>
                                        </p:tgtEl>
                                      </p:cBhvr>
                                    </p:animEffect>
                                  </p:childTnLst>
                                </p:cTn>
                              </p:par>
                            </p:childTnLst>
                          </p:cTn>
                        </p:par>
                      </p:childTnLst>
                    </p:cTn>
                  </p:par>
                  <p:par>
                    <p:cTn id="108" fill="hold">
                      <p:stCondLst>
                        <p:cond delay="indefinite"/>
                      </p:stCondLst>
                      <p:childTnLst>
                        <p:par>
                          <p:cTn id="109" fill="hold">
                            <p:stCondLst>
                              <p:cond delay="0"/>
                            </p:stCondLst>
                            <p:childTnLst>
                              <p:par>
                                <p:cTn id="110" presetID="50" presetClass="exit" presetSubtype="0" accel="100000" fill="hold" nodeType="clickEffect">
                                  <p:stCondLst>
                                    <p:cond delay="0"/>
                                  </p:stCondLst>
                                  <p:childTnLst>
                                    <p:anim calcmode="lin" valueType="num">
                                      <p:cBhvr>
                                        <p:cTn id="111" dur="500"/>
                                        <p:tgtEl>
                                          <p:spTgt spid="15"/>
                                        </p:tgtEl>
                                        <p:attrNameLst>
                                          <p:attrName>ppt_w</p:attrName>
                                        </p:attrNameLst>
                                      </p:cBhvr>
                                      <p:tavLst>
                                        <p:tav tm="0">
                                          <p:val>
                                            <p:strVal val="ppt_w"/>
                                          </p:val>
                                        </p:tav>
                                        <p:tav tm="100000">
                                          <p:val>
                                            <p:strVal val="ppt_w+.3"/>
                                          </p:val>
                                        </p:tav>
                                      </p:tavLst>
                                    </p:anim>
                                    <p:anim calcmode="lin" valueType="num">
                                      <p:cBhvr>
                                        <p:cTn id="112" dur="500"/>
                                        <p:tgtEl>
                                          <p:spTgt spid="15"/>
                                        </p:tgtEl>
                                        <p:attrNameLst>
                                          <p:attrName>ppt_h</p:attrName>
                                        </p:attrNameLst>
                                      </p:cBhvr>
                                      <p:tavLst>
                                        <p:tav tm="0">
                                          <p:val>
                                            <p:strVal val="ppt_h"/>
                                          </p:val>
                                        </p:tav>
                                        <p:tav tm="100000">
                                          <p:val>
                                            <p:strVal val="ppt_h"/>
                                          </p:val>
                                        </p:tav>
                                      </p:tavLst>
                                    </p:anim>
                                    <p:animEffect transition="out" filter="fade">
                                      <p:cBhvr>
                                        <p:cTn id="113" dur="500"/>
                                        <p:tgtEl>
                                          <p:spTgt spid="15"/>
                                        </p:tgtEl>
                                      </p:cBhvr>
                                    </p:animEffect>
                                    <p:set>
                                      <p:cBhvr>
                                        <p:cTn id="114" dur="1" fill="hold">
                                          <p:stCondLst>
                                            <p:cond delay="499"/>
                                          </p:stCondLst>
                                        </p:cTn>
                                        <p:tgtEl>
                                          <p:spTgt spid="1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50" presetClass="entr" presetSubtype="0" decel="100000" fill="hold" nodeType="clickEffect">
                                  <p:stCondLst>
                                    <p:cond delay="0"/>
                                  </p:stCondLst>
                                  <p:childTnLst>
                                    <p:set>
                                      <p:cBhvr>
                                        <p:cTn id="118" dur="1" fill="hold">
                                          <p:stCondLst>
                                            <p:cond delay="0"/>
                                          </p:stCondLst>
                                        </p:cTn>
                                        <p:tgtEl>
                                          <p:spTgt spid="2"/>
                                        </p:tgtEl>
                                        <p:attrNameLst>
                                          <p:attrName>style.visibility</p:attrName>
                                        </p:attrNameLst>
                                      </p:cBhvr>
                                      <p:to>
                                        <p:strVal val="visible"/>
                                      </p:to>
                                    </p:set>
                                    <p:anim calcmode="lin" valueType="num">
                                      <p:cBhvr>
                                        <p:cTn id="119" dur="500" fill="hold"/>
                                        <p:tgtEl>
                                          <p:spTgt spid="2"/>
                                        </p:tgtEl>
                                        <p:attrNameLst>
                                          <p:attrName>ppt_w</p:attrName>
                                        </p:attrNameLst>
                                      </p:cBhvr>
                                      <p:tavLst>
                                        <p:tav tm="0">
                                          <p:val>
                                            <p:strVal val="#ppt_w+.3"/>
                                          </p:val>
                                        </p:tav>
                                        <p:tav tm="100000">
                                          <p:val>
                                            <p:strVal val="#ppt_w"/>
                                          </p:val>
                                        </p:tav>
                                      </p:tavLst>
                                    </p:anim>
                                    <p:anim calcmode="lin" valueType="num">
                                      <p:cBhvr>
                                        <p:cTn id="120" dur="500" fill="hold"/>
                                        <p:tgtEl>
                                          <p:spTgt spid="2"/>
                                        </p:tgtEl>
                                        <p:attrNameLst>
                                          <p:attrName>ppt_h</p:attrName>
                                        </p:attrNameLst>
                                      </p:cBhvr>
                                      <p:tavLst>
                                        <p:tav tm="0">
                                          <p:val>
                                            <p:strVal val="#ppt_h"/>
                                          </p:val>
                                        </p:tav>
                                        <p:tav tm="100000">
                                          <p:val>
                                            <p:strVal val="#ppt_h"/>
                                          </p:val>
                                        </p:tav>
                                      </p:tavLst>
                                    </p:anim>
                                    <p:animEffect transition="in" filter="fade">
                                      <p:cBhvr>
                                        <p:cTn id="121" dur="500"/>
                                        <p:tgtEl>
                                          <p:spTgt spid="2"/>
                                        </p:tgtEl>
                                      </p:cBhvr>
                                    </p:animEffect>
                                  </p:childTnLst>
                                </p:cTn>
                              </p:par>
                            </p:childTnLst>
                          </p:cTn>
                        </p:par>
                      </p:childTnLst>
                    </p:cTn>
                  </p:par>
                  <p:par>
                    <p:cTn id="122" fill="hold">
                      <p:stCondLst>
                        <p:cond delay="indefinite"/>
                      </p:stCondLst>
                      <p:childTnLst>
                        <p:par>
                          <p:cTn id="123" fill="hold">
                            <p:stCondLst>
                              <p:cond delay="0"/>
                            </p:stCondLst>
                            <p:childTnLst>
                              <p:par>
                                <p:cTn id="124" presetID="50" presetClass="exit" presetSubtype="0" accel="100000" fill="hold" nodeType="clickEffect">
                                  <p:stCondLst>
                                    <p:cond delay="0"/>
                                  </p:stCondLst>
                                  <p:childTnLst>
                                    <p:anim calcmode="lin" valueType="num">
                                      <p:cBhvr>
                                        <p:cTn id="125" dur="500"/>
                                        <p:tgtEl>
                                          <p:spTgt spid="2"/>
                                        </p:tgtEl>
                                        <p:attrNameLst>
                                          <p:attrName>ppt_w</p:attrName>
                                        </p:attrNameLst>
                                      </p:cBhvr>
                                      <p:tavLst>
                                        <p:tav tm="0">
                                          <p:val>
                                            <p:strVal val="ppt_w"/>
                                          </p:val>
                                        </p:tav>
                                        <p:tav tm="100000">
                                          <p:val>
                                            <p:strVal val="ppt_w+.3"/>
                                          </p:val>
                                        </p:tav>
                                      </p:tavLst>
                                    </p:anim>
                                    <p:anim calcmode="lin" valueType="num">
                                      <p:cBhvr>
                                        <p:cTn id="126" dur="500"/>
                                        <p:tgtEl>
                                          <p:spTgt spid="2"/>
                                        </p:tgtEl>
                                        <p:attrNameLst>
                                          <p:attrName>ppt_h</p:attrName>
                                        </p:attrNameLst>
                                      </p:cBhvr>
                                      <p:tavLst>
                                        <p:tav tm="0">
                                          <p:val>
                                            <p:strVal val="ppt_h"/>
                                          </p:val>
                                        </p:tav>
                                        <p:tav tm="100000">
                                          <p:val>
                                            <p:strVal val="ppt_h"/>
                                          </p:val>
                                        </p:tav>
                                      </p:tavLst>
                                    </p:anim>
                                    <p:animEffect transition="out" filter="fade">
                                      <p:cBhvr>
                                        <p:cTn id="127" dur="500"/>
                                        <p:tgtEl>
                                          <p:spTgt spid="2"/>
                                        </p:tgtEl>
                                      </p:cBhvr>
                                    </p:animEffect>
                                    <p:set>
                                      <p:cBhvr>
                                        <p:cTn id="128" dur="1" fill="hold">
                                          <p:stCondLst>
                                            <p:cond delay="499"/>
                                          </p:stCondLst>
                                        </p:cTn>
                                        <p:tgtEl>
                                          <p:spTgt spid="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50" presetClass="entr" presetSubtype="0" decel="100000" fill="hold" nodeType="clickEffect">
                                  <p:stCondLst>
                                    <p:cond delay="0"/>
                                  </p:stCondLst>
                                  <p:childTnLst>
                                    <p:set>
                                      <p:cBhvr>
                                        <p:cTn id="132" dur="1" fill="hold">
                                          <p:stCondLst>
                                            <p:cond delay="0"/>
                                          </p:stCondLst>
                                        </p:cTn>
                                        <p:tgtEl>
                                          <p:spTgt spid="3"/>
                                        </p:tgtEl>
                                        <p:attrNameLst>
                                          <p:attrName>style.visibility</p:attrName>
                                        </p:attrNameLst>
                                      </p:cBhvr>
                                      <p:to>
                                        <p:strVal val="visible"/>
                                      </p:to>
                                    </p:set>
                                    <p:anim calcmode="lin" valueType="num">
                                      <p:cBhvr>
                                        <p:cTn id="133" dur="500" fill="hold"/>
                                        <p:tgtEl>
                                          <p:spTgt spid="3"/>
                                        </p:tgtEl>
                                        <p:attrNameLst>
                                          <p:attrName>ppt_w</p:attrName>
                                        </p:attrNameLst>
                                      </p:cBhvr>
                                      <p:tavLst>
                                        <p:tav tm="0">
                                          <p:val>
                                            <p:strVal val="#ppt_w+.3"/>
                                          </p:val>
                                        </p:tav>
                                        <p:tav tm="100000">
                                          <p:val>
                                            <p:strVal val="#ppt_w"/>
                                          </p:val>
                                        </p:tav>
                                      </p:tavLst>
                                    </p:anim>
                                    <p:anim calcmode="lin" valueType="num">
                                      <p:cBhvr>
                                        <p:cTn id="134" dur="500" fill="hold"/>
                                        <p:tgtEl>
                                          <p:spTgt spid="3"/>
                                        </p:tgtEl>
                                        <p:attrNameLst>
                                          <p:attrName>ppt_h</p:attrName>
                                        </p:attrNameLst>
                                      </p:cBhvr>
                                      <p:tavLst>
                                        <p:tav tm="0">
                                          <p:val>
                                            <p:strVal val="#ppt_h"/>
                                          </p:val>
                                        </p:tav>
                                        <p:tav tm="100000">
                                          <p:val>
                                            <p:strVal val="#ppt_h"/>
                                          </p:val>
                                        </p:tav>
                                      </p:tavLst>
                                    </p:anim>
                                    <p:animEffect transition="in" filter="fade">
                                      <p:cBhvr>
                                        <p:cTn id="135" dur="500"/>
                                        <p:tgtEl>
                                          <p:spTgt spid="3"/>
                                        </p:tgtEl>
                                      </p:cBhvr>
                                    </p:animEffect>
                                  </p:childTnLst>
                                </p:cTn>
                              </p:par>
                            </p:childTnLst>
                          </p:cTn>
                        </p:par>
                      </p:childTnLst>
                    </p:cTn>
                  </p:par>
                  <p:par>
                    <p:cTn id="136" fill="hold">
                      <p:stCondLst>
                        <p:cond delay="indefinite"/>
                      </p:stCondLst>
                      <p:childTnLst>
                        <p:par>
                          <p:cTn id="137" fill="hold">
                            <p:stCondLst>
                              <p:cond delay="0"/>
                            </p:stCondLst>
                            <p:childTnLst>
                              <p:par>
                                <p:cTn id="138" presetID="50" presetClass="exit" presetSubtype="0" accel="100000" fill="hold" nodeType="clickEffect">
                                  <p:stCondLst>
                                    <p:cond delay="0"/>
                                  </p:stCondLst>
                                  <p:childTnLst>
                                    <p:anim calcmode="lin" valueType="num">
                                      <p:cBhvr>
                                        <p:cTn id="139" dur="500"/>
                                        <p:tgtEl>
                                          <p:spTgt spid="3"/>
                                        </p:tgtEl>
                                        <p:attrNameLst>
                                          <p:attrName>ppt_w</p:attrName>
                                        </p:attrNameLst>
                                      </p:cBhvr>
                                      <p:tavLst>
                                        <p:tav tm="0">
                                          <p:val>
                                            <p:strVal val="ppt_w"/>
                                          </p:val>
                                        </p:tav>
                                        <p:tav tm="100000">
                                          <p:val>
                                            <p:strVal val="ppt_w+.3"/>
                                          </p:val>
                                        </p:tav>
                                      </p:tavLst>
                                    </p:anim>
                                    <p:anim calcmode="lin" valueType="num">
                                      <p:cBhvr>
                                        <p:cTn id="140" dur="500"/>
                                        <p:tgtEl>
                                          <p:spTgt spid="3"/>
                                        </p:tgtEl>
                                        <p:attrNameLst>
                                          <p:attrName>ppt_h</p:attrName>
                                        </p:attrNameLst>
                                      </p:cBhvr>
                                      <p:tavLst>
                                        <p:tav tm="0">
                                          <p:val>
                                            <p:strVal val="ppt_h"/>
                                          </p:val>
                                        </p:tav>
                                        <p:tav tm="100000">
                                          <p:val>
                                            <p:strVal val="ppt_h"/>
                                          </p:val>
                                        </p:tav>
                                      </p:tavLst>
                                    </p:anim>
                                    <p:animEffect transition="out" filter="fade">
                                      <p:cBhvr>
                                        <p:cTn id="141" dur="500"/>
                                        <p:tgtEl>
                                          <p:spTgt spid="3"/>
                                        </p:tgtEl>
                                      </p:cBhvr>
                                    </p:animEffect>
                                    <p:set>
                                      <p:cBhvr>
                                        <p:cTn id="14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沟通管理计划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2" name="表格 1">
            <a:extLst>
              <a:ext uri="{FF2B5EF4-FFF2-40B4-BE49-F238E27FC236}">
                <a16:creationId xmlns:a16="http://schemas.microsoft.com/office/drawing/2014/main" id="{5C7ECAC2-B681-49C5-9ED6-9392EFFED71F}"/>
              </a:ext>
            </a:extLst>
          </p:cNvPr>
          <p:cNvGraphicFramePr>
            <a:graphicFrameLocks noGrp="1"/>
          </p:cNvGraphicFramePr>
          <p:nvPr>
            <p:extLst/>
          </p:nvPr>
        </p:nvGraphicFramePr>
        <p:xfrm>
          <a:off x="328863" y="1533916"/>
          <a:ext cx="11534274" cy="4745340"/>
        </p:xfrm>
        <a:graphic>
          <a:graphicData uri="http://schemas.openxmlformats.org/drawingml/2006/table">
            <a:tbl>
              <a:tblPr firstRow="1" firstCol="1" bandRow="1">
                <a:tableStyleId>{F5AB1C69-6EDB-4FF4-983F-18BD219EF322}</a:tableStyleId>
              </a:tblPr>
              <a:tblGrid>
                <a:gridCol w="1167363">
                  <a:extLst>
                    <a:ext uri="{9D8B030D-6E8A-4147-A177-3AD203B41FA5}">
                      <a16:colId xmlns:a16="http://schemas.microsoft.com/office/drawing/2014/main" val="3498146798"/>
                    </a:ext>
                  </a:extLst>
                </a:gridCol>
                <a:gridCol w="1172884">
                  <a:extLst>
                    <a:ext uri="{9D8B030D-6E8A-4147-A177-3AD203B41FA5}">
                      <a16:colId xmlns:a16="http://schemas.microsoft.com/office/drawing/2014/main" val="2999905641"/>
                    </a:ext>
                  </a:extLst>
                </a:gridCol>
                <a:gridCol w="978323">
                  <a:extLst>
                    <a:ext uri="{9D8B030D-6E8A-4147-A177-3AD203B41FA5}">
                      <a16:colId xmlns:a16="http://schemas.microsoft.com/office/drawing/2014/main" val="2280854008"/>
                    </a:ext>
                  </a:extLst>
                </a:gridCol>
                <a:gridCol w="1368824">
                  <a:extLst>
                    <a:ext uri="{9D8B030D-6E8A-4147-A177-3AD203B41FA5}">
                      <a16:colId xmlns:a16="http://schemas.microsoft.com/office/drawing/2014/main" val="3190927787"/>
                    </a:ext>
                  </a:extLst>
                </a:gridCol>
                <a:gridCol w="2543087">
                  <a:extLst>
                    <a:ext uri="{9D8B030D-6E8A-4147-A177-3AD203B41FA5}">
                      <a16:colId xmlns:a16="http://schemas.microsoft.com/office/drawing/2014/main" val="1802845207"/>
                    </a:ext>
                  </a:extLst>
                </a:gridCol>
                <a:gridCol w="1368824">
                  <a:extLst>
                    <a:ext uri="{9D8B030D-6E8A-4147-A177-3AD203B41FA5}">
                      <a16:colId xmlns:a16="http://schemas.microsoft.com/office/drawing/2014/main" val="3877283984"/>
                    </a:ext>
                  </a:extLst>
                </a:gridCol>
                <a:gridCol w="2934969">
                  <a:extLst>
                    <a:ext uri="{9D8B030D-6E8A-4147-A177-3AD203B41FA5}">
                      <a16:colId xmlns:a16="http://schemas.microsoft.com/office/drawing/2014/main" val="140874067"/>
                    </a:ext>
                  </a:extLst>
                </a:gridCol>
              </a:tblGrid>
              <a:tr h="468900">
                <a:tc>
                  <a:txBody>
                    <a:bodyPr/>
                    <a:lstStyle/>
                    <a:p>
                      <a:pPr algn="just">
                        <a:spcAft>
                          <a:spcPts val="0"/>
                        </a:spcAft>
                      </a:pPr>
                      <a:r>
                        <a:rPr lang="zh-CN" sz="1600" kern="100" dirty="0">
                          <a:effectLst/>
                        </a:rPr>
                        <a:t>干系人姓名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角色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内部</a:t>
                      </a:r>
                      <a:r>
                        <a:rPr lang="en-US" sz="1600" kern="100">
                          <a:effectLst/>
                        </a:rPr>
                        <a:t>/</a:t>
                      </a:r>
                      <a:r>
                        <a:rPr lang="zh-CN" sz="1600" kern="100">
                          <a:effectLst/>
                        </a:rPr>
                        <a:t>外部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手机号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邮箱</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所在地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干系人描述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1753823505"/>
                  </a:ext>
                </a:extLst>
              </a:tr>
              <a:tr h="468900">
                <a:tc>
                  <a:txBody>
                    <a:bodyPr/>
                    <a:lstStyle/>
                    <a:p>
                      <a:pPr algn="just">
                        <a:spcAft>
                          <a:spcPts val="0"/>
                        </a:spcAft>
                      </a:pPr>
                      <a:r>
                        <a:rPr lang="zh-CN" sz="1600" kern="100" dirty="0">
                          <a:effectLst/>
                        </a:rPr>
                        <a:t>沈启航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内部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15988122404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31601404@stu.zucc.edu.cn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弘毅</a:t>
                      </a:r>
                      <a:r>
                        <a:rPr lang="en-US" sz="1600" kern="100">
                          <a:effectLst/>
                        </a:rPr>
                        <a:t>B1-614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dirty="0">
                          <a:effectLst/>
                        </a:rPr>
                        <a:t>负责统合项目组成员，与客户进行沟通，安排项目任务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705127788"/>
                  </a:ext>
                </a:extLst>
              </a:tr>
              <a:tr h="312600">
                <a:tc>
                  <a:txBody>
                    <a:bodyPr/>
                    <a:lstStyle/>
                    <a:p>
                      <a:pPr algn="just">
                        <a:spcAft>
                          <a:spcPts val="0"/>
                        </a:spcAft>
                      </a:pPr>
                      <a:r>
                        <a:rPr lang="zh-CN" sz="1600" kern="100">
                          <a:effectLst/>
                        </a:rPr>
                        <a:t>徐哲远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项目组成员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内部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15968805302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31601409@stu.zucc.edu.cn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弘毅</a:t>
                      </a:r>
                      <a:r>
                        <a:rPr lang="en-US" sz="1600" kern="100">
                          <a:effectLst/>
                        </a:rPr>
                        <a:t>B1-615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负责完成项目经理布置的工作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4173294719"/>
                  </a:ext>
                </a:extLst>
              </a:tr>
              <a:tr h="312600">
                <a:tc>
                  <a:txBody>
                    <a:bodyPr/>
                    <a:lstStyle/>
                    <a:p>
                      <a:pPr algn="just">
                        <a:spcAft>
                          <a:spcPts val="0"/>
                        </a:spcAft>
                      </a:pPr>
                      <a:r>
                        <a:rPr lang="zh-CN" sz="1600" kern="100">
                          <a:effectLst/>
                        </a:rPr>
                        <a:t>叶柏成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项目组成员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内部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13588025779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31601411@stu.zucc.edu.cn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弘毅</a:t>
                      </a:r>
                      <a:r>
                        <a:rPr lang="en-US" sz="1600" kern="100">
                          <a:effectLst/>
                        </a:rPr>
                        <a:t>B1-615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负责完成项目经理布置的工作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17365707"/>
                  </a:ext>
                </a:extLst>
              </a:tr>
              <a:tr h="312600">
                <a:tc>
                  <a:txBody>
                    <a:bodyPr/>
                    <a:lstStyle/>
                    <a:p>
                      <a:pPr algn="just">
                        <a:spcAft>
                          <a:spcPts val="0"/>
                        </a:spcAft>
                      </a:pPr>
                      <a:r>
                        <a:rPr lang="zh-CN" sz="1600" kern="100">
                          <a:effectLst/>
                        </a:rPr>
                        <a:t>杨以恒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项目组成员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内部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18989678901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31601410@stu.zucc.edu.cn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弘毅</a:t>
                      </a:r>
                      <a:r>
                        <a:rPr lang="en-US" sz="1600" kern="100">
                          <a:effectLst/>
                        </a:rPr>
                        <a:t>B1-615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负责完成项目经理布置的工作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513561"/>
                  </a:ext>
                </a:extLst>
              </a:tr>
              <a:tr h="312600">
                <a:tc>
                  <a:txBody>
                    <a:bodyPr/>
                    <a:lstStyle/>
                    <a:p>
                      <a:pPr algn="just">
                        <a:spcAft>
                          <a:spcPts val="0"/>
                        </a:spcAft>
                      </a:pPr>
                      <a:r>
                        <a:rPr lang="zh-CN" sz="1600" kern="100">
                          <a:effectLst/>
                        </a:rPr>
                        <a:t>骆佳俊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项目组成员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内部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18058735546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31601215@stu.zucc.edu.cn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弘毅</a:t>
                      </a:r>
                      <a:r>
                        <a:rPr lang="en-US" sz="1600" kern="100">
                          <a:effectLst/>
                        </a:rPr>
                        <a:t>B2-206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负责完成项目经理布置的工作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2283345214"/>
                  </a:ext>
                </a:extLst>
              </a:tr>
              <a:tr h="781500">
                <a:tc>
                  <a:txBody>
                    <a:bodyPr/>
                    <a:lstStyle/>
                    <a:p>
                      <a:pPr algn="just">
                        <a:spcAft>
                          <a:spcPts val="0"/>
                        </a:spcAft>
                      </a:pPr>
                      <a:r>
                        <a:rPr lang="zh-CN" sz="1600" kern="100">
                          <a:effectLst/>
                        </a:rPr>
                        <a:t>杨枨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客户</a:t>
                      </a:r>
                      <a:r>
                        <a:rPr lang="en-US" sz="1600" kern="100">
                          <a:effectLst/>
                        </a:rPr>
                        <a:t>/</a:t>
                      </a:r>
                      <a:r>
                        <a:rPr lang="zh-CN" sz="1600" kern="100">
                          <a:effectLst/>
                        </a:rPr>
                        <a:t>用户</a:t>
                      </a:r>
                      <a:r>
                        <a:rPr lang="en-US" sz="1600" kern="100">
                          <a:effectLst/>
                        </a:rPr>
                        <a:t>/</a:t>
                      </a:r>
                      <a:r>
                        <a:rPr lang="zh-CN" sz="1600" kern="100">
                          <a:effectLst/>
                        </a:rPr>
                        <a:t>教师用户群代表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外部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13357102333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yangc@zucc.edu.cn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理四 </a:t>
                      </a:r>
                      <a:r>
                        <a:rPr lang="en-US" sz="1600" kern="100">
                          <a:effectLst/>
                        </a:rPr>
                        <a:t>504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本项目产品交付人之一</a:t>
                      </a:r>
                      <a:r>
                        <a:rPr lang="en-US" sz="1600" kern="100">
                          <a:effectLst/>
                        </a:rPr>
                        <a:t>/</a:t>
                      </a:r>
                      <a:r>
                        <a:rPr lang="zh-CN" sz="1600" kern="100">
                          <a:effectLst/>
                        </a:rPr>
                        <a:t>以教师身份使用该系统</a:t>
                      </a:r>
                      <a:r>
                        <a:rPr lang="en-US" sz="1600" kern="100">
                          <a:effectLst/>
                        </a:rPr>
                        <a:t>/</a:t>
                      </a:r>
                      <a:r>
                        <a:rPr lang="zh-CN" sz="1600" kern="100">
                          <a:effectLst/>
                        </a:rPr>
                        <a:t>代表教师群体提出功能需求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1834018949"/>
                  </a:ext>
                </a:extLst>
              </a:tr>
              <a:tr h="468900">
                <a:tc>
                  <a:txBody>
                    <a:bodyPr/>
                    <a:lstStyle/>
                    <a:p>
                      <a:pPr algn="just">
                        <a:spcAft>
                          <a:spcPts val="0"/>
                        </a:spcAft>
                      </a:pPr>
                      <a:r>
                        <a:rPr lang="zh-CN" sz="1600" kern="100">
                          <a:effectLst/>
                        </a:rPr>
                        <a:t>侯宏仑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客户</a:t>
                      </a:r>
                      <a:r>
                        <a:rPr lang="en-US" sz="1600" kern="100">
                          <a:effectLst/>
                        </a:rPr>
                        <a:t>/</a:t>
                      </a:r>
                      <a:r>
                        <a:rPr lang="zh-CN" sz="1600" kern="100">
                          <a:effectLst/>
                        </a:rPr>
                        <a:t>用户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外部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13071858629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houhl@zucc.edu.cn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理四 </a:t>
                      </a:r>
                      <a:r>
                        <a:rPr lang="en-US" sz="1600" kern="100">
                          <a:effectLst/>
                        </a:rPr>
                        <a:t>501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本项目产品交付人之一</a:t>
                      </a:r>
                      <a:r>
                        <a:rPr lang="en-US" sz="1600" kern="100">
                          <a:effectLst/>
                        </a:rPr>
                        <a:t>/</a:t>
                      </a:r>
                      <a:r>
                        <a:rPr lang="zh-CN" sz="1600" kern="100">
                          <a:effectLst/>
                        </a:rPr>
                        <a:t>以教师身份使用该系统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127365814"/>
                  </a:ext>
                </a:extLst>
              </a:tr>
              <a:tr h="625200">
                <a:tc>
                  <a:txBody>
                    <a:bodyPr/>
                    <a:lstStyle/>
                    <a:p>
                      <a:pPr algn="just">
                        <a:spcAft>
                          <a:spcPts val="0"/>
                        </a:spcAft>
                      </a:pPr>
                      <a:r>
                        <a:rPr lang="zh-CN" sz="1600" kern="100" dirty="0">
                          <a:effectLst/>
                        </a:rPr>
                        <a:t>王飞刚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用户</a:t>
                      </a:r>
                      <a:r>
                        <a:rPr lang="en-US" sz="1600" kern="100">
                          <a:effectLst/>
                        </a:rPr>
                        <a:t>/</a:t>
                      </a:r>
                      <a:r>
                        <a:rPr lang="zh-CN" sz="1600" kern="100">
                          <a:effectLst/>
                        </a:rPr>
                        <a:t>学生用户群代表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外部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15988139345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31601408@stu.zucc.edu.cn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弘毅</a:t>
                      </a:r>
                      <a:r>
                        <a:rPr lang="en-US" sz="1600" kern="100">
                          <a:effectLst/>
                        </a:rPr>
                        <a:t>B1-615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以学生身份使用该系统</a:t>
                      </a:r>
                      <a:r>
                        <a:rPr lang="en-US" sz="1600" kern="100">
                          <a:effectLst/>
                        </a:rPr>
                        <a:t>/</a:t>
                      </a:r>
                      <a:r>
                        <a:rPr lang="zh-CN" sz="1600" kern="100">
                          <a:effectLst/>
                        </a:rPr>
                        <a:t>代表学生群体提出功能需求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2958491576"/>
                  </a:ext>
                </a:extLst>
              </a:tr>
              <a:tr h="625200">
                <a:tc>
                  <a:txBody>
                    <a:bodyPr/>
                    <a:lstStyle/>
                    <a:p>
                      <a:pPr algn="just">
                        <a:spcAft>
                          <a:spcPts val="0"/>
                        </a:spcAft>
                      </a:pPr>
                      <a:r>
                        <a:rPr lang="zh-CN" sz="1600" kern="100">
                          <a:effectLst/>
                        </a:rPr>
                        <a:t>冯炫霖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用户</a:t>
                      </a:r>
                      <a:r>
                        <a:rPr lang="en-US" sz="1600" kern="100">
                          <a:effectLst/>
                        </a:rPr>
                        <a:t>/</a:t>
                      </a:r>
                      <a:r>
                        <a:rPr lang="zh-CN" sz="1600" kern="100">
                          <a:effectLst/>
                        </a:rPr>
                        <a:t>游客用户群代表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外部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13588898527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a:effectLst/>
                        </a:rPr>
                        <a:t>致远</a:t>
                      </a:r>
                      <a:r>
                        <a:rPr lang="en-US" sz="1600" kern="100">
                          <a:effectLst/>
                        </a:rPr>
                        <a:t>B2-522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zh-CN" sz="1600" kern="100" dirty="0">
                          <a:effectLst/>
                        </a:rPr>
                        <a:t>以游客身份使用该系统</a:t>
                      </a:r>
                      <a:r>
                        <a:rPr lang="en-US" sz="1600" kern="100" dirty="0">
                          <a:effectLst/>
                        </a:rPr>
                        <a:t>/</a:t>
                      </a:r>
                      <a:r>
                        <a:rPr lang="zh-CN" sz="1600" kern="100" dirty="0">
                          <a:effectLst/>
                        </a:rPr>
                        <a:t>代表游客群体提出功能需求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2187940791"/>
                  </a:ext>
                </a:extLst>
              </a:tr>
            </a:tbl>
          </a:graphicData>
        </a:graphic>
      </p:graphicFrame>
      <p:graphicFrame>
        <p:nvGraphicFramePr>
          <p:cNvPr id="6" name="表格 5">
            <a:extLst>
              <a:ext uri="{FF2B5EF4-FFF2-40B4-BE49-F238E27FC236}">
                <a16:creationId xmlns:a16="http://schemas.microsoft.com/office/drawing/2014/main" id="{B2DE33EF-4CFE-49B5-995F-A69632A26174}"/>
              </a:ext>
            </a:extLst>
          </p:cNvPr>
          <p:cNvGraphicFramePr>
            <a:graphicFrameLocks noGrp="1"/>
          </p:cNvGraphicFramePr>
          <p:nvPr>
            <p:extLst/>
          </p:nvPr>
        </p:nvGraphicFramePr>
        <p:xfrm>
          <a:off x="745959" y="1342360"/>
          <a:ext cx="10700082" cy="5128452"/>
        </p:xfrm>
        <a:graphic>
          <a:graphicData uri="http://schemas.openxmlformats.org/drawingml/2006/table">
            <a:tbl>
              <a:tblPr firstRow="1" firstCol="1" bandRow="1">
                <a:tableStyleId>{F5AB1C69-6EDB-4FF4-983F-18BD219EF322}</a:tableStyleId>
              </a:tblPr>
              <a:tblGrid>
                <a:gridCol w="1496258">
                  <a:extLst>
                    <a:ext uri="{9D8B030D-6E8A-4147-A177-3AD203B41FA5}">
                      <a16:colId xmlns:a16="http://schemas.microsoft.com/office/drawing/2014/main" val="3931055417"/>
                    </a:ext>
                  </a:extLst>
                </a:gridCol>
                <a:gridCol w="1496258">
                  <a:extLst>
                    <a:ext uri="{9D8B030D-6E8A-4147-A177-3AD203B41FA5}">
                      <a16:colId xmlns:a16="http://schemas.microsoft.com/office/drawing/2014/main" val="2460397187"/>
                    </a:ext>
                  </a:extLst>
                </a:gridCol>
                <a:gridCol w="1497340">
                  <a:extLst>
                    <a:ext uri="{9D8B030D-6E8A-4147-A177-3AD203B41FA5}">
                      <a16:colId xmlns:a16="http://schemas.microsoft.com/office/drawing/2014/main" val="2128588392"/>
                    </a:ext>
                  </a:extLst>
                </a:gridCol>
                <a:gridCol w="1497340">
                  <a:extLst>
                    <a:ext uri="{9D8B030D-6E8A-4147-A177-3AD203B41FA5}">
                      <a16:colId xmlns:a16="http://schemas.microsoft.com/office/drawing/2014/main" val="696059212"/>
                    </a:ext>
                  </a:extLst>
                </a:gridCol>
                <a:gridCol w="1497340">
                  <a:extLst>
                    <a:ext uri="{9D8B030D-6E8A-4147-A177-3AD203B41FA5}">
                      <a16:colId xmlns:a16="http://schemas.microsoft.com/office/drawing/2014/main" val="4095151807"/>
                    </a:ext>
                  </a:extLst>
                </a:gridCol>
                <a:gridCol w="1497340">
                  <a:extLst>
                    <a:ext uri="{9D8B030D-6E8A-4147-A177-3AD203B41FA5}">
                      <a16:colId xmlns:a16="http://schemas.microsoft.com/office/drawing/2014/main" val="3309368563"/>
                    </a:ext>
                  </a:extLst>
                </a:gridCol>
                <a:gridCol w="1718206">
                  <a:extLst>
                    <a:ext uri="{9D8B030D-6E8A-4147-A177-3AD203B41FA5}">
                      <a16:colId xmlns:a16="http://schemas.microsoft.com/office/drawing/2014/main" val="1068304558"/>
                    </a:ext>
                  </a:extLst>
                </a:gridCol>
              </a:tblGrid>
              <a:tr h="0">
                <a:tc>
                  <a:txBody>
                    <a:bodyPr/>
                    <a:lstStyle/>
                    <a:p>
                      <a:pPr algn="ctr">
                        <a:lnSpc>
                          <a:spcPct val="150000"/>
                        </a:lnSpc>
                        <a:spcAft>
                          <a:spcPts val="0"/>
                        </a:spcAft>
                      </a:pPr>
                      <a:r>
                        <a:rPr lang="zh-CN" sz="2400" kern="100">
                          <a:effectLst/>
                        </a:rPr>
                        <a:t>沟通计划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对内</a:t>
                      </a:r>
                      <a:r>
                        <a:rPr lang="en-US" sz="2400" kern="100">
                          <a:effectLst/>
                        </a:rPr>
                        <a:t>/</a:t>
                      </a:r>
                      <a:r>
                        <a:rPr lang="zh-CN" sz="2400" kern="100">
                          <a:effectLst/>
                        </a:rPr>
                        <a:t>对外</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参与人员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产出</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6832882"/>
                  </a:ext>
                </a:extLst>
              </a:tr>
              <a:tr h="0">
                <a:tc>
                  <a:txBody>
                    <a:bodyPr/>
                    <a:lstStyle/>
                    <a:p>
                      <a:pPr algn="just">
                        <a:lnSpc>
                          <a:spcPct val="150000"/>
                        </a:lnSpc>
                        <a:spcAft>
                          <a:spcPts val="0"/>
                        </a:spcAft>
                      </a:pPr>
                      <a:r>
                        <a:rPr lang="zh-CN" sz="2400" kern="100">
                          <a:effectLst/>
                        </a:rPr>
                        <a:t>每周例会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座谈会</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对内</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弘毅七楼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周二</a:t>
                      </a:r>
                      <a:r>
                        <a:rPr lang="en-US" sz="2400" kern="100">
                          <a:effectLst/>
                        </a:rPr>
                        <a:t>17</a:t>
                      </a:r>
                      <a:r>
                        <a:rPr lang="zh-CN" sz="2400" kern="100">
                          <a:effectLst/>
                        </a:rPr>
                        <a:t>：</a:t>
                      </a:r>
                      <a:r>
                        <a:rPr lang="en-US" sz="2400" kern="100">
                          <a:effectLst/>
                        </a:rPr>
                        <a:t>30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全体成员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会议记录</a:t>
                      </a:r>
                      <a:r>
                        <a:rPr lang="en-US" sz="2400" kern="100" dirty="0">
                          <a:effectLst/>
                        </a:rPr>
                        <a:t>/</a:t>
                      </a:r>
                      <a:r>
                        <a:rPr lang="zh-CN" sz="2400" kern="100" dirty="0">
                          <a:effectLst/>
                        </a:rPr>
                        <a:t>录音</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5279279"/>
                  </a:ext>
                </a:extLst>
              </a:tr>
              <a:tr h="0">
                <a:tc>
                  <a:txBody>
                    <a:bodyPr/>
                    <a:lstStyle/>
                    <a:p>
                      <a:pPr algn="just">
                        <a:lnSpc>
                          <a:spcPct val="150000"/>
                        </a:lnSpc>
                        <a:spcAft>
                          <a:spcPts val="0"/>
                        </a:spcAft>
                      </a:pPr>
                      <a:r>
                        <a:rPr lang="zh-CN" sz="2400" kern="100">
                          <a:effectLst/>
                        </a:rPr>
                        <a:t>每周评审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组内评审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对内</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弘毅</a:t>
                      </a:r>
                      <a:r>
                        <a:rPr lang="en-US" sz="2400" kern="100">
                          <a:effectLst/>
                        </a:rPr>
                        <a:t>B2-206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周日</a:t>
                      </a:r>
                      <a:r>
                        <a:rPr lang="en-US" sz="2400" kern="100">
                          <a:effectLst/>
                        </a:rPr>
                        <a:t>16</a:t>
                      </a:r>
                      <a:r>
                        <a:rPr lang="zh-CN" sz="2400" kern="100">
                          <a:effectLst/>
                        </a:rPr>
                        <a:t>：</a:t>
                      </a:r>
                      <a:r>
                        <a:rPr lang="en-US" sz="2400" kern="100">
                          <a:effectLst/>
                        </a:rPr>
                        <a:t>30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全体成员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7163806"/>
                  </a:ext>
                </a:extLst>
              </a:tr>
              <a:tr h="0">
                <a:tc>
                  <a:txBody>
                    <a:bodyPr/>
                    <a:lstStyle/>
                    <a:p>
                      <a:pPr algn="just">
                        <a:lnSpc>
                          <a:spcPct val="150000"/>
                        </a:lnSpc>
                        <a:spcAft>
                          <a:spcPts val="0"/>
                        </a:spcAft>
                      </a:pPr>
                      <a:r>
                        <a:rPr lang="zh-CN" sz="2400" kern="100">
                          <a:effectLst/>
                        </a:rPr>
                        <a:t>日常进度汇报</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微信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对内</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微信群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每晚</a:t>
                      </a:r>
                      <a:r>
                        <a:rPr lang="en-US" sz="2400" kern="100">
                          <a:effectLst/>
                        </a:rPr>
                        <a:t>21</a:t>
                      </a:r>
                      <a:r>
                        <a:rPr lang="zh-CN" sz="2400" kern="100">
                          <a:effectLst/>
                        </a:rPr>
                        <a:t>：</a:t>
                      </a:r>
                      <a:r>
                        <a:rPr lang="en-US" sz="2400" kern="100">
                          <a:effectLst/>
                        </a:rPr>
                        <a:t>00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全体人员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组员工作进度汇总</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38388357"/>
                  </a:ext>
                </a:extLst>
              </a:tr>
              <a:tr h="0">
                <a:tc>
                  <a:txBody>
                    <a:bodyPr/>
                    <a:lstStyle/>
                    <a:p>
                      <a:pPr algn="just">
                        <a:lnSpc>
                          <a:spcPct val="150000"/>
                        </a:lnSpc>
                        <a:spcAft>
                          <a:spcPts val="0"/>
                        </a:spcAft>
                      </a:pPr>
                      <a:r>
                        <a:rPr lang="zh-CN" sz="2400" kern="100">
                          <a:effectLst/>
                        </a:rPr>
                        <a:t>临时会议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座谈会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对内</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待定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待定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全体人员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待定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2841053"/>
                  </a:ext>
                </a:extLst>
              </a:tr>
              <a:tr h="0">
                <a:tc>
                  <a:txBody>
                    <a:bodyPr/>
                    <a:lstStyle/>
                    <a:p>
                      <a:pPr algn="just">
                        <a:lnSpc>
                          <a:spcPct val="150000"/>
                        </a:lnSpc>
                        <a:spcAft>
                          <a:spcPts val="0"/>
                        </a:spcAft>
                      </a:pPr>
                      <a:r>
                        <a:rPr lang="zh-CN" sz="2400" kern="100">
                          <a:effectLst/>
                        </a:rPr>
                        <a:t>访谈</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座谈会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对外</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待定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待定</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a:effectLst/>
                        </a:rPr>
                        <a:t>全体人员及用户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400" kern="100" dirty="0">
                          <a:effectLst/>
                        </a:rPr>
                        <a:t>会议记录</a:t>
                      </a:r>
                      <a:r>
                        <a:rPr lang="en-US" sz="2400" kern="100" dirty="0">
                          <a:effectLst/>
                        </a:rPr>
                        <a:t>/</a:t>
                      </a:r>
                      <a:r>
                        <a:rPr lang="zh-CN" sz="2400" kern="100" dirty="0">
                          <a:effectLst/>
                        </a:rPr>
                        <a:t>录音</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21214858"/>
                  </a:ext>
                </a:extLst>
              </a:tr>
            </a:tbl>
          </a:graphicData>
        </a:graphic>
      </p:graphicFrame>
      <p:graphicFrame>
        <p:nvGraphicFramePr>
          <p:cNvPr id="3" name="表格 2">
            <a:extLst>
              <a:ext uri="{FF2B5EF4-FFF2-40B4-BE49-F238E27FC236}">
                <a16:creationId xmlns:a16="http://schemas.microsoft.com/office/drawing/2014/main" id="{B7D6C0AB-C836-4419-9409-E6121529B0E5}"/>
              </a:ext>
            </a:extLst>
          </p:cNvPr>
          <p:cNvGraphicFramePr>
            <a:graphicFrameLocks noGrp="1"/>
          </p:cNvGraphicFramePr>
          <p:nvPr>
            <p:extLst/>
          </p:nvPr>
        </p:nvGraphicFramePr>
        <p:xfrm>
          <a:off x="1796595" y="2033337"/>
          <a:ext cx="8598810" cy="3048327"/>
        </p:xfrm>
        <a:graphic>
          <a:graphicData uri="http://schemas.openxmlformats.org/drawingml/2006/table">
            <a:tbl>
              <a:tblPr firstRow="1" firstCol="1" bandRow="1">
                <a:tableStyleId>{F5AB1C69-6EDB-4FF4-983F-18BD219EF322}</a:tableStyleId>
              </a:tblPr>
              <a:tblGrid>
                <a:gridCol w="1234869">
                  <a:extLst>
                    <a:ext uri="{9D8B030D-6E8A-4147-A177-3AD203B41FA5}">
                      <a16:colId xmlns:a16="http://schemas.microsoft.com/office/drawing/2014/main" val="2406437054"/>
                    </a:ext>
                  </a:extLst>
                </a:gridCol>
                <a:gridCol w="1233982">
                  <a:extLst>
                    <a:ext uri="{9D8B030D-6E8A-4147-A177-3AD203B41FA5}">
                      <a16:colId xmlns:a16="http://schemas.microsoft.com/office/drawing/2014/main" val="2008647800"/>
                    </a:ext>
                  </a:extLst>
                </a:gridCol>
                <a:gridCol w="1233982">
                  <a:extLst>
                    <a:ext uri="{9D8B030D-6E8A-4147-A177-3AD203B41FA5}">
                      <a16:colId xmlns:a16="http://schemas.microsoft.com/office/drawing/2014/main" val="1883330374"/>
                    </a:ext>
                  </a:extLst>
                </a:gridCol>
                <a:gridCol w="1233982">
                  <a:extLst>
                    <a:ext uri="{9D8B030D-6E8A-4147-A177-3AD203B41FA5}">
                      <a16:colId xmlns:a16="http://schemas.microsoft.com/office/drawing/2014/main" val="2630347875"/>
                    </a:ext>
                  </a:extLst>
                </a:gridCol>
                <a:gridCol w="1233982">
                  <a:extLst>
                    <a:ext uri="{9D8B030D-6E8A-4147-A177-3AD203B41FA5}">
                      <a16:colId xmlns:a16="http://schemas.microsoft.com/office/drawing/2014/main" val="3877584811"/>
                    </a:ext>
                  </a:extLst>
                </a:gridCol>
                <a:gridCol w="1234869">
                  <a:extLst>
                    <a:ext uri="{9D8B030D-6E8A-4147-A177-3AD203B41FA5}">
                      <a16:colId xmlns:a16="http://schemas.microsoft.com/office/drawing/2014/main" val="786971429"/>
                    </a:ext>
                  </a:extLst>
                </a:gridCol>
                <a:gridCol w="1193144">
                  <a:extLst>
                    <a:ext uri="{9D8B030D-6E8A-4147-A177-3AD203B41FA5}">
                      <a16:colId xmlns:a16="http://schemas.microsoft.com/office/drawing/2014/main" val="813609144"/>
                    </a:ext>
                  </a:extLst>
                </a:gridCol>
              </a:tblGrid>
              <a:tr h="605202">
                <a:tc>
                  <a:txBody>
                    <a:bodyPr/>
                    <a:lstStyle/>
                    <a:p>
                      <a:pPr algn="ctr">
                        <a:lnSpc>
                          <a:spcPct val="150000"/>
                        </a:lnSpc>
                        <a:spcAft>
                          <a:spcPts val="0"/>
                        </a:spcAft>
                      </a:pPr>
                      <a:r>
                        <a:rPr lang="zh-CN" sz="2000" kern="100">
                          <a:effectLst/>
                        </a:rPr>
                        <a:t>沟通计划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沟通方式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对内</a:t>
                      </a:r>
                      <a:r>
                        <a:rPr lang="en-US" sz="2000" kern="100">
                          <a:effectLst/>
                        </a:rPr>
                        <a:t>/</a:t>
                      </a:r>
                      <a:r>
                        <a:rPr lang="zh-CN" sz="2000" kern="100">
                          <a:effectLst/>
                        </a:rPr>
                        <a:t>对外</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沟通地点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沟通时间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产出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9531479"/>
                  </a:ext>
                </a:extLst>
              </a:tr>
              <a:tr h="529452">
                <a:tc>
                  <a:txBody>
                    <a:bodyPr/>
                    <a:lstStyle/>
                    <a:p>
                      <a:pPr algn="just">
                        <a:lnSpc>
                          <a:spcPct val="150000"/>
                        </a:lnSpc>
                        <a:spcAft>
                          <a:spcPts val="0"/>
                        </a:spcAft>
                      </a:pPr>
                      <a:r>
                        <a:rPr lang="zh-CN" sz="2000" kern="100">
                          <a:effectLst/>
                        </a:rPr>
                        <a:t>日常沟通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面谈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对内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看情况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看情况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9083604"/>
                  </a:ext>
                </a:extLst>
              </a:tr>
              <a:tr h="529452">
                <a:tc>
                  <a:txBody>
                    <a:bodyPr/>
                    <a:lstStyle/>
                    <a:p>
                      <a:pPr algn="just">
                        <a:lnSpc>
                          <a:spcPct val="150000"/>
                        </a:lnSpc>
                        <a:spcAft>
                          <a:spcPts val="0"/>
                        </a:spcAft>
                      </a:pPr>
                      <a:r>
                        <a:rPr lang="zh-CN" sz="2000" kern="100">
                          <a:effectLst/>
                        </a:rPr>
                        <a:t>日常沟通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对内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网络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9283793"/>
                  </a:ext>
                </a:extLst>
              </a:tr>
              <a:tr h="1127220">
                <a:tc>
                  <a:txBody>
                    <a:bodyPr/>
                    <a:lstStyle/>
                    <a:p>
                      <a:pPr algn="just">
                        <a:lnSpc>
                          <a:spcPct val="150000"/>
                        </a:lnSpc>
                        <a:spcAft>
                          <a:spcPts val="0"/>
                        </a:spcAft>
                      </a:pPr>
                      <a:r>
                        <a:rPr lang="zh-CN" sz="2000" kern="100">
                          <a:effectLst/>
                        </a:rPr>
                        <a:t>紧急会议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对内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弘毅</a:t>
                      </a:r>
                      <a:r>
                        <a:rPr lang="en-US" sz="2000" kern="100">
                          <a:effectLst/>
                        </a:rPr>
                        <a:t>B2-206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会议记录</a:t>
                      </a:r>
                      <a:r>
                        <a:rPr lang="en-US" sz="2000" kern="100" dirty="0">
                          <a:effectLst/>
                        </a:rPr>
                        <a:t>/</a:t>
                      </a:r>
                      <a:r>
                        <a:rPr lang="zh-CN" sz="2000" kern="100" dirty="0">
                          <a:effectLst/>
                        </a:rPr>
                        <a:t>录音</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0349522"/>
                  </a:ext>
                </a:extLst>
              </a:tr>
            </a:tbl>
          </a:graphicData>
        </a:graphic>
      </p:graphicFrame>
      <p:graphicFrame>
        <p:nvGraphicFramePr>
          <p:cNvPr id="5" name="表格 4">
            <a:extLst>
              <a:ext uri="{FF2B5EF4-FFF2-40B4-BE49-F238E27FC236}">
                <a16:creationId xmlns:a16="http://schemas.microsoft.com/office/drawing/2014/main" id="{98244099-8C8E-4D51-8E4A-8EAE786FB6C8}"/>
              </a:ext>
            </a:extLst>
          </p:cNvPr>
          <p:cNvGraphicFramePr>
            <a:graphicFrameLocks noGrp="1"/>
          </p:cNvGraphicFramePr>
          <p:nvPr>
            <p:extLst/>
          </p:nvPr>
        </p:nvGraphicFramePr>
        <p:xfrm>
          <a:off x="745961" y="1519878"/>
          <a:ext cx="10700080" cy="4773415"/>
        </p:xfrm>
        <a:graphic>
          <a:graphicData uri="http://schemas.openxmlformats.org/drawingml/2006/table">
            <a:tbl>
              <a:tblPr firstRow="1" firstCol="1" bandRow="1">
                <a:tableStyleId>{F5AB1C69-6EDB-4FF4-983F-18BD219EF322}</a:tableStyleId>
              </a:tblPr>
              <a:tblGrid>
                <a:gridCol w="1337510">
                  <a:extLst>
                    <a:ext uri="{9D8B030D-6E8A-4147-A177-3AD203B41FA5}">
                      <a16:colId xmlns:a16="http://schemas.microsoft.com/office/drawing/2014/main" val="3017031835"/>
                    </a:ext>
                  </a:extLst>
                </a:gridCol>
                <a:gridCol w="1337510">
                  <a:extLst>
                    <a:ext uri="{9D8B030D-6E8A-4147-A177-3AD203B41FA5}">
                      <a16:colId xmlns:a16="http://schemas.microsoft.com/office/drawing/2014/main" val="2426329567"/>
                    </a:ext>
                  </a:extLst>
                </a:gridCol>
                <a:gridCol w="1337510">
                  <a:extLst>
                    <a:ext uri="{9D8B030D-6E8A-4147-A177-3AD203B41FA5}">
                      <a16:colId xmlns:a16="http://schemas.microsoft.com/office/drawing/2014/main" val="266936170"/>
                    </a:ext>
                  </a:extLst>
                </a:gridCol>
                <a:gridCol w="1337510">
                  <a:extLst>
                    <a:ext uri="{9D8B030D-6E8A-4147-A177-3AD203B41FA5}">
                      <a16:colId xmlns:a16="http://schemas.microsoft.com/office/drawing/2014/main" val="1021485170"/>
                    </a:ext>
                  </a:extLst>
                </a:gridCol>
                <a:gridCol w="1337510">
                  <a:extLst>
                    <a:ext uri="{9D8B030D-6E8A-4147-A177-3AD203B41FA5}">
                      <a16:colId xmlns:a16="http://schemas.microsoft.com/office/drawing/2014/main" val="3255638322"/>
                    </a:ext>
                  </a:extLst>
                </a:gridCol>
                <a:gridCol w="1337510">
                  <a:extLst>
                    <a:ext uri="{9D8B030D-6E8A-4147-A177-3AD203B41FA5}">
                      <a16:colId xmlns:a16="http://schemas.microsoft.com/office/drawing/2014/main" val="1572389041"/>
                    </a:ext>
                  </a:extLst>
                </a:gridCol>
                <a:gridCol w="1337510">
                  <a:extLst>
                    <a:ext uri="{9D8B030D-6E8A-4147-A177-3AD203B41FA5}">
                      <a16:colId xmlns:a16="http://schemas.microsoft.com/office/drawing/2014/main" val="2752258861"/>
                    </a:ext>
                  </a:extLst>
                </a:gridCol>
                <a:gridCol w="1337510">
                  <a:extLst>
                    <a:ext uri="{9D8B030D-6E8A-4147-A177-3AD203B41FA5}">
                      <a16:colId xmlns:a16="http://schemas.microsoft.com/office/drawing/2014/main" val="3448655787"/>
                    </a:ext>
                  </a:extLst>
                </a:gridCol>
              </a:tblGrid>
              <a:tr h="0">
                <a:tc gridSpan="8">
                  <a:txBody>
                    <a:bodyPr/>
                    <a:lstStyle/>
                    <a:p>
                      <a:pPr algn="ctr">
                        <a:lnSpc>
                          <a:spcPct val="150000"/>
                        </a:lnSpc>
                        <a:spcAft>
                          <a:spcPts val="0"/>
                        </a:spcAft>
                      </a:pPr>
                      <a:r>
                        <a:rPr lang="zh-CN" sz="1800" kern="100" dirty="0">
                          <a:effectLst/>
                        </a:rPr>
                        <a:t>资源日历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70238240"/>
                  </a:ext>
                </a:extLst>
              </a:tr>
              <a:tr h="283723">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周日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周一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周二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周三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周四</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周五</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周六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0489144"/>
                  </a:ext>
                </a:extLst>
              </a:tr>
              <a:tr h="913202">
                <a:tc>
                  <a:txBody>
                    <a:bodyPr/>
                    <a:lstStyle/>
                    <a:p>
                      <a:pPr algn="just">
                        <a:lnSpc>
                          <a:spcPct val="150000"/>
                        </a:lnSpc>
                        <a:spcAft>
                          <a:spcPts val="0"/>
                        </a:spcAft>
                      </a:pPr>
                      <a:r>
                        <a:rPr lang="zh-CN" sz="1800" kern="100" dirty="0">
                          <a:effectLst/>
                        </a:rPr>
                        <a:t>上午</a:t>
                      </a: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沈、叶、骆、杨、徐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沈、叶、徐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骆、杨、徐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1904079"/>
                  </a:ext>
                </a:extLst>
              </a:tr>
              <a:tr h="596746">
                <a:tc>
                  <a:txBody>
                    <a:bodyPr/>
                    <a:lstStyle/>
                    <a:p>
                      <a:pPr algn="just">
                        <a:lnSpc>
                          <a:spcPct val="150000"/>
                        </a:lnSpc>
                        <a:spcAft>
                          <a:spcPts val="0"/>
                        </a:spcAft>
                      </a:pPr>
                      <a:r>
                        <a:rPr lang="zh-CN" sz="1800" kern="100">
                          <a:effectLst/>
                        </a:rPr>
                        <a:t>上午</a:t>
                      </a: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沈、杨、徐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9552969"/>
                  </a:ext>
                </a:extLst>
              </a:tr>
              <a:tr h="596746">
                <a:tc>
                  <a:txBody>
                    <a:bodyPr/>
                    <a:lstStyle/>
                    <a:p>
                      <a:pPr algn="just">
                        <a:lnSpc>
                          <a:spcPct val="150000"/>
                        </a:lnSpc>
                        <a:spcAft>
                          <a:spcPts val="0"/>
                        </a:spcAft>
                      </a:pPr>
                      <a:r>
                        <a:rPr lang="zh-CN" sz="1800" kern="100">
                          <a:effectLst/>
                        </a:rPr>
                        <a:t>下午</a:t>
                      </a: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沈、杨、徐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叶、杨、徐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2337239"/>
                  </a:ext>
                </a:extLst>
              </a:tr>
              <a:tr h="596746">
                <a:tc>
                  <a:txBody>
                    <a:bodyPr/>
                    <a:lstStyle/>
                    <a:p>
                      <a:pPr algn="just">
                        <a:lnSpc>
                          <a:spcPct val="150000"/>
                        </a:lnSpc>
                        <a:spcAft>
                          <a:spcPts val="0"/>
                        </a:spcAft>
                      </a:pPr>
                      <a:r>
                        <a:rPr lang="zh-CN" sz="1800" kern="100">
                          <a:effectLst/>
                        </a:rPr>
                        <a:t>下午</a:t>
                      </a: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沈、叶、骆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叶、杨、徐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2103848"/>
                  </a:ext>
                </a:extLst>
              </a:tr>
              <a:tr h="596746">
                <a:tc>
                  <a:txBody>
                    <a:bodyPr/>
                    <a:lstStyle/>
                    <a:p>
                      <a:pPr algn="just">
                        <a:lnSpc>
                          <a:spcPct val="150000"/>
                        </a:lnSpc>
                        <a:spcAft>
                          <a:spcPts val="0"/>
                        </a:spcAft>
                      </a:pPr>
                      <a:r>
                        <a:rPr lang="zh-CN" sz="1800" kern="100">
                          <a:effectLst/>
                        </a:rPr>
                        <a:t>晚上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沈、叶、杨、徐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沈、叶、杨、徐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沈、叶、骆、杨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沈、叶、骆、徐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沈、杨、徐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5483195"/>
                  </a:ext>
                </a:extLst>
              </a:tr>
              <a:tr h="280290">
                <a:tc gridSpan="8">
                  <a:txBody>
                    <a:bodyPr/>
                    <a:lstStyle/>
                    <a:p>
                      <a:pPr algn="just">
                        <a:lnSpc>
                          <a:spcPct val="150000"/>
                        </a:lnSpc>
                        <a:spcAft>
                          <a:spcPts val="0"/>
                        </a:spcAft>
                      </a:pPr>
                      <a:r>
                        <a:rPr lang="zh-CN" sz="1050" kern="100">
                          <a:effectLst/>
                        </a:rPr>
                        <a:t>场地资源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01295631"/>
                  </a:ext>
                </a:extLst>
              </a:tr>
              <a:tr h="280290">
                <a:tc gridSpan="4">
                  <a:txBody>
                    <a:bodyPr/>
                    <a:lstStyle/>
                    <a:p>
                      <a:pPr algn="just">
                        <a:lnSpc>
                          <a:spcPct val="150000"/>
                        </a:lnSpc>
                        <a:spcAft>
                          <a:spcPts val="0"/>
                        </a:spcAft>
                      </a:pPr>
                      <a:r>
                        <a:rPr lang="zh-CN" sz="1050" kern="100" dirty="0">
                          <a:effectLst/>
                        </a:rPr>
                        <a:t>会议室</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just">
                        <a:lnSpc>
                          <a:spcPct val="150000"/>
                        </a:lnSpc>
                        <a:spcAft>
                          <a:spcPts val="0"/>
                        </a:spcAft>
                      </a:pPr>
                      <a:r>
                        <a:rPr lang="zh-CN" sz="1050" kern="100" dirty="0">
                          <a:effectLst/>
                        </a:rPr>
                        <a:t>周二晚，周五晚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7311361"/>
                  </a:ext>
                </a:extLst>
              </a:tr>
            </a:tbl>
          </a:graphicData>
        </a:graphic>
      </p:graphicFrame>
    </p:spTree>
    <p:extLst>
      <p:ext uri="{BB962C8B-B14F-4D97-AF65-F5344CB8AC3E}">
        <p14:creationId xmlns:p14="http://schemas.microsoft.com/office/powerpoint/2010/main" val="17932521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500"/>
                                        <p:tgtEl>
                                          <p:spTgt spid="6"/>
                                        </p:tgtEl>
                                      </p:cBhvr>
                                    </p:animEffect>
                                    <p:anim calcmode="lin" valueType="num">
                                      <p:cBhvr>
                                        <p:cTn id="24" dur="500"/>
                                        <p:tgtEl>
                                          <p:spTgt spid="6"/>
                                        </p:tgtEl>
                                        <p:attrNameLst>
                                          <p:attrName>ppt_x</p:attrName>
                                        </p:attrNameLst>
                                      </p:cBhvr>
                                      <p:tavLst>
                                        <p:tav tm="0">
                                          <p:val>
                                            <p:strVal val="ppt_x"/>
                                          </p:val>
                                        </p:tav>
                                        <p:tav tm="100000">
                                          <p:val>
                                            <p:strVal val="ppt_x"/>
                                          </p:val>
                                        </p:tav>
                                      </p:tavLst>
                                    </p:anim>
                                    <p:anim calcmode="lin" valueType="num">
                                      <p:cBhvr>
                                        <p:cTn id="25" dur="500"/>
                                        <p:tgtEl>
                                          <p:spTgt spid="6"/>
                                        </p:tgtEl>
                                        <p:attrNameLst>
                                          <p:attrName>ppt_y</p:attrName>
                                        </p:attrNameLst>
                                      </p:cBhvr>
                                      <p:tavLst>
                                        <p:tav tm="0">
                                          <p:val>
                                            <p:strVal val="ppt_y"/>
                                          </p:val>
                                        </p:tav>
                                        <p:tav tm="100000">
                                          <p:val>
                                            <p:strVal val="ppt_y+.1"/>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anim calcmode="lin" valueType="num">
                                      <p:cBhvr>
                                        <p:cTn id="32" dur="500" fill="hold"/>
                                        <p:tgtEl>
                                          <p:spTgt spid="3"/>
                                        </p:tgtEl>
                                        <p:attrNameLst>
                                          <p:attrName>ppt_x</p:attrName>
                                        </p:attrNameLst>
                                      </p:cBhvr>
                                      <p:tavLst>
                                        <p:tav tm="0">
                                          <p:val>
                                            <p:strVal val="#ppt_x"/>
                                          </p:val>
                                        </p:tav>
                                        <p:tav tm="100000">
                                          <p:val>
                                            <p:strVal val="#ppt_x"/>
                                          </p:val>
                                        </p:tav>
                                      </p:tavLst>
                                    </p:anim>
                                    <p:anim calcmode="lin" valueType="num">
                                      <p:cBhvr>
                                        <p:cTn id="3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xit" presetSubtype="0" fill="hold" nodeType="clickEffect">
                                  <p:stCondLst>
                                    <p:cond delay="0"/>
                                  </p:stCondLst>
                                  <p:childTnLst>
                                    <p:animEffect transition="out" filter="fade">
                                      <p:cBhvr>
                                        <p:cTn id="37" dur="500"/>
                                        <p:tgtEl>
                                          <p:spTgt spid="3"/>
                                        </p:tgtEl>
                                      </p:cBhvr>
                                    </p:animEffect>
                                    <p:anim calcmode="lin" valueType="num">
                                      <p:cBhvr>
                                        <p:cTn id="38" dur="500"/>
                                        <p:tgtEl>
                                          <p:spTgt spid="3"/>
                                        </p:tgtEl>
                                        <p:attrNameLst>
                                          <p:attrName>ppt_x</p:attrName>
                                        </p:attrNameLst>
                                      </p:cBhvr>
                                      <p:tavLst>
                                        <p:tav tm="0">
                                          <p:val>
                                            <p:strVal val="ppt_x"/>
                                          </p:val>
                                        </p:tav>
                                        <p:tav tm="100000">
                                          <p:val>
                                            <p:strVal val="ppt_x"/>
                                          </p:val>
                                        </p:tav>
                                      </p:tavLst>
                                    </p:anim>
                                    <p:anim calcmode="lin" valueType="num">
                                      <p:cBhvr>
                                        <p:cTn id="39" dur="500"/>
                                        <p:tgtEl>
                                          <p:spTgt spid="3"/>
                                        </p:tgtEl>
                                        <p:attrNameLst>
                                          <p:attrName>ppt_y</p:attrName>
                                        </p:attrNameLst>
                                      </p:cBhvr>
                                      <p:tavLst>
                                        <p:tav tm="0">
                                          <p:val>
                                            <p:strVal val="ppt_y"/>
                                          </p:val>
                                        </p:tav>
                                        <p:tav tm="100000">
                                          <p:val>
                                            <p:strVal val="ppt_y-.1"/>
                                          </p:val>
                                        </p:tav>
                                      </p:tavLst>
                                    </p:anim>
                                    <p:set>
                                      <p:cBhvr>
                                        <p:cTn id="40" dur="1" fill="hold">
                                          <p:stCondLst>
                                            <p:cond delay="499"/>
                                          </p:stCondLst>
                                        </p:cTn>
                                        <p:tgtEl>
                                          <p:spTgt spid="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50" presetClass="entr" presetSubtype="0" decel="10000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ppt_w+.3"/>
                                          </p:val>
                                        </p:tav>
                                        <p:tav tm="100000">
                                          <p:val>
                                            <p:strVal val="#ppt_w"/>
                                          </p:val>
                                        </p:tav>
                                      </p:tavLst>
                                    </p:anim>
                                    <p:anim calcmode="lin" valueType="num">
                                      <p:cBhvr>
                                        <p:cTn id="46" dur="500" fill="hold"/>
                                        <p:tgtEl>
                                          <p:spTgt spid="5"/>
                                        </p:tgtEl>
                                        <p:attrNameLst>
                                          <p:attrName>ppt_h</p:attrName>
                                        </p:attrNameLst>
                                      </p:cBhvr>
                                      <p:tavLst>
                                        <p:tav tm="0">
                                          <p:val>
                                            <p:strVal val="#ppt_h"/>
                                          </p:val>
                                        </p:tav>
                                        <p:tav tm="100000">
                                          <p:val>
                                            <p:strVal val="#ppt_h"/>
                                          </p:val>
                                        </p:tav>
                                      </p:tavLst>
                                    </p:anim>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50" presetClass="exit" presetSubtype="0" accel="100000" fill="hold" nodeType="clickEffect">
                                  <p:stCondLst>
                                    <p:cond delay="0"/>
                                  </p:stCondLst>
                                  <p:childTnLst>
                                    <p:anim calcmode="lin" valueType="num">
                                      <p:cBhvr>
                                        <p:cTn id="51" dur="500"/>
                                        <p:tgtEl>
                                          <p:spTgt spid="5"/>
                                        </p:tgtEl>
                                        <p:attrNameLst>
                                          <p:attrName>ppt_w</p:attrName>
                                        </p:attrNameLst>
                                      </p:cBhvr>
                                      <p:tavLst>
                                        <p:tav tm="0">
                                          <p:val>
                                            <p:strVal val="ppt_w"/>
                                          </p:val>
                                        </p:tav>
                                        <p:tav tm="100000">
                                          <p:val>
                                            <p:strVal val="ppt_w+.3"/>
                                          </p:val>
                                        </p:tav>
                                      </p:tavLst>
                                    </p:anim>
                                    <p:anim calcmode="lin" valueType="num">
                                      <p:cBhvr>
                                        <p:cTn id="52" dur="500"/>
                                        <p:tgtEl>
                                          <p:spTgt spid="5"/>
                                        </p:tgtEl>
                                        <p:attrNameLst>
                                          <p:attrName>ppt_h</p:attrName>
                                        </p:attrNameLst>
                                      </p:cBhvr>
                                      <p:tavLst>
                                        <p:tav tm="0">
                                          <p:val>
                                            <p:strVal val="ppt_h"/>
                                          </p:val>
                                        </p:tav>
                                        <p:tav tm="100000">
                                          <p:val>
                                            <p:strVal val="ppt_h"/>
                                          </p:val>
                                        </p:tav>
                                      </p:tavLst>
                                    </p:anim>
                                    <p:animEffect transition="out" filter="fad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风险管理计划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a:extLst>
              <a:ext uri="{FF2B5EF4-FFF2-40B4-BE49-F238E27FC236}">
                <a16:creationId xmlns:a16="http://schemas.microsoft.com/office/drawing/2014/main" id="{5C3A5A3B-062C-48BC-B76A-6A55D36C1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845" y="2054893"/>
            <a:ext cx="9348794" cy="2748213"/>
          </a:xfrm>
          <a:prstGeom prst="rect">
            <a:avLst/>
          </a:prstGeom>
        </p:spPr>
      </p:pic>
      <p:graphicFrame>
        <p:nvGraphicFramePr>
          <p:cNvPr id="5" name="表格 4">
            <a:extLst>
              <a:ext uri="{FF2B5EF4-FFF2-40B4-BE49-F238E27FC236}">
                <a16:creationId xmlns:a16="http://schemas.microsoft.com/office/drawing/2014/main" id="{6F0A2454-CEE1-43C0-8FB9-1A1F90BB9DBC}"/>
              </a:ext>
            </a:extLst>
          </p:cNvPr>
          <p:cNvGraphicFramePr>
            <a:graphicFrameLocks noGrp="1"/>
          </p:cNvGraphicFramePr>
          <p:nvPr>
            <p:extLst>
              <p:ext uri="{D42A27DB-BD31-4B8C-83A1-F6EECF244321}">
                <p14:modId xmlns:p14="http://schemas.microsoft.com/office/powerpoint/2010/main" val="3408862207"/>
              </p:ext>
            </p:extLst>
          </p:nvPr>
        </p:nvGraphicFramePr>
        <p:xfrm>
          <a:off x="1753816" y="1590256"/>
          <a:ext cx="8614851" cy="4498605"/>
        </p:xfrm>
        <a:graphic>
          <a:graphicData uri="http://schemas.openxmlformats.org/drawingml/2006/table">
            <a:tbl>
              <a:tblPr firstRow="1" firstCol="1" bandRow="1">
                <a:tableStyleId>{F5AB1C69-6EDB-4FF4-983F-18BD219EF322}</a:tableStyleId>
              </a:tblPr>
              <a:tblGrid>
                <a:gridCol w="1282966">
                  <a:extLst>
                    <a:ext uri="{9D8B030D-6E8A-4147-A177-3AD203B41FA5}">
                      <a16:colId xmlns:a16="http://schemas.microsoft.com/office/drawing/2014/main" val="3983687387"/>
                    </a:ext>
                  </a:extLst>
                </a:gridCol>
                <a:gridCol w="1282966">
                  <a:extLst>
                    <a:ext uri="{9D8B030D-6E8A-4147-A177-3AD203B41FA5}">
                      <a16:colId xmlns:a16="http://schemas.microsoft.com/office/drawing/2014/main" val="4235684585"/>
                    </a:ext>
                  </a:extLst>
                </a:gridCol>
                <a:gridCol w="1034182">
                  <a:extLst>
                    <a:ext uri="{9D8B030D-6E8A-4147-A177-3AD203B41FA5}">
                      <a16:colId xmlns:a16="http://schemas.microsoft.com/office/drawing/2014/main" val="2633866435"/>
                    </a:ext>
                  </a:extLst>
                </a:gridCol>
                <a:gridCol w="1706990">
                  <a:extLst>
                    <a:ext uri="{9D8B030D-6E8A-4147-A177-3AD203B41FA5}">
                      <a16:colId xmlns:a16="http://schemas.microsoft.com/office/drawing/2014/main" val="1157141489"/>
                    </a:ext>
                  </a:extLst>
                </a:gridCol>
                <a:gridCol w="1706990">
                  <a:extLst>
                    <a:ext uri="{9D8B030D-6E8A-4147-A177-3AD203B41FA5}">
                      <a16:colId xmlns:a16="http://schemas.microsoft.com/office/drawing/2014/main" val="2899894014"/>
                    </a:ext>
                  </a:extLst>
                </a:gridCol>
                <a:gridCol w="1600757">
                  <a:extLst>
                    <a:ext uri="{9D8B030D-6E8A-4147-A177-3AD203B41FA5}">
                      <a16:colId xmlns:a16="http://schemas.microsoft.com/office/drawing/2014/main" val="132495018"/>
                    </a:ext>
                  </a:extLst>
                </a:gridCol>
              </a:tblGrid>
              <a:tr h="524775">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dirty="0">
                          <a:effectLst/>
                        </a:rPr>
                        <a:t>定性描述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成本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质量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5100867"/>
                  </a:ext>
                </a:extLst>
              </a:tr>
              <a:tr h="1122403">
                <a:tc rowSpan="3">
                  <a:txBody>
                    <a:bodyPr/>
                    <a:lstStyle/>
                    <a:p>
                      <a:pPr algn="ctr">
                        <a:lnSpc>
                          <a:spcPct val="150000"/>
                        </a:lnSpc>
                        <a:spcAft>
                          <a:spcPts val="0"/>
                        </a:spcAft>
                      </a:pPr>
                      <a:r>
                        <a:rPr lang="zh-CN" sz="1800" kern="100" dirty="0">
                          <a:effectLst/>
                        </a:rPr>
                        <a:t>影响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进度延期半个月以上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成本超支</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项目最终结果实际无法使用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每月重大变更大于</a:t>
                      </a:r>
                      <a:r>
                        <a:rPr lang="en-US" sz="1800" kern="100">
                          <a:effectLst/>
                        </a:rPr>
                        <a:t>3</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86733943"/>
                  </a:ext>
                </a:extLst>
              </a:tr>
              <a:tr h="1122403">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进度延期一周以上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成本超支</a:t>
                      </a:r>
                      <a:r>
                        <a:rPr lang="en-US" sz="1800" kern="100">
                          <a:effectLst/>
                        </a:rPr>
                        <a:t>10%</a:t>
                      </a:r>
                      <a:r>
                        <a:rPr lang="zh-CN" sz="1800" kern="100">
                          <a:effectLst/>
                        </a:rPr>
                        <a:t>～</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质量降低到顾客不能接受的程度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每月重大变更大于</a:t>
                      </a:r>
                      <a:r>
                        <a:rPr lang="en-US" sz="1800" kern="100">
                          <a:effectLst/>
                        </a:rPr>
                        <a:t>2</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2764280"/>
                  </a:ext>
                </a:extLst>
              </a:tr>
              <a:tr h="1511354">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进度延期三天以上一周以内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成本超支小于</a:t>
                      </a: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仅有要求极其严格的应用受到影响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每月变更大于</a:t>
                      </a:r>
                      <a:r>
                        <a:rPr lang="en-US" sz="1800" kern="100" dirty="0">
                          <a:effectLst/>
                        </a:rPr>
                        <a:t>5</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9653778"/>
                  </a:ext>
                </a:extLst>
              </a:tr>
            </a:tbl>
          </a:graphicData>
        </a:graphic>
      </p:graphicFrame>
      <p:graphicFrame>
        <p:nvGraphicFramePr>
          <p:cNvPr id="2" name="表格 1">
            <a:extLst>
              <a:ext uri="{FF2B5EF4-FFF2-40B4-BE49-F238E27FC236}">
                <a16:creationId xmlns:a16="http://schemas.microsoft.com/office/drawing/2014/main" id="{ED675F09-27CF-4568-AC33-825F0614ED9F}"/>
              </a:ext>
            </a:extLst>
          </p:cNvPr>
          <p:cNvGraphicFramePr>
            <a:graphicFrameLocks noGrp="1"/>
          </p:cNvGraphicFramePr>
          <p:nvPr>
            <p:extLst>
              <p:ext uri="{D42A27DB-BD31-4B8C-83A1-F6EECF244321}">
                <p14:modId xmlns:p14="http://schemas.microsoft.com/office/powerpoint/2010/main" val="487700200"/>
              </p:ext>
            </p:extLst>
          </p:nvPr>
        </p:nvGraphicFramePr>
        <p:xfrm>
          <a:off x="344905" y="1299708"/>
          <a:ext cx="11502190" cy="5438963"/>
        </p:xfrm>
        <a:graphic>
          <a:graphicData uri="http://schemas.openxmlformats.org/drawingml/2006/table">
            <a:tbl>
              <a:tblPr firstRow="1" firstCol="1" bandRow="1">
                <a:tableStyleId>{F5AB1C69-6EDB-4FF4-983F-18BD219EF322}</a:tableStyleId>
              </a:tblPr>
              <a:tblGrid>
                <a:gridCol w="609600">
                  <a:extLst>
                    <a:ext uri="{9D8B030D-6E8A-4147-A177-3AD203B41FA5}">
                      <a16:colId xmlns:a16="http://schemas.microsoft.com/office/drawing/2014/main" val="2228313462"/>
                    </a:ext>
                  </a:extLst>
                </a:gridCol>
                <a:gridCol w="2775284">
                  <a:extLst>
                    <a:ext uri="{9D8B030D-6E8A-4147-A177-3AD203B41FA5}">
                      <a16:colId xmlns:a16="http://schemas.microsoft.com/office/drawing/2014/main" val="2082253064"/>
                    </a:ext>
                  </a:extLst>
                </a:gridCol>
                <a:gridCol w="1042737">
                  <a:extLst>
                    <a:ext uri="{9D8B030D-6E8A-4147-A177-3AD203B41FA5}">
                      <a16:colId xmlns:a16="http://schemas.microsoft.com/office/drawing/2014/main" val="43027634"/>
                    </a:ext>
                  </a:extLst>
                </a:gridCol>
                <a:gridCol w="7074569">
                  <a:extLst>
                    <a:ext uri="{9D8B030D-6E8A-4147-A177-3AD203B41FA5}">
                      <a16:colId xmlns:a16="http://schemas.microsoft.com/office/drawing/2014/main" val="1380673307"/>
                    </a:ext>
                  </a:extLst>
                </a:gridCol>
              </a:tblGrid>
              <a:tr h="401051">
                <a:tc>
                  <a:txBody>
                    <a:bodyPr/>
                    <a:lstStyle/>
                    <a:p>
                      <a:pPr marL="0" algn="ctr" defTabSz="914400" rtl="0" eaLnBrk="1" latinLnBrk="0" hangingPunct="1">
                        <a:lnSpc>
                          <a:spcPct val="150000"/>
                        </a:lnSpc>
                        <a:spcAft>
                          <a:spcPts val="0"/>
                        </a:spcAft>
                      </a:pPr>
                      <a:r>
                        <a:rPr lang="zh-CN" altLang="en-US" sz="1600" kern="100" dirty="0">
                          <a:effectLst/>
                        </a:rPr>
                        <a:t>序号</a:t>
                      </a:r>
                      <a:endParaRPr lang="zh-CN" altLang="en-US" sz="1600" b="1" kern="100" dirty="0">
                        <a:solidFill>
                          <a:schemeClr val="lt1"/>
                        </a:solidFill>
                        <a:effectLst/>
                        <a:latin typeface="+mn-lt"/>
                        <a:ea typeface="+mn-ea"/>
                        <a:cs typeface="+mn-cs"/>
                      </a:endParaRPr>
                    </a:p>
                  </a:txBody>
                  <a:tcPr marL="65316" marR="65316" marT="0" marB="0"/>
                </a:tc>
                <a:tc>
                  <a:txBody>
                    <a:bodyPr/>
                    <a:lstStyle/>
                    <a:p>
                      <a:pPr marL="0" algn="ctr" defTabSz="914400" rtl="0" eaLnBrk="1" latinLnBrk="0" hangingPunct="1">
                        <a:lnSpc>
                          <a:spcPct val="100000"/>
                        </a:lnSpc>
                        <a:spcAft>
                          <a:spcPts val="0"/>
                        </a:spcAft>
                      </a:pPr>
                      <a:r>
                        <a:rPr lang="zh-CN" altLang="en-US" sz="1600" kern="100" dirty="0">
                          <a:effectLst/>
                        </a:rPr>
                        <a:t>风险名称</a:t>
                      </a:r>
                      <a:endParaRPr lang="zh-CN" altLang="en-US" sz="1600" b="1" kern="100" dirty="0">
                        <a:solidFill>
                          <a:schemeClr val="lt1"/>
                        </a:solidFill>
                        <a:effectLst/>
                        <a:latin typeface="+mn-lt"/>
                        <a:ea typeface="+mn-ea"/>
                        <a:cs typeface="+mn-cs"/>
                      </a:endParaRPr>
                    </a:p>
                  </a:txBody>
                  <a:tcPr marL="65316" marR="65316" marT="0" marB="0" anchor="ctr"/>
                </a:tc>
                <a:tc>
                  <a:txBody>
                    <a:bodyPr/>
                    <a:lstStyle/>
                    <a:p>
                      <a:pPr marL="0" algn="ctr" defTabSz="914400" rtl="0" eaLnBrk="1" latinLnBrk="0" hangingPunct="1">
                        <a:lnSpc>
                          <a:spcPct val="150000"/>
                        </a:lnSpc>
                        <a:spcAft>
                          <a:spcPts val="0"/>
                        </a:spcAft>
                      </a:pPr>
                      <a:r>
                        <a:rPr lang="zh-CN" altLang="en-US" sz="1600" kern="100" dirty="0">
                          <a:effectLst/>
                        </a:rPr>
                        <a:t>风险类别</a:t>
                      </a:r>
                      <a:endParaRPr lang="zh-CN" altLang="en-US" sz="1600" b="1" kern="100" dirty="0">
                        <a:solidFill>
                          <a:schemeClr val="lt1"/>
                        </a:solidFill>
                        <a:effectLst/>
                        <a:latin typeface="+mn-lt"/>
                        <a:ea typeface="+mn-ea"/>
                        <a:cs typeface="+mn-cs"/>
                      </a:endParaRPr>
                    </a:p>
                  </a:txBody>
                  <a:tcPr marL="65316" marR="65316" marT="0" marB="0"/>
                </a:tc>
                <a:tc>
                  <a:txBody>
                    <a:bodyPr/>
                    <a:lstStyle/>
                    <a:p>
                      <a:pPr algn="ctr">
                        <a:lnSpc>
                          <a:spcPct val="150000"/>
                        </a:lnSpc>
                        <a:spcAft>
                          <a:spcPts val="0"/>
                        </a:spcAft>
                      </a:pPr>
                      <a:r>
                        <a:rPr lang="zh-CN" sz="1600" kern="100" dirty="0">
                          <a:effectLst/>
                        </a:rPr>
                        <a:t>触发条件</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1344038545"/>
                  </a:ext>
                </a:extLst>
              </a:tr>
              <a:tr h="500435">
                <a:tc>
                  <a:txBody>
                    <a:bodyPr/>
                    <a:lstStyle/>
                    <a:p>
                      <a:pPr algn="ctr">
                        <a:lnSpc>
                          <a:spcPct val="150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dirty="0">
                          <a:effectLst/>
                        </a:rPr>
                        <a:t>需求定义与客户愿景相差较大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dirty="0">
                          <a:effectLst/>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dirty="0">
                          <a:effectLst/>
                        </a:rPr>
                        <a:t>用户访谈员与客户访谈时，客户主动提出该问题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2505222825"/>
                  </a:ext>
                </a:extLst>
              </a:tr>
              <a:tr h="500435">
                <a:tc>
                  <a:txBody>
                    <a:bodyPr/>
                    <a:lstStyle/>
                    <a:p>
                      <a:pPr algn="ctr">
                        <a:lnSpc>
                          <a:spcPct val="150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a:effectLst/>
                        </a:rPr>
                        <a:t>小组成员完成任务质量不佳</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a:effectLst/>
                        </a:rPr>
                        <a:t>组内评审时，三人及以上小组成员对该成果表示不满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416809707"/>
                  </a:ext>
                </a:extLst>
              </a:tr>
              <a:tr h="237944">
                <a:tc>
                  <a:txBody>
                    <a:bodyPr/>
                    <a:lstStyle/>
                    <a:p>
                      <a:pPr algn="ctr">
                        <a:lnSpc>
                          <a:spcPct val="150000"/>
                        </a:lnSpc>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dirty="0">
                          <a:effectLst/>
                        </a:rPr>
                        <a:t>预算与实际不符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a:effectLst/>
                        </a:rPr>
                        <a:t>采购员在采购时发现实际所需资金超出预期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789915496"/>
                  </a:ext>
                </a:extLst>
              </a:tr>
              <a:tr h="500435">
                <a:tc>
                  <a:txBody>
                    <a:bodyPr/>
                    <a:lstStyle/>
                    <a:p>
                      <a:pPr algn="ctr">
                        <a:lnSpc>
                          <a:spcPct val="150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dirty="0">
                          <a:effectLst/>
                        </a:rPr>
                        <a:t>开发人员技术不足</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dirty="0">
                          <a:effectLst/>
                        </a:rPr>
                        <a:t>组员在执行任务时发现自身能力不足以解决当前问题，并向项目经理提出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1666996646"/>
                  </a:ext>
                </a:extLst>
              </a:tr>
              <a:tr h="237944">
                <a:tc>
                  <a:txBody>
                    <a:bodyPr/>
                    <a:lstStyle/>
                    <a:p>
                      <a:pPr algn="ctr">
                        <a:lnSpc>
                          <a:spcPct val="150000"/>
                        </a:lnSpc>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a:effectLst/>
                        </a:rPr>
                        <a:t>小组人员请假暂时离开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a:effectLst/>
                        </a:rPr>
                        <a:t>小组成员主动向项目经理提出临时请假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3009735655"/>
                  </a:ext>
                </a:extLst>
              </a:tr>
              <a:tr h="500435">
                <a:tc>
                  <a:txBody>
                    <a:bodyPr/>
                    <a:lstStyle/>
                    <a:p>
                      <a:pPr algn="ctr">
                        <a:lnSpc>
                          <a:spcPct val="150000"/>
                        </a:lnSpc>
                        <a:spcAft>
                          <a:spcPts val="0"/>
                        </a:spcAft>
                      </a:pPr>
                      <a:r>
                        <a:rPr lang="en-US" sz="1600" kern="100">
                          <a:effectLst/>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dirty="0">
                          <a:effectLst/>
                        </a:rPr>
                        <a:t>小组成员无法完成任务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dirty="0">
                          <a:effectLst/>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dirty="0">
                          <a:effectLst/>
                        </a:rPr>
                        <a:t>项目经理验收任务时，发现小组成员没有完成任务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4192508645"/>
                  </a:ext>
                </a:extLst>
              </a:tr>
              <a:tr h="500435">
                <a:tc>
                  <a:txBody>
                    <a:bodyPr/>
                    <a:lstStyle/>
                    <a:p>
                      <a:pPr algn="ctr">
                        <a:lnSpc>
                          <a:spcPct val="150000"/>
                        </a:lnSpc>
                        <a:spcAft>
                          <a:spcPts val="0"/>
                        </a:spcAft>
                      </a:pPr>
                      <a:r>
                        <a:rPr lang="en-US" sz="1600" kern="10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a:effectLst/>
                        </a:rPr>
                        <a:t>无法及时联系到组员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dirty="0">
                          <a:effectLst/>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dirty="0">
                          <a:effectLst/>
                        </a:rPr>
                        <a:t>项目经理根据组员的联系方式联系对应组员时，无法在半个小时内得到回应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2584252092"/>
                  </a:ext>
                </a:extLst>
              </a:tr>
              <a:tr h="500435">
                <a:tc>
                  <a:txBody>
                    <a:bodyPr/>
                    <a:lstStyle/>
                    <a:p>
                      <a:pPr algn="ctr">
                        <a:lnSpc>
                          <a:spcPct val="150000"/>
                        </a:lnSpc>
                        <a:spcAft>
                          <a:spcPts val="0"/>
                        </a:spcAft>
                      </a:pPr>
                      <a:r>
                        <a:rPr lang="en-US" sz="1600" kern="100">
                          <a:effectLst/>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a:effectLst/>
                        </a:rPr>
                        <a:t>小组人员请假长时间离开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dirty="0">
                          <a:effectLst/>
                        </a:rPr>
                        <a:t>小组成员主动向项目经理提出长期请假要求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1392894631"/>
                  </a:ext>
                </a:extLst>
              </a:tr>
              <a:tr h="500435">
                <a:tc>
                  <a:txBody>
                    <a:bodyPr/>
                    <a:lstStyle/>
                    <a:p>
                      <a:pPr algn="ctr">
                        <a:lnSpc>
                          <a:spcPct val="150000"/>
                        </a:lnSpc>
                        <a:spcAft>
                          <a:spcPts val="0"/>
                        </a:spcAft>
                      </a:pPr>
                      <a:r>
                        <a:rPr lang="en-US" sz="1600" kern="100">
                          <a:effectLst/>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a:effectLst/>
                        </a:rPr>
                        <a:t>实际项目进行时，任务较计划预期时间提前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dirty="0">
                          <a:effectLst/>
                        </a:rPr>
                        <a:t>计划审核员发现当期所做任务较预期计划时间提前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3259029439"/>
                  </a:ext>
                </a:extLst>
              </a:tr>
              <a:tr h="500435">
                <a:tc>
                  <a:txBody>
                    <a:bodyPr/>
                    <a:lstStyle/>
                    <a:p>
                      <a:pPr algn="ctr">
                        <a:lnSpc>
                          <a:spcPct val="150000"/>
                        </a:lnSpc>
                        <a:spcAft>
                          <a:spcPts val="0"/>
                        </a:spcAft>
                      </a:pPr>
                      <a:r>
                        <a:rPr lang="en-US" sz="1600" kern="100">
                          <a:effectLst/>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zh-CN" sz="1600" kern="100" dirty="0">
                          <a:effectLst/>
                        </a:rPr>
                        <a:t>实际项目进行时，任务较计划预期时间延迟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tc>
                <a:tc>
                  <a:txBody>
                    <a:bodyPr/>
                    <a:lstStyle/>
                    <a:p>
                      <a:pPr algn="ctr">
                        <a:lnSpc>
                          <a:spcPct val="150000"/>
                        </a:lnSpc>
                        <a:spcAft>
                          <a:spcPts val="0"/>
                        </a:spcAft>
                      </a:pPr>
                      <a:r>
                        <a:rPr lang="en-US" sz="1600" kern="100" dirty="0">
                          <a:effectLst/>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tc>
                  <a:txBody>
                    <a:bodyPr/>
                    <a:lstStyle/>
                    <a:p>
                      <a:pPr algn="l">
                        <a:lnSpc>
                          <a:spcPct val="150000"/>
                        </a:lnSpc>
                        <a:spcAft>
                          <a:spcPts val="0"/>
                        </a:spcAft>
                      </a:pPr>
                      <a:r>
                        <a:rPr lang="zh-CN" sz="1600" kern="100" dirty="0">
                          <a:effectLst/>
                        </a:rPr>
                        <a:t>计划审核员发现当期所做任务较预期计划时间延迟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316" marR="65316" marT="0" marB="0" anchor="ctr"/>
                </a:tc>
                <a:extLst>
                  <a:ext uri="{0D108BD9-81ED-4DB2-BD59-A6C34878D82A}">
                    <a16:rowId xmlns:a16="http://schemas.microsoft.com/office/drawing/2014/main" val="2208144299"/>
                  </a:ext>
                </a:extLst>
              </a:tr>
            </a:tbl>
          </a:graphicData>
        </a:graphic>
      </p:graphicFrame>
      <p:graphicFrame>
        <p:nvGraphicFramePr>
          <p:cNvPr id="4" name="表格 3">
            <a:extLst>
              <a:ext uri="{FF2B5EF4-FFF2-40B4-BE49-F238E27FC236}">
                <a16:creationId xmlns:a16="http://schemas.microsoft.com/office/drawing/2014/main" id="{8740A4AF-300C-4651-8186-E673D19F9BE1}"/>
              </a:ext>
            </a:extLst>
          </p:cNvPr>
          <p:cNvGraphicFramePr>
            <a:graphicFrameLocks noGrp="1"/>
          </p:cNvGraphicFramePr>
          <p:nvPr>
            <p:extLst>
              <p:ext uri="{D42A27DB-BD31-4B8C-83A1-F6EECF244321}">
                <p14:modId xmlns:p14="http://schemas.microsoft.com/office/powerpoint/2010/main" val="1136550463"/>
              </p:ext>
            </p:extLst>
          </p:nvPr>
        </p:nvGraphicFramePr>
        <p:xfrm>
          <a:off x="344905" y="1325488"/>
          <a:ext cx="11502190" cy="5461607"/>
        </p:xfrm>
        <a:graphic>
          <a:graphicData uri="http://schemas.openxmlformats.org/drawingml/2006/table">
            <a:tbl>
              <a:tblPr firstRow="1" firstCol="1" bandRow="1">
                <a:tableStyleId>{F5AB1C69-6EDB-4FF4-983F-18BD219EF322}</a:tableStyleId>
              </a:tblPr>
              <a:tblGrid>
                <a:gridCol w="569495">
                  <a:extLst>
                    <a:ext uri="{9D8B030D-6E8A-4147-A177-3AD203B41FA5}">
                      <a16:colId xmlns:a16="http://schemas.microsoft.com/office/drawing/2014/main" val="1012083861"/>
                    </a:ext>
                  </a:extLst>
                </a:gridCol>
                <a:gridCol w="2919663">
                  <a:extLst>
                    <a:ext uri="{9D8B030D-6E8A-4147-A177-3AD203B41FA5}">
                      <a16:colId xmlns:a16="http://schemas.microsoft.com/office/drawing/2014/main" val="2470027012"/>
                    </a:ext>
                  </a:extLst>
                </a:gridCol>
                <a:gridCol w="673769">
                  <a:extLst>
                    <a:ext uri="{9D8B030D-6E8A-4147-A177-3AD203B41FA5}">
                      <a16:colId xmlns:a16="http://schemas.microsoft.com/office/drawing/2014/main" val="1597879797"/>
                    </a:ext>
                  </a:extLst>
                </a:gridCol>
                <a:gridCol w="7339263">
                  <a:extLst>
                    <a:ext uri="{9D8B030D-6E8A-4147-A177-3AD203B41FA5}">
                      <a16:colId xmlns:a16="http://schemas.microsoft.com/office/drawing/2014/main" val="3900390714"/>
                    </a:ext>
                  </a:extLst>
                </a:gridCol>
              </a:tblGrid>
              <a:tr h="310294">
                <a:tc>
                  <a:txBody>
                    <a:bodyPr/>
                    <a:lstStyle/>
                    <a:p>
                      <a:pPr algn="ctr">
                        <a:lnSpc>
                          <a:spcPct val="150000"/>
                        </a:lnSpc>
                        <a:spcAft>
                          <a:spcPts val="0"/>
                        </a:spcAft>
                      </a:pPr>
                      <a:r>
                        <a:rPr lang="en-US" sz="1800" kern="100" dirty="0">
                          <a:effectLst/>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组员对考评结果不满意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组员对绩效考评有问题并向项目经理提出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5346836"/>
                  </a:ext>
                </a:extLst>
              </a:tr>
              <a:tr h="397171">
                <a:tc>
                  <a:txBody>
                    <a:bodyPr/>
                    <a:lstStyle/>
                    <a:p>
                      <a:pPr algn="ctr">
                        <a:lnSpc>
                          <a:spcPct val="150000"/>
                        </a:lnSpc>
                        <a:spcAft>
                          <a:spcPts val="0"/>
                        </a:spcAft>
                      </a:pPr>
                      <a:r>
                        <a:rPr lang="en-US" sz="1800" kern="100" dirty="0">
                          <a:effectLst/>
                        </a:rPr>
                        <a:t>12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组员之间对某问题出现争议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组员之间对某问题进行激烈争吵，且无法组员间无法妥协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4009203"/>
                  </a:ext>
                </a:extLst>
              </a:tr>
              <a:tr h="652632">
                <a:tc>
                  <a:txBody>
                    <a:bodyPr/>
                    <a:lstStyle/>
                    <a:p>
                      <a:pPr algn="ctr">
                        <a:lnSpc>
                          <a:spcPct val="150000"/>
                        </a:lnSpc>
                        <a:spcAft>
                          <a:spcPts val="0"/>
                        </a:spcAft>
                      </a:pPr>
                      <a:r>
                        <a:rPr lang="en-US" sz="1800" kern="100">
                          <a:effectLst/>
                        </a:rPr>
                        <a:t>13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需要新的工具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小组成员在项目执行过程中发现需要使用新的工具，并向项目经理提出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3421732"/>
                  </a:ext>
                </a:extLst>
              </a:tr>
              <a:tr h="652632">
                <a:tc>
                  <a:txBody>
                    <a:bodyPr/>
                    <a:lstStyle/>
                    <a:p>
                      <a:pPr algn="ctr">
                        <a:lnSpc>
                          <a:spcPct val="150000"/>
                        </a:lnSpc>
                        <a:spcAft>
                          <a:spcPts val="0"/>
                        </a:spcAft>
                      </a:pPr>
                      <a:r>
                        <a:rPr lang="en-US" sz="1800" kern="100">
                          <a:effectLst/>
                        </a:rPr>
                        <a:t>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所需采购资金超出组内预算</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dirty="0">
                          <a:effectLst/>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a:effectLst/>
                        </a:rPr>
                        <a:t>采购负责人在采购资源时，发现所需资金超出组内预算，并向项目经理提出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7858296"/>
                  </a:ext>
                </a:extLst>
              </a:tr>
              <a:tr h="652632">
                <a:tc>
                  <a:txBody>
                    <a:bodyPr/>
                    <a:lstStyle/>
                    <a:p>
                      <a:pPr algn="ctr">
                        <a:lnSpc>
                          <a:spcPct val="150000"/>
                        </a:lnSpc>
                        <a:spcAft>
                          <a:spcPts val="0"/>
                        </a:spcAft>
                      </a:pPr>
                      <a:r>
                        <a:rPr lang="en-US" sz="1800" kern="100">
                          <a:effectLst/>
                        </a:rPr>
                        <a:t>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找不到预期使用资源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采购负责人在采购资源时，无法获取所需资源，并向项目经理提出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8328113"/>
                  </a:ext>
                </a:extLst>
              </a:tr>
              <a:tr h="652632">
                <a:tc>
                  <a:txBody>
                    <a:bodyPr/>
                    <a:lstStyle/>
                    <a:p>
                      <a:pPr algn="ctr">
                        <a:lnSpc>
                          <a:spcPct val="150000"/>
                        </a:lnSpc>
                        <a:spcAft>
                          <a:spcPts val="0"/>
                        </a:spcAft>
                      </a:pPr>
                      <a:r>
                        <a:rPr lang="en-US" sz="1800" kern="100">
                          <a:effectLst/>
                        </a:rPr>
                        <a:t>16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资源使用不恰当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资源所有者主动向项目经理提出，使用该资源侵犯了他的权益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4241248"/>
                  </a:ext>
                </a:extLst>
              </a:tr>
              <a:tr h="652632">
                <a:tc>
                  <a:txBody>
                    <a:bodyPr/>
                    <a:lstStyle/>
                    <a:p>
                      <a:pPr algn="ctr">
                        <a:lnSpc>
                          <a:spcPct val="150000"/>
                        </a:lnSpc>
                        <a:spcAft>
                          <a:spcPts val="0"/>
                        </a:spcAft>
                      </a:pPr>
                      <a:r>
                        <a:rPr lang="en-US" sz="1800" kern="100">
                          <a:effectLst/>
                        </a:rPr>
                        <a:t>17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会议地点无法使用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小组成员到达会议地点时发现无法使用会议地点，并向项目经理提出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0930289"/>
                  </a:ext>
                </a:extLst>
              </a:tr>
              <a:tr h="652632">
                <a:tc>
                  <a:txBody>
                    <a:bodyPr/>
                    <a:lstStyle/>
                    <a:p>
                      <a:pPr algn="ctr">
                        <a:lnSpc>
                          <a:spcPct val="150000"/>
                        </a:lnSpc>
                        <a:spcAft>
                          <a:spcPts val="0"/>
                        </a:spcAft>
                      </a:pPr>
                      <a:r>
                        <a:rPr lang="en-US" sz="1800" kern="100">
                          <a:effectLst/>
                        </a:rPr>
                        <a:t>18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外部设备无法使用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小组成员在使用时发现阿里云服务器崩溃，并向项目经理提出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1435010"/>
                  </a:ext>
                </a:extLst>
              </a:tr>
              <a:tr h="656371">
                <a:tc>
                  <a:txBody>
                    <a:bodyPr/>
                    <a:lstStyle/>
                    <a:p>
                      <a:pPr algn="ctr">
                        <a:lnSpc>
                          <a:spcPct val="150000"/>
                        </a:lnSpc>
                        <a:spcAft>
                          <a:spcPts val="0"/>
                        </a:spcAft>
                      </a:pPr>
                      <a:r>
                        <a:rPr lang="en-US" sz="1800" kern="100">
                          <a:effectLst/>
                        </a:rPr>
                        <a:t>19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项目交付物不符合要求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dirty="0">
                          <a:effectLst/>
                        </a:rPr>
                        <a:t>1</a:t>
                      </a:r>
                      <a:r>
                        <a:rPr lang="zh-CN" sz="1800" kern="100" dirty="0">
                          <a:effectLst/>
                        </a:rPr>
                        <a:t>、</a:t>
                      </a:r>
                      <a:r>
                        <a:rPr lang="en-US" sz="1800" kern="100" dirty="0">
                          <a:effectLst/>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在项目评审时教师提出交付物不符合要求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78595965"/>
                  </a:ext>
                </a:extLst>
              </a:tr>
            </a:tbl>
          </a:graphicData>
        </a:graphic>
      </p:graphicFrame>
      <p:graphicFrame>
        <p:nvGraphicFramePr>
          <p:cNvPr id="6" name="表格 5">
            <a:extLst>
              <a:ext uri="{FF2B5EF4-FFF2-40B4-BE49-F238E27FC236}">
                <a16:creationId xmlns:a16="http://schemas.microsoft.com/office/drawing/2014/main" id="{FD0605AE-ED24-436A-9821-098E061809CE}"/>
              </a:ext>
            </a:extLst>
          </p:cNvPr>
          <p:cNvGraphicFramePr>
            <a:graphicFrameLocks noGrp="1"/>
          </p:cNvGraphicFramePr>
          <p:nvPr>
            <p:extLst>
              <p:ext uri="{D42A27DB-BD31-4B8C-83A1-F6EECF244321}">
                <p14:modId xmlns:p14="http://schemas.microsoft.com/office/powerpoint/2010/main" val="4117764373"/>
              </p:ext>
            </p:extLst>
          </p:nvPr>
        </p:nvGraphicFramePr>
        <p:xfrm>
          <a:off x="697831" y="1289401"/>
          <a:ext cx="10796337" cy="5464479"/>
        </p:xfrm>
        <a:graphic>
          <a:graphicData uri="http://schemas.openxmlformats.org/drawingml/2006/table">
            <a:tbl>
              <a:tblPr firstRow="1" firstCol="1" bandRow="1">
                <a:tableStyleId>{F5AB1C69-6EDB-4FF4-983F-18BD219EF322}</a:tableStyleId>
              </a:tblPr>
              <a:tblGrid>
                <a:gridCol w="3330743">
                  <a:extLst>
                    <a:ext uri="{9D8B030D-6E8A-4147-A177-3AD203B41FA5}">
                      <a16:colId xmlns:a16="http://schemas.microsoft.com/office/drawing/2014/main" val="3718261038"/>
                    </a:ext>
                  </a:extLst>
                </a:gridCol>
                <a:gridCol w="5985881">
                  <a:extLst>
                    <a:ext uri="{9D8B030D-6E8A-4147-A177-3AD203B41FA5}">
                      <a16:colId xmlns:a16="http://schemas.microsoft.com/office/drawing/2014/main" val="3379750896"/>
                    </a:ext>
                  </a:extLst>
                </a:gridCol>
                <a:gridCol w="1479713">
                  <a:extLst>
                    <a:ext uri="{9D8B030D-6E8A-4147-A177-3AD203B41FA5}">
                      <a16:colId xmlns:a16="http://schemas.microsoft.com/office/drawing/2014/main" val="542066449"/>
                    </a:ext>
                  </a:extLst>
                </a:gridCol>
              </a:tblGrid>
              <a:tr h="297513">
                <a:tc>
                  <a:txBody>
                    <a:bodyPr/>
                    <a:lstStyle/>
                    <a:p>
                      <a:pPr algn="ctr">
                        <a:lnSpc>
                          <a:spcPct val="150000"/>
                        </a:lnSpc>
                        <a:spcAft>
                          <a:spcPts val="0"/>
                        </a:spcAft>
                      </a:pPr>
                      <a:r>
                        <a:rPr lang="zh-CN" sz="1600" kern="100">
                          <a:effectLst/>
                        </a:rPr>
                        <a:t>风险名称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控制手段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just">
                        <a:lnSpc>
                          <a:spcPct val="150000"/>
                        </a:lnSpc>
                        <a:spcAft>
                          <a:spcPts val="0"/>
                        </a:spcAft>
                        <a:tabLst>
                          <a:tab pos="355600" algn="l"/>
                        </a:tabLst>
                      </a:pPr>
                      <a:r>
                        <a:rPr lang="en-US" sz="1600" kern="100">
                          <a:effectLst/>
                        </a:rPr>
                        <a:t>	</a:t>
                      </a:r>
                      <a:r>
                        <a:rPr lang="zh-CN" sz="1600" kern="100">
                          <a:effectLst/>
                        </a:rPr>
                        <a:t>负责人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4154462865"/>
                  </a:ext>
                </a:extLst>
              </a:tr>
              <a:tr h="633396">
                <a:tc>
                  <a:txBody>
                    <a:bodyPr/>
                    <a:lstStyle/>
                    <a:p>
                      <a:pPr algn="just">
                        <a:lnSpc>
                          <a:spcPct val="150000"/>
                        </a:lnSpc>
                        <a:spcAft>
                          <a:spcPts val="0"/>
                        </a:spcAft>
                      </a:pPr>
                      <a:r>
                        <a:rPr lang="zh-CN" sz="1600" kern="100">
                          <a:effectLst/>
                        </a:rPr>
                        <a:t>需求定义与客户愿景相差较大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项目经理确认后，由项目经理根据访谈结果重新修改需求定义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1679758402"/>
                  </a:ext>
                </a:extLst>
              </a:tr>
              <a:tr h="633396">
                <a:tc>
                  <a:txBody>
                    <a:bodyPr/>
                    <a:lstStyle/>
                    <a:p>
                      <a:pPr algn="just">
                        <a:lnSpc>
                          <a:spcPct val="150000"/>
                        </a:lnSpc>
                        <a:spcAft>
                          <a:spcPts val="0"/>
                        </a:spcAft>
                      </a:pPr>
                      <a:r>
                        <a:rPr lang="zh-CN" sz="1600" kern="100">
                          <a:effectLst/>
                        </a:rPr>
                        <a:t>小组成员完成任务质量不佳</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任务审核员主持小组评审，小组各成员提出要求，该项任务负责人进行修改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任务审核员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1485730277"/>
                  </a:ext>
                </a:extLst>
              </a:tr>
              <a:tr h="352807">
                <a:tc>
                  <a:txBody>
                    <a:bodyPr/>
                    <a:lstStyle/>
                    <a:p>
                      <a:pPr algn="just">
                        <a:lnSpc>
                          <a:spcPct val="150000"/>
                        </a:lnSpc>
                        <a:spcAft>
                          <a:spcPts val="0"/>
                        </a:spcAft>
                      </a:pPr>
                      <a:r>
                        <a:rPr lang="zh-CN" sz="1600" kern="100">
                          <a:effectLst/>
                        </a:rPr>
                        <a:t>预算与实际不符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财务管理员立即进行小组会议，追加拨款，资金由组员平摊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财务管理员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6700816"/>
                  </a:ext>
                </a:extLst>
              </a:tr>
              <a:tr h="352807">
                <a:tc>
                  <a:txBody>
                    <a:bodyPr/>
                    <a:lstStyle/>
                    <a:p>
                      <a:pPr algn="just">
                        <a:lnSpc>
                          <a:spcPct val="150000"/>
                        </a:lnSpc>
                        <a:spcAft>
                          <a:spcPts val="0"/>
                        </a:spcAft>
                      </a:pPr>
                      <a:r>
                        <a:rPr lang="zh-CN" sz="1600" kern="100">
                          <a:effectLst/>
                        </a:rPr>
                        <a:t>开发人员技术不足</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配置管理员找相关技术人员对组员进行培训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3649844156"/>
                  </a:ext>
                </a:extLst>
              </a:tr>
              <a:tr h="633396">
                <a:tc>
                  <a:txBody>
                    <a:bodyPr/>
                    <a:lstStyle/>
                    <a:p>
                      <a:pPr algn="just">
                        <a:lnSpc>
                          <a:spcPct val="150000"/>
                        </a:lnSpc>
                        <a:spcAft>
                          <a:spcPts val="0"/>
                        </a:spcAft>
                      </a:pPr>
                      <a:r>
                        <a:rPr lang="zh-CN" sz="1600" kern="100">
                          <a:effectLst/>
                        </a:rPr>
                        <a:t>小组人员请假暂时离开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项目经理安排后勤负责员代替工作，如果后勤负责员也没有时间，由项目经理负责工作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1311565298"/>
                  </a:ext>
                </a:extLst>
              </a:tr>
              <a:tr h="633396">
                <a:tc>
                  <a:txBody>
                    <a:bodyPr/>
                    <a:lstStyle/>
                    <a:p>
                      <a:pPr algn="just">
                        <a:lnSpc>
                          <a:spcPct val="150000"/>
                        </a:lnSpc>
                        <a:spcAft>
                          <a:spcPts val="0"/>
                        </a:spcAft>
                      </a:pPr>
                      <a:r>
                        <a:rPr lang="zh-CN" sz="1600" kern="100">
                          <a:effectLst/>
                        </a:rPr>
                        <a:t>小组成员无法完成任务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项目经理安排该成员加班，如项目工程量大，则分配给所有成员，一起加班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3822380158"/>
                  </a:ext>
                </a:extLst>
              </a:tr>
              <a:tr h="633396">
                <a:tc>
                  <a:txBody>
                    <a:bodyPr/>
                    <a:lstStyle/>
                    <a:p>
                      <a:pPr algn="just">
                        <a:lnSpc>
                          <a:spcPct val="150000"/>
                        </a:lnSpc>
                        <a:spcAft>
                          <a:spcPts val="0"/>
                        </a:spcAft>
                      </a:pPr>
                      <a:r>
                        <a:rPr lang="zh-CN" sz="1600" kern="100">
                          <a:effectLst/>
                        </a:rPr>
                        <a:t>无法及时联系到组员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项目经理动用该组员的相关关系网络，尽量通过其他方式联系该组员；如若还是联系不到，将任务分配给其他人员。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927238146"/>
                  </a:ext>
                </a:extLst>
              </a:tr>
              <a:tr h="352807">
                <a:tc>
                  <a:txBody>
                    <a:bodyPr/>
                    <a:lstStyle/>
                    <a:p>
                      <a:pPr algn="just">
                        <a:lnSpc>
                          <a:spcPct val="150000"/>
                        </a:lnSpc>
                        <a:spcAft>
                          <a:spcPts val="0"/>
                        </a:spcAft>
                      </a:pPr>
                      <a:r>
                        <a:rPr lang="zh-CN" sz="1600" kern="100">
                          <a:effectLst/>
                        </a:rPr>
                        <a:t>小组人员请假长时间离开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项目经理将该组员的任务分配给其他组员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1794559748"/>
                  </a:ext>
                </a:extLst>
              </a:tr>
              <a:tr h="633396">
                <a:tc>
                  <a:txBody>
                    <a:bodyPr/>
                    <a:lstStyle/>
                    <a:p>
                      <a:pPr algn="just">
                        <a:lnSpc>
                          <a:spcPct val="150000"/>
                        </a:lnSpc>
                        <a:spcAft>
                          <a:spcPts val="0"/>
                        </a:spcAft>
                      </a:pPr>
                      <a:r>
                        <a:rPr lang="zh-CN" sz="1600" kern="100">
                          <a:effectLst/>
                        </a:rPr>
                        <a:t>实际项目进行时，任务较计划预期时间提前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tc>
                  <a:txBody>
                    <a:bodyPr/>
                    <a:lstStyle/>
                    <a:p>
                      <a:pPr algn="just">
                        <a:lnSpc>
                          <a:spcPct val="150000"/>
                        </a:lnSpc>
                        <a:spcAft>
                          <a:spcPts val="0"/>
                        </a:spcAft>
                      </a:pPr>
                      <a:r>
                        <a:rPr lang="zh-CN" sz="1600" kern="100">
                          <a:effectLst/>
                        </a:rPr>
                        <a:t>任务审核员对已完成的任务再次审核并评审，如果空闲时间较多，对项目进程进行调整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nchor="ctr"/>
                </a:tc>
                <a:tc>
                  <a:txBody>
                    <a:bodyPr/>
                    <a:lstStyle/>
                    <a:p>
                      <a:pPr algn="ctr">
                        <a:lnSpc>
                          <a:spcPct val="150000"/>
                        </a:lnSpc>
                        <a:spcAft>
                          <a:spcPts val="0"/>
                        </a:spcAft>
                      </a:pPr>
                      <a:r>
                        <a:rPr lang="zh-CN" sz="1600" kern="100" dirty="0">
                          <a:effectLst/>
                        </a:rPr>
                        <a:t>任务审核员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10" marR="58210" marT="0" marB="0"/>
                </a:tc>
                <a:extLst>
                  <a:ext uri="{0D108BD9-81ED-4DB2-BD59-A6C34878D82A}">
                    <a16:rowId xmlns:a16="http://schemas.microsoft.com/office/drawing/2014/main" val="4137234064"/>
                  </a:ext>
                </a:extLst>
              </a:tr>
            </a:tbl>
          </a:graphicData>
        </a:graphic>
      </p:graphicFrame>
      <p:graphicFrame>
        <p:nvGraphicFramePr>
          <p:cNvPr id="7" name="表格 6">
            <a:extLst>
              <a:ext uri="{FF2B5EF4-FFF2-40B4-BE49-F238E27FC236}">
                <a16:creationId xmlns:a16="http://schemas.microsoft.com/office/drawing/2014/main" id="{8E44C2E5-31D1-41D1-89D6-675D8D35D3A0}"/>
              </a:ext>
            </a:extLst>
          </p:cNvPr>
          <p:cNvGraphicFramePr>
            <a:graphicFrameLocks noGrp="1"/>
          </p:cNvGraphicFramePr>
          <p:nvPr>
            <p:extLst>
              <p:ext uri="{D42A27DB-BD31-4B8C-83A1-F6EECF244321}">
                <p14:modId xmlns:p14="http://schemas.microsoft.com/office/powerpoint/2010/main" val="1306103198"/>
              </p:ext>
            </p:extLst>
          </p:nvPr>
        </p:nvGraphicFramePr>
        <p:xfrm>
          <a:off x="521367" y="1565779"/>
          <a:ext cx="11149263" cy="4906820"/>
        </p:xfrm>
        <a:graphic>
          <a:graphicData uri="http://schemas.openxmlformats.org/drawingml/2006/table">
            <a:tbl>
              <a:tblPr firstRow="1" firstCol="1" bandRow="1">
                <a:tableStyleId>{F5AB1C69-6EDB-4FF4-983F-18BD219EF322}</a:tableStyleId>
              </a:tblPr>
              <a:tblGrid>
                <a:gridCol w="3212901">
                  <a:extLst>
                    <a:ext uri="{9D8B030D-6E8A-4147-A177-3AD203B41FA5}">
                      <a16:colId xmlns:a16="http://schemas.microsoft.com/office/drawing/2014/main" val="1463143848"/>
                    </a:ext>
                  </a:extLst>
                </a:gridCol>
                <a:gridCol w="6764417">
                  <a:extLst>
                    <a:ext uri="{9D8B030D-6E8A-4147-A177-3AD203B41FA5}">
                      <a16:colId xmlns:a16="http://schemas.microsoft.com/office/drawing/2014/main" val="111373991"/>
                    </a:ext>
                  </a:extLst>
                </a:gridCol>
                <a:gridCol w="1171945">
                  <a:extLst>
                    <a:ext uri="{9D8B030D-6E8A-4147-A177-3AD203B41FA5}">
                      <a16:colId xmlns:a16="http://schemas.microsoft.com/office/drawing/2014/main" val="3606915649"/>
                    </a:ext>
                  </a:extLst>
                </a:gridCol>
              </a:tblGrid>
              <a:tr h="399438">
                <a:tc>
                  <a:txBody>
                    <a:bodyPr/>
                    <a:lstStyle/>
                    <a:p>
                      <a:pPr algn="just">
                        <a:lnSpc>
                          <a:spcPct val="150000"/>
                        </a:lnSpc>
                        <a:spcAft>
                          <a:spcPts val="0"/>
                        </a:spcAft>
                      </a:pPr>
                      <a:r>
                        <a:rPr lang="zh-CN" sz="1600" kern="100">
                          <a:effectLst/>
                        </a:rPr>
                        <a:t>实际项目进行时，任务较计划预期时间延迟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任务审核员督促组员加班加点赶进度。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nchor="ctr"/>
                </a:tc>
                <a:tc>
                  <a:txBody>
                    <a:bodyPr/>
                    <a:lstStyle/>
                    <a:p>
                      <a:pPr algn="ctr">
                        <a:lnSpc>
                          <a:spcPct val="150000"/>
                        </a:lnSpc>
                        <a:spcAft>
                          <a:spcPts val="0"/>
                        </a:spcAft>
                      </a:pPr>
                      <a:r>
                        <a:rPr lang="zh-CN" sz="1600" kern="100">
                          <a:effectLst/>
                        </a:rPr>
                        <a:t>任务审核员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3329044131"/>
                  </a:ext>
                </a:extLst>
              </a:tr>
              <a:tr h="399438">
                <a:tc>
                  <a:txBody>
                    <a:bodyPr/>
                    <a:lstStyle/>
                    <a:p>
                      <a:pPr algn="just">
                        <a:lnSpc>
                          <a:spcPct val="150000"/>
                        </a:lnSpc>
                        <a:spcAft>
                          <a:spcPts val="0"/>
                        </a:spcAft>
                      </a:pPr>
                      <a:r>
                        <a:rPr lang="zh-CN" sz="1600" kern="100">
                          <a:effectLst/>
                        </a:rPr>
                        <a:t>组员对考评结果不满意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由项目经理确认是否要再次考评，如需要则重新进行考评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nchor="ctr"/>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1015906604"/>
                  </a:ext>
                </a:extLst>
              </a:tr>
              <a:tr h="399438">
                <a:tc>
                  <a:txBody>
                    <a:bodyPr/>
                    <a:lstStyle/>
                    <a:p>
                      <a:pPr algn="just">
                        <a:lnSpc>
                          <a:spcPct val="150000"/>
                        </a:lnSpc>
                        <a:spcAft>
                          <a:spcPts val="0"/>
                        </a:spcAft>
                      </a:pPr>
                      <a:r>
                        <a:rPr lang="zh-CN" sz="1600" kern="100">
                          <a:effectLst/>
                        </a:rPr>
                        <a:t>组员之间对某问题出现争议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由项目经理了解该问题，确定该问题的结果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nchor="ctr"/>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733603351"/>
                  </a:ext>
                </a:extLst>
              </a:tr>
              <a:tr h="215746">
                <a:tc>
                  <a:txBody>
                    <a:bodyPr/>
                    <a:lstStyle/>
                    <a:p>
                      <a:pPr algn="just">
                        <a:lnSpc>
                          <a:spcPct val="150000"/>
                        </a:lnSpc>
                        <a:spcAft>
                          <a:spcPts val="0"/>
                        </a:spcAft>
                      </a:pPr>
                      <a:r>
                        <a:rPr lang="zh-CN" sz="1600" kern="100">
                          <a:effectLst/>
                        </a:rPr>
                        <a:t>需要新的工具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由配置管理员协助采购负责人进行购买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nchor="ctr"/>
                </a:tc>
                <a:tc>
                  <a:txBody>
                    <a:bodyPr/>
                    <a:lstStyle/>
                    <a:p>
                      <a:pPr algn="ctr">
                        <a:lnSpc>
                          <a:spcPct val="150000"/>
                        </a:lnSpc>
                        <a:spcAft>
                          <a:spcPts val="0"/>
                        </a:spcAft>
                      </a:pPr>
                      <a:r>
                        <a:rPr lang="zh-CN" sz="1600" kern="100">
                          <a:effectLst/>
                        </a:rPr>
                        <a:t>采购负责人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519501615"/>
                  </a:ext>
                </a:extLst>
              </a:tr>
              <a:tr h="428689">
                <a:tc>
                  <a:txBody>
                    <a:bodyPr/>
                    <a:lstStyle/>
                    <a:p>
                      <a:pPr algn="just">
                        <a:lnSpc>
                          <a:spcPct val="150000"/>
                        </a:lnSpc>
                        <a:spcAft>
                          <a:spcPts val="0"/>
                        </a:spcAft>
                      </a:pPr>
                      <a:r>
                        <a:rPr lang="zh-CN" sz="1600" kern="100">
                          <a:effectLst/>
                        </a:rPr>
                        <a:t>所需采购资金超出组内预算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财务管理员立即进行小组会议，追加拨款，资金由组员平摊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nchor="ctr"/>
                </a:tc>
                <a:tc>
                  <a:txBody>
                    <a:bodyPr/>
                    <a:lstStyle/>
                    <a:p>
                      <a:pPr algn="ctr">
                        <a:lnSpc>
                          <a:spcPct val="150000"/>
                        </a:lnSpc>
                        <a:spcAft>
                          <a:spcPts val="0"/>
                        </a:spcAft>
                      </a:pPr>
                      <a:r>
                        <a:rPr lang="zh-CN" sz="1600" kern="100">
                          <a:effectLst/>
                        </a:rPr>
                        <a:t>财务管理员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3994914711"/>
                  </a:ext>
                </a:extLst>
              </a:tr>
              <a:tr h="428689">
                <a:tc>
                  <a:txBody>
                    <a:bodyPr/>
                    <a:lstStyle/>
                    <a:p>
                      <a:pPr algn="just">
                        <a:lnSpc>
                          <a:spcPct val="150000"/>
                        </a:lnSpc>
                        <a:spcAft>
                          <a:spcPts val="0"/>
                        </a:spcAft>
                      </a:pPr>
                      <a:r>
                        <a:rPr lang="zh-CN" sz="1600" kern="100">
                          <a:effectLst/>
                        </a:rPr>
                        <a:t>找不到预期使用资源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由配置管理员寻找可替代资源，并通知所有成员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nchor="ctr"/>
                </a:tc>
                <a:tc>
                  <a:txBody>
                    <a:bodyPr/>
                    <a:lstStyle/>
                    <a:p>
                      <a:pPr algn="ctr">
                        <a:lnSpc>
                          <a:spcPct val="150000"/>
                        </a:lnSpc>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739556104"/>
                  </a:ext>
                </a:extLst>
              </a:tr>
              <a:tr h="611261">
                <a:tc>
                  <a:txBody>
                    <a:bodyPr/>
                    <a:lstStyle/>
                    <a:p>
                      <a:pPr algn="just">
                        <a:lnSpc>
                          <a:spcPct val="150000"/>
                        </a:lnSpc>
                        <a:spcAft>
                          <a:spcPts val="0"/>
                        </a:spcAft>
                      </a:pPr>
                      <a:r>
                        <a:rPr lang="zh-CN" sz="1600" kern="100">
                          <a:effectLst/>
                        </a:rPr>
                        <a:t>资源使用不恰当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由项目经理出面道歉，如需支付费用，则由小组资金中扣除，并由配置管理员重新选择合适资源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3482971457"/>
                  </a:ext>
                </a:extLst>
              </a:tr>
              <a:tr h="611261">
                <a:tc>
                  <a:txBody>
                    <a:bodyPr/>
                    <a:lstStyle/>
                    <a:p>
                      <a:pPr algn="just">
                        <a:lnSpc>
                          <a:spcPct val="150000"/>
                        </a:lnSpc>
                        <a:spcAft>
                          <a:spcPts val="0"/>
                        </a:spcAft>
                      </a:pPr>
                      <a:r>
                        <a:rPr lang="zh-CN" sz="1600" kern="100">
                          <a:effectLst/>
                        </a:rPr>
                        <a:t>会议地点无法使用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dirty="0">
                          <a:effectLst/>
                        </a:rPr>
                        <a:t>项目经理通知组员临时更改会议地点，默认更改至弘毅</a:t>
                      </a:r>
                      <a:r>
                        <a:rPr lang="en-US" sz="1600" kern="100" dirty="0">
                          <a:effectLst/>
                        </a:rPr>
                        <a:t>2-206</a:t>
                      </a:r>
                      <a:r>
                        <a:rPr lang="zh-CN" sz="1600" kern="100" dirty="0">
                          <a:effectLst/>
                        </a:rPr>
                        <a:t>，如仍无法使用，选择教三空的教室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ctr">
                        <a:lnSpc>
                          <a:spcPct val="150000"/>
                        </a:lnSpc>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2725270036"/>
                  </a:ext>
                </a:extLst>
              </a:tr>
              <a:tr h="428689">
                <a:tc>
                  <a:txBody>
                    <a:bodyPr/>
                    <a:lstStyle/>
                    <a:p>
                      <a:pPr algn="just">
                        <a:lnSpc>
                          <a:spcPct val="150000"/>
                        </a:lnSpc>
                        <a:spcAft>
                          <a:spcPts val="0"/>
                        </a:spcAft>
                      </a:pPr>
                      <a:r>
                        <a:rPr lang="zh-CN" sz="1600" kern="100">
                          <a:effectLst/>
                        </a:rPr>
                        <a:t>外部设备无法使用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dirty="0">
                          <a:effectLst/>
                        </a:rPr>
                        <a:t>由配置管理员向外部设备相关负责人咨询提意见，并寻找替代方案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ctr">
                        <a:lnSpc>
                          <a:spcPct val="150000"/>
                        </a:lnSpc>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2557041497"/>
                  </a:ext>
                </a:extLst>
              </a:tr>
              <a:tr h="428689">
                <a:tc>
                  <a:txBody>
                    <a:bodyPr/>
                    <a:lstStyle/>
                    <a:p>
                      <a:pPr algn="just">
                        <a:lnSpc>
                          <a:spcPct val="150000"/>
                        </a:lnSpc>
                        <a:spcAft>
                          <a:spcPts val="0"/>
                        </a:spcAft>
                      </a:pPr>
                      <a:r>
                        <a:rPr lang="zh-CN" sz="1600" kern="100">
                          <a:effectLst/>
                        </a:rPr>
                        <a:t>项目交付物不符合要求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just">
                        <a:lnSpc>
                          <a:spcPct val="150000"/>
                        </a:lnSpc>
                        <a:spcAft>
                          <a:spcPts val="0"/>
                        </a:spcAft>
                      </a:pPr>
                      <a:r>
                        <a:rPr lang="zh-CN" sz="1600" kern="100">
                          <a:effectLst/>
                        </a:rPr>
                        <a:t>由项目经理分析评审结果，重新修改分配任务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tc>
                  <a:txBody>
                    <a:bodyPr/>
                    <a:lstStyle/>
                    <a:p>
                      <a:pPr algn="ctr">
                        <a:lnSpc>
                          <a:spcPct val="150000"/>
                        </a:lnSpc>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0521" marR="60521" marT="0" marB="0"/>
                </a:tc>
                <a:extLst>
                  <a:ext uri="{0D108BD9-81ED-4DB2-BD59-A6C34878D82A}">
                    <a16:rowId xmlns:a16="http://schemas.microsoft.com/office/drawing/2014/main" val="2046323428"/>
                  </a:ext>
                </a:extLst>
              </a:tr>
            </a:tbl>
          </a:graphicData>
        </a:graphic>
      </p:graphicFrame>
    </p:spTree>
    <p:extLst>
      <p:ext uri="{BB962C8B-B14F-4D97-AF65-F5344CB8AC3E}">
        <p14:creationId xmlns:p14="http://schemas.microsoft.com/office/powerpoint/2010/main" val="954753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500"/>
                                        <p:tgtEl>
                                          <p:spTgt spid="5"/>
                                        </p:tgtEl>
                                      </p:cBhvr>
                                    </p:animEffect>
                                    <p:anim calcmode="lin" valueType="num">
                                      <p:cBhvr>
                                        <p:cTn id="26" dur="500"/>
                                        <p:tgtEl>
                                          <p:spTgt spid="5"/>
                                        </p:tgtEl>
                                        <p:attrNameLst>
                                          <p:attrName>ppt_x</p:attrName>
                                        </p:attrNameLst>
                                      </p:cBhvr>
                                      <p:tavLst>
                                        <p:tav tm="0">
                                          <p:val>
                                            <p:strVal val="ppt_x"/>
                                          </p:val>
                                        </p:tav>
                                        <p:tav tm="100000">
                                          <p:val>
                                            <p:strVal val="ppt_x"/>
                                          </p:val>
                                        </p:tav>
                                      </p:tavLst>
                                    </p:anim>
                                    <p:anim calcmode="lin" valueType="num">
                                      <p:cBhvr>
                                        <p:cTn id="27" dur="500"/>
                                        <p:tgtEl>
                                          <p:spTgt spid="5"/>
                                        </p:tgtEl>
                                        <p:attrNameLst>
                                          <p:attrName>ppt_y</p:attrName>
                                        </p:attrNameLst>
                                      </p:cBhvr>
                                      <p:tavLst>
                                        <p:tav tm="0">
                                          <p:val>
                                            <p:strVal val="ppt_y"/>
                                          </p:val>
                                        </p:tav>
                                        <p:tav tm="100000">
                                          <p:val>
                                            <p:strVal val="ppt_y+.1"/>
                                          </p:val>
                                        </p:tav>
                                      </p:tavLst>
                                    </p:anim>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anim calcmode="lin" valueType="num">
                                      <p:cBhvr>
                                        <p:cTn id="34" dur="500" fill="hold"/>
                                        <p:tgtEl>
                                          <p:spTgt spid="2"/>
                                        </p:tgtEl>
                                        <p:attrNameLst>
                                          <p:attrName>ppt_x</p:attrName>
                                        </p:attrNameLst>
                                      </p:cBhvr>
                                      <p:tavLst>
                                        <p:tav tm="0">
                                          <p:val>
                                            <p:strVal val="#ppt_x"/>
                                          </p:val>
                                        </p:tav>
                                        <p:tav tm="100000">
                                          <p:val>
                                            <p:strVal val="#ppt_x"/>
                                          </p:val>
                                        </p:tav>
                                      </p:tavLst>
                                    </p:anim>
                                    <p:anim calcmode="lin" valueType="num">
                                      <p:cBhvr>
                                        <p:cTn id="3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nodeType="clickEffect">
                                  <p:stCondLst>
                                    <p:cond delay="0"/>
                                  </p:stCondLst>
                                  <p:childTnLst>
                                    <p:animEffect transition="out" filter="fade">
                                      <p:cBhvr>
                                        <p:cTn id="39" dur="500"/>
                                        <p:tgtEl>
                                          <p:spTgt spid="2"/>
                                        </p:tgtEl>
                                      </p:cBhvr>
                                    </p:animEffect>
                                    <p:anim calcmode="lin" valueType="num">
                                      <p:cBhvr>
                                        <p:cTn id="40" dur="500"/>
                                        <p:tgtEl>
                                          <p:spTgt spid="2"/>
                                        </p:tgtEl>
                                        <p:attrNameLst>
                                          <p:attrName>ppt_x</p:attrName>
                                        </p:attrNameLst>
                                      </p:cBhvr>
                                      <p:tavLst>
                                        <p:tav tm="0">
                                          <p:val>
                                            <p:strVal val="ppt_x"/>
                                          </p:val>
                                        </p:tav>
                                        <p:tav tm="100000">
                                          <p:val>
                                            <p:strVal val="ppt_x"/>
                                          </p:val>
                                        </p:tav>
                                      </p:tavLst>
                                    </p:anim>
                                    <p:anim calcmode="lin" valueType="num">
                                      <p:cBhvr>
                                        <p:cTn id="41" dur="500"/>
                                        <p:tgtEl>
                                          <p:spTgt spid="2"/>
                                        </p:tgtEl>
                                        <p:attrNameLst>
                                          <p:attrName>ppt_y</p:attrName>
                                        </p:attrNameLst>
                                      </p:cBhvr>
                                      <p:tavLst>
                                        <p:tav tm="0">
                                          <p:val>
                                            <p:strVal val="ppt_y"/>
                                          </p:val>
                                        </p:tav>
                                        <p:tav tm="100000">
                                          <p:val>
                                            <p:strVal val="ppt_y+.1"/>
                                          </p:val>
                                        </p:tav>
                                      </p:tavLst>
                                    </p:anim>
                                    <p:set>
                                      <p:cBhvr>
                                        <p:cTn id="42" dur="1" fill="hold">
                                          <p:stCondLst>
                                            <p:cond delay="499"/>
                                          </p:stCondLst>
                                        </p:cTn>
                                        <p:tgtEl>
                                          <p:spTgt spid="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strVal val="#ppt_w+.3"/>
                                          </p:val>
                                        </p:tav>
                                        <p:tav tm="100000">
                                          <p:val>
                                            <p:strVal val="#ppt_w"/>
                                          </p:val>
                                        </p:tav>
                                      </p:tavLst>
                                    </p:anim>
                                    <p:anim calcmode="lin" valueType="num">
                                      <p:cBhvr>
                                        <p:cTn id="48" dur="500" fill="hold"/>
                                        <p:tgtEl>
                                          <p:spTgt spid="4"/>
                                        </p:tgtEl>
                                        <p:attrNameLst>
                                          <p:attrName>ppt_h</p:attrName>
                                        </p:attrNameLst>
                                      </p:cBhvr>
                                      <p:tavLst>
                                        <p:tav tm="0">
                                          <p:val>
                                            <p:strVal val="#ppt_h"/>
                                          </p:val>
                                        </p:tav>
                                        <p:tav tm="100000">
                                          <p:val>
                                            <p:strVal val="#ppt_h"/>
                                          </p:val>
                                        </p:tav>
                                      </p:tavLst>
                                    </p:anim>
                                    <p:animEffect transition="in" filter="fade">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50" presetClass="exit" presetSubtype="0" accel="100000" fill="hold" nodeType="clickEffect">
                                  <p:stCondLst>
                                    <p:cond delay="0"/>
                                  </p:stCondLst>
                                  <p:childTnLst>
                                    <p:anim calcmode="lin" valueType="num">
                                      <p:cBhvr>
                                        <p:cTn id="53" dur="500"/>
                                        <p:tgtEl>
                                          <p:spTgt spid="4"/>
                                        </p:tgtEl>
                                        <p:attrNameLst>
                                          <p:attrName>ppt_w</p:attrName>
                                        </p:attrNameLst>
                                      </p:cBhvr>
                                      <p:tavLst>
                                        <p:tav tm="0">
                                          <p:val>
                                            <p:strVal val="ppt_w"/>
                                          </p:val>
                                        </p:tav>
                                        <p:tav tm="100000">
                                          <p:val>
                                            <p:strVal val="ppt_w+.3"/>
                                          </p:val>
                                        </p:tav>
                                      </p:tavLst>
                                    </p:anim>
                                    <p:anim calcmode="lin" valueType="num">
                                      <p:cBhvr>
                                        <p:cTn id="54" dur="500"/>
                                        <p:tgtEl>
                                          <p:spTgt spid="4"/>
                                        </p:tgtEl>
                                        <p:attrNameLst>
                                          <p:attrName>ppt_h</p:attrName>
                                        </p:attrNameLst>
                                      </p:cBhvr>
                                      <p:tavLst>
                                        <p:tav tm="0">
                                          <p:val>
                                            <p:strVal val="ppt_h"/>
                                          </p:val>
                                        </p:tav>
                                        <p:tav tm="100000">
                                          <p:val>
                                            <p:strVal val="ppt_h"/>
                                          </p:val>
                                        </p:tav>
                                      </p:tavLst>
                                    </p:anim>
                                    <p:animEffect transition="out" filter="fade">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anim calcmode="lin" valueType="num">
                                      <p:cBhvr>
                                        <p:cTn id="62" dur="500" fill="hold"/>
                                        <p:tgtEl>
                                          <p:spTgt spid="6"/>
                                        </p:tgtEl>
                                        <p:attrNameLst>
                                          <p:attrName>ppt_x</p:attrName>
                                        </p:attrNameLst>
                                      </p:cBhvr>
                                      <p:tavLst>
                                        <p:tav tm="0">
                                          <p:val>
                                            <p:strVal val="#ppt_x"/>
                                          </p:val>
                                        </p:tav>
                                        <p:tav tm="100000">
                                          <p:val>
                                            <p:strVal val="#ppt_x"/>
                                          </p:val>
                                        </p:tav>
                                      </p:tavLst>
                                    </p:anim>
                                    <p:anim calcmode="lin" valueType="num">
                                      <p:cBhvr>
                                        <p:cTn id="6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xit" presetSubtype="0" fill="hold" nodeType="clickEffect">
                                  <p:stCondLst>
                                    <p:cond delay="0"/>
                                  </p:stCondLst>
                                  <p:childTnLst>
                                    <p:animEffect transition="out" filter="fade">
                                      <p:cBhvr>
                                        <p:cTn id="67" dur="500"/>
                                        <p:tgtEl>
                                          <p:spTgt spid="6"/>
                                        </p:tgtEl>
                                      </p:cBhvr>
                                    </p:animEffect>
                                    <p:anim calcmode="lin" valueType="num">
                                      <p:cBhvr>
                                        <p:cTn id="68" dur="500"/>
                                        <p:tgtEl>
                                          <p:spTgt spid="6"/>
                                        </p:tgtEl>
                                        <p:attrNameLst>
                                          <p:attrName>ppt_x</p:attrName>
                                        </p:attrNameLst>
                                      </p:cBhvr>
                                      <p:tavLst>
                                        <p:tav tm="0">
                                          <p:val>
                                            <p:strVal val="ppt_x"/>
                                          </p:val>
                                        </p:tav>
                                        <p:tav tm="100000">
                                          <p:val>
                                            <p:strVal val="ppt_x"/>
                                          </p:val>
                                        </p:tav>
                                      </p:tavLst>
                                    </p:anim>
                                    <p:anim calcmode="lin" valueType="num">
                                      <p:cBhvr>
                                        <p:cTn id="69" dur="500"/>
                                        <p:tgtEl>
                                          <p:spTgt spid="6"/>
                                        </p:tgtEl>
                                        <p:attrNameLst>
                                          <p:attrName>ppt_y</p:attrName>
                                        </p:attrNameLst>
                                      </p:cBhvr>
                                      <p:tavLst>
                                        <p:tav tm="0">
                                          <p:val>
                                            <p:strVal val="ppt_y"/>
                                          </p:val>
                                        </p:tav>
                                        <p:tav tm="100000">
                                          <p:val>
                                            <p:strVal val="ppt_y+.1"/>
                                          </p:val>
                                        </p:tav>
                                      </p:tavLst>
                                    </p:anim>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0" presetClass="entr" presetSubtype="0" decel="10000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p:cTn id="75" dur="500" fill="hold"/>
                                        <p:tgtEl>
                                          <p:spTgt spid="7"/>
                                        </p:tgtEl>
                                        <p:attrNameLst>
                                          <p:attrName>ppt_w</p:attrName>
                                        </p:attrNameLst>
                                      </p:cBhvr>
                                      <p:tavLst>
                                        <p:tav tm="0">
                                          <p:val>
                                            <p:strVal val="#ppt_w+.3"/>
                                          </p:val>
                                        </p:tav>
                                        <p:tav tm="100000">
                                          <p:val>
                                            <p:strVal val="#ppt_w"/>
                                          </p:val>
                                        </p:tav>
                                      </p:tavLst>
                                    </p:anim>
                                    <p:anim calcmode="lin" valueType="num">
                                      <p:cBhvr>
                                        <p:cTn id="76" dur="500" fill="hold"/>
                                        <p:tgtEl>
                                          <p:spTgt spid="7"/>
                                        </p:tgtEl>
                                        <p:attrNameLst>
                                          <p:attrName>ppt_h</p:attrName>
                                        </p:attrNameLst>
                                      </p:cBhvr>
                                      <p:tavLst>
                                        <p:tav tm="0">
                                          <p:val>
                                            <p:strVal val="#ppt_h"/>
                                          </p:val>
                                        </p:tav>
                                        <p:tav tm="100000">
                                          <p:val>
                                            <p:strVal val="#ppt_h"/>
                                          </p:val>
                                        </p:tav>
                                      </p:tavLst>
                                    </p:anim>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50" presetClass="exit" presetSubtype="0" accel="100000" fill="hold" nodeType="clickEffect">
                                  <p:stCondLst>
                                    <p:cond delay="0"/>
                                  </p:stCondLst>
                                  <p:childTnLst>
                                    <p:anim calcmode="lin" valueType="num">
                                      <p:cBhvr>
                                        <p:cTn id="81" dur="500"/>
                                        <p:tgtEl>
                                          <p:spTgt spid="7"/>
                                        </p:tgtEl>
                                        <p:attrNameLst>
                                          <p:attrName>ppt_w</p:attrName>
                                        </p:attrNameLst>
                                      </p:cBhvr>
                                      <p:tavLst>
                                        <p:tav tm="0">
                                          <p:val>
                                            <p:strVal val="ppt_w"/>
                                          </p:val>
                                        </p:tav>
                                        <p:tav tm="100000">
                                          <p:val>
                                            <p:strVal val="ppt_w+.3"/>
                                          </p:val>
                                        </p:tav>
                                      </p:tavLst>
                                    </p:anim>
                                    <p:anim calcmode="lin" valueType="num">
                                      <p:cBhvr>
                                        <p:cTn id="82" dur="500"/>
                                        <p:tgtEl>
                                          <p:spTgt spid="7"/>
                                        </p:tgtEl>
                                        <p:attrNameLst>
                                          <p:attrName>ppt_h</p:attrName>
                                        </p:attrNameLst>
                                      </p:cBhvr>
                                      <p:tavLst>
                                        <p:tav tm="0">
                                          <p:val>
                                            <p:strVal val="ppt_h"/>
                                          </p:val>
                                        </p:tav>
                                        <p:tav tm="100000">
                                          <p:val>
                                            <p:strVal val="ppt_h"/>
                                          </p:val>
                                        </p:tav>
                                      </p:tavLst>
                                    </p:anim>
                                    <p:animEffect transition="out" filter="fade">
                                      <p:cBhvr>
                                        <p:cTn id="83" dur="500"/>
                                        <p:tgtEl>
                                          <p:spTgt spid="7"/>
                                        </p:tgtEl>
                                      </p:cBhvr>
                                    </p:animEffect>
                                    <p:set>
                                      <p:cBhvr>
                                        <p:cTn id="8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范围管理计划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2" name="表格 1">
            <a:extLst>
              <a:ext uri="{FF2B5EF4-FFF2-40B4-BE49-F238E27FC236}">
                <a16:creationId xmlns:a16="http://schemas.microsoft.com/office/drawing/2014/main" id="{40284D54-1645-401C-A8BD-1E15C8980292}"/>
              </a:ext>
            </a:extLst>
          </p:cNvPr>
          <p:cNvGraphicFramePr>
            <a:graphicFrameLocks noGrp="1"/>
          </p:cNvGraphicFramePr>
          <p:nvPr>
            <p:extLst>
              <p:ext uri="{D42A27DB-BD31-4B8C-83A1-F6EECF244321}">
                <p14:modId xmlns:p14="http://schemas.microsoft.com/office/powerpoint/2010/main" val="4250883212"/>
              </p:ext>
            </p:extLst>
          </p:nvPr>
        </p:nvGraphicFramePr>
        <p:xfrm>
          <a:off x="1478280" y="1411735"/>
          <a:ext cx="9235440" cy="5160714"/>
        </p:xfrm>
        <a:graphic>
          <a:graphicData uri="http://schemas.openxmlformats.org/drawingml/2006/table">
            <a:tbl>
              <a:tblPr firstRow="1" firstCol="1" bandRow="1">
                <a:tableStyleId>{F5AB1C69-6EDB-4FF4-983F-18BD219EF322}</a:tableStyleId>
              </a:tblPr>
              <a:tblGrid>
                <a:gridCol w="3078109">
                  <a:extLst>
                    <a:ext uri="{9D8B030D-6E8A-4147-A177-3AD203B41FA5}">
                      <a16:colId xmlns:a16="http://schemas.microsoft.com/office/drawing/2014/main" val="3891960325"/>
                    </a:ext>
                  </a:extLst>
                </a:gridCol>
                <a:gridCol w="3078109">
                  <a:extLst>
                    <a:ext uri="{9D8B030D-6E8A-4147-A177-3AD203B41FA5}">
                      <a16:colId xmlns:a16="http://schemas.microsoft.com/office/drawing/2014/main" val="3048101828"/>
                    </a:ext>
                  </a:extLst>
                </a:gridCol>
                <a:gridCol w="3079222">
                  <a:extLst>
                    <a:ext uri="{9D8B030D-6E8A-4147-A177-3AD203B41FA5}">
                      <a16:colId xmlns:a16="http://schemas.microsoft.com/office/drawing/2014/main" val="384382499"/>
                    </a:ext>
                  </a:extLst>
                </a:gridCol>
              </a:tblGrid>
              <a:tr h="284124">
                <a:tc>
                  <a:txBody>
                    <a:bodyPr/>
                    <a:lstStyle/>
                    <a:p>
                      <a:pPr algn="ctr">
                        <a:spcAft>
                          <a:spcPts val="0"/>
                        </a:spcAft>
                      </a:pPr>
                      <a:r>
                        <a:rPr lang="zh-CN" sz="1600">
                          <a:effectLst/>
                        </a:rPr>
                        <a:t>项目主要工作</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工作目标</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检验标准</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49979081"/>
                  </a:ext>
                </a:extLst>
              </a:tr>
              <a:tr h="233085">
                <a:tc>
                  <a:txBody>
                    <a:bodyPr/>
                    <a:lstStyle/>
                    <a:p>
                      <a:pPr>
                        <a:spcAft>
                          <a:spcPts val="0"/>
                        </a:spcAft>
                      </a:pPr>
                      <a:r>
                        <a:rPr lang="zh-CN" sz="1600">
                          <a:effectLst/>
                        </a:rPr>
                        <a:t>需求工程项目准备</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基础设施筹备</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600">
                          <a:effectLst/>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37747090"/>
                  </a:ext>
                </a:extLst>
              </a:tr>
              <a:tr h="452544">
                <a:tc>
                  <a:txBody>
                    <a:bodyPr/>
                    <a:lstStyle/>
                    <a:p>
                      <a:pPr>
                        <a:spcAft>
                          <a:spcPts val="0"/>
                        </a:spcAft>
                      </a:pPr>
                      <a:r>
                        <a:rPr lang="zh-CN" sz="1600">
                          <a:effectLst/>
                        </a:rPr>
                        <a:t>制定需求工程项目计划</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得到需求工程计划初稿</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能否得到初步的需求工程计划</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965166331"/>
                  </a:ext>
                </a:extLst>
              </a:tr>
              <a:tr h="466171">
                <a:tc>
                  <a:txBody>
                    <a:bodyPr/>
                    <a:lstStyle/>
                    <a:p>
                      <a:pPr>
                        <a:spcAft>
                          <a:spcPts val="0"/>
                        </a:spcAft>
                      </a:pPr>
                      <a:r>
                        <a:rPr lang="zh-CN" sz="1600">
                          <a:effectLst/>
                        </a:rPr>
                        <a:t>修改需求工程项目计划</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正式发行需求工程项目计划并开始执行</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能否得到修改版的需求工程计划</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469823997"/>
                  </a:ext>
                </a:extLst>
              </a:tr>
              <a:tr h="785085">
                <a:tc>
                  <a:txBody>
                    <a:bodyPr/>
                    <a:lstStyle/>
                    <a:p>
                      <a:pPr>
                        <a:spcAft>
                          <a:spcPts val="0"/>
                        </a:spcAft>
                      </a:pPr>
                      <a:r>
                        <a:rPr lang="zh-CN" sz="1600" dirty="0">
                          <a:effectLst/>
                        </a:rPr>
                        <a:t>需求获取</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342900" lvl="0" indent="-342900" algn="just">
                        <a:lnSpc>
                          <a:spcPct val="115000"/>
                        </a:lnSpc>
                        <a:spcAft>
                          <a:spcPts val="0"/>
                        </a:spcAft>
                        <a:buFont typeface="+mj-lt"/>
                        <a:buAutoNum type="arabicPeriod"/>
                      </a:pPr>
                      <a:r>
                        <a:rPr lang="zh-CN" sz="1600" kern="100">
                          <a:effectLst/>
                        </a:rPr>
                        <a:t>确定范围和限制</a:t>
                      </a:r>
                    </a:p>
                    <a:p>
                      <a:pPr marL="342900" lvl="0" indent="-342900" algn="just">
                        <a:lnSpc>
                          <a:spcPct val="115000"/>
                        </a:lnSpc>
                        <a:spcAft>
                          <a:spcPts val="0"/>
                        </a:spcAft>
                        <a:buFont typeface="+mj-lt"/>
                        <a:buAutoNum type="arabicPeriod"/>
                      </a:pPr>
                      <a:r>
                        <a:rPr lang="zh-CN" sz="1600" kern="100">
                          <a:effectLst/>
                        </a:rPr>
                        <a:t>确定需求开发过程</a:t>
                      </a:r>
                    </a:p>
                    <a:p>
                      <a:pPr marL="342900" lvl="0" indent="-342900" algn="just">
                        <a:lnSpc>
                          <a:spcPct val="115000"/>
                        </a:lnSpc>
                        <a:spcAft>
                          <a:spcPts val="0"/>
                        </a:spcAft>
                        <a:buFont typeface="+mj-lt"/>
                        <a:buAutoNum type="arabicPeriod"/>
                      </a:pPr>
                      <a:r>
                        <a:rPr lang="zh-CN" sz="1600" kern="100">
                          <a:effectLst/>
                        </a:rPr>
                        <a:t>建立核心队伍</a:t>
                      </a:r>
                      <a:endParaRPr lang="zh-CN" sz="1600" kern="10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600">
                          <a:effectLst/>
                        </a:rPr>
                        <a:t>能否得到愿景与范围文档，用户群分类文档</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67748507"/>
                  </a:ext>
                </a:extLst>
              </a:tr>
              <a:tr h="517037">
                <a:tc>
                  <a:txBody>
                    <a:bodyPr/>
                    <a:lstStyle/>
                    <a:p>
                      <a:pPr>
                        <a:spcAft>
                          <a:spcPts val="0"/>
                        </a:spcAft>
                      </a:pPr>
                      <a:r>
                        <a:rPr lang="zh-CN" sz="1600">
                          <a:effectLst/>
                        </a:rPr>
                        <a:t>需求分析</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342900" lvl="0" indent="-342900" algn="just">
                        <a:lnSpc>
                          <a:spcPct val="115000"/>
                        </a:lnSpc>
                        <a:spcAft>
                          <a:spcPts val="0"/>
                        </a:spcAft>
                        <a:buFont typeface="+mj-lt"/>
                        <a:buAutoNum type="arabicPeriod"/>
                      </a:pPr>
                      <a:r>
                        <a:rPr lang="zh-CN" sz="1600" kern="100">
                          <a:effectLst/>
                        </a:rPr>
                        <a:t>得到开发原型</a:t>
                      </a:r>
                    </a:p>
                    <a:p>
                      <a:pPr marL="342900" lvl="0" indent="-342900" algn="just">
                        <a:lnSpc>
                          <a:spcPct val="115000"/>
                        </a:lnSpc>
                        <a:spcAft>
                          <a:spcPts val="0"/>
                        </a:spcAft>
                        <a:buFont typeface="+mj-lt"/>
                        <a:buAutoNum type="arabicPeriod"/>
                      </a:pPr>
                      <a:r>
                        <a:rPr lang="zh-CN" sz="1600" kern="100">
                          <a:effectLst/>
                        </a:rPr>
                        <a:t>得需求管理矩阵</a:t>
                      </a:r>
                      <a:endParaRPr lang="zh-CN" sz="1600" kern="10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600" dirty="0">
                          <a:effectLst/>
                        </a:rPr>
                        <a:t>能否得到界面原型以及需求管理矩阵</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20323720"/>
                  </a:ext>
                </a:extLst>
              </a:tr>
              <a:tr h="233085">
                <a:tc>
                  <a:txBody>
                    <a:bodyPr/>
                    <a:lstStyle/>
                    <a:p>
                      <a:pPr>
                        <a:spcAft>
                          <a:spcPts val="0"/>
                        </a:spcAft>
                      </a:pPr>
                      <a:r>
                        <a:rPr lang="zh-CN" sz="1600">
                          <a:effectLst/>
                        </a:rPr>
                        <a:t>需求规格说明</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得到需求规格说明书</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能否得到需求规格说明书</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073526797"/>
                  </a:ext>
                </a:extLst>
              </a:tr>
              <a:tr h="932341">
                <a:tc>
                  <a:txBody>
                    <a:bodyPr/>
                    <a:lstStyle/>
                    <a:p>
                      <a:pPr>
                        <a:spcAft>
                          <a:spcPts val="0"/>
                        </a:spcAft>
                      </a:pPr>
                      <a:r>
                        <a:rPr lang="zh-CN" sz="1600">
                          <a:effectLst/>
                        </a:rPr>
                        <a:t>需求规格审核</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得到用户手册</a:t>
                      </a:r>
                    </a:p>
                    <a:p>
                      <a:pPr>
                        <a:spcAft>
                          <a:spcPts val="0"/>
                        </a:spcAft>
                      </a:pPr>
                      <a:r>
                        <a:rPr lang="zh-CN" sz="1600">
                          <a:effectLst/>
                        </a:rPr>
                        <a:t>确定合规标准</a:t>
                      </a:r>
                    </a:p>
                    <a:p>
                      <a:pPr>
                        <a:spcAft>
                          <a:spcPts val="0"/>
                        </a:spcAft>
                      </a:pPr>
                      <a:r>
                        <a:rPr lang="zh-CN" sz="1600">
                          <a:effectLst/>
                        </a:rPr>
                        <a:t>编写测试用例</a:t>
                      </a:r>
                    </a:p>
                    <a:p>
                      <a:pPr>
                        <a:spcAft>
                          <a:spcPts val="0"/>
                        </a:spcAft>
                      </a:pPr>
                      <a:r>
                        <a:rPr lang="en-US" sz="1600">
                          <a:effectLst/>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能否得到用户满意的用户手册以及需求规格说明书能否通过审核</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97515239"/>
                  </a:ext>
                </a:extLst>
              </a:tr>
              <a:tr h="1111124">
                <a:tc>
                  <a:txBody>
                    <a:bodyPr/>
                    <a:lstStyle/>
                    <a:p>
                      <a:pPr>
                        <a:spcAft>
                          <a:spcPts val="0"/>
                        </a:spcAft>
                      </a:pPr>
                      <a:r>
                        <a:rPr lang="zh-CN" sz="1600">
                          <a:effectLst/>
                        </a:rPr>
                        <a:t>需求管理</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342900" lvl="0" indent="-342900" algn="just">
                        <a:lnSpc>
                          <a:spcPct val="115000"/>
                        </a:lnSpc>
                        <a:spcAft>
                          <a:spcPts val="0"/>
                        </a:spcAft>
                        <a:buFont typeface="+mj-lt"/>
                        <a:buAutoNum type="arabicPeriod"/>
                      </a:pPr>
                      <a:r>
                        <a:rPr lang="zh-CN" sz="1600" kern="100">
                          <a:effectLst/>
                        </a:rPr>
                        <a:t>建立</a:t>
                      </a:r>
                      <a:r>
                        <a:rPr lang="en-US" sz="1600" kern="100">
                          <a:effectLst/>
                        </a:rPr>
                        <a:t>CCB</a:t>
                      </a:r>
                      <a:endParaRPr lang="zh-CN" sz="1600" kern="100">
                        <a:effectLst/>
                      </a:endParaRPr>
                    </a:p>
                    <a:p>
                      <a:pPr marL="342900" lvl="0" indent="-342900" algn="just">
                        <a:lnSpc>
                          <a:spcPct val="115000"/>
                        </a:lnSpc>
                        <a:spcAft>
                          <a:spcPts val="0"/>
                        </a:spcAft>
                        <a:buFont typeface="+mj-lt"/>
                        <a:buAutoNum type="arabicPeriod"/>
                      </a:pPr>
                      <a:r>
                        <a:rPr lang="zh-CN" sz="1600" kern="100">
                          <a:effectLst/>
                        </a:rPr>
                        <a:t>编写需求文档的基准版本和控制版本</a:t>
                      </a:r>
                    </a:p>
                    <a:p>
                      <a:pPr marL="342900" lvl="0" indent="-342900" algn="just">
                        <a:lnSpc>
                          <a:spcPct val="115000"/>
                        </a:lnSpc>
                        <a:spcAft>
                          <a:spcPts val="0"/>
                        </a:spcAft>
                        <a:buFont typeface="+mj-lt"/>
                        <a:buAutoNum type="arabicPeriod"/>
                      </a:pPr>
                      <a:r>
                        <a:rPr lang="zh-CN" sz="1600" kern="100">
                          <a:effectLst/>
                        </a:rPr>
                        <a:t>正式发布软件需求变更文档</a:t>
                      </a:r>
                      <a:endParaRPr lang="zh-CN" sz="1600" kern="10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600" dirty="0">
                          <a:effectLst/>
                        </a:rPr>
                        <a:t>能否得到需求文档的基准版本和控制版本以及正式发布需求变更文档</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17468000"/>
                  </a:ext>
                </a:extLst>
              </a:tr>
            </a:tbl>
          </a:graphicData>
        </a:graphic>
      </p:graphicFrame>
    </p:spTree>
    <p:extLst>
      <p:ext uri="{BB962C8B-B14F-4D97-AF65-F5344CB8AC3E}">
        <p14:creationId xmlns:p14="http://schemas.microsoft.com/office/powerpoint/2010/main" val="15629868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进度管理计划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a:extLst>
              <a:ext uri="{FF2B5EF4-FFF2-40B4-BE49-F238E27FC236}">
                <a16:creationId xmlns:a16="http://schemas.microsoft.com/office/drawing/2014/main" id="{D1F0917A-9930-4364-AF06-C67E71E82A54}"/>
              </a:ext>
            </a:extLst>
          </p:cNvPr>
          <p:cNvSpPr/>
          <p:nvPr/>
        </p:nvSpPr>
        <p:spPr>
          <a:xfrm>
            <a:off x="1796475" y="2014580"/>
            <a:ext cx="7716493" cy="1077218"/>
          </a:xfrm>
          <a:prstGeom prst="rect">
            <a:avLst/>
          </a:prstGeom>
        </p:spPr>
        <p:txBody>
          <a:bodyPr wrap="square">
            <a:spAutoFit/>
          </a:bodyPr>
          <a:lstStyle/>
          <a:p>
            <a:pPr algn="just">
              <a:spcAft>
                <a:spcPts val="0"/>
              </a:spcAft>
            </a:pPr>
            <a:r>
              <a:rPr lang="zh-CN" altLang="en-US" sz="2400" b="1" kern="100" dirty="0">
                <a:solidFill>
                  <a:schemeClr val="bg1"/>
                </a:solidFill>
                <a:latin typeface="Calibri" panose="020F0502020204030204" pitchFamily="34" charset="0"/>
                <a:cs typeface="Times New Roman" panose="02020603050405020304" pitchFamily="18" charset="0"/>
              </a:rPr>
              <a:t>进度管理规范</a:t>
            </a:r>
            <a:endParaRPr lang="en-US" altLang="zh-CN" sz="2400" b="1" kern="100" dirty="0">
              <a:solidFill>
                <a:schemeClr val="bg1"/>
              </a:solidFill>
              <a:latin typeface="Calibri" panose="020F0502020204030204" pitchFamily="34" charset="0"/>
              <a:cs typeface="Times New Roman" panose="02020603050405020304" pitchFamily="18" charset="0"/>
            </a:endParaRPr>
          </a:p>
          <a:p>
            <a:pPr algn="just">
              <a:spcAft>
                <a:spcPts val="0"/>
              </a:spcAft>
            </a:pPr>
            <a:r>
              <a:rPr lang="en-US" altLang="zh-CN" sz="2000" kern="100" dirty="0">
                <a:solidFill>
                  <a:schemeClr val="bg1"/>
                </a:solidFill>
                <a:latin typeface="Calibri" panose="020F0502020204030204" pitchFamily="34" charset="0"/>
                <a:cs typeface="Times New Roman" panose="02020603050405020304" pitchFamily="18" charset="0"/>
              </a:rPr>
              <a:t>	</a:t>
            </a:r>
            <a:r>
              <a:rPr lang="zh-CN" altLang="zh-CN" sz="2000" kern="100" dirty="0">
                <a:solidFill>
                  <a:schemeClr val="bg1"/>
                </a:solidFill>
                <a:latin typeface="Calibri" panose="020F0502020204030204" pitchFamily="34" charset="0"/>
                <a:cs typeface="Times New Roman" panose="02020603050405020304" pitchFamily="18" charset="0"/>
              </a:rPr>
              <a:t>在制定项目进度计划时，必须以项目范围管理为基础，针对项目范围的内容要求，有针对性的安排项目活动。</a:t>
            </a:r>
          </a:p>
        </p:txBody>
      </p:sp>
      <p:sp>
        <p:nvSpPr>
          <p:cNvPr id="3" name="矩形 2">
            <a:extLst>
              <a:ext uri="{FF2B5EF4-FFF2-40B4-BE49-F238E27FC236}">
                <a16:creationId xmlns:a16="http://schemas.microsoft.com/office/drawing/2014/main" id="{47AAB90F-D152-423E-AB78-ECC2AF2F478B}"/>
              </a:ext>
            </a:extLst>
          </p:cNvPr>
          <p:cNvSpPr/>
          <p:nvPr/>
        </p:nvSpPr>
        <p:spPr>
          <a:xfrm>
            <a:off x="1796476" y="3846925"/>
            <a:ext cx="7716492" cy="1077218"/>
          </a:xfrm>
          <a:prstGeom prst="rect">
            <a:avLst/>
          </a:prstGeom>
        </p:spPr>
        <p:txBody>
          <a:bodyPr wrap="square">
            <a:spAutoFit/>
          </a:bodyPr>
          <a:lstStyle/>
          <a:p>
            <a:pPr lvl="0" algn="just">
              <a:spcAft>
                <a:spcPts val="0"/>
              </a:spcAft>
            </a:pPr>
            <a:r>
              <a:rPr lang="zh-CN" altLang="en-US" sz="2400" b="1" kern="100" dirty="0">
                <a:solidFill>
                  <a:schemeClr val="bg1"/>
                </a:solidFill>
                <a:latin typeface="Calibri" panose="020F0502020204030204" pitchFamily="34" charset="0"/>
                <a:cs typeface="Times New Roman" panose="02020603050405020304" pitchFamily="18" charset="0"/>
              </a:rPr>
              <a:t>进度管理方式</a:t>
            </a:r>
            <a:endParaRPr lang="en-US" altLang="zh-CN" sz="2400" b="1" kern="100" dirty="0">
              <a:solidFill>
                <a:schemeClr val="bg1"/>
              </a:solidFill>
              <a:latin typeface="Calibri" panose="020F0502020204030204" pitchFamily="34" charset="0"/>
              <a:cs typeface="Times New Roman" panose="02020603050405020304" pitchFamily="18" charset="0"/>
            </a:endParaRPr>
          </a:p>
          <a:p>
            <a:pPr lvl="0"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sz="2000" kern="100" dirty="0">
                <a:solidFill>
                  <a:schemeClr val="bg1"/>
                </a:solidFill>
                <a:latin typeface="Calibri" panose="020F0502020204030204" pitchFamily="34" charset="0"/>
                <a:cs typeface="Times New Roman" panose="02020603050405020304" pitchFamily="18" charset="0"/>
              </a:rPr>
              <a:t>采用双周滚动计划，根据每周的最新安排，在甘特图中记录</a:t>
            </a:r>
          </a:p>
          <a:p>
            <a:pPr lvl="0" algn="just">
              <a:spcAft>
                <a:spcPts val="0"/>
              </a:spcAft>
            </a:pPr>
            <a:r>
              <a:rPr lang="en-US" altLang="zh-CN" sz="2000" kern="100" dirty="0">
                <a:solidFill>
                  <a:schemeClr val="bg1"/>
                </a:solidFill>
                <a:latin typeface="Calibri" panose="020F0502020204030204" pitchFamily="34" charset="0"/>
                <a:cs typeface="Times New Roman" panose="02020603050405020304" pitchFamily="18" charset="0"/>
              </a:rPr>
              <a:t>	</a:t>
            </a:r>
            <a:r>
              <a:rPr lang="zh-CN" altLang="zh-CN" sz="2000" kern="100" dirty="0">
                <a:solidFill>
                  <a:schemeClr val="bg1"/>
                </a:solidFill>
                <a:latin typeface="Calibri" panose="020F0502020204030204" pitchFamily="34" charset="0"/>
                <a:cs typeface="Times New Roman" panose="02020603050405020304" pitchFamily="18" charset="0"/>
              </a:rPr>
              <a:t>通过每日报告，汇总每天的进度安排</a:t>
            </a:r>
          </a:p>
        </p:txBody>
      </p:sp>
    </p:spTree>
    <p:extLst>
      <p:ext uri="{BB962C8B-B14F-4D97-AF65-F5344CB8AC3E}">
        <p14:creationId xmlns:p14="http://schemas.microsoft.com/office/powerpoint/2010/main" val="404254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成本管理计划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7" name="表格 6">
            <a:extLst>
              <a:ext uri="{FF2B5EF4-FFF2-40B4-BE49-F238E27FC236}">
                <a16:creationId xmlns:a16="http://schemas.microsoft.com/office/drawing/2014/main" id="{77D7D420-618F-48DD-BD85-FB5FE6A1AA21}"/>
              </a:ext>
            </a:extLst>
          </p:cNvPr>
          <p:cNvGraphicFramePr>
            <a:graphicFrameLocks noGrp="1"/>
          </p:cNvGraphicFramePr>
          <p:nvPr>
            <p:extLst>
              <p:ext uri="{D42A27DB-BD31-4B8C-83A1-F6EECF244321}">
                <p14:modId xmlns:p14="http://schemas.microsoft.com/office/powerpoint/2010/main" val="3712273709"/>
              </p:ext>
            </p:extLst>
          </p:nvPr>
        </p:nvGraphicFramePr>
        <p:xfrm>
          <a:off x="2408419" y="2241030"/>
          <a:ext cx="7375161" cy="2375939"/>
        </p:xfrm>
        <a:graphic>
          <a:graphicData uri="http://schemas.openxmlformats.org/drawingml/2006/table">
            <a:tbl>
              <a:tblPr firstRow="1" firstCol="1" bandRow="1">
                <a:tableStyleId>{F5AB1C69-6EDB-4FF4-983F-18BD219EF322}</a:tableStyleId>
              </a:tblPr>
              <a:tblGrid>
                <a:gridCol w="1693548">
                  <a:extLst>
                    <a:ext uri="{9D8B030D-6E8A-4147-A177-3AD203B41FA5}">
                      <a16:colId xmlns:a16="http://schemas.microsoft.com/office/drawing/2014/main" val="1765318303"/>
                    </a:ext>
                  </a:extLst>
                </a:gridCol>
                <a:gridCol w="5681613">
                  <a:extLst>
                    <a:ext uri="{9D8B030D-6E8A-4147-A177-3AD203B41FA5}">
                      <a16:colId xmlns:a16="http://schemas.microsoft.com/office/drawing/2014/main" val="1959828624"/>
                    </a:ext>
                  </a:extLst>
                </a:gridCol>
              </a:tblGrid>
              <a:tr h="1229193">
                <a:tc>
                  <a:txBody>
                    <a:bodyPr/>
                    <a:lstStyle/>
                    <a:p>
                      <a:pPr>
                        <a:spcAft>
                          <a:spcPts val="0"/>
                        </a:spcAft>
                      </a:pPr>
                      <a:r>
                        <a:rPr lang="zh-CN" sz="2400" dirty="0">
                          <a:effectLst/>
                        </a:rPr>
                        <a:t>计量单位</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测量工时均以小时为单位，货币均以元为单位</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06218524"/>
                  </a:ext>
                </a:extLst>
              </a:tr>
              <a:tr h="573373">
                <a:tc>
                  <a:txBody>
                    <a:bodyPr/>
                    <a:lstStyle/>
                    <a:p>
                      <a:pPr>
                        <a:spcAft>
                          <a:spcPts val="0"/>
                        </a:spcAft>
                      </a:pPr>
                      <a:r>
                        <a:rPr lang="zh-CN" sz="2400">
                          <a:effectLst/>
                        </a:rPr>
                        <a:t>精确度</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小数点后两位</a:t>
                      </a:r>
                      <a:r>
                        <a:rPr lang="en-US" sz="2400" dirty="0">
                          <a:effectLst/>
                        </a:rPr>
                        <a:t>,</a:t>
                      </a:r>
                      <a:r>
                        <a:rPr lang="zh-CN" sz="2400" dirty="0">
                          <a:effectLst/>
                        </a:rPr>
                        <a:t>如</a:t>
                      </a:r>
                      <a:r>
                        <a:rPr lang="en-US" sz="2400" dirty="0">
                          <a:effectLst/>
                        </a:rPr>
                        <a:t>66.22</a:t>
                      </a:r>
                      <a:r>
                        <a:rPr lang="zh-CN" sz="2400" dirty="0">
                          <a:effectLst/>
                        </a:rPr>
                        <a:t>元</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676445717"/>
                  </a:ext>
                </a:extLst>
              </a:tr>
              <a:tr h="573373">
                <a:tc>
                  <a:txBody>
                    <a:bodyPr/>
                    <a:lstStyle/>
                    <a:p>
                      <a:pPr>
                        <a:spcAft>
                          <a:spcPts val="0"/>
                        </a:spcAft>
                      </a:pPr>
                      <a:r>
                        <a:rPr lang="zh-CN" sz="2400">
                          <a:effectLst/>
                        </a:rPr>
                        <a:t>准确度</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误差在</a:t>
                      </a:r>
                      <a:r>
                        <a:rPr lang="en-US" sz="2400" dirty="0">
                          <a:effectLst/>
                        </a:rPr>
                        <a:t>10%</a:t>
                      </a:r>
                      <a:r>
                        <a:rPr lang="zh-CN" sz="2400" dirty="0">
                          <a:effectLst/>
                        </a:rPr>
                        <a:t>之内</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71179690"/>
                  </a:ext>
                </a:extLst>
              </a:tr>
            </a:tbl>
          </a:graphicData>
        </a:graphic>
      </p:graphicFrame>
      <p:graphicFrame>
        <p:nvGraphicFramePr>
          <p:cNvPr id="6" name="表格 5">
            <a:extLst>
              <a:ext uri="{FF2B5EF4-FFF2-40B4-BE49-F238E27FC236}">
                <a16:creationId xmlns:a16="http://schemas.microsoft.com/office/drawing/2014/main" id="{7E28EDA9-1300-4974-BF22-CDF97D7A926F}"/>
              </a:ext>
            </a:extLst>
          </p:cNvPr>
          <p:cNvGraphicFramePr>
            <a:graphicFrameLocks noGrp="1"/>
          </p:cNvGraphicFramePr>
          <p:nvPr>
            <p:extLst>
              <p:ext uri="{D42A27DB-BD31-4B8C-83A1-F6EECF244321}">
                <p14:modId xmlns:p14="http://schemas.microsoft.com/office/powerpoint/2010/main" val="1489781264"/>
              </p:ext>
            </p:extLst>
          </p:nvPr>
        </p:nvGraphicFramePr>
        <p:xfrm>
          <a:off x="1785155" y="1670349"/>
          <a:ext cx="8621688" cy="4078256"/>
        </p:xfrm>
        <a:graphic>
          <a:graphicData uri="http://schemas.openxmlformats.org/drawingml/2006/table">
            <a:tbl>
              <a:tblPr firstRow="1" firstCol="1" bandRow="1">
                <a:tableStyleId>{F5AB1C69-6EDB-4FF4-983F-18BD219EF322}</a:tableStyleId>
              </a:tblPr>
              <a:tblGrid>
                <a:gridCol w="2156204">
                  <a:extLst>
                    <a:ext uri="{9D8B030D-6E8A-4147-A177-3AD203B41FA5}">
                      <a16:colId xmlns:a16="http://schemas.microsoft.com/office/drawing/2014/main" val="3801028229"/>
                    </a:ext>
                  </a:extLst>
                </a:gridCol>
                <a:gridCol w="1670691">
                  <a:extLst>
                    <a:ext uri="{9D8B030D-6E8A-4147-A177-3AD203B41FA5}">
                      <a16:colId xmlns:a16="http://schemas.microsoft.com/office/drawing/2014/main" val="596418127"/>
                    </a:ext>
                  </a:extLst>
                </a:gridCol>
                <a:gridCol w="2354773">
                  <a:extLst>
                    <a:ext uri="{9D8B030D-6E8A-4147-A177-3AD203B41FA5}">
                      <a16:colId xmlns:a16="http://schemas.microsoft.com/office/drawing/2014/main" val="4019949806"/>
                    </a:ext>
                  </a:extLst>
                </a:gridCol>
                <a:gridCol w="2440020">
                  <a:extLst>
                    <a:ext uri="{9D8B030D-6E8A-4147-A177-3AD203B41FA5}">
                      <a16:colId xmlns:a16="http://schemas.microsoft.com/office/drawing/2014/main" val="1436098564"/>
                    </a:ext>
                  </a:extLst>
                </a:gridCol>
              </a:tblGrid>
              <a:tr h="578175">
                <a:tc>
                  <a:txBody>
                    <a:bodyPr/>
                    <a:lstStyle/>
                    <a:p>
                      <a:pPr algn="ctr">
                        <a:lnSpc>
                          <a:spcPct val="150000"/>
                        </a:lnSpc>
                        <a:spcAft>
                          <a:spcPts val="0"/>
                        </a:spcAft>
                      </a:pPr>
                      <a:r>
                        <a:rPr lang="zh-CN" sz="2400" kern="100">
                          <a:effectLst/>
                        </a:rPr>
                        <a:t>姓名</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工作分配</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时薪（元</a:t>
                      </a:r>
                      <a:r>
                        <a:rPr lang="en-US" sz="2400" kern="100">
                          <a:effectLst/>
                        </a:rPr>
                        <a:t>/</a:t>
                      </a:r>
                      <a:r>
                        <a:rPr lang="zh-CN" sz="2400" kern="100">
                          <a:effectLst/>
                        </a:rPr>
                        <a:t>小时）</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加班费（元</a:t>
                      </a:r>
                      <a:r>
                        <a:rPr lang="en-US" sz="2400" kern="100">
                          <a:effectLst/>
                        </a:rPr>
                        <a:t>/</a:t>
                      </a:r>
                      <a:r>
                        <a:rPr lang="zh-CN" sz="2400" kern="100">
                          <a:effectLst/>
                        </a:rPr>
                        <a:t>小时）</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60658803"/>
                  </a:ext>
                </a:extLst>
              </a:tr>
              <a:tr h="555583">
                <a:tc>
                  <a:txBody>
                    <a:bodyPr/>
                    <a:lstStyle/>
                    <a:p>
                      <a:pPr algn="ctr">
                        <a:lnSpc>
                          <a:spcPct val="150000"/>
                        </a:lnSpc>
                        <a:spcAft>
                          <a:spcPts val="0"/>
                        </a:spcAft>
                      </a:pPr>
                      <a:r>
                        <a:rPr lang="zh-CN" sz="2400" kern="100">
                          <a:effectLst/>
                        </a:rPr>
                        <a:t>沈启航</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项目经理</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69.34</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104.01</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523867697"/>
                  </a:ext>
                </a:extLst>
              </a:tr>
              <a:tr h="555583">
                <a:tc>
                  <a:txBody>
                    <a:bodyPr/>
                    <a:lstStyle/>
                    <a:p>
                      <a:pPr algn="ctr">
                        <a:lnSpc>
                          <a:spcPct val="150000"/>
                        </a:lnSpc>
                        <a:spcAft>
                          <a:spcPts val="0"/>
                        </a:spcAft>
                      </a:pPr>
                      <a:r>
                        <a:rPr lang="zh-CN" sz="2400" kern="100">
                          <a:effectLst/>
                        </a:rPr>
                        <a:t>杨以恒</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汇报员</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dirty="0">
                          <a:effectLst/>
                        </a:rPr>
                        <a:t>69.34</a:t>
                      </a:r>
                      <a:endParaRPr lang="zh-CN" sz="2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104.01</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12761928"/>
                  </a:ext>
                </a:extLst>
              </a:tr>
              <a:tr h="916666">
                <a:tc>
                  <a:txBody>
                    <a:bodyPr/>
                    <a:lstStyle/>
                    <a:p>
                      <a:pPr algn="ctr">
                        <a:lnSpc>
                          <a:spcPct val="150000"/>
                        </a:lnSpc>
                        <a:spcAft>
                          <a:spcPts val="0"/>
                        </a:spcAft>
                      </a:pPr>
                      <a:r>
                        <a:rPr lang="zh-CN" sz="2400" kern="100">
                          <a:effectLst/>
                        </a:rPr>
                        <a:t>叶柏成</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需求分析员</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69.34</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104.01</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543693434"/>
                  </a:ext>
                </a:extLst>
              </a:tr>
              <a:tr h="555583">
                <a:tc>
                  <a:txBody>
                    <a:bodyPr/>
                    <a:lstStyle/>
                    <a:p>
                      <a:pPr algn="ctr">
                        <a:lnSpc>
                          <a:spcPct val="150000"/>
                        </a:lnSpc>
                        <a:spcAft>
                          <a:spcPts val="0"/>
                        </a:spcAft>
                      </a:pPr>
                      <a:r>
                        <a:rPr lang="zh-CN" sz="2400" kern="100">
                          <a:effectLst/>
                        </a:rPr>
                        <a:t>徐哲远</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记录员</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69.34</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104.01</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17011198"/>
                  </a:ext>
                </a:extLst>
              </a:tr>
              <a:tr h="916666">
                <a:tc>
                  <a:txBody>
                    <a:bodyPr/>
                    <a:lstStyle/>
                    <a:p>
                      <a:pPr algn="ctr">
                        <a:lnSpc>
                          <a:spcPct val="150000"/>
                        </a:lnSpc>
                        <a:spcAft>
                          <a:spcPts val="0"/>
                        </a:spcAft>
                      </a:pPr>
                      <a:r>
                        <a:rPr lang="zh-CN" sz="2400" kern="100">
                          <a:effectLst/>
                        </a:rPr>
                        <a:t>骆佳俊</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zh-CN" sz="2400" kern="100">
                          <a:effectLst/>
                        </a:rPr>
                        <a:t>归档整理员</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a:effectLst/>
                        </a:rPr>
                        <a:t>69.34</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50000"/>
                        </a:lnSpc>
                        <a:spcAft>
                          <a:spcPts val="0"/>
                        </a:spcAft>
                      </a:pPr>
                      <a:r>
                        <a:rPr lang="en-US" sz="2400" kern="100" dirty="0">
                          <a:effectLst/>
                        </a:rPr>
                        <a:t>104.01</a:t>
                      </a:r>
                      <a:endParaRPr lang="zh-CN" sz="2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949358039"/>
                  </a:ext>
                </a:extLst>
              </a:tr>
            </a:tbl>
          </a:graphicData>
        </a:graphic>
      </p:graphicFrame>
      <p:graphicFrame>
        <p:nvGraphicFramePr>
          <p:cNvPr id="8" name="表格 7">
            <a:extLst>
              <a:ext uri="{FF2B5EF4-FFF2-40B4-BE49-F238E27FC236}">
                <a16:creationId xmlns:a16="http://schemas.microsoft.com/office/drawing/2014/main" id="{EB751DA9-2E47-43FD-B562-8253F3A7EE75}"/>
              </a:ext>
            </a:extLst>
          </p:cNvPr>
          <p:cNvGraphicFramePr>
            <a:graphicFrameLocks noGrp="1"/>
          </p:cNvGraphicFramePr>
          <p:nvPr>
            <p:extLst>
              <p:ext uri="{D42A27DB-BD31-4B8C-83A1-F6EECF244321}">
                <p14:modId xmlns:p14="http://schemas.microsoft.com/office/powerpoint/2010/main" val="1049418249"/>
              </p:ext>
            </p:extLst>
          </p:nvPr>
        </p:nvGraphicFramePr>
        <p:xfrm>
          <a:off x="1046490" y="1461083"/>
          <a:ext cx="10099020" cy="5181600"/>
        </p:xfrm>
        <a:graphic>
          <a:graphicData uri="http://schemas.openxmlformats.org/drawingml/2006/table">
            <a:tbl>
              <a:tblPr firstRow="1" firstCol="1" bandRow="1">
                <a:tableStyleId>{F5AB1C69-6EDB-4FF4-983F-18BD219EF322}</a:tableStyleId>
              </a:tblPr>
              <a:tblGrid>
                <a:gridCol w="2524755">
                  <a:extLst>
                    <a:ext uri="{9D8B030D-6E8A-4147-A177-3AD203B41FA5}">
                      <a16:colId xmlns:a16="http://schemas.microsoft.com/office/drawing/2014/main" val="3444663998"/>
                    </a:ext>
                  </a:extLst>
                </a:gridCol>
                <a:gridCol w="2524755">
                  <a:extLst>
                    <a:ext uri="{9D8B030D-6E8A-4147-A177-3AD203B41FA5}">
                      <a16:colId xmlns:a16="http://schemas.microsoft.com/office/drawing/2014/main" val="1243532410"/>
                    </a:ext>
                  </a:extLst>
                </a:gridCol>
                <a:gridCol w="2524755">
                  <a:extLst>
                    <a:ext uri="{9D8B030D-6E8A-4147-A177-3AD203B41FA5}">
                      <a16:colId xmlns:a16="http://schemas.microsoft.com/office/drawing/2014/main" val="3269186609"/>
                    </a:ext>
                  </a:extLst>
                </a:gridCol>
                <a:gridCol w="2524755">
                  <a:extLst>
                    <a:ext uri="{9D8B030D-6E8A-4147-A177-3AD203B41FA5}">
                      <a16:colId xmlns:a16="http://schemas.microsoft.com/office/drawing/2014/main" val="1768038224"/>
                    </a:ext>
                  </a:extLst>
                </a:gridCol>
              </a:tblGrid>
              <a:tr h="295378">
                <a:tc>
                  <a:txBody>
                    <a:bodyPr/>
                    <a:lstStyle/>
                    <a:p>
                      <a:pPr algn="ctr">
                        <a:spcAft>
                          <a:spcPts val="0"/>
                        </a:spcAft>
                      </a:pPr>
                      <a:r>
                        <a:rPr lang="zh-CN" sz="2000" dirty="0">
                          <a:effectLst/>
                        </a:rPr>
                        <a:t>项目</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平均月投入资金</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项目总投入资金</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备注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22832295"/>
                  </a:ext>
                </a:extLst>
              </a:tr>
              <a:tr h="590755">
                <a:tc>
                  <a:txBody>
                    <a:bodyPr/>
                    <a:lstStyle/>
                    <a:p>
                      <a:pPr algn="ctr">
                        <a:spcAft>
                          <a:spcPts val="0"/>
                        </a:spcAft>
                      </a:pPr>
                      <a:r>
                        <a:rPr lang="zh-CN" sz="2000" dirty="0">
                          <a:effectLst/>
                        </a:rPr>
                        <a:t>网盘会员</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20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80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以下均为元为货币单位</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13106660"/>
                  </a:ext>
                </a:extLst>
              </a:tr>
              <a:tr h="295378">
                <a:tc>
                  <a:txBody>
                    <a:bodyPr/>
                    <a:lstStyle/>
                    <a:p>
                      <a:pPr algn="ctr">
                        <a:spcAft>
                          <a:spcPts val="0"/>
                        </a:spcAft>
                      </a:pPr>
                      <a:r>
                        <a:rPr lang="zh-CN" sz="2000">
                          <a:effectLst/>
                        </a:rPr>
                        <a:t>相关电子文档</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0</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仅为学习使用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029165632"/>
                  </a:ext>
                </a:extLst>
              </a:tr>
              <a:tr h="295378">
                <a:tc>
                  <a:txBody>
                    <a:bodyPr/>
                    <a:lstStyle/>
                    <a:p>
                      <a:pPr algn="ctr">
                        <a:spcAft>
                          <a:spcPts val="0"/>
                        </a:spcAft>
                      </a:pPr>
                      <a:r>
                        <a:rPr lang="en-US" sz="2000">
                          <a:effectLst/>
                        </a:rPr>
                        <a:t>Office</a:t>
                      </a:r>
                      <a:r>
                        <a:rPr lang="zh-CN" sz="2000">
                          <a:effectLst/>
                        </a:rPr>
                        <a:t>工具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仅为学习使用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70687148"/>
                  </a:ext>
                </a:extLst>
              </a:tr>
              <a:tr h="295378">
                <a:tc>
                  <a:txBody>
                    <a:bodyPr/>
                    <a:lstStyle/>
                    <a:p>
                      <a:pPr algn="ctr">
                        <a:spcAft>
                          <a:spcPts val="0"/>
                        </a:spcAft>
                      </a:pPr>
                      <a:r>
                        <a:rPr lang="en-US" sz="2000">
                          <a:effectLst/>
                        </a:rPr>
                        <a:t>Project</a:t>
                      </a:r>
                      <a:r>
                        <a:rPr lang="zh-CN" sz="2000">
                          <a:effectLst/>
                        </a:rPr>
                        <a:t>工具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0</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仅为学习使用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90537140"/>
                  </a:ext>
                </a:extLst>
              </a:tr>
              <a:tr h="295378">
                <a:tc>
                  <a:txBody>
                    <a:bodyPr/>
                    <a:lstStyle/>
                    <a:p>
                      <a:pPr algn="ctr">
                        <a:spcAft>
                          <a:spcPts val="0"/>
                        </a:spcAft>
                      </a:pPr>
                      <a:r>
                        <a:rPr lang="en-US" sz="2000">
                          <a:effectLst/>
                        </a:rPr>
                        <a:t>VMWARE</a:t>
                      </a:r>
                      <a:r>
                        <a:rPr lang="zh-CN" sz="2000">
                          <a:effectLst/>
                        </a:rPr>
                        <a:t>虚拟机工具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仅为学习使用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29508749"/>
                  </a:ext>
                </a:extLst>
              </a:tr>
              <a:tr h="295378">
                <a:tc>
                  <a:txBody>
                    <a:bodyPr/>
                    <a:lstStyle/>
                    <a:p>
                      <a:pPr algn="ctr">
                        <a:spcAft>
                          <a:spcPts val="0"/>
                        </a:spcAft>
                      </a:pPr>
                      <a:r>
                        <a:rPr lang="en-US" sz="2000">
                          <a:effectLst/>
                        </a:rPr>
                        <a:t>Axure RP</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0</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仅为学习使用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9530882"/>
                  </a:ext>
                </a:extLst>
              </a:tr>
              <a:tr h="295378">
                <a:tc>
                  <a:txBody>
                    <a:bodyPr/>
                    <a:lstStyle/>
                    <a:p>
                      <a:pPr algn="ctr">
                        <a:spcAft>
                          <a:spcPts val="0"/>
                        </a:spcAft>
                      </a:pPr>
                      <a:r>
                        <a:rPr lang="en-US" sz="2000">
                          <a:effectLst/>
                        </a:rPr>
                        <a:t>UML</a:t>
                      </a:r>
                      <a:r>
                        <a:rPr lang="zh-CN" sz="2000">
                          <a:effectLst/>
                        </a:rPr>
                        <a:t>相关工具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0</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仅为学习使用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247943"/>
                  </a:ext>
                </a:extLst>
              </a:tr>
              <a:tr h="295378">
                <a:tc>
                  <a:txBody>
                    <a:bodyPr/>
                    <a:lstStyle/>
                    <a:p>
                      <a:pPr algn="ctr">
                        <a:spcAft>
                          <a:spcPts val="0"/>
                        </a:spcAft>
                      </a:pPr>
                      <a:r>
                        <a:rPr lang="zh-CN" sz="2000">
                          <a:effectLst/>
                        </a:rPr>
                        <a:t>个人电脑</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0</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组员自备</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140929860"/>
                  </a:ext>
                </a:extLst>
              </a:tr>
              <a:tr h="590755">
                <a:tc>
                  <a:txBody>
                    <a:bodyPr/>
                    <a:lstStyle/>
                    <a:p>
                      <a:pPr algn="ctr">
                        <a:spcAft>
                          <a:spcPts val="0"/>
                        </a:spcAft>
                      </a:pPr>
                      <a:r>
                        <a:rPr lang="zh-CN" sz="2000">
                          <a:effectLst/>
                        </a:rPr>
                        <a:t>电费</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150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600</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自费，假设电</a:t>
                      </a:r>
                      <a:r>
                        <a:rPr lang="en-US" sz="2000">
                          <a:effectLst/>
                        </a:rPr>
                        <a:t>1</a:t>
                      </a:r>
                      <a:r>
                        <a:rPr lang="zh-CN" sz="2000">
                          <a:effectLst/>
                        </a:rPr>
                        <a:t>元</a:t>
                      </a:r>
                      <a:r>
                        <a:rPr lang="en-US" sz="2000">
                          <a:effectLst/>
                        </a:rPr>
                        <a:t>1</a:t>
                      </a:r>
                      <a:r>
                        <a:rPr lang="zh-CN" sz="2000">
                          <a:effectLst/>
                        </a:rPr>
                        <a:t>度。</a:t>
                      </a:r>
                      <a:r>
                        <a:rPr lang="en-US" sz="2000">
                          <a:effectLst/>
                        </a:rPr>
                        <a:t>30*5*1</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075849732"/>
                  </a:ext>
                </a:extLst>
              </a:tr>
              <a:tr h="295378">
                <a:tc>
                  <a:txBody>
                    <a:bodyPr/>
                    <a:lstStyle/>
                    <a:p>
                      <a:pPr algn="ctr">
                        <a:spcAft>
                          <a:spcPts val="0"/>
                        </a:spcAft>
                      </a:pPr>
                      <a:r>
                        <a:rPr lang="zh-CN" sz="2000">
                          <a:effectLst/>
                        </a:rPr>
                        <a:t>宽带费用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195</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975</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自费</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42195807"/>
                  </a:ext>
                </a:extLst>
              </a:tr>
              <a:tr h="295378">
                <a:tc>
                  <a:txBody>
                    <a:bodyPr/>
                    <a:lstStyle/>
                    <a:p>
                      <a:pPr algn="ctr">
                        <a:spcAft>
                          <a:spcPts val="0"/>
                        </a:spcAft>
                      </a:pPr>
                      <a:r>
                        <a:rPr lang="zh-CN" sz="2000">
                          <a:effectLst/>
                        </a:rPr>
                        <a:t>域名</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 </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159673360"/>
                  </a:ext>
                </a:extLst>
              </a:tr>
              <a:tr h="295378">
                <a:tc>
                  <a:txBody>
                    <a:bodyPr/>
                    <a:lstStyle/>
                    <a:p>
                      <a:pPr algn="ctr">
                        <a:spcAft>
                          <a:spcPts val="0"/>
                        </a:spcAft>
                      </a:pPr>
                      <a:r>
                        <a:rPr lang="zh-CN" sz="2000">
                          <a:effectLst/>
                        </a:rPr>
                        <a:t>服务器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 </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152143195"/>
                  </a:ext>
                </a:extLst>
              </a:tr>
              <a:tr h="295378">
                <a:tc>
                  <a:txBody>
                    <a:bodyPr/>
                    <a:lstStyle/>
                    <a:p>
                      <a:pPr algn="ctr">
                        <a:spcAft>
                          <a:spcPts val="0"/>
                        </a:spcAft>
                      </a:pPr>
                      <a:r>
                        <a:rPr lang="zh-CN" sz="2000">
                          <a:effectLst/>
                        </a:rPr>
                        <a:t>交通费</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200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800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 </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27107050"/>
                  </a:ext>
                </a:extLst>
              </a:tr>
              <a:tr h="0">
                <a:tc>
                  <a:txBody>
                    <a:bodyPr/>
                    <a:lstStyle/>
                    <a:p>
                      <a:pPr algn="ctr">
                        <a:spcAft>
                          <a:spcPts val="0"/>
                        </a:spcAft>
                      </a:pPr>
                      <a:r>
                        <a:rPr lang="zh-CN" sz="2000">
                          <a:effectLst/>
                        </a:rPr>
                        <a:t>团建伙食费</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200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800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 </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04978772"/>
                  </a:ext>
                </a:extLst>
              </a:tr>
            </a:tbl>
          </a:graphicData>
        </a:graphic>
      </p:graphicFrame>
      <p:graphicFrame>
        <p:nvGraphicFramePr>
          <p:cNvPr id="9" name="表格 8">
            <a:extLst>
              <a:ext uri="{FF2B5EF4-FFF2-40B4-BE49-F238E27FC236}">
                <a16:creationId xmlns:a16="http://schemas.microsoft.com/office/drawing/2014/main" id="{A5ECEF29-3393-47F2-984E-CB7B2F8C303B}"/>
              </a:ext>
            </a:extLst>
          </p:cNvPr>
          <p:cNvGraphicFramePr>
            <a:graphicFrameLocks noGrp="1"/>
          </p:cNvGraphicFramePr>
          <p:nvPr>
            <p:extLst>
              <p:ext uri="{D42A27DB-BD31-4B8C-83A1-F6EECF244321}">
                <p14:modId xmlns:p14="http://schemas.microsoft.com/office/powerpoint/2010/main" val="2393548220"/>
              </p:ext>
            </p:extLst>
          </p:nvPr>
        </p:nvGraphicFramePr>
        <p:xfrm>
          <a:off x="811967" y="1415781"/>
          <a:ext cx="10568064" cy="5212192"/>
        </p:xfrm>
        <a:graphic>
          <a:graphicData uri="http://schemas.openxmlformats.org/drawingml/2006/table">
            <a:tbl>
              <a:tblPr firstRow="1" firstCol="1" bandRow="1">
                <a:tableStyleId>{F5AB1C69-6EDB-4FF4-983F-18BD219EF322}</a:tableStyleId>
              </a:tblPr>
              <a:tblGrid>
                <a:gridCol w="2642016">
                  <a:extLst>
                    <a:ext uri="{9D8B030D-6E8A-4147-A177-3AD203B41FA5}">
                      <a16:colId xmlns:a16="http://schemas.microsoft.com/office/drawing/2014/main" val="3626992327"/>
                    </a:ext>
                  </a:extLst>
                </a:gridCol>
                <a:gridCol w="2642016">
                  <a:extLst>
                    <a:ext uri="{9D8B030D-6E8A-4147-A177-3AD203B41FA5}">
                      <a16:colId xmlns:a16="http://schemas.microsoft.com/office/drawing/2014/main" val="1086285238"/>
                    </a:ext>
                  </a:extLst>
                </a:gridCol>
                <a:gridCol w="2642016">
                  <a:extLst>
                    <a:ext uri="{9D8B030D-6E8A-4147-A177-3AD203B41FA5}">
                      <a16:colId xmlns:a16="http://schemas.microsoft.com/office/drawing/2014/main" val="868368679"/>
                    </a:ext>
                  </a:extLst>
                </a:gridCol>
                <a:gridCol w="2642016">
                  <a:extLst>
                    <a:ext uri="{9D8B030D-6E8A-4147-A177-3AD203B41FA5}">
                      <a16:colId xmlns:a16="http://schemas.microsoft.com/office/drawing/2014/main" val="1036776863"/>
                    </a:ext>
                  </a:extLst>
                </a:gridCol>
              </a:tblGrid>
              <a:tr h="331641">
                <a:tc>
                  <a:txBody>
                    <a:bodyPr/>
                    <a:lstStyle/>
                    <a:p>
                      <a:pPr algn="ctr">
                        <a:spcAft>
                          <a:spcPts val="0"/>
                        </a:spcAft>
                      </a:pPr>
                      <a:r>
                        <a:rPr lang="zh-CN" sz="1600" dirty="0">
                          <a:effectLst/>
                        </a:rPr>
                        <a:t>项目</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平均月投入资金</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项目总投入资金</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备注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276760729"/>
                  </a:ext>
                </a:extLst>
              </a:tr>
              <a:tr h="465956">
                <a:tc>
                  <a:txBody>
                    <a:bodyPr/>
                    <a:lstStyle/>
                    <a:p>
                      <a:pPr algn="ctr">
                        <a:spcAft>
                          <a:spcPts val="0"/>
                        </a:spcAft>
                      </a:pPr>
                      <a:r>
                        <a:rPr lang="zh-CN" sz="1600" dirty="0">
                          <a:effectLst/>
                        </a:rPr>
                        <a:t>网盘会员</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20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80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以下均为元为货币单位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75901574"/>
                  </a:ext>
                </a:extLst>
              </a:tr>
              <a:tr h="232978">
                <a:tc>
                  <a:txBody>
                    <a:bodyPr/>
                    <a:lstStyle/>
                    <a:p>
                      <a:pPr algn="ctr">
                        <a:spcAft>
                          <a:spcPts val="0"/>
                        </a:spcAft>
                      </a:pPr>
                      <a:r>
                        <a:rPr lang="zh-CN" sz="1600" dirty="0">
                          <a:effectLst/>
                        </a:rPr>
                        <a:t>相关电子文档</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仅为学习使用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17412325"/>
                  </a:ext>
                </a:extLst>
              </a:tr>
              <a:tr h="232978">
                <a:tc>
                  <a:txBody>
                    <a:bodyPr/>
                    <a:lstStyle/>
                    <a:p>
                      <a:pPr algn="ctr">
                        <a:spcAft>
                          <a:spcPts val="0"/>
                        </a:spcAft>
                      </a:pPr>
                      <a:r>
                        <a:rPr lang="en-US" sz="1600">
                          <a:effectLst/>
                        </a:rPr>
                        <a:t>Office</a:t>
                      </a:r>
                      <a:r>
                        <a:rPr lang="zh-CN" sz="1600">
                          <a:effectLst/>
                        </a:rPr>
                        <a:t>工具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仅为学习使用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66941208"/>
                  </a:ext>
                </a:extLst>
              </a:tr>
              <a:tr h="232978">
                <a:tc>
                  <a:txBody>
                    <a:bodyPr/>
                    <a:lstStyle/>
                    <a:p>
                      <a:pPr algn="ctr">
                        <a:spcAft>
                          <a:spcPts val="0"/>
                        </a:spcAft>
                      </a:pPr>
                      <a:r>
                        <a:rPr lang="en-US" sz="1600">
                          <a:effectLst/>
                        </a:rPr>
                        <a:t>Project</a:t>
                      </a:r>
                      <a:r>
                        <a:rPr lang="zh-CN" sz="1600">
                          <a:effectLst/>
                        </a:rPr>
                        <a:t>工具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0</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仅为学习使用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667005150"/>
                  </a:ext>
                </a:extLst>
              </a:tr>
              <a:tr h="232978">
                <a:tc>
                  <a:txBody>
                    <a:bodyPr/>
                    <a:lstStyle/>
                    <a:p>
                      <a:pPr algn="ctr">
                        <a:spcAft>
                          <a:spcPts val="0"/>
                        </a:spcAft>
                      </a:pPr>
                      <a:r>
                        <a:rPr lang="en-US" sz="1600">
                          <a:effectLst/>
                        </a:rPr>
                        <a:t>VMWARE</a:t>
                      </a:r>
                      <a:r>
                        <a:rPr lang="zh-CN" sz="1600">
                          <a:effectLst/>
                        </a:rPr>
                        <a:t>虚拟机工具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0</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仅为学习使用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76157699"/>
                  </a:ext>
                </a:extLst>
              </a:tr>
              <a:tr h="232978">
                <a:tc>
                  <a:txBody>
                    <a:bodyPr/>
                    <a:lstStyle/>
                    <a:p>
                      <a:pPr algn="ctr">
                        <a:spcAft>
                          <a:spcPts val="0"/>
                        </a:spcAft>
                      </a:pPr>
                      <a:r>
                        <a:rPr lang="en-US" sz="1600">
                          <a:effectLst/>
                        </a:rPr>
                        <a:t>Axure RP</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0</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仅为学习使用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11260644"/>
                  </a:ext>
                </a:extLst>
              </a:tr>
              <a:tr h="232978">
                <a:tc>
                  <a:txBody>
                    <a:bodyPr/>
                    <a:lstStyle/>
                    <a:p>
                      <a:pPr algn="ctr">
                        <a:spcAft>
                          <a:spcPts val="0"/>
                        </a:spcAft>
                      </a:pPr>
                      <a:r>
                        <a:rPr lang="en-US" sz="1600">
                          <a:effectLst/>
                        </a:rPr>
                        <a:t>UML</a:t>
                      </a:r>
                      <a:r>
                        <a:rPr lang="zh-CN" sz="1600">
                          <a:effectLst/>
                        </a:rPr>
                        <a:t>相关工具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0</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仅为学习使用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79703894"/>
                  </a:ext>
                </a:extLst>
              </a:tr>
              <a:tr h="232978">
                <a:tc>
                  <a:txBody>
                    <a:bodyPr/>
                    <a:lstStyle/>
                    <a:p>
                      <a:pPr algn="ctr">
                        <a:spcAft>
                          <a:spcPts val="0"/>
                        </a:spcAft>
                      </a:pPr>
                      <a:r>
                        <a:rPr lang="zh-CN" sz="1600">
                          <a:effectLst/>
                        </a:rPr>
                        <a:t>个人电脑</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组员自备</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61005969"/>
                  </a:ext>
                </a:extLst>
              </a:tr>
              <a:tr h="465956">
                <a:tc>
                  <a:txBody>
                    <a:bodyPr/>
                    <a:lstStyle/>
                    <a:p>
                      <a:pPr algn="ctr">
                        <a:spcAft>
                          <a:spcPts val="0"/>
                        </a:spcAft>
                      </a:pPr>
                      <a:r>
                        <a:rPr lang="zh-CN" sz="1600">
                          <a:effectLst/>
                        </a:rPr>
                        <a:t>电费</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150</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600</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自费，假设电</a:t>
                      </a:r>
                      <a:r>
                        <a:rPr lang="en-US" sz="1600">
                          <a:effectLst/>
                        </a:rPr>
                        <a:t>1</a:t>
                      </a:r>
                      <a:r>
                        <a:rPr lang="zh-CN" sz="1600">
                          <a:effectLst/>
                        </a:rPr>
                        <a:t>元</a:t>
                      </a:r>
                      <a:r>
                        <a:rPr lang="en-US" sz="1600">
                          <a:effectLst/>
                        </a:rPr>
                        <a:t>1</a:t>
                      </a:r>
                      <a:r>
                        <a:rPr lang="zh-CN" sz="1600">
                          <a:effectLst/>
                        </a:rPr>
                        <a:t>度。</a:t>
                      </a:r>
                      <a:r>
                        <a:rPr lang="en-US" sz="1600">
                          <a:effectLst/>
                        </a:rPr>
                        <a:t>30*5*1</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42200680"/>
                  </a:ext>
                </a:extLst>
              </a:tr>
              <a:tr h="232978">
                <a:tc>
                  <a:txBody>
                    <a:bodyPr/>
                    <a:lstStyle/>
                    <a:p>
                      <a:pPr algn="ctr">
                        <a:spcAft>
                          <a:spcPts val="0"/>
                        </a:spcAft>
                      </a:pPr>
                      <a:r>
                        <a:rPr lang="zh-CN" sz="1600">
                          <a:effectLst/>
                        </a:rPr>
                        <a:t>宽带费用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195</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975</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a:effectLst/>
                        </a:rPr>
                        <a:t>自费</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10813301"/>
                  </a:ext>
                </a:extLst>
              </a:tr>
              <a:tr h="301901">
                <a:tc>
                  <a:txBody>
                    <a:bodyPr/>
                    <a:lstStyle/>
                    <a:p>
                      <a:pPr algn="ctr">
                        <a:spcAft>
                          <a:spcPts val="0"/>
                        </a:spcAft>
                      </a:pPr>
                      <a:r>
                        <a:rPr lang="zh-CN" sz="1600">
                          <a:effectLst/>
                        </a:rPr>
                        <a:t>域名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88941242"/>
                  </a:ext>
                </a:extLst>
              </a:tr>
              <a:tr h="232978">
                <a:tc>
                  <a:txBody>
                    <a:bodyPr/>
                    <a:lstStyle/>
                    <a:p>
                      <a:pPr algn="ctr">
                        <a:spcAft>
                          <a:spcPts val="0"/>
                        </a:spcAft>
                      </a:pPr>
                      <a:r>
                        <a:rPr lang="zh-CN" sz="1600">
                          <a:effectLst/>
                        </a:rPr>
                        <a:t>服务器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639351349"/>
                  </a:ext>
                </a:extLst>
              </a:tr>
              <a:tr h="232978">
                <a:tc>
                  <a:txBody>
                    <a:bodyPr/>
                    <a:lstStyle/>
                    <a:p>
                      <a:pPr algn="ctr">
                        <a:spcAft>
                          <a:spcPts val="0"/>
                        </a:spcAft>
                      </a:pPr>
                      <a:r>
                        <a:rPr lang="zh-CN" sz="1600">
                          <a:effectLst/>
                        </a:rPr>
                        <a:t>交通费</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200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800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224350956"/>
                  </a:ext>
                </a:extLst>
              </a:tr>
              <a:tr h="232978">
                <a:tc>
                  <a:txBody>
                    <a:bodyPr/>
                    <a:lstStyle/>
                    <a:p>
                      <a:pPr algn="ctr">
                        <a:spcAft>
                          <a:spcPts val="0"/>
                        </a:spcAft>
                      </a:pPr>
                      <a:r>
                        <a:rPr lang="zh-CN" sz="1600">
                          <a:effectLst/>
                        </a:rPr>
                        <a:t>团建伙食费</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200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800</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66770166"/>
                  </a:ext>
                </a:extLst>
              </a:tr>
              <a:tr h="698934">
                <a:tc>
                  <a:txBody>
                    <a:bodyPr/>
                    <a:lstStyle/>
                    <a:p>
                      <a:pPr algn="ctr">
                        <a:spcAft>
                          <a:spcPts val="0"/>
                        </a:spcAft>
                      </a:pPr>
                      <a:r>
                        <a:rPr lang="zh-CN" sz="1600">
                          <a:effectLst/>
                        </a:rPr>
                        <a:t>人力支出</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10410</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41604</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dirty="0">
                          <a:effectLst/>
                        </a:rPr>
                        <a:t>假设均不加班。</a:t>
                      </a:r>
                      <a:r>
                        <a:rPr lang="en-US" sz="1600" dirty="0">
                          <a:effectLst/>
                        </a:rPr>
                        <a:t>69.34*5*30</a:t>
                      </a:r>
                      <a:r>
                        <a:rPr lang="zh-CN" sz="1600" dirty="0">
                          <a:effectLst/>
                        </a:rPr>
                        <a:t>得到月投入</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312903249"/>
                  </a:ext>
                </a:extLst>
              </a:tr>
              <a:tr h="232978">
                <a:tc>
                  <a:txBody>
                    <a:bodyPr/>
                    <a:lstStyle/>
                    <a:p>
                      <a:pPr algn="ctr">
                        <a:spcAft>
                          <a:spcPts val="0"/>
                        </a:spcAft>
                      </a:pPr>
                      <a:r>
                        <a:rPr lang="zh-CN" sz="1600">
                          <a:effectLst/>
                        </a:rPr>
                        <a:t>共计</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11155</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a:effectLst/>
                        </a:rPr>
                        <a:t>55775</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dirty="0">
                          <a:effectLst/>
                        </a:rPr>
                        <a:t> </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102026932"/>
                  </a:ext>
                </a:extLst>
              </a:tr>
            </a:tbl>
          </a:graphicData>
        </a:graphic>
      </p:graphicFrame>
    </p:spTree>
    <p:extLst>
      <p:ext uri="{BB962C8B-B14F-4D97-AF65-F5344CB8AC3E}">
        <p14:creationId xmlns:p14="http://schemas.microsoft.com/office/powerpoint/2010/main" val="24670190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500"/>
                                        <p:tgtEl>
                                          <p:spTgt spid="7"/>
                                        </p:tgtEl>
                                      </p:cBhvr>
                                    </p:animEffect>
                                    <p:anim calcmode="lin" valueType="num">
                                      <p:cBhvr>
                                        <p:cTn id="14" dur="500"/>
                                        <p:tgtEl>
                                          <p:spTgt spid="7"/>
                                        </p:tgtEl>
                                        <p:attrNameLst>
                                          <p:attrName>ppt_x</p:attrName>
                                        </p:attrNameLst>
                                      </p:cBhvr>
                                      <p:tavLst>
                                        <p:tav tm="0">
                                          <p:val>
                                            <p:strVal val="ppt_x"/>
                                          </p:val>
                                        </p:tav>
                                        <p:tav tm="100000">
                                          <p:val>
                                            <p:strVal val="ppt_x"/>
                                          </p:val>
                                        </p:tav>
                                      </p:tavLst>
                                    </p:anim>
                                    <p:anim calcmode="lin" valueType="num">
                                      <p:cBhvr>
                                        <p:cTn id="15" dur="500"/>
                                        <p:tgtEl>
                                          <p:spTgt spid="7"/>
                                        </p:tgtEl>
                                        <p:attrNameLst>
                                          <p:attrName>ppt_y</p:attrName>
                                        </p:attrNameLst>
                                      </p:cBhvr>
                                      <p:tavLst>
                                        <p:tav tm="0">
                                          <p:val>
                                            <p:strVal val="ppt_y"/>
                                          </p:val>
                                        </p:tav>
                                        <p:tav tm="100000">
                                          <p:val>
                                            <p:strVal val="ppt_y+.1"/>
                                          </p:val>
                                        </p:tav>
                                      </p:tavLst>
                                    </p:anim>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nodeType="clickEffect">
                                  <p:stCondLst>
                                    <p:cond delay="0"/>
                                  </p:stCondLst>
                                  <p:childTnLst>
                                    <p:animEffect transition="out" filter="fade">
                                      <p:cBhvr>
                                        <p:cTn id="27" dur="500"/>
                                        <p:tgtEl>
                                          <p:spTgt spid="6"/>
                                        </p:tgtEl>
                                      </p:cBhvr>
                                    </p:animEffect>
                                    <p:anim calcmode="lin" valueType="num">
                                      <p:cBhvr>
                                        <p:cTn id="28" dur="500"/>
                                        <p:tgtEl>
                                          <p:spTgt spid="6"/>
                                        </p:tgtEl>
                                        <p:attrNameLst>
                                          <p:attrName>ppt_x</p:attrName>
                                        </p:attrNameLst>
                                      </p:cBhvr>
                                      <p:tavLst>
                                        <p:tav tm="0">
                                          <p:val>
                                            <p:strVal val="ppt_x"/>
                                          </p:val>
                                        </p:tav>
                                        <p:tav tm="100000">
                                          <p:val>
                                            <p:strVal val="ppt_x"/>
                                          </p:val>
                                        </p:tav>
                                      </p:tavLst>
                                    </p:anim>
                                    <p:anim calcmode="lin" valueType="num">
                                      <p:cBhvr>
                                        <p:cTn id="29" dur="500"/>
                                        <p:tgtEl>
                                          <p:spTgt spid="6"/>
                                        </p:tgtEl>
                                        <p:attrNameLst>
                                          <p:attrName>ppt_y</p:attrName>
                                        </p:attrNameLst>
                                      </p:cBhvr>
                                      <p:tavLst>
                                        <p:tav tm="0">
                                          <p:val>
                                            <p:strVal val="ppt_y"/>
                                          </p:val>
                                        </p:tav>
                                        <p:tav tm="100000">
                                          <p:val>
                                            <p:strVal val="ppt_y-.1"/>
                                          </p:val>
                                        </p:tav>
                                      </p:tavLst>
                                    </p:anim>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xit" presetSubtype="10" fill="hold" nodeType="clickEffect">
                                  <p:stCondLst>
                                    <p:cond delay="0"/>
                                  </p:stCondLst>
                                  <p:childTnLst>
                                    <p:anim calcmode="lin" valueType="num">
                                      <p:cBhvr>
                                        <p:cTn id="40" dur="500"/>
                                        <p:tgtEl>
                                          <p:spTgt spid="8"/>
                                        </p:tgtEl>
                                        <p:attrNameLst>
                                          <p:attrName>ppt_w</p:attrName>
                                        </p:attrNameLst>
                                      </p:cBhvr>
                                      <p:tavLst>
                                        <p:tav tm="0">
                                          <p:val>
                                            <p:strVal val="ppt_w"/>
                                          </p:val>
                                        </p:tav>
                                        <p:tav tm="100000">
                                          <p:val>
                                            <p:fltVal val="0"/>
                                          </p:val>
                                        </p:tav>
                                      </p:tavLst>
                                    </p:anim>
                                    <p:anim calcmode="lin" valueType="num">
                                      <p:cBhvr>
                                        <p:cTn id="41" dur="500"/>
                                        <p:tgtEl>
                                          <p:spTgt spid="8"/>
                                        </p:tgtEl>
                                        <p:attrNameLst>
                                          <p:attrName>ppt_h</p:attrName>
                                        </p:attrNameLst>
                                      </p:cBhvr>
                                      <p:tavLst>
                                        <p:tav tm="0">
                                          <p:val>
                                            <p:strVal val="ppt_h"/>
                                          </p:val>
                                        </p:tav>
                                        <p:tav tm="100000">
                                          <p:val>
                                            <p:strVal val="ppt_h"/>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strVal val="#ppt_w+.3"/>
                                          </p:val>
                                        </p:tav>
                                        <p:tav tm="100000">
                                          <p:val>
                                            <p:strVal val="#ppt_w"/>
                                          </p:val>
                                        </p:tav>
                                      </p:tavLst>
                                    </p:anim>
                                    <p:anim calcmode="lin" valueType="num">
                                      <p:cBhvr>
                                        <p:cTn id="48" dur="500" fill="hold"/>
                                        <p:tgtEl>
                                          <p:spTgt spid="9"/>
                                        </p:tgtEl>
                                        <p:attrNameLst>
                                          <p:attrName>ppt_h</p:attrName>
                                        </p:attrNameLst>
                                      </p:cBhvr>
                                      <p:tavLst>
                                        <p:tav tm="0">
                                          <p:val>
                                            <p:strVal val="#ppt_h"/>
                                          </p:val>
                                        </p:tav>
                                        <p:tav tm="100000">
                                          <p:val>
                                            <p:strVal val="#ppt_h"/>
                                          </p:val>
                                        </p:tav>
                                      </p:tavLst>
                                    </p:anim>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50" presetClass="exit" presetSubtype="0" accel="100000" fill="hold" nodeType="clickEffect">
                                  <p:stCondLst>
                                    <p:cond delay="0"/>
                                  </p:stCondLst>
                                  <p:childTnLst>
                                    <p:anim calcmode="lin" valueType="num">
                                      <p:cBhvr>
                                        <p:cTn id="53" dur="500"/>
                                        <p:tgtEl>
                                          <p:spTgt spid="9"/>
                                        </p:tgtEl>
                                        <p:attrNameLst>
                                          <p:attrName>ppt_w</p:attrName>
                                        </p:attrNameLst>
                                      </p:cBhvr>
                                      <p:tavLst>
                                        <p:tav tm="0">
                                          <p:val>
                                            <p:strVal val="ppt_w"/>
                                          </p:val>
                                        </p:tav>
                                        <p:tav tm="100000">
                                          <p:val>
                                            <p:strVal val="ppt_w+.3"/>
                                          </p:val>
                                        </p:tav>
                                      </p:tavLst>
                                    </p:anim>
                                    <p:anim calcmode="lin" valueType="num">
                                      <p:cBhvr>
                                        <p:cTn id="54" dur="500"/>
                                        <p:tgtEl>
                                          <p:spTgt spid="9"/>
                                        </p:tgtEl>
                                        <p:attrNameLst>
                                          <p:attrName>ppt_h</p:attrName>
                                        </p:attrNameLst>
                                      </p:cBhvr>
                                      <p:tavLst>
                                        <p:tav tm="0">
                                          <p:val>
                                            <p:strVal val="ppt_h"/>
                                          </p:val>
                                        </p:tav>
                                        <p:tav tm="100000">
                                          <p:val>
                                            <p:strVal val="ppt_h"/>
                                          </p:val>
                                        </p:tav>
                                      </p:tavLst>
                                    </p:anim>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采购管理计划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2" name="表格 1">
            <a:extLst>
              <a:ext uri="{FF2B5EF4-FFF2-40B4-BE49-F238E27FC236}">
                <a16:creationId xmlns:a16="http://schemas.microsoft.com/office/drawing/2014/main" id="{83144FBB-8858-4F2E-A843-95AED0D294CD}"/>
              </a:ext>
            </a:extLst>
          </p:cNvPr>
          <p:cNvGraphicFramePr>
            <a:graphicFrameLocks noGrp="1"/>
          </p:cNvGraphicFramePr>
          <p:nvPr>
            <p:extLst>
              <p:ext uri="{D42A27DB-BD31-4B8C-83A1-F6EECF244321}">
                <p14:modId xmlns:p14="http://schemas.microsoft.com/office/powerpoint/2010/main" val="3240491110"/>
              </p:ext>
            </p:extLst>
          </p:nvPr>
        </p:nvGraphicFramePr>
        <p:xfrm>
          <a:off x="1046489" y="1411706"/>
          <a:ext cx="10118814" cy="5403977"/>
        </p:xfrm>
        <a:graphic>
          <a:graphicData uri="http://schemas.openxmlformats.org/drawingml/2006/table">
            <a:tbl>
              <a:tblPr firstRow="1" firstCol="1" bandRow="1">
                <a:tableStyleId>{F5AB1C69-6EDB-4FF4-983F-18BD219EF322}</a:tableStyleId>
              </a:tblPr>
              <a:tblGrid>
                <a:gridCol w="2595069">
                  <a:extLst>
                    <a:ext uri="{9D8B030D-6E8A-4147-A177-3AD203B41FA5}">
                      <a16:colId xmlns:a16="http://schemas.microsoft.com/office/drawing/2014/main" val="3712680260"/>
                    </a:ext>
                  </a:extLst>
                </a:gridCol>
                <a:gridCol w="2641860">
                  <a:extLst>
                    <a:ext uri="{9D8B030D-6E8A-4147-A177-3AD203B41FA5}">
                      <a16:colId xmlns:a16="http://schemas.microsoft.com/office/drawing/2014/main" val="1630931904"/>
                    </a:ext>
                  </a:extLst>
                </a:gridCol>
                <a:gridCol w="2792290">
                  <a:extLst>
                    <a:ext uri="{9D8B030D-6E8A-4147-A177-3AD203B41FA5}">
                      <a16:colId xmlns:a16="http://schemas.microsoft.com/office/drawing/2014/main" val="2104828327"/>
                    </a:ext>
                  </a:extLst>
                </a:gridCol>
                <a:gridCol w="2089595">
                  <a:extLst>
                    <a:ext uri="{9D8B030D-6E8A-4147-A177-3AD203B41FA5}">
                      <a16:colId xmlns:a16="http://schemas.microsoft.com/office/drawing/2014/main" val="495654942"/>
                    </a:ext>
                  </a:extLst>
                </a:gridCol>
              </a:tblGrid>
              <a:tr h="241739">
                <a:tc>
                  <a:txBody>
                    <a:bodyPr/>
                    <a:lstStyle/>
                    <a:p>
                      <a:pPr algn="ctr">
                        <a:spcAft>
                          <a:spcPts val="0"/>
                        </a:spcAft>
                      </a:pPr>
                      <a:r>
                        <a:rPr lang="zh-CN" sz="2000" kern="100">
                          <a:effectLst/>
                        </a:rPr>
                        <a:t>采购项目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ctr">
                        <a:spcAft>
                          <a:spcPts val="0"/>
                        </a:spcAft>
                      </a:pPr>
                      <a:r>
                        <a:rPr lang="zh-CN" sz="2000" kern="100">
                          <a:effectLst/>
                        </a:rPr>
                        <a:t>平均月投入（元</a:t>
                      </a:r>
                      <a:r>
                        <a:rPr lang="en-US" sz="2000" kern="100">
                          <a:effectLst/>
                        </a:rPr>
                        <a:t>/</a:t>
                      </a:r>
                      <a:r>
                        <a:rPr lang="zh-CN" sz="2000" kern="100">
                          <a:effectLst/>
                        </a:rPr>
                        <a:t>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ctr">
                        <a:spcAft>
                          <a:spcPts val="0"/>
                        </a:spcAft>
                      </a:pPr>
                      <a:r>
                        <a:rPr lang="zh-CN" sz="2000" kern="100">
                          <a:effectLst/>
                        </a:rPr>
                        <a:t>平均年投入（元</a:t>
                      </a:r>
                      <a:r>
                        <a:rPr lang="en-US" sz="2000" kern="100">
                          <a:effectLst/>
                        </a:rPr>
                        <a:t>/</a:t>
                      </a:r>
                      <a:r>
                        <a:rPr lang="zh-CN" sz="2000" kern="100">
                          <a:effectLst/>
                        </a:rPr>
                        <a:t>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ctr">
                        <a:spcAft>
                          <a:spcPts val="0"/>
                        </a:spcAft>
                      </a:pPr>
                      <a:r>
                        <a:rPr lang="zh-CN" sz="2000" kern="100">
                          <a:effectLst/>
                        </a:rPr>
                        <a:t>备注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3337207340"/>
                  </a:ext>
                </a:extLst>
              </a:tr>
              <a:tr h="241739">
                <a:tc>
                  <a:txBody>
                    <a:bodyPr/>
                    <a:lstStyle/>
                    <a:p>
                      <a:pPr algn="just">
                        <a:spcAft>
                          <a:spcPts val="0"/>
                        </a:spcAft>
                      </a:pPr>
                      <a:r>
                        <a:rPr lang="zh-CN" sz="2000" kern="100">
                          <a:effectLst/>
                        </a:rPr>
                        <a:t>网盘会员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80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401636834"/>
                  </a:ext>
                </a:extLst>
              </a:tr>
              <a:tr h="477707">
                <a:tc>
                  <a:txBody>
                    <a:bodyPr/>
                    <a:lstStyle/>
                    <a:p>
                      <a:pPr algn="just">
                        <a:spcAft>
                          <a:spcPts val="0"/>
                        </a:spcAft>
                      </a:pPr>
                      <a:r>
                        <a:rPr lang="zh-CN" sz="2000" kern="100">
                          <a:effectLst/>
                        </a:rPr>
                        <a:t>相关电子文档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3743199034"/>
                  </a:ext>
                </a:extLst>
              </a:tr>
              <a:tr h="483476">
                <a:tc>
                  <a:txBody>
                    <a:bodyPr/>
                    <a:lstStyle/>
                    <a:p>
                      <a:pPr algn="just">
                        <a:spcAft>
                          <a:spcPts val="0"/>
                        </a:spcAft>
                      </a:pPr>
                      <a:r>
                        <a:rPr lang="en-US" sz="2000" kern="100">
                          <a:effectLst/>
                        </a:rPr>
                        <a:t>Office</a:t>
                      </a:r>
                      <a:r>
                        <a:rPr lang="zh-CN" sz="2000" kern="100">
                          <a:effectLst/>
                        </a:rPr>
                        <a:t>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3021250810"/>
                  </a:ext>
                </a:extLst>
              </a:tr>
              <a:tr h="477707">
                <a:tc>
                  <a:txBody>
                    <a:bodyPr/>
                    <a:lstStyle/>
                    <a:p>
                      <a:pPr algn="just">
                        <a:spcAft>
                          <a:spcPts val="0"/>
                        </a:spcAft>
                      </a:pPr>
                      <a:r>
                        <a:rPr lang="en-US" sz="2000" kern="100">
                          <a:effectLst/>
                        </a:rPr>
                        <a:t>Project</a:t>
                      </a:r>
                      <a:r>
                        <a:rPr lang="zh-CN" sz="2000" kern="100">
                          <a:effectLst/>
                        </a:rPr>
                        <a:t>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3164438993"/>
                  </a:ext>
                </a:extLst>
              </a:tr>
              <a:tr h="483476">
                <a:tc>
                  <a:txBody>
                    <a:bodyPr/>
                    <a:lstStyle/>
                    <a:p>
                      <a:pPr algn="just">
                        <a:spcAft>
                          <a:spcPts val="0"/>
                        </a:spcAft>
                      </a:pPr>
                      <a:r>
                        <a:rPr lang="en-US" sz="2000" kern="100">
                          <a:effectLst/>
                        </a:rPr>
                        <a:t>VMWARE</a:t>
                      </a:r>
                      <a:r>
                        <a:rPr lang="zh-CN" sz="2000" kern="100">
                          <a:effectLst/>
                        </a:rPr>
                        <a:t>虚拟机工具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471616281"/>
                  </a:ext>
                </a:extLst>
              </a:tr>
              <a:tr h="483476">
                <a:tc>
                  <a:txBody>
                    <a:bodyPr/>
                    <a:lstStyle/>
                    <a:p>
                      <a:pPr algn="just">
                        <a:spcAft>
                          <a:spcPts val="0"/>
                        </a:spcAft>
                      </a:pPr>
                      <a:r>
                        <a:rPr lang="en-US" sz="2000" kern="100">
                          <a:effectLst/>
                        </a:rPr>
                        <a:t>Axure RP8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2970479846"/>
                  </a:ext>
                </a:extLst>
              </a:tr>
              <a:tr h="477707">
                <a:tc>
                  <a:txBody>
                    <a:bodyPr/>
                    <a:lstStyle/>
                    <a:p>
                      <a:pPr algn="just">
                        <a:spcAft>
                          <a:spcPts val="0"/>
                        </a:spcAft>
                      </a:pPr>
                      <a:r>
                        <a:rPr lang="en-US" sz="2000" kern="100">
                          <a:effectLst/>
                        </a:rPr>
                        <a:t>StarUML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2904827380"/>
                  </a:ext>
                </a:extLst>
              </a:tr>
              <a:tr h="477707">
                <a:tc>
                  <a:txBody>
                    <a:bodyPr/>
                    <a:lstStyle/>
                    <a:p>
                      <a:pPr algn="just">
                        <a:spcAft>
                          <a:spcPts val="0"/>
                        </a:spcAft>
                      </a:pPr>
                      <a:r>
                        <a:rPr lang="zh-CN" sz="2000" kern="100">
                          <a:effectLst/>
                        </a:rPr>
                        <a:t>个人电脑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组员自备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2337267702"/>
                  </a:ext>
                </a:extLst>
              </a:tr>
              <a:tr h="477707">
                <a:tc>
                  <a:txBody>
                    <a:bodyPr/>
                    <a:lstStyle/>
                    <a:p>
                      <a:pPr algn="just">
                        <a:spcAft>
                          <a:spcPts val="0"/>
                        </a:spcAft>
                      </a:pPr>
                      <a:r>
                        <a:rPr lang="zh-CN" sz="2000" kern="100">
                          <a:effectLst/>
                        </a:rPr>
                        <a:t>域名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暂时未购买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4203103650"/>
                  </a:ext>
                </a:extLst>
              </a:tr>
              <a:tr h="477707">
                <a:tc>
                  <a:txBody>
                    <a:bodyPr/>
                    <a:lstStyle/>
                    <a:p>
                      <a:pPr algn="just">
                        <a:spcAft>
                          <a:spcPts val="0"/>
                        </a:spcAft>
                      </a:pPr>
                      <a:r>
                        <a:rPr lang="zh-CN" sz="2000" kern="100">
                          <a:effectLst/>
                        </a:rPr>
                        <a:t>服务器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128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zh-CN" sz="2000" kern="100">
                          <a:effectLst/>
                        </a:rPr>
                        <a:t>阿里云服务器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2336451916"/>
                  </a:ext>
                </a:extLst>
              </a:tr>
              <a:tr h="477707">
                <a:tc>
                  <a:txBody>
                    <a:bodyPr/>
                    <a:lstStyle/>
                    <a:p>
                      <a:pPr algn="just">
                        <a:spcAft>
                          <a:spcPts val="0"/>
                        </a:spcAft>
                      </a:pPr>
                      <a:r>
                        <a:rPr lang="zh-CN" sz="2000" kern="100">
                          <a:effectLst/>
                        </a:rPr>
                        <a:t>年度总计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a:effectLst/>
                        </a:rPr>
                        <a:t>208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tc>
                  <a:txBody>
                    <a:bodyPr/>
                    <a:lstStyle/>
                    <a:p>
                      <a:pPr algn="just">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371" marR="51371" marT="0" marB="0"/>
                </a:tc>
                <a:extLst>
                  <a:ext uri="{0D108BD9-81ED-4DB2-BD59-A6C34878D82A}">
                    <a16:rowId xmlns:a16="http://schemas.microsoft.com/office/drawing/2014/main" val="1861008189"/>
                  </a:ext>
                </a:extLst>
              </a:tr>
            </a:tbl>
          </a:graphicData>
        </a:graphic>
      </p:graphicFrame>
      <p:grpSp>
        <p:nvGrpSpPr>
          <p:cNvPr id="14" name="组合 13">
            <a:extLst>
              <a:ext uri="{FF2B5EF4-FFF2-40B4-BE49-F238E27FC236}">
                <a16:creationId xmlns:a16="http://schemas.microsoft.com/office/drawing/2014/main" id="{BC48DBD8-1B94-40A1-9A2B-1237A97603A1}"/>
              </a:ext>
            </a:extLst>
          </p:cNvPr>
          <p:cNvGrpSpPr/>
          <p:nvPr/>
        </p:nvGrpSpPr>
        <p:grpSpPr>
          <a:xfrm>
            <a:off x="1759181" y="2328952"/>
            <a:ext cx="8711738" cy="2200095"/>
            <a:chOff x="0" y="3662364"/>
            <a:chExt cx="5676900" cy="919161"/>
          </a:xfrm>
        </p:grpSpPr>
        <p:sp>
          <p:nvSpPr>
            <p:cNvPr id="3" name="流程图: 过程 13">
              <a:extLst>
                <a:ext uri="{FF2B5EF4-FFF2-40B4-BE49-F238E27FC236}">
                  <a16:creationId xmlns:a16="http://schemas.microsoft.com/office/drawing/2014/main" id="{747CCA31-3BA6-49E5-BBFF-745C9BE61695}"/>
                </a:ext>
              </a:extLst>
            </p:cNvPr>
            <p:cNvSpPr>
              <a:spLocks noChangeArrowheads="1"/>
            </p:cNvSpPr>
            <p:nvPr/>
          </p:nvSpPr>
          <p:spPr bwMode="auto">
            <a:xfrm>
              <a:off x="0" y="3671888"/>
              <a:ext cx="1281113" cy="909637"/>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小组成员在开发准备阶段及过程中发现需要采购项目</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5" name="流程图: 过程 10">
              <a:extLst>
                <a:ext uri="{FF2B5EF4-FFF2-40B4-BE49-F238E27FC236}">
                  <a16:creationId xmlns:a16="http://schemas.microsoft.com/office/drawing/2014/main" id="{D2036815-BC19-425D-8BC7-ADFC491810AF}"/>
                </a:ext>
              </a:extLst>
            </p:cNvPr>
            <p:cNvSpPr>
              <a:spLocks noChangeArrowheads="1"/>
            </p:cNvSpPr>
            <p:nvPr/>
          </p:nvSpPr>
          <p:spPr bwMode="auto">
            <a:xfrm>
              <a:off x="1708150" y="3671888"/>
              <a:ext cx="1076325" cy="909637"/>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小组讨论产生采购方案</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流程图: 过程 11">
              <a:extLst>
                <a:ext uri="{FF2B5EF4-FFF2-40B4-BE49-F238E27FC236}">
                  <a16:creationId xmlns:a16="http://schemas.microsoft.com/office/drawing/2014/main" id="{901C5CFC-46C7-4EDE-B4B2-DC1ED10E79EC}"/>
                </a:ext>
              </a:extLst>
            </p:cNvPr>
            <p:cNvSpPr>
              <a:spLocks noChangeArrowheads="1"/>
            </p:cNvSpPr>
            <p:nvPr/>
          </p:nvSpPr>
          <p:spPr bwMode="auto">
            <a:xfrm>
              <a:off x="3181350" y="3671888"/>
              <a:ext cx="1119188" cy="909637"/>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配置管理员选定采购方案</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7" name="流程图: 过程 12">
              <a:extLst>
                <a:ext uri="{FF2B5EF4-FFF2-40B4-BE49-F238E27FC236}">
                  <a16:creationId xmlns:a16="http://schemas.microsoft.com/office/drawing/2014/main" id="{6102D524-F68E-4503-8EB8-BC6D2C5CC1EA}"/>
                </a:ext>
              </a:extLst>
            </p:cNvPr>
            <p:cNvSpPr>
              <a:spLocks noChangeArrowheads="1"/>
            </p:cNvSpPr>
            <p:nvPr/>
          </p:nvSpPr>
          <p:spPr bwMode="auto">
            <a:xfrm>
              <a:off x="4772025" y="3662364"/>
              <a:ext cx="904875" cy="909637"/>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采购负责人进行采购</a:t>
              </a:r>
              <a:endParaRPr kumimoji="0" lang="zh-CN" altLang="zh-CN" sz="5400" b="0" i="0" u="none" strike="noStrike" cap="none" normalizeH="0" baseline="0" dirty="0">
                <a:ln>
                  <a:noFill/>
                </a:ln>
                <a:solidFill>
                  <a:schemeClr val="tx1"/>
                </a:solidFill>
                <a:effectLst/>
                <a:latin typeface="Arial" panose="020B0604020202020204" pitchFamily="34" charset="0"/>
              </a:endParaRPr>
            </a:p>
          </p:txBody>
        </p:sp>
        <p:sp>
          <p:nvSpPr>
            <p:cNvPr id="8" name="直接箭头连接符 6">
              <a:extLst>
                <a:ext uri="{FF2B5EF4-FFF2-40B4-BE49-F238E27FC236}">
                  <a16:creationId xmlns:a16="http://schemas.microsoft.com/office/drawing/2014/main" id="{9942918D-2388-4413-AFF1-1BE2E6BD90DD}"/>
                </a:ext>
              </a:extLst>
            </p:cNvPr>
            <p:cNvSpPr>
              <a:spLocks noChangeShapeType="1"/>
            </p:cNvSpPr>
            <p:nvPr/>
          </p:nvSpPr>
          <p:spPr bwMode="auto">
            <a:xfrm>
              <a:off x="1290638" y="4100513"/>
              <a:ext cx="395287" cy="0"/>
            </a:xfrm>
            <a:prstGeom prst="straightConnector1">
              <a:avLst/>
            </a:prstGeom>
            <a:noFill/>
            <a:ln w="6350">
              <a:solidFill>
                <a:srgbClr val="5B9BD5"/>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直接箭头连接符 7">
              <a:extLst>
                <a:ext uri="{FF2B5EF4-FFF2-40B4-BE49-F238E27FC236}">
                  <a16:creationId xmlns:a16="http://schemas.microsoft.com/office/drawing/2014/main" id="{4AE3F838-BD1C-4CB5-9881-50BDC0D79F99}"/>
                </a:ext>
              </a:extLst>
            </p:cNvPr>
            <p:cNvSpPr>
              <a:spLocks noChangeShapeType="1"/>
            </p:cNvSpPr>
            <p:nvPr/>
          </p:nvSpPr>
          <p:spPr bwMode="auto">
            <a:xfrm>
              <a:off x="2819400" y="4100513"/>
              <a:ext cx="352425" cy="4762"/>
            </a:xfrm>
            <a:prstGeom prst="straightConnector1">
              <a:avLst/>
            </a:prstGeom>
            <a:noFill/>
            <a:ln w="6350">
              <a:solidFill>
                <a:srgbClr val="5B9BD5"/>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直接箭头连接符 5">
              <a:extLst>
                <a:ext uri="{FF2B5EF4-FFF2-40B4-BE49-F238E27FC236}">
                  <a16:creationId xmlns:a16="http://schemas.microsoft.com/office/drawing/2014/main" id="{94F24EA3-F285-4B47-B95D-290B5534293F}"/>
                </a:ext>
              </a:extLst>
            </p:cNvPr>
            <p:cNvSpPr>
              <a:spLocks noChangeShapeType="1"/>
            </p:cNvSpPr>
            <p:nvPr/>
          </p:nvSpPr>
          <p:spPr bwMode="auto">
            <a:xfrm>
              <a:off x="4305300" y="4133850"/>
              <a:ext cx="457200" cy="9525"/>
            </a:xfrm>
            <a:prstGeom prst="straightConnector1">
              <a:avLst/>
            </a:prstGeom>
            <a:noFill/>
            <a:ln w="6350">
              <a:solidFill>
                <a:srgbClr val="5B9BD5"/>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Rectangle 13">
            <a:extLst>
              <a:ext uri="{FF2B5EF4-FFF2-40B4-BE49-F238E27FC236}">
                <a16:creationId xmlns:a16="http://schemas.microsoft.com/office/drawing/2014/main" id="{119F5E42-D52B-44AF-8EB6-E53577EA3C9A}"/>
              </a:ext>
            </a:extLst>
          </p:cNvPr>
          <p:cNvSpPr>
            <a:spLocks noChangeArrowheads="1"/>
          </p:cNvSpPr>
          <p:nvPr/>
        </p:nvSpPr>
        <p:spPr bwMode="auto">
          <a:xfrm>
            <a:off x="19050"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00960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nodeType="clickEffect">
                                  <p:stCondLst>
                                    <p:cond delay="0"/>
                                  </p:stCondLst>
                                  <p:childTnLst>
                                    <p:animEffect transition="out" filter="fade">
                                      <p:cBhvr>
                                        <p:cTn id="13" dur="500"/>
                                        <p:tgtEl>
                                          <p:spTgt spid="2"/>
                                        </p:tgtEl>
                                      </p:cBhvr>
                                    </p:animEffect>
                                    <p:anim calcmode="lin" valueType="num">
                                      <p:cBhvr>
                                        <p:cTn id="14" dur="500"/>
                                        <p:tgtEl>
                                          <p:spTgt spid="2"/>
                                        </p:tgtEl>
                                        <p:attrNameLst>
                                          <p:attrName>ppt_x</p:attrName>
                                        </p:attrNameLst>
                                      </p:cBhvr>
                                      <p:tavLst>
                                        <p:tav tm="0">
                                          <p:val>
                                            <p:strVal val="ppt_x"/>
                                          </p:val>
                                        </p:tav>
                                        <p:tav tm="100000">
                                          <p:val>
                                            <p:strVal val="ppt_x"/>
                                          </p:val>
                                        </p:tav>
                                      </p:tavLst>
                                    </p:anim>
                                    <p:anim calcmode="lin" valueType="num">
                                      <p:cBhvr>
                                        <p:cTn id="15" dur="500"/>
                                        <p:tgtEl>
                                          <p:spTgt spid="2"/>
                                        </p:tgtEl>
                                        <p:attrNameLst>
                                          <p:attrName>ppt_y</p:attrName>
                                        </p:attrNameLst>
                                      </p:cBhvr>
                                      <p:tavLst>
                                        <p:tav tm="0">
                                          <p:val>
                                            <p:strVal val="ppt_y"/>
                                          </p:val>
                                        </p:tav>
                                        <p:tav tm="100000">
                                          <p:val>
                                            <p:strVal val="ppt_y-.1"/>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3"/>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xit" presetSubtype="0" accel="100000" fill="hold" nodeType="clickEffect">
                                  <p:stCondLst>
                                    <p:cond delay="0"/>
                                  </p:stCondLst>
                                  <p:childTnLst>
                                    <p:anim calcmode="lin" valueType="num">
                                      <p:cBhvr>
                                        <p:cTn id="27" dur="500"/>
                                        <p:tgtEl>
                                          <p:spTgt spid="14"/>
                                        </p:tgtEl>
                                        <p:attrNameLst>
                                          <p:attrName>ppt_w</p:attrName>
                                        </p:attrNameLst>
                                      </p:cBhvr>
                                      <p:tavLst>
                                        <p:tav tm="0">
                                          <p:val>
                                            <p:strVal val="ppt_w"/>
                                          </p:val>
                                        </p:tav>
                                        <p:tav tm="100000">
                                          <p:val>
                                            <p:strVal val="ppt_w+.3"/>
                                          </p:val>
                                        </p:tav>
                                      </p:tavLst>
                                    </p:anim>
                                    <p:anim calcmode="lin" valueType="num">
                                      <p:cBhvr>
                                        <p:cTn id="28" dur="500"/>
                                        <p:tgtEl>
                                          <p:spTgt spid="14"/>
                                        </p:tgtEl>
                                        <p:attrNameLst>
                                          <p:attrName>ppt_h</p:attrName>
                                        </p:attrNameLst>
                                      </p:cBhvr>
                                      <p:tavLst>
                                        <p:tav tm="0">
                                          <p:val>
                                            <p:strVal val="ppt_h"/>
                                          </p:val>
                                        </p:tav>
                                        <p:tav tm="100000">
                                          <p:val>
                                            <p:strVal val="ppt_h"/>
                                          </p:val>
                                        </p:tav>
                                      </p:tavLst>
                                    </p:anim>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10794" y="2713789"/>
            <a:ext cx="4959929" cy="1162288"/>
            <a:chOff x="5519057" y="1743193"/>
            <a:chExt cx="4959929"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519057" y="1939615"/>
              <a:ext cx="4959929" cy="769441"/>
            </a:xfrm>
            <a:prstGeom prst="rect">
              <a:avLst/>
            </a:prstGeom>
            <a:noFill/>
          </p:spPr>
          <p:txBody>
            <a:bodyPr wrap="squar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引言</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7" name="组合 6">
            <a:extLst>
              <a:ext uri="{FF2B5EF4-FFF2-40B4-BE49-F238E27FC236}">
                <a16:creationId xmlns:a16="http://schemas.microsoft.com/office/drawing/2014/main" id="{6151C9BA-A732-4BB0-8670-874DE915DE1A}"/>
              </a:ext>
            </a:extLst>
          </p:cNvPr>
          <p:cNvGrpSpPr/>
          <p:nvPr/>
        </p:nvGrpSpPr>
        <p:grpSpPr>
          <a:xfrm>
            <a:off x="4870180" y="1510673"/>
            <a:ext cx="6920038" cy="3836653"/>
            <a:chOff x="2473344" y="1510673"/>
            <a:chExt cx="6920038" cy="3836653"/>
          </a:xfrm>
        </p:grpSpPr>
        <p:pic>
          <p:nvPicPr>
            <p:cNvPr id="3" name="图片 2">
              <a:extLst>
                <a:ext uri="{FF2B5EF4-FFF2-40B4-BE49-F238E27FC236}">
                  <a16:creationId xmlns:a16="http://schemas.microsoft.com/office/drawing/2014/main" id="{7BCEE9B8-F41D-46F0-BB46-22D7E19AD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484" y="1510673"/>
              <a:ext cx="2510898" cy="2410462"/>
            </a:xfrm>
            <a:prstGeom prst="rect">
              <a:avLst/>
            </a:prstGeom>
          </p:spPr>
        </p:pic>
        <p:pic>
          <p:nvPicPr>
            <p:cNvPr id="6" name="图片 5">
              <a:extLst>
                <a:ext uri="{FF2B5EF4-FFF2-40B4-BE49-F238E27FC236}">
                  <a16:creationId xmlns:a16="http://schemas.microsoft.com/office/drawing/2014/main" id="{A8647143-6306-469C-8E83-CB847A753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344" y="1510673"/>
              <a:ext cx="3622656" cy="3836653"/>
            </a:xfrm>
            <a:prstGeom prst="rect">
              <a:avLst/>
            </a:prstGeom>
          </p:spPr>
        </p:pic>
      </p:grpSp>
      <p:sp>
        <p:nvSpPr>
          <p:cNvPr id="10" name="文本框 9">
            <a:extLst>
              <a:ext uri="{FF2B5EF4-FFF2-40B4-BE49-F238E27FC236}">
                <a16:creationId xmlns:a16="http://schemas.microsoft.com/office/drawing/2014/main" id="{E23E9B60-DAB2-445A-A993-AB9B324B4D4F}"/>
              </a:ext>
            </a:extLst>
          </p:cNvPr>
          <p:cNvSpPr txBox="1"/>
          <p:nvPr/>
        </p:nvSpPr>
        <p:spPr>
          <a:xfrm>
            <a:off x="1046490" y="1510673"/>
            <a:ext cx="3396863" cy="3785652"/>
          </a:xfrm>
          <a:prstGeom prst="rect">
            <a:avLst/>
          </a:prstGeom>
          <a:noFill/>
        </p:spPr>
        <p:txBody>
          <a:bodyPr wrap="square" rtlCol="0">
            <a:spAutoFit/>
          </a:bodyPr>
          <a:lstStyle/>
          <a:p>
            <a:r>
              <a:rPr lang="zh-CN" altLang="en-US" sz="2400" b="1" dirty="0">
                <a:solidFill>
                  <a:schemeClr val="bg1"/>
                </a:solidFill>
              </a:rPr>
              <a:t>仓库结构</a:t>
            </a:r>
            <a:endParaRPr lang="en-US" altLang="zh-CN" sz="2400" b="1" dirty="0">
              <a:solidFill>
                <a:schemeClr val="bg1"/>
              </a:solidFill>
            </a:endParaRPr>
          </a:p>
          <a:p>
            <a:r>
              <a:rPr lang="zh-CN" altLang="en-US" b="1" dirty="0">
                <a:solidFill>
                  <a:schemeClr val="bg1"/>
                </a:solidFill>
              </a:rPr>
              <a:t>非受控文档：包含五个个人工作文件夹以及一个公用文件夹</a:t>
            </a:r>
            <a:endParaRPr lang="en-US" altLang="zh-CN" b="1" dirty="0">
              <a:solidFill>
                <a:schemeClr val="bg1"/>
              </a:solidFill>
            </a:endParaRPr>
          </a:p>
          <a:p>
            <a:endParaRPr lang="zh-CN" altLang="en-US" b="1" dirty="0">
              <a:solidFill>
                <a:schemeClr val="bg1"/>
              </a:solidFill>
            </a:endParaRPr>
          </a:p>
          <a:p>
            <a:r>
              <a:rPr lang="zh-CN" altLang="en-US" b="1" dirty="0">
                <a:solidFill>
                  <a:schemeClr val="bg1"/>
                </a:solidFill>
              </a:rPr>
              <a:t>个人工作文件夹：用于存放小组成员各自的产出</a:t>
            </a:r>
            <a:endParaRPr lang="en-US" altLang="zh-CN" b="1" dirty="0">
              <a:solidFill>
                <a:schemeClr val="bg1"/>
              </a:solidFill>
            </a:endParaRPr>
          </a:p>
          <a:p>
            <a:endParaRPr lang="zh-CN" altLang="en-US" b="1" dirty="0">
              <a:solidFill>
                <a:schemeClr val="bg1"/>
              </a:solidFill>
            </a:endParaRPr>
          </a:p>
          <a:p>
            <a:r>
              <a:rPr lang="zh-CN" altLang="en-US" b="1" dirty="0">
                <a:solidFill>
                  <a:schemeClr val="bg1"/>
                </a:solidFill>
              </a:rPr>
              <a:t>公用文件夹：用于存放小组成员完成的当前作业以及参考资料</a:t>
            </a:r>
            <a:endParaRPr lang="en-US" altLang="zh-CN" b="1" dirty="0">
              <a:solidFill>
                <a:schemeClr val="bg1"/>
              </a:solidFill>
            </a:endParaRPr>
          </a:p>
          <a:p>
            <a:endParaRPr lang="zh-CN" altLang="en-US" b="1" dirty="0">
              <a:solidFill>
                <a:schemeClr val="bg1"/>
              </a:solidFill>
            </a:endParaRPr>
          </a:p>
          <a:p>
            <a:r>
              <a:rPr lang="zh-CN" altLang="en-US" b="1" dirty="0">
                <a:solidFill>
                  <a:schemeClr val="bg1"/>
                </a:solidFill>
              </a:rPr>
              <a:t>受控文档：包含所有已产出的交付物</a:t>
            </a:r>
          </a:p>
        </p:txBody>
      </p:sp>
    </p:spTree>
    <p:extLst>
      <p:ext uri="{BB962C8B-B14F-4D97-AF65-F5344CB8AC3E}">
        <p14:creationId xmlns:p14="http://schemas.microsoft.com/office/powerpoint/2010/main" val="13144189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9">
            <a:extLst>
              <a:ext uri="{FF2B5EF4-FFF2-40B4-BE49-F238E27FC236}">
                <a16:creationId xmlns:a16="http://schemas.microsoft.com/office/drawing/2014/main" id="{E23E9B60-DAB2-445A-A993-AB9B324B4D4F}"/>
              </a:ext>
            </a:extLst>
          </p:cNvPr>
          <p:cNvSpPr txBox="1"/>
          <p:nvPr/>
        </p:nvSpPr>
        <p:spPr>
          <a:xfrm>
            <a:off x="1132569" y="1505396"/>
            <a:ext cx="4626547" cy="3847207"/>
          </a:xfrm>
          <a:prstGeom prst="rect">
            <a:avLst/>
          </a:prstGeom>
          <a:noFill/>
        </p:spPr>
        <p:txBody>
          <a:bodyPr wrap="square" rtlCol="0">
            <a:spAutoFit/>
          </a:bodyPr>
          <a:lstStyle/>
          <a:p>
            <a:r>
              <a:rPr lang="zh-CN" altLang="en-US" sz="2400" b="1" dirty="0">
                <a:solidFill>
                  <a:schemeClr val="bg1"/>
                </a:solidFill>
              </a:rPr>
              <a:t>版本格式及版本更新</a:t>
            </a:r>
            <a:endParaRPr lang="en-US" altLang="zh-CN" sz="2400" b="1" dirty="0">
              <a:solidFill>
                <a:schemeClr val="bg1"/>
              </a:solidFill>
            </a:endParaRPr>
          </a:p>
          <a:p>
            <a:r>
              <a:rPr lang="en-US" altLang="zh-CN" sz="2000" b="1" dirty="0">
                <a:solidFill>
                  <a:schemeClr val="bg1"/>
                </a:solidFill>
              </a:rPr>
              <a:t>	</a:t>
            </a:r>
            <a:r>
              <a:rPr lang="zh-CN" altLang="en-US" sz="2000" b="1" dirty="0">
                <a:solidFill>
                  <a:schemeClr val="bg1"/>
                </a:solidFill>
              </a:rPr>
              <a:t>每一个文档的版本格式为</a:t>
            </a:r>
            <a:r>
              <a:rPr lang="en-US" altLang="zh-CN" sz="2000" b="1" dirty="0">
                <a:solidFill>
                  <a:schemeClr val="bg1"/>
                </a:solidFill>
              </a:rPr>
              <a:t>[</a:t>
            </a:r>
            <a:r>
              <a:rPr lang="zh-CN" altLang="en-US" sz="2000" b="1" dirty="0">
                <a:solidFill>
                  <a:schemeClr val="bg1"/>
                </a:solidFill>
              </a:rPr>
              <a:t>主版本号</a:t>
            </a:r>
            <a:r>
              <a:rPr lang="en-US" altLang="zh-CN" sz="2000" b="1" dirty="0">
                <a:solidFill>
                  <a:schemeClr val="bg1"/>
                </a:solidFill>
              </a:rPr>
              <a:t>.</a:t>
            </a:r>
            <a:r>
              <a:rPr lang="zh-CN" altLang="en-US" sz="2000" b="1" dirty="0">
                <a:solidFill>
                  <a:schemeClr val="bg1"/>
                </a:solidFill>
              </a:rPr>
              <a:t>子版本号</a:t>
            </a:r>
            <a:r>
              <a:rPr lang="en-US" altLang="zh-CN" sz="2000" b="1" dirty="0">
                <a:solidFill>
                  <a:schemeClr val="bg1"/>
                </a:solidFill>
              </a:rPr>
              <a:t>.</a:t>
            </a:r>
            <a:r>
              <a:rPr lang="zh-CN" altLang="en-US" sz="2000" b="1" dirty="0">
                <a:solidFill>
                  <a:schemeClr val="bg1"/>
                </a:solidFill>
              </a:rPr>
              <a:t>修正版本号</a:t>
            </a:r>
            <a:r>
              <a:rPr lang="en-US" altLang="zh-CN" sz="2000" b="1" dirty="0">
                <a:solidFill>
                  <a:schemeClr val="bg1"/>
                </a:solidFill>
              </a:rPr>
              <a:t>]</a:t>
            </a:r>
            <a:r>
              <a:rPr lang="zh-CN" altLang="en-US" sz="2000" b="1" dirty="0">
                <a:solidFill>
                  <a:schemeClr val="bg1"/>
                </a:solidFill>
              </a:rPr>
              <a:t>。</a:t>
            </a:r>
          </a:p>
          <a:p>
            <a:r>
              <a:rPr lang="zh-CN" altLang="en-US" sz="2000" b="1" dirty="0">
                <a:solidFill>
                  <a:schemeClr val="bg1"/>
                </a:solidFill>
              </a:rPr>
              <a:t>示例：</a:t>
            </a:r>
            <a:r>
              <a:rPr lang="en-US" altLang="zh-CN" sz="2000" b="1" dirty="0">
                <a:solidFill>
                  <a:schemeClr val="bg1"/>
                </a:solidFill>
              </a:rPr>
              <a:t>0.1.1</a:t>
            </a:r>
          </a:p>
          <a:p>
            <a:r>
              <a:rPr lang="en-US" altLang="zh-CN" sz="2000" b="1" dirty="0">
                <a:solidFill>
                  <a:schemeClr val="bg1"/>
                </a:solidFill>
              </a:rPr>
              <a:t>	</a:t>
            </a:r>
            <a:r>
              <a:rPr lang="zh-CN" altLang="en-US" sz="2000" b="1" dirty="0">
                <a:solidFill>
                  <a:schemeClr val="bg1"/>
                </a:solidFill>
              </a:rPr>
              <a:t>文档的初始版本为</a:t>
            </a:r>
            <a:r>
              <a:rPr lang="en-US" altLang="zh-CN" sz="2000" b="1" dirty="0">
                <a:solidFill>
                  <a:schemeClr val="bg1"/>
                </a:solidFill>
              </a:rPr>
              <a:t>0.1.0</a:t>
            </a:r>
          </a:p>
          <a:p>
            <a:r>
              <a:rPr lang="en-US" altLang="zh-CN" sz="2000" b="1" dirty="0">
                <a:solidFill>
                  <a:schemeClr val="bg1"/>
                </a:solidFill>
              </a:rPr>
              <a:t>	</a:t>
            </a:r>
            <a:r>
              <a:rPr lang="zh-CN" altLang="en-US" sz="2000" b="1" dirty="0">
                <a:solidFill>
                  <a:schemeClr val="bg1"/>
                </a:solidFill>
              </a:rPr>
              <a:t>当文件内容有了重大的变化或改进，主版本号加</a:t>
            </a:r>
            <a:r>
              <a:rPr lang="en-US" altLang="zh-CN" sz="2000" b="1" dirty="0">
                <a:solidFill>
                  <a:schemeClr val="bg1"/>
                </a:solidFill>
              </a:rPr>
              <a:t>1</a:t>
            </a:r>
            <a:r>
              <a:rPr lang="zh-CN" altLang="en-US" sz="2000" b="1" dirty="0">
                <a:solidFill>
                  <a:schemeClr val="bg1"/>
                </a:solidFill>
              </a:rPr>
              <a:t>。</a:t>
            </a:r>
          </a:p>
          <a:p>
            <a:r>
              <a:rPr lang="en-US" altLang="zh-CN" sz="2000" b="1" dirty="0">
                <a:solidFill>
                  <a:schemeClr val="bg1"/>
                </a:solidFill>
              </a:rPr>
              <a:t>	</a:t>
            </a:r>
            <a:r>
              <a:rPr lang="zh-CN" altLang="en-US" sz="2000" b="1" dirty="0">
                <a:solidFill>
                  <a:schemeClr val="bg1"/>
                </a:solidFill>
              </a:rPr>
              <a:t>当文档的内容有了模块的增加、补充等，子版本号加</a:t>
            </a:r>
            <a:r>
              <a:rPr lang="en-US" altLang="zh-CN" sz="2000" b="1" dirty="0">
                <a:solidFill>
                  <a:schemeClr val="bg1"/>
                </a:solidFill>
              </a:rPr>
              <a:t>1</a:t>
            </a:r>
            <a:r>
              <a:rPr lang="zh-CN" altLang="en-US" sz="2000" b="1" dirty="0">
                <a:solidFill>
                  <a:schemeClr val="bg1"/>
                </a:solidFill>
              </a:rPr>
              <a:t>。</a:t>
            </a:r>
          </a:p>
          <a:p>
            <a:r>
              <a:rPr lang="en-US" altLang="zh-CN" sz="2000" b="1" dirty="0">
                <a:solidFill>
                  <a:schemeClr val="bg1"/>
                </a:solidFill>
              </a:rPr>
              <a:t>	</a:t>
            </a:r>
            <a:r>
              <a:rPr lang="zh-CN" altLang="en-US" sz="2000" b="1" dirty="0">
                <a:solidFill>
                  <a:schemeClr val="bg1"/>
                </a:solidFill>
              </a:rPr>
              <a:t>当文档的内容有了小修改，如修正了纰漏等，修正版本号加</a:t>
            </a:r>
            <a:r>
              <a:rPr lang="en-US" altLang="zh-CN" sz="2000" b="1" dirty="0">
                <a:solidFill>
                  <a:schemeClr val="bg1"/>
                </a:solidFill>
              </a:rPr>
              <a:t>1</a:t>
            </a:r>
          </a:p>
          <a:p>
            <a:endParaRPr lang="en-US" altLang="zh-CN" sz="2000" b="1" dirty="0">
              <a:solidFill>
                <a:schemeClr val="bg1"/>
              </a:solidFill>
            </a:endParaRPr>
          </a:p>
        </p:txBody>
      </p:sp>
      <p:pic>
        <p:nvPicPr>
          <p:cNvPr id="5" name="图片 4">
            <a:extLst>
              <a:ext uri="{FF2B5EF4-FFF2-40B4-BE49-F238E27FC236}">
                <a16:creationId xmlns:a16="http://schemas.microsoft.com/office/drawing/2014/main" id="{D930A7B2-97E0-4032-83E0-7F3481E7C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58250"/>
            <a:ext cx="5653206" cy="5341500"/>
          </a:xfrm>
          <a:prstGeom prst="rect">
            <a:avLst/>
          </a:prstGeom>
        </p:spPr>
      </p:pic>
    </p:spTree>
    <p:extLst>
      <p:ext uri="{BB962C8B-B14F-4D97-AF65-F5344CB8AC3E}">
        <p14:creationId xmlns:p14="http://schemas.microsoft.com/office/powerpoint/2010/main" val="8207295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9">
            <a:extLst>
              <a:ext uri="{FF2B5EF4-FFF2-40B4-BE49-F238E27FC236}">
                <a16:creationId xmlns:a16="http://schemas.microsoft.com/office/drawing/2014/main" id="{E23E9B60-DAB2-445A-A993-AB9B324B4D4F}"/>
              </a:ext>
            </a:extLst>
          </p:cNvPr>
          <p:cNvSpPr txBox="1"/>
          <p:nvPr/>
        </p:nvSpPr>
        <p:spPr>
          <a:xfrm>
            <a:off x="1046490" y="1510673"/>
            <a:ext cx="3396863" cy="3785652"/>
          </a:xfrm>
          <a:prstGeom prst="rect">
            <a:avLst/>
          </a:prstGeom>
          <a:noFill/>
        </p:spPr>
        <p:txBody>
          <a:bodyPr wrap="square" rtlCol="0">
            <a:spAutoFit/>
          </a:bodyPr>
          <a:lstStyle/>
          <a:p>
            <a:r>
              <a:rPr lang="zh-CN" altLang="en-US" sz="2400" b="1" dirty="0">
                <a:solidFill>
                  <a:schemeClr val="bg1"/>
                </a:solidFill>
              </a:rPr>
              <a:t>配置命名</a:t>
            </a:r>
            <a:endParaRPr lang="en-US" altLang="zh-CN" sz="2400" b="1" dirty="0">
              <a:solidFill>
                <a:schemeClr val="bg1"/>
              </a:solidFill>
            </a:endParaRPr>
          </a:p>
          <a:p>
            <a:r>
              <a:rPr lang="zh-CN" altLang="en-US" b="1" dirty="0">
                <a:solidFill>
                  <a:schemeClr val="bg1"/>
                </a:solidFill>
              </a:rPr>
              <a:t>非受控文档：包含五个个人工作文件夹以及一个公用文件夹</a:t>
            </a:r>
            <a:endParaRPr lang="en-US" altLang="zh-CN" b="1" dirty="0">
              <a:solidFill>
                <a:schemeClr val="bg1"/>
              </a:solidFill>
            </a:endParaRPr>
          </a:p>
          <a:p>
            <a:endParaRPr lang="zh-CN" altLang="en-US" b="1" dirty="0">
              <a:solidFill>
                <a:schemeClr val="bg1"/>
              </a:solidFill>
            </a:endParaRPr>
          </a:p>
          <a:p>
            <a:r>
              <a:rPr lang="zh-CN" altLang="en-US" b="1" dirty="0">
                <a:solidFill>
                  <a:schemeClr val="bg1"/>
                </a:solidFill>
              </a:rPr>
              <a:t>个人工作文件夹：用于存放小组成员各自的产出</a:t>
            </a:r>
            <a:endParaRPr lang="en-US" altLang="zh-CN" b="1" dirty="0">
              <a:solidFill>
                <a:schemeClr val="bg1"/>
              </a:solidFill>
            </a:endParaRPr>
          </a:p>
          <a:p>
            <a:endParaRPr lang="zh-CN" altLang="en-US" b="1" dirty="0">
              <a:solidFill>
                <a:schemeClr val="bg1"/>
              </a:solidFill>
            </a:endParaRPr>
          </a:p>
          <a:p>
            <a:r>
              <a:rPr lang="zh-CN" altLang="en-US" b="1" dirty="0">
                <a:solidFill>
                  <a:schemeClr val="bg1"/>
                </a:solidFill>
              </a:rPr>
              <a:t>公用文件夹：用于存放小组成员完成的当前作业以及参考资料</a:t>
            </a:r>
            <a:endParaRPr lang="en-US" altLang="zh-CN" b="1" dirty="0">
              <a:solidFill>
                <a:schemeClr val="bg1"/>
              </a:solidFill>
            </a:endParaRPr>
          </a:p>
          <a:p>
            <a:endParaRPr lang="zh-CN" altLang="en-US" b="1" dirty="0">
              <a:solidFill>
                <a:schemeClr val="bg1"/>
              </a:solidFill>
            </a:endParaRPr>
          </a:p>
          <a:p>
            <a:r>
              <a:rPr lang="zh-CN" altLang="en-US" b="1" dirty="0">
                <a:solidFill>
                  <a:schemeClr val="bg1"/>
                </a:solidFill>
              </a:rPr>
              <a:t>受控文档：包含所有已产出的交付物</a:t>
            </a:r>
          </a:p>
        </p:txBody>
      </p:sp>
      <p:pic>
        <p:nvPicPr>
          <p:cNvPr id="5" name="图片 4">
            <a:extLst>
              <a:ext uri="{FF2B5EF4-FFF2-40B4-BE49-F238E27FC236}">
                <a16:creationId xmlns:a16="http://schemas.microsoft.com/office/drawing/2014/main" id="{6A61226E-6ED9-40FC-8007-8325BBD5A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806" y="1510673"/>
            <a:ext cx="4915194" cy="2770382"/>
          </a:xfrm>
          <a:prstGeom prst="rect">
            <a:avLst/>
          </a:prstGeom>
        </p:spPr>
      </p:pic>
    </p:spTree>
    <p:extLst>
      <p:ext uri="{BB962C8B-B14F-4D97-AF65-F5344CB8AC3E}">
        <p14:creationId xmlns:p14="http://schemas.microsoft.com/office/powerpoint/2010/main" val="3099885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475"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配置管理计划</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a:extLst>
              <a:ext uri="{FF2B5EF4-FFF2-40B4-BE49-F238E27FC236}">
                <a16:creationId xmlns:a16="http://schemas.microsoft.com/office/drawing/2014/main" id="{63226388-85EF-4389-88B1-68AFA084D9EF}"/>
              </a:ext>
            </a:extLst>
          </p:cNvPr>
          <p:cNvSpPr/>
          <p:nvPr/>
        </p:nvSpPr>
        <p:spPr>
          <a:xfrm>
            <a:off x="1796475" y="3306053"/>
            <a:ext cx="6488542" cy="2000548"/>
          </a:xfrm>
          <a:prstGeom prst="rect">
            <a:avLst/>
          </a:prstGeom>
        </p:spPr>
        <p:txBody>
          <a:bodyPr wrap="square">
            <a:spAutoFit/>
          </a:bodyPr>
          <a:lstStyle/>
          <a:p>
            <a:pPr algn="just">
              <a:spcAft>
                <a:spcPts val="0"/>
              </a:spcAft>
            </a:pPr>
            <a:r>
              <a:rPr lang="zh-CN" altLang="en-US" sz="2400" b="1" dirty="0">
                <a:solidFill>
                  <a:schemeClr val="bg1"/>
                </a:solidFill>
              </a:rPr>
              <a:t>上传作业流程</a:t>
            </a:r>
            <a:endParaRPr lang="en-US" altLang="zh-CN" sz="2400" b="1" dirty="0">
              <a:solidFill>
                <a:schemeClr val="bg1"/>
              </a:solidFill>
            </a:endParaRPr>
          </a:p>
          <a:p>
            <a:pPr algn="just">
              <a:spcAft>
                <a:spcPts val="0"/>
              </a:spcAft>
            </a:pPr>
            <a:r>
              <a:rPr lang="en-US" altLang="zh-CN" sz="2000" kern="100" dirty="0">
                <a:solidFill>
                  <a:schemeClr val="bg1"/>
                </a:solidFill>
                <a:latin typeface="等线" panose="02010600030101010101" pitchFamily="2" charset="-122"/>
                <a:cs typeface="Times New Roman" panose="02020603050405020304" pitchFamily="18" charset="0"/>
              </a:rPr>
              <a:t>1. </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将分支切换至当前周</a:t>
            </a:r>
            <a:endParaRPr lang="zh-CN" altLang="zh-CN" sz="2000" kern="100" dirty="0">
              <a:solidFill>
                <a:schemeClr val="bg1"/>
              </a:solidFill>
              <a:latin typeface="Calibri" panose="020F0502020204030204" pitchFamily="34" charset="0"/>
              <a:cs typeface="Times New Roman" panose="02020603050405020304" pitchFamily="18" charset="0"/>
            </a:endParaRPr>
          </a:p>
          <a:p>
            <a:pPr algn="just">
              <a:spcAft>
                <a:spcPts val="0"/>
              </a:spcAft>
            </a:pPr>
            <a:r>
              <a:rPr lang="en-US" altLang="zh-CN" sz="2000" kern="100" dirty="0">
                <a:solidFill>
                  <a:schemeClr val="bg1"/>
                </a:solidFill>
                <a:latin typeface="等线" panose="02010600030101010101" pitchFamily="2" charset="-122"/>
                <a:cs typeface="Times New Roman" panose="02020603050405020304" pitchFamily="18" charset="0"/>
              </a:rPr>
              <a:t>2. </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然后</a:t>
            </a:r>
            <a:r>
              <a:rPr lang="en-US"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fetch</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，获取远程仓库最新版本</a:t>
            </a:r>
            <a:endParaRPr lang="zh-CN" altLang="zh-CN" sz="2000" kern="100" dirty="0">
              <a:solidFill>
                <a:schemeClr val="bg1"/>
              </a:solidFill>
              <a:latin typeface="Calibri" panose="020F0502020204030204" pitchFamily="34" charset="0"/>
              <a:cs typeface="Times New Roman" panose="02020603050405020304" pitchFamily="18" charset="0"/>
            </a:endParaRPr>
          </a:p>
          <a:p>
            <a:pPr algn="just">
              <a:spcAft>
                <a:spcPts val="0"/>
              </a:spcAft>
            </a:pPr>
            <a:r>
              <a:rPr lang="en-US" altLang="zh-CN" sz="2000" kern="100" dirty="0">
                <a:solidFill>
                  <a:schemeClr val="bg1"/>
                </a:solidFill>
                <a:latin typeface="等线" panose="02010600030101010101" pitchFamily="2" charset="-122"/>
                <a:cs typeface="Times New Roman" panose="02020603050405020304" pitchFamily="18" charset="0"/>
              </a:rPr>
              <a:t>3. </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然后将修改的文件</a:t>
            </a:r>
            <a:r>
              <a:rPr lang="en-US"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push</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到远程仓库（对于</a:t>
            </a:r>
            <a:r>
              <a:rPr lang="en-US"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push</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时，备注应该详细，比如对哪些文件的哪些部分做了何种修改，而不要笼统的说修改了某个文件）</a:t>
            </a:r>
            <a:endParaRPr lang="zh-CN" altLang="zh-CN" sz="2000" kern="100" dirty="0">
              <a:solidFill>
                <a:schemeClr val="bg1"/>
              </a:solidFill>
              <a:latin typeface="Calibri" panose="020F0502020204030204" pitchFamily="34" charset="0"/>
              <a:cs typeface="Times New Roman" panose="02020603050405020304" pitchFamily="18" charset="0"/>
            </a:endParaRPr>
          </a:p>
        </p:txBody>
      </p:sp>
      <p:sp>
        <p:nvSpPr>
          <p:cNvPr id="9" name="矩形 8">
            <a:extLst>
              <a:ext uri="{FF2B5EF4-FFF2-40B4-BE49-F238E27FC236}">
                <a16:creationId xmlns:a16="http://schemas.microsoft.com/office/drawing/2014/main" id="{8F3B4FEC-A345-46FE-B516-849D4CDC28A0}"/>
              </a:ext>
            </a:extLst>
          </p:cNvPr>
          <p:cNvSpPr/>
          <p:nvPr/>
        </p:nvSpPr>
        <p:spPr>
          <a:xfrm>
            <a:off x="1796474" y="1590256"/>
            <a:ext cx="6488543" cy="1384995"/>
          </a:xfrm>
          <a:prstGeom prst="rect">
            <a:avLst/>
          </a:prstGeom>
        </p:spPr>
        <p:txBody>
          <a:bodyPr wrap="square">
            <a:spAutoFit/>
          </a:bodyPr>
          <a:lstStyle/>
          <a:p>
            <a:pPr algn="just">
              <a:spcAft>
                <a:spcPts val="0"/>
              </a:spcAft>
            </a:pPr>
            <a:r>
              <a:rPr lang="zh-CN" altLang="en-US" sz="2400" b="1" kern="100" dirty="0">
                <a:solidFill>
                  <a:schemeClr val="bg1"/>
                </a:solidFill>
                <a:latin typeface="等线" panose="02010600030101010101" pitchFamily="2" charset="-122"/>
                <a:cs typeface="Times New Roman" panose="02020603050405020304" pitchFamily="18" charset="0"/>
              </a:rPr>
              <a:t>建立、合并分支流程</a:t>
            </a:r>
            <a:endParaRPr lang="en-US" altLang="zh-CN" sz="2400" b="1" kern="100" dirty="0">
              <a:solidFill>
                <a:schemeClr val="bg1"/>
              </a:solidFill>
              <a:latin typeface="等线" panose="02010600030101010101" pitchFamily="2" charset="-122"/>
              <a:cs typeface="Times New Roman" panose="02020603050405020304" pitchFamily="18" charset="0"/>
            </a:endParaRPr>
          </a:p>
          <a:p>
            <a:pPr algn="just">
              <a:spcAft>
                <a:spcPts val="0"/>
              </a:spcAft>
            </a:pPr>
            <a:r>
              <a:rPr lang="en-US" altLang="zh-CN" sz="2000" kern="100" dirty="0">
                <a:solidFill>
                  <a:schemeClr val="bg1"/>
                </a:solidFill>
                <a:latin typeface="等线" panose="02010600030101010101" pitchFamily="2" charset="-122"/>
                <a:cs typeface="Times New Roman" panose="02020603050405020304" pitchFamily="18" charset="0"/>
              </a:rPr>
              <a:t>1.</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配置管理员将上周分支合并到</a:t>
            </a:r>
            <a:r>
              <a:rPr lang="en-US"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master</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分支</a:t>
            </a:r>
            <a:endParaRPr lang="zh-CN" altLang="zh-CN" sz="2000" kern="100" dirty="0">
              <a:solidFill>
                <a:schemeClr val="bg1"/>
              </a:solidFill>
              <a:latin typeface="Calibri" panose="020F0502020204030204" pitchFamily="34" charset="0"/>
              <a:cs typeface="Times New Roman" panose="02020603050405020304" pitchFamily="18" charset="0"/>
            </a:endParaRPr>
          </a:p>
          <a:p>
            <a:pPr algn="just">
              <a:spcAft>
                <a:spcPts val="0"/>
              </a:spcAft>
            </a:pPr>
            <a:r>
              <a:rPr lang="en-US" altLang="zh-CN" sz="2000" kern="100" dirty="0">
                <a:solidFill>
                  <a:schemeClr val="bg1"/>
                </a:solidFill>
                <a:latin typeface="等线" panose="02010600030101010101" pitchFamily="2" charset="-122"/>
                <a:cs typeface="Times New Roman" panose="02020603050405020304" pitchFamily="18" charset="0"/>
              </a:rPr>
              <a:t>2.</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配置管理员在</a:t>
            </a:r>
            <a:r>
              <a:rPr lang="en-US"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master</a:t>
            </a:r>
            <a:r>
              <a:rPr lang="zh-CN"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分支下创建本周分支，命名为创建日期，如</a:t>
            </a:r>
            <a:r>
              <a:rPr lang="en-US" altLang="zh-CN" sz="2000" kern="100" dirty="0">
                <a:solidFill>
                  <a:schemeClr val="bg1"/>
                </a:solidFill>
                <a:latin typeface="Calibri" panose="020F0502020204030204" pitchFamily="34" charset="0"/>
                <a:ea typeface="等线" panose="02010600030101010101" pitchFamily="2" charset="-122"/>
                <a:cs typeface="Times New Roman" panose="02020603050405020304" pitchFamily="18" charset="0"/>
              </a:rPr>
              <a:t>2018-09-30</a:t>
            </a:r>
            <a:endParaRPr lang="zh-CN" altLang="zh-CN" sz="2000" kern="100" dirty="0">
              <a:solidFill>
                <a:schemeClr val="bg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64118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9"/>
          <p:cNvSpPr txBox="1"/>
          <p:nvPr/>
        </p:nvSpPr>
        <p:spPr>
          <a:xfrm>
            <a:off x="545823" y="1613118"/>
            <a:ext cx="11100354" cy="36317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lumMod val="95000"/>
                  </a:schemeClr>
                </a:solidFill>
                <a:latin typeface="Road Rage" pitchFamily="50" charset="0"/>
                <a:ea typeface="微软雅黑" panose="020B0503020204020204" pitchFamily="34" charset="-122"/>
                <a:cs typeface="Arial" panose="020B0604020202020204" pitchFamily="34" charset="0"/>
              </a:rPr>
              <a:t>THANK YOU</a:t>
            </a:r>
          </a:p>
          <a:p>
            <a:pPr algn="ctr"/>
            <a:r>
              <a:rPr lang="en-US" altLang="zh-CN" sz="11500" dirty="0">
                <a:solidFill>
                  <a:schemeClr val="bg1">
                    <a:lumMod val="95000"/>
                  </a:schemeClr>
                </a:solidFill>
                <a:latin typeface="Road Rage" pitchFamily="50" charset="0"/>
                <a:ea typeface="微软雅黑" panose="020B0503020204020204" pitchFamily="34" charset="-122"/>
                <a:cs typeface="Arial" panose="020B0604020202020204" pitchFamily="34" charset="0"/>
              </a:rPr>
              <a:t>FOR WATCH</a:t>
            </a:r>
            <a:endParaRPr lang="zh-CN" altLang="en-US" sz="11500" dirty="0">
              <a:solidFill>
                <a:schemeClr val="bg1">
                  <a:lumMod val="95000"/>
                </a:schemeClr>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99416" y="330802"/>
            <a:ext cx="1826141"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编写目的</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1046491"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文本框 46"/>
          <p:cNvSpPr txBox="1"/>
          <p:nvPr/>
        </p:nvSpPr>
        <p:spPr>
          <a:xfrm>
            <a:off x="1813271" y="2018934"/>
            <a:ext cx="8565458" cy="2820131"/>
          </a:xfrm>
          <a:prstGeom prst="rect">
            <a:avLst/>
          </a:prstGeom>
          <a:noFill/>
        </p:spPr>
        <p:txBody>
          <a:bodyPr wrap="square" rtlCol="0">
            <a:spAutoFit/>
          </a:bodyPr>
          <a:lstStyle/>
          <a:p>
            <a:pPr algn="just">
              <a:lnSpc>
                <a:spcPct val="125000"/>
              </a:lnSpc>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本</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PPT</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面向评审表</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内容按照评审表的顺序进行叙述，包括引言、参考资料、项目概述、支持条件、</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WBS</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、甘特图、项目组织结构（</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OBS</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）、项目子计划（质量管理计划、人力资源管理计划、沟通管理计划、风险管理计划、范围管理计划、进度管理计划、成本管理计划、采购管理计划、配置管理计划、）、组员绩效考评</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814746" y="2910211"/>
            <a:ext cx="4959929"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参考资料</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22276" y="1587736"/>
            <a:ext cx="6801237" cy="461665"/>
          </a:xfrm>
          <a:prstGeom prst="rect">
            <a:avLst/>
          </a:prstGeom>
          <a:noFill/>
        </p:spPr>
        <p:txBody>
          <a:bodyPr wrap="square" rtlCol="0">
            <a:spAutoFit/>
          </a:bodyPr>
          <a:lstStyle/>
          <a:p>
            <a:r>
              <a:rPr lang="en-US" altLang="zh-CN" sz="2400" dirty="0">
                <a:solidFill>
                  <a:schemeClr val="bg1">
                    <a:lumMod val="95000"/>
                  </a:schemeClr>
                </a:solidFill>
              </a:rPr>
              <a:t>[1]</a:t>
            </a:r>
            <a:r>
              <a:rPr lang="zh-CN" altLang="en-US" sz="2400" dirty="0">
                <a:solidFill>
                  <a:schemeClr val="bg1">
                    <a:lumMod val="95000"/>
                  </a:schemeClr>
                </a:solidFill>
              </a:rPr>
              <a:t> </a:t>
            </a:r>
            <a:r>
              <a:rPr lang="en-US" altLang="zh-CN" sz="2400" dirty="0">
                <a:solidFill>
                  <a:schemeClr val="bg1">
                    <a:lumMod val="95000"/>
                  </a:schemeClr>
                </a:solidFill>
              </a:rPr>
              <a:t>ISO9001</a:t>
            </a:r>
            <a:r>
              <a:rPr lang="zh-CN" altLang="en-US" sz="2400" dirty="0">
                <a:solidFill>
                  <a:schemeClr val="bg1">
                    <a:lumMod val="95000"/>
                  </a:schemeClr>
                </a:solidFill>
              </a:rPr>
              <a:t>标准文档模板</a:t>
            </a:r>
            <a:r>
              <a:rPr lang="en-US" altLang="zh-CN" sz="2400" dirty="0">
                <a:solidFill>
                  <a:schemeClr val="bg1">
                    <a:lumMod val="95000"/>
                  </a:schemeClr>
                </a:solidFill>
              </a:rPr>
              <a:t>.《</a:t>
            </a:r>
            <a:r>
              <a:rPr lang="zh-CN" altLang="en-US" sz="2400" dirty="0">
                <a:solidFill>
                  <a:schemeClr val="bg1">
                    <a:lumMod val="95000"/>
                  </a:schemeClr>
                </a:solidFill>
              </a:rPr>
              <a:t>项目开发计划</a:t>
            </a:r>
            <a:r>
              <a:rPr lang="en-US" altLang="zh-CN" sz="2400" dirty="0">
                <a:solidFill>
                  <a:schemeClr val="bg1">
                    <a:lumMod val="95000"/>
                  </a:schemeClr>
                </a:solidFill>
              </a:rPr>
              <a:t>》</a:t>
            </a:r>
            <a:r>
              <a:rPr lang="zh-CN" altLang="en-US" sz="2400" dirty="0">
                <a:solidFill>
                  <a:schemeClr val="bg1">
                    <a:lumMod val="95000"/>
                  </a:schemeClr>
                </a:solidFill>
              </a:rPr>
              <a:t>（主）</a:t>
            </a:r>
          </a:p>
        </p:txBody>
      </p:sp>
      <p:sp>
        <p:nvSpPr>
          <p:cNvPr id="59" name="矩形 58"/>
          <p:cNvSpPr/>
          <p:nvPr/>
        </p:nvSpPr>
        <p:spPr>
          <a:xfrm>
            <a:off x="1805410" y="329542"/>
            <a:ext cx="1826141"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046490" y="578744"/>
            <a:ext cx="680710" cy="680710"/>
            <a:chOff x="5519057" y="1743193"/>
            <a:chExt cx="1162288" cy="1162288"/>
          </a:xfrm>
        </p:grpSpPr>
        <p:sp>
          <p:nvSpPr>
            <p:cNvPr id="62" name="矩形 61"/>
            <p:cNvSpPr/>
            <p:nvPr/>
          </p:nvSpPr>
          <p:spPr>
            <a:xfrm>
              <a:off x="5519057" y="1743193"/>
              <a:ext cx="1162288" cy="1162288"/>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文本框 62"/>
            <p:cNvSpPr txBox="1"/>
            <p:nvPr/>
          </p:nvSpPr>
          <p:spPr>
            <a:xfrm>
              <a:off x="5519057" y="1832674"/>
              <a:ext cx="1153887" cy="998482"/>
            </a:xfrm>
            <a:prstGeom prst="rect">
              <a:avLst/>
            </a:prstGeom>
            <a:noFill/>
          </p:spPr>
          <p:txBody>
            <a:bodyPr wrap="square" rtlCol="0">
              <a:spAutoFit/>
            </a:bodyPr>
            <a:lstStyle/>
            <a:p>
              <a:pPr algn="ct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108" name="文本框 107">
            <a:extLst>
              <a:ext uri="{FF2B5EF4-FFF2-40B4-BE49-F238E27FC236}">
                <a16:creationId xmlns:a16="http://schemas.microsoft.com/office/drawing/2014/main" id="{3C377B7F-B76F-457D-8359-3553AC0F4E1B}"/>
              </a:ext>
            </a:extLst>
          </p:cNvPr>
          <p:cNvSpPr txBox="1"/>
          <p:nvPr/>
        </p:nvSpPr>
        <p:spPr>
          <a:xfrm>
            <a:off x="1605897" y="2178463"/>
            <a:ext cx="6573822" cy="830997"/>
          </a:xfrm>
          <a:prstGeom prst="rect">
            <a:avLst/>
          </a:prstGeom>
          <a:noFill/>
        </p:spPr>
        <p:txBody>
          <a:bodyPr wrap="square" rtlCol="0">
            <a:spAutoFit/>
          </a:bodyPr>
          <a:lstStyle/>
          <a:p>
            <a:pPr algn="ctr"/>
            <a:r>
              <a:rPr lang="en-US" altLang="zh-CN" sz="2400" dirty="0">
                <a:solidFill>
                  <a:schemeClr val="bg1">
                    <a:lumMod val="95000"/>
                  </a:schemeClr>
                </a:solidFill>
              </a:rPr>
              <a:t>[2] ISO9000-3.ISO9001</a:t>
            </a:r>
            <a:r>
              <a:rPr lang="zh-CN" altLang="en-US" sz="2400" dirty="0">
                <a:solidFill>
                  <a:schemeClr val="bg1">
                    <a:lumMod val="95000"/>
                  </a:schemeClr>
                </a:solidFill>
              </a:rPr>
              <a:t>标准在计算机软件开发、支持、安装和维护上的应用</a:t>
            </a:r>
            <a:r>
              <a:rPr lang="en-US" altLang="zh-CN" sz="2400" dirty="0">
                <a:solidFill>
                  <a:schemeClr val="bg1">
                    <a:lumMod val="95000"/>
                  </a:schemeClr>
                </a:solidFill>
              </a:rPr>
              <a:t>. </a:t>
            </a:r>
            <a:endParaRPr lang="zh-CN" altLang="en-US" sz="2400" dirty="0">
              <a:solidFill>
                <a:schemeClr val="bg1">
                  <a:lumMod val="95000"/>
                </a:schemeClr>
              </a:solidFill>
            </a:endParaRPr>
          </a:p>
        </p:txBody>
      </p:sp>
      <p:sp>
        <p:nvSpPr>
          <p:cNvPr id="109" name="文本框 108">
            <a:extLst>
              <a:ext uri="{FF2B5EF4-FFF2-40B4-BE49-F238E27FC236}">
                <a16:creationId xmlns:a16="http://schemas.microsoft.com/office/drawing/2014/main" id="{1882D554-234E-4EC2-A867-A09B9F56CEC6}"/>
              </a:ext>
            </a:extLst>
          </p:cNvPr>
          <p:cNvSpPr txBox="1"/>
          <p:nvPr/>
        </p:nvSpPr>
        <p:spPr>
          <a:xfrm>
            <a:off x="1572652" y="3138523"/>
            <a:ext cx="6573822" cy="830997"/>
          </a:xfrm>
          <a:prstGeom prst="rect">
            <a:avLst/>
          </a:prstGeom>
          <a:noFill/>
        </p:spPr>
        <p:txBody>
          <a:bodyPr wrap="square" rtlCol="0">
            <a:spAutoFit/>
          </a:bodyPr>
          <a:lstStyle/>
          <a:p>
            <a:pPr algn="ctr"/>
            <a:r>
              <a:rPr lang="en-US" altLang="zh-CN" sz="2400" dirty="0">
                <a:solidFill>
                  <a:schemeClr val="bg1">
                    <a:lumMod val="95000"/>
                  </a:schemeClr>
                </a:solidFill>
              </a:rPr>
              <a:t>[3] GB/T 8567-2006《</a:t>
            </a:r>
            <a:r>
              <a:rPr lang="zh-CN" altLang="en-US" sz="2400" dirty="0">
                <a:solidFill>
                  <a:schemeClr val="bg1">
                    <a:lumMod val="95000"/>
                  </a:schemeClr>
                </a:solidFill>
              </a:rPr>
              <a:t>计算机软件文档编制规范</a:t>
            </a:r>
            <a:r>
              <a:rPr lang="en-US" altLang="zh-CN" sz="2400" dirty="0">
                <a:solidFill>
                  <a:schemeClr val="bg1">
                    <a:lumMod val="95000"/>
                  </a:schemeClr>
                </a:solidFill>
              </a:rPr>
              <a:t>GB-T8567-2006》</a:t>
            </a:r>
            <a:endParaRPr lang="zh-CN" altLang="en-US" sz="2400" dirty="0">
              <a:solidFill>
                <a:schemeClr val="bg1">
                  <a:lumMod val="95000"/>
                </a:schemeClr>
              </a:solidFill>
            </a:endParaRPr>
          </a:p>
        </p:txBody>
      </p:sp>
      <p:sp>
        <p:nvSpPr>
          <p:cNvPr id="110" name="文本框 109">
            <a:extLst>
              <a:ext uri="{FF2B5EF4-FFF2-40B4-BE49-F238E27FC236}">
                <a16:creationId xmlns:a16="http://schemas.microsoft.com/office/drawing/2014/main" id="{69685E26-3C02-460E-9910-CE1EDF3F0A71}"/>
              </a:ext>
            </a:extLst>
          </p:cNvPr>
          <p:cNvSpPr txBox="1"/>
          <p:nvPr/>
        </p:nvSpPr>
        <p:spPr>
          <a:xfrm>
            <a:off x="1722275" y="4039083"/>
            <a:ext cx="6573822" cy="461665"/>
          </a:xfrm>
          <a:prstGeom prst="rect">
            <a:avLst/>
          </a:prstGeom>
          <a:noFill/>
        </p:spPr>
        <p:txBody>
          <a:bodyPr wrap="square" rtlCol="0">
            <a:spAutoFit/>
          </a:bodyPr>
          <a:lstStyle/>
          <a:p>
            <a:r>
              <a:rPr lang="en-US" altLang="zh-CN" sz="2400" dirty="0">
                <a:solidFill>
                  <a:schemeClr val="bg1">
                    <a:lumMod val="95000"/>
                  </a:schemeClr>
                </a:solidFill>
              </a:rPr>
              <a:t>[4] C2-PRD-</a:t>
            </a:r>
            <a:r>
              <a:rPr lang="zh-CN" altLang="en-US" sz="2400" dirty="0">
                <a:solidFill>
                  <a:schemeClr val="bg1">
                    <a:lumMod val="95000"/>
                  </a:schemeClr>
                </a:solidFill>
              </a:rPr>
              <a:t>项目描述</a:t>
            </a:r>
            <a:r>
              <a:rPr lang="en-US" altLang="zh-CN" sz="2400" dirty="0">
                <a:solidFill>
                  <a:schemeClr val="bg1">
                    <a:lumMod val="95000"/>
                  </a:schemeClr>
                </a:solidFill>
              </a:rPr>
              <a:t>-2018</a:t>
            </a:r>
            <a:endParaRPr lang="zh-CN" altLang="en-US" sz="2400" dirty="0">
              <a:solidFill>
                <a:schemeClr val="bg1">
                  <a:lumMod val="95000"/>
                </a:schemeClr>
              </a:solidFill>
            </a:endParaRPr>
          </a:p>
        </p:txBody>
      </p:sp>
      <p:sp>
        <p:nvSpPr>
          <p:cNvPr id="111" name="文本框 110">
            <a:extLst>
              <a:ext uri="{FF2B5EF4-FFF2-40B4-BE49-F238E27FC236}">
                <a16:creationId xmlns:a16="http://schemas.microsoft.com/office/drawing/2014/main" id="{4A2A482B-3184-467A-8D66-D81B6EAE41B7}"/>
              </a:ext>
            </a:extLst>
          </p:cNvPr>
          <p:cNvSpPr txBox="1"/>
          <p:nvPr/>
        </p:nvSpPr>
        <p:spPr>
          <a:xfrm>
            <a:off x="1722275" y="4749629"/>
            <a:ext cx="6573822" cy="461665"/>
          </a:xfrm>
          <a:prstGeom prst="rect">
            <a:avLst/>
          </a:prstGeom>
          <a:noFill/>
        </p:spPr>
        <p:txBody>
          <a:bodyPr wrap="square" rtlCol="0">
            <a:spAutoFit/>
          </a:bodyPr>
          <a:lstStyle/>
          <a:p>
            <a:r>
              <a:rPr lang="en-US" altLang="zh-CN" sz="2400" dirty="0">
                <a:solidFill>
                  <a:schemeClr val="bg1">
                    <a:lumMod val="95000"/>
                  </a:schemeClr>
                </a:solidFill>
              </a:rPr>
              <a:t>[5] </a:t>
            </a:r>
            <a:r>
              <a:rPr lang="zh-CN" altLang="en-US" sz="2400" dirty="0">
                <a:solidFill>
                  <a:schemeClr val="bg1">
                    <a:lumMod val="95000"/>
                  </a:schemeClr>
                </a:solidFill>
              </a:rPr>
              <a:t>张海藩</a:t>
            </a:r>
            <a:r>
              <a:rPr lang="en-US" altLang="zh-CN" sz="2400" dirty="0">
                <a:solidFill>
                  <a:schemeClr val="bg1">
                    <a:lumMod val="95000"/>
                  </a:schemeClr>
                </a:solidFill>
              </a:rPr>
              <a:t>,</a:t>
            </a:r>
            <a:r>
              <a:rPr lang="zh-CN" altLang="en-US" sz="2400" dirty="0">
                <a:solidFill>
                  <a:schemeClr val="bg1">
                    <a:lumMod val="95000"/>
                  </a:schemeClr>
                </a:solidFill>
              </a:rPr>
              <a:t>牟永敏</a:t>
            </a:r>
            <a:r>
              <a:rPr lang="en-US" altLang="zh-CN" sz="2400" dirty="0">
                <a:solidFill>
                  <a:schemeClr val="bg1">
                    <a:lumMod val="95000"/>
                  </a:schemeClr>
                </a:solidFill>
              </a:rPr>
              <a:t>.</a:t>
            </a:r>
            <a:r>
              <a:rPr lang="zh-CN" altLang="en-US" sz="2400" dirty="0">
                <a:solidFill>
                  <a:schemeClr val="bg1">
                    <a:lumMod val="95000"/>
                  </a:schemeClr>
                </a:solidFill>
              </a:rPr>
              <a:t>软件工程导论（第六版）</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814746" y="2910211"/>
            <a:ext cx="4959929"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项目概述</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231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05330" y="330802"/>
            <a:ext cx="2646878"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软件系统名称</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1046490"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文本框 37"/>
          <p:cNvSpPr txBox="1"/>
          <p:nvPr/>
        </p:nvSpPr>
        <p:spPr>
          <a:xfrm>
            <a:off x="2900429" y="2777347"/>
            <a:ext cx="6391141" cy="651653"/>
          </a:xfrm>
          <a:prstGeom prst="rect">
            <a:avLst/>
          </a:prstGeom>
          <a:noFill/>
        </p:spPr>
        <p:txBody>
          <a:bodyPr wrap="square" rtlCol="0">
            <a:spAutoFit/>
          </a:bodyPr>
          <a:lstStyle/>
          <a:p>
            <a:pPr>
              <a:lnSpc>
                <a:spcPct val="125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软件工程系列课程教学辅助网站</a:t>
            </a:r>
          </a:p>
        </p:txBody>
      </p:sp>
    </p:spTree>
    <p:extLst>
      <p:ext uri="{BB962C8B-B14F-4D97-AF65-F5344CB8AC3E}">
        <p14:creationId xmlns:p14="http://schemas.microsoft.com/office/powerpoint/2010/main" val="6635613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9185" y="330802"/>
            <a:ext cx="1826141" cy="928652"/>
          </a:xfrm>
          <a:prstGeom prst="rect">
            <a:avLst/>
          </a:prstGeom>
        </p:spPr>
        <p:txBody>
          <a:bodyPr wrap="none">
            <a:spAutoFit/>
          </a:bodyPr>
          <a:lstStyle/>
          <a:p>
            <a:pPr>
              <a:lnSpc>
                <a:spcPct val="200000"/>
              </a:lnSpc>
            </a:pPr>
            <a:r>
              <a:rPr lang="zh-CN" altLang="en-US" sz="3200" dirty="0">
                <a:solidFill>
                  <a:schemeClr val="bg1">
                    <a:lumMod val="95000"/>
                  </a:schemeClr>
                </a:solidFill>
                <a:latin typeface="微软雅黑" panose="020B0503020204020204" pitchFamily="34" charset="-122"/>
                <a:ea typeface="微软雅黑" panose="020B0503020204020204" pitchFamily="34" charset="-122"/>
              </a:rPr>
              <a:t>开发团队</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1046489" y="578744"/>
            <a:ext cx="680710" cy="680710"/>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2" name="表格 1">
            <a:extLst>
              <a:ext uri="{FF2B5EF4-FFF2-40B4-BE49-F238E27FC236}">
                <a16:creationId xmlns:a16="http://schemas.microsoft.com/office/drawing/2014/main" id="{BEE4A468-01E5-422D-8316-73F3926209AD}"/>
              </a:ext>
            </a:extLst>
          </p:cNvPr>
          <p:cNvGraphicFramePr>
            <a:graphicFrameLocks noGrp="1"/>
          </p:cNvGraphicFramePr>
          <p:nvPr>
            <p:extLst>
              <p:ext uri="{D42A27DB-BD31-4B8C-83A1-F6EECF244321}">
                <p14:modId xmlns:p14="http://schemas.microsoft.com/office/powerpoint/2010/main" val="484577030"/>
              </p:ext>
            </p:extLst>
          </p:nvPr>
        </p:nvGraphicFramePr>
        <p:xfrm>
          <a:off x="705852" y="1496875"/>
          <a:ext cx="10780295" cy="3864249"/>
        </p:xfrm>
        <a:graphic>
          <a:graphicData uri="http://schemas.openxmlformats.org/drawingml/2006/table">
            <a:tbl>
              <a:tblPr firstRow="1" firstCol="1" bandRow="1">
                <a:tableStyleId>{F5AB1C69-6EDB-4FF4-983F-18BD219EF322}</a:tableStyleId>
              </a:tblPr>
              <a:tblGrid>
                <a:gridCol w="1715284">
                  <a:extLst>
                    <a:ext uri="{9D8B030D-6E8A-4147-A177-3AD203B41FA5}">
                      <a16:colId xmlns:a16="http://schemas.microsoft.com/office/drawing/2014/main" val="680845444"/>
                    </a:ext>
                  </a:extLst>
                </a:gridCol>
                <a:gridCol w="1715284">
                  <a:extLst>
                    <a:ext uri="{9D8B030D-6E8A-4147-A177-3AD203B41FA5}">
                      <a16:colId xmlns:a16="http://schemas.microsoft.com/office/drawing/2014/main" val="3256177188"/>
                    </a:ext>
                  </a:extLst>
                </a:gridCol>
                <a:gridCol w="2050543">
                  <a:extLst>
                    <a:ext uri="{9D8B030D-6E8A-4147-A177-3AD203B41FA5}">
                      <a16:colId xmlns:a16="http://schemas.microsoft.com/office/drawing/2014/main" val="3312756636"/>
                    </a:ext>
                  </a:extLst>
                </a:gridCol>
                <a:gridCol w="3555314">
                  <a:extLst>
                    <a:ext uri="{9D8B030D-6E8A-4147-A177-3AD203B41FA5}">
                      <a16:colId xmlns:a16="http://schemas.microsoft.com/office/drawing/2014/main" val="2516314450"/>
                    </a:ext>
                  </a:extLst>
                </a:gridCol>
                <a:gridCol w="1743870">
                  <a:extLst>
                    <a:ext uri="{9D8B030D-6E8A-4147-A177-3AD203B41FA5}">
                      <a16:colId xmlns:a16="http://schemas.microsoft.com/office/drawing/2014/main" val="1122193466"/>
                    </a:ext>
                  </a:extLst>
                </a:gridCol>
              </a:tblGrid>
              <a:tr h="426874">
                <a:tc>
                  <a:txBody>
                    <a:bodyPr/>
                    <a:lstStyle/>
                    <a:p>
                      <a:pPr algn="ctr">
                        <a:lnSpc>
                          <a:spcPct val="150000"/>
                        </a:lnSpc>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手机号码</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邮箱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地址</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6954720"/>
                  </a:ext>
                </a:extLst>
              </a:tr>
              <a:tr h="675644">
                <a:tc>
                  <a:txBody>
                    <a:bodyPr/>
                    <a:lstStyle/>
                    <a:p>
                      <a:pPr algn="ctr">
                        <a:lnSpc>
                          <a:spcPct val="150000"/>
                        </a:lnSpc>
                        <a:spcAft>
                          <a:spcPts val="0"/>
                        </a:spcAft>
                      </a:pPr>
                      <a:r>
                        <a:rPr lang="zh-CN" sz="2400" kern="100" dirty="0">
                          <a:effectLst/>
                        </a:rPr>
                        <a:t>沈启航</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组长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15988122404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31601404@stu.zucc.edu.cn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弘毅</a:t>
                      </a:r>
                      <a:r>
                        <a:rPr lang="en-US" sz="2400" kern="100">
                          <a:effectLst/>
                        </a:rPr>
                        <a:t>B1-614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0504925"/>
                  </a:ext>
                </a:extLst>
              </a:tr>
              <a:tr h="675644">
                <a:tc>
                  <a:txBody>
                    <a:bodyPr/>
                    <a:lstStyle/>
                    <a:p>
                      <a:pPr algn="ctr">
                        <a:lnSpc>
                          <a:spcPct val="150000"/>
                        </a:lnSpc>
                        <a:spcAft>
                          <a:spcPts val="0"/>
                        </a:spcAft>
                      </a:pPr>
                      <a:r>
                        <a:rPr lang="zh-CN" sz="2400" kern="100">
                          <a:effectLst/>
                        </a:rPr>
                        <a:t>叶柏成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组员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13588025779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31601411@stu.zucc.edu.cn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5714382"/>
                  </a:ext>
                </a:extLst>
              </a:tr>
              <a:tr h="675644">
                <a:tc>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组员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18989678901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31601410@stu.zucc.edu.cn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2494621"/>
                  </a:ext>
                </a:extLst>
              </a:tr>
              <a:tr h="675644">
                <a:tc>
                  <a:txBody>
                    <a:bodyPr/>
                    <a:lstStyle/>
                    <a:p>
                      <a:pPr algn="ctr">
                        <a:lnSpc>
                          <a:spcPct val="150000"/>
                        </a:lnSpc>
                        <a:spcAft>
                          <a:spcPts val="0"/>
                        </a:spcAft>
                      </a:pPr>
                      <a:r>
                        <a:rPr lang="zh-CN" sz="2400" kern="100">
                          <a:effectLst/>
                        </a:rPr>
                        <a:t>徐哲远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组员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15968805302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a:effectLst/>
                        </a:rPr>
                        <a:t>31601409@stu.zucc.edu.cn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弘毅</a:t>
                      </a:r>
                      <a:r>
                        <a:rPr lang="en-US" sz="2400" kern="100">
                          <a:effectLst/>
                        </a:rPr>
                        <a:t>B1-615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482989"/>
                  </a:ext>
                </a:extLst>
              </a:tr>
              <a:tr h="675644">
                <a:tc>
                  <a:txBody>
                    <a:bodyPr/>
                    <a:lstStyle/>
                    <a:p>
                      <a:pPr algn="ctr">
                        <a:lnSpc>
                          <a:spcPct val="150000"/>
                        </a:lnSpc>
                        <a:spcAft>
                          <a:spcPts val="0"/>
                        </a:spcAft>
                      </a:pPr>
                      <a:r>
                        <a:rPr lang="zh-CN" sz="2400" kern="100">
                          <a:effectLst/>
                        </a:rPr>
                        <a:t>骆佳俊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组员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18058735546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kern="100" dirty="0">
                          <a:effectLst/>
                        </a:rPr>
                        <a:t>31601215@stu.zucc.edu.cn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dirty="0">
                          <a:effectLst/>
                        </a:rPr>
                        <a:t>弘毅</a:t>
                      </a:r>
                      <a:r>
                        <a:rPr lang="en-US" sz="2400" kern="100" dirty="0">
                          <a:effectLst/>
                        </a:rPr>
                        <a:t>B2-206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7443380"/>
                  </a:ext>
                </a:extLst>
              </a:tr>
            </a:tbl>
          </a:graphicData>
        </a:graphic>
      </p:graphicFrame>
    </p:spTree>
    <p:extLst>
      <p:ext uri="{BB962C8B-B14F-4D97-AF65-F5344CB8AC3E}">
        <p14:creationId xmlns:p14="http://schemas.microsoft.com/office/powerpoint/2010/main" val="4931452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3816</Words>
  <Application>Microsoft Office PowerPoint</Application>
  <PresentationFormat>宽屏</PresentationFormat>
  <Paragraphs>1169</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Road Rage</vt:lpstr>
      <vt:lpstr>等线</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John</cp:lastModifiedBy>
  <cp:revision>109</cp:revision>
  <dcterms:created xsi:type="dcterms:W3CDTF">2017-06-08T06:40:00Z</dcterms:created>
  <dcterms:modified xsi:type="dcterms:W3CDTF">2018-11-14T02:10:48Z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