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2" r:id="rId7"/>
    <p:sldId id="278" r:id="rId8"/>
    <p:sldId id="268" r:id="rId9"/>
    <p:sldId id="277" r:id="rId10"/>
    <p:sldId id="285" r:id="rId11"/>
    <p:sldId id="286" r:id="rId12"/>
    <p:sldId id="287" r:id="rId13"/>
    <p:sldId id="294" r:id="rId14"/>
    <p:sldId id="264" r:id="rId15"/>
    <p:sldId id="292" r:id="rId16"/>
    <p:sldId id="295" r:id="rId17"/>
    <p:sldId id="293" r:id="rId18"/>
    <p:sldId id="297" r:id="rId19"/>
    <p:sldId id="298" r:id="rId20"/>
    <p:sldId id="266"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660"/>
  </p:normalViewPr>
  <p:slideViewPr>
    <p:cSldViewPr snapToGrid="0">
      <p:cViewPr varScale="1">
        <p:scale>
          <a:sx n="82" d="100"/>
          <a:sy n="82" d="100"/>
        </p:scale>
        <p:origin x="-922" y="-86"/>
      </p:cViewPr>
      <p:guideLst>
        <p:guide orient="horz" pos="2257"/>
        <p:guide pos="3871"/>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通过用例图可以知道谁将是系统相关的用户，他们希望系统提供什么样的服务，以及他们需要为系统提供的服务</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下面将具体介绍用例图中的各个组成元素</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下面将具体介绍用例图中的各个组成元素</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rPr>
              <a:t>点击</a:t>
            </a:r>
            <a:r>
              <a:rPr kumimoji="1" lang="en-US" altLang="zh-CN" sz="1335" dirty="0">
                <a:solidFill>
                  <a:schemeClr val="tx1">
                    <a:lumMod val="75000"/>
                    <a:lumOff val="25000"/>
                  </a:schemeClr>
                </a:solidFill>
              </a:rPr>
              <a:t>Logo</a:t>
            </a:r>
            <a:r>
              <a:rPr kumimoji="1" lang="zh-CN" altLang="en-US" sz="1335" dirty="0">
                <a:solidFill>
                  <a:schemeClr val="tx1">
                    <a:lumMod val="75000"/>
                    <a:lumOff val="25000"/>
                  </a:schemeClr>
                </a:solidFill>
              </a:rPr>
              <a:t>获取更多优质模板（放映模式）</a:t>
            </a:r>
            <a:endParaRPr kumimoji="1" lang="zh-CN" altLang="en-US" sz="1335"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smtClean="0">
                <a:solidFill>
                  <a:schemeClr val="bg1"/>
                </a:solidFill>
              </a:rPr>
              <a:t>2015</a:t>
            </a:r>
            <a:endParaRPr lang="zh-CN" altLang="en-US" sz="11500" b="1" dirty="0">
              <a:solidFill>
                <a:schemeClr val="bg1"/>
              </a:solidFill>
            </a:endParaRPr>
          </a:p>
        </p:txBody>
      </p:sp>
      <p:cxnSp>
        <p:nvCxnSpPr>
          <p:cNvPr id="4" name="直接连接符 3"/>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smtClean="0">
                <a:solidFill>
                  <a:schemeClr val="bg1"/>
                </a:solidFill>
                <a:latin typeface="微软雅黑" panose="020B0503020204020204" pitchFamily="34" charset="-122"/>
                <a:ea typeface="微软雅黑" panose="020B0503020204020204" pitchFamily="34" charset="-122"/>
              </a:rPr>
              <a:t>标题数字等都可以通过点击</a:t>
            </a:r>
            <a:r>
              <a:rPr lang="zh-CN" altLang="en-US" sz="1200" dirty="0">
                <a:solidFill>
                  <a:schemeClr val="bg1"/>
                </a:solidFill>
                <a:latin typeface="微软雅黑" panose="020B0503020204020204" pitchFamily="34" charset="-122"/>
                <a:ea typeface="微软雅黑" panose="020B0503020204020204" pitchFamily="34" charset="-122"/>
              </a:rPr>
              <a:t>和重新输入进行更改</a:t>
            </a:r>
            <a:r>
              <a:rPr lang="zh-CN" altLang="en-US" sz="1200" dirty="0" smtClean="0">
                <a:solidFill>
                  <a:schemeClr val="bg1"/>
                </a:solidFill>
                <a:latin typeface="微软雅黑" panose="020B0503020204020204" pitchFamily="34" charset="-122"/>
                <a:ea typeface="微软雅黑" panose="020B0503020204020204" pitchFamily="34" charset="-122"/>
              </a:rPr>
              <a:t>，建议</a:t>
            </a:r>
            <a:r>
              <a:rPr lang="zh-CN" altLang="en-US" sz="1200" dirty="0">
                <a:solidFill>
                  <a:schemeClr val="bg1"/>
                </a:solidFill>
                <a:latin typeface="微软雅黑" panose="020B0503020204020204" pitchFamily="34" charset="-122"/>
                <a:ea typeface="微软雅黑" panose="020B0503020204020204" pitchFamily="34" charset="-122"/>
              </a:rPr>
              <a:t>正文</a:t>
            </a:r>
            <a:r>
              <a:rPr lang="en-US" altLang="zh-CN" sz="1200" dirty="0" smtClean="0">
                <a:solidFill>
                  <a:schemeClr val="bg1"/>
                </a:solidFill>
                <a:latin typeface="微软雅黑" panose="020B0503020204020204" pitchFamily="34" charset="-122"/>
                <a:ea typeface="微软雅黑" panose="020B0503020204020204" pitchFamily="34" charset="-122"/>
              </a:rPr>
              <a:t>12</a:t>
            </a:r>
            <a:r>
              <a:rPr lang="zh-CN" altLang="en-US" sz="1200" dirty="0" smtClean="0">
                <a:solidFill>
                  <a:schemeClr val="bg1"/>
                </a:solidFill>
                <a:latin typeface="微软雅黑" panose="020B0503020204020204" pitchFamily="34" charset="-122"/>
                <a:ea typeface="微软雅黑" panose="020B0503020204020204" pitchFamily="34" charset="-122"/>
              </a:rPr>
              <a:t>号</a:t>
            </a:r>
            <a:r>
              <a:rPr lang="zh-CN" altLang="en-US" sz="1200" dirty="0">
                <a:solidFill>
                  <a:schemeClr val="bg1"/>
                </a:solidFill>
                <a:latin typeface="微软雅黑" panose="020B0503020204020204" pitchFamily="34" charset="-122"/>
                <a:ea typeface="微软雅黑" panose="020B0503020204020204" pitchFamily="34" charset="-122"/>
              </a:rPr>
              <a:t>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5945415" y="2502322"/>
            <a:ext cx="3881704" cy="1569660"/>
          </a:xfrm>
          <a:prstGeom prst="rect">
            <a:avLst/>
          </a:prstGeom>
        </p:spPr>
        <p:txBody>
          <a:bodyPr wrap="none">
            <a:spAutoFit/>
          </a:bodyPr>
          <a:lstStyle/>
          <a:p>
            <a:r>
              <a:rPr kumimoji="1" lang="en-US" altLang="zh-CN" sz="4800" b="1" dirty="0" smtClean="0">
                <a:solidFill>
                  <a:schemeClr val="bg1"/>
                </a:solidFill>
                <a:ea typeface="微软雅黑" panose="020B0503020204020204" pitchFamily="34" charset="-122"/>
              </a:rPr>
              <a:t>POWERPOINT</a:t>
            </a:r>
            <a:r>
              <a:rPr kumimoji="1" lang="zh-CN" altLang="en-US" sz="4800" b="1" dirty="0" smtClean="0">
                <a:solidFill>
                  <a:schemeClr val="bg1"/>
                </a:solidFill>
                <a:ea typeface="微软雅黑" panose="020B0503020204020204" pitchFamily="34" charset="-122"/>
              </a:rPr>
              <a:t> </a:t>
            </a:r>
            <a:endParaRPr kumimoji="1" lang="en-US" altLang="zh-CN" sz="4800" b="1" dirty="0" smtClean="0">
              <a:solidFill>
                <a:schemeClr val="bg1"/>
              </a:solidFill>
              <a:ea typeface="微软雅黑" panose="020B0503020204020204" pitchFamily="34" charset="-122"/>
            </a:endParaRPr>
          </a:p>
          <a:p>
            <a:r>
              <a:rPr kumimoji="1" lang="en-US" altLang="zh-CN" sz="4800" b="1" dirty="0" smtClean="0">
                <a:solidFill>
                  <a:schemeClr val="bg1"/>
                </a:solidFill>
                <a:ea typeface="微软雅黑" panose="020B0503020204020204" pitchFamily="34" charset="-122"/>
              </a:rPr>
              <a:t>TEMPLATE</a:t>
            </a:r>
            <a:endParaRPr kumimoji="1" lang="zh-CN" altLang="en-US" sz="4800" b="1" dirty="0">
              <a:solidFill>
                <a:schemeClr val="bg1"/>
              </a:solidFill>
              <a:ea typeface="微软雅黑" panose="020B0503020204020204" pitchFamily="34" charset="-122"/>
            </a:endParaRPr>
          </a:p>
        </p:txBody>
      </p:sp>
      <p:sp>
        <p:nvSpPr>
          <p:cNvPr id="8" name="矩形 7"/>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smtClean="0">
                <a:solidFill>
                  <a:schemeClr val="bg1"/>
                </a:solidFill>
              </a:rPr>
              <a:t>OfficePLUS</a:t>
            </a:r>
            <a:endParaRPr kumimoji="1" lang="zh-CN" altLang="en-US" sz="1400" dirty="0">
              <a:solidFill>
                <a:schemeClr val="bg1"/>
              </a:solidFill>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20587" y="6284533"/>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9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759460" y="1867535"/>
            <a:ext cx="6104890" cy="2865755"/>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关联用于表示参与者和用例之间的对应关系，它表示参与者使用了系统中的哪些服务（用例），或者说系统所提供的服务（用例）是被哪些参与者所使用的。</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822325" y="5400675"/>
            <a:ext cx="10547985" cy="626745"/>
          </a:xfrm>
          <a:prstGeom prst="rect">
            <a:avLst/>
          </a:prstGeom>
        </p:spPr>
        <p:txBody>
          <a:bodyPr wrap="square" lIns="68570" tIns="34289" rIns="68570" bIns="34289">
            <a:spAutoFit/>
          </a:bodyPr>
          <a:p>
            <a:pPr defTabSz="685165">
              <a:lnSpc>
                <a:spcPct val="130000"/>
              </a:lnSpc>
            </a:pPr>
            <a:r>
              <a:rPr lang="zh-CN" altLang="en-US" sz="2800" dirty="0">
                <a:solidFill>
                  <a:srgbClr val="FF0000"/>
                </a:solidFill>
                <a:latin typeface="微软雅黑" panose="020B0503020204020204" pitchFamily="34" charset="-122"/>
                <a:ea typeface="微软雅黑" panose="020B0503020204020204" pitchFamily="34" charset="-122"/>
              </a:rPr>
              <a:t>用例除了与参与者有关联关系外，用例之间也存在着一定的关系。</a:t>
            </a:r>
            <a:endParaRPr lang="zh-CN" altLang="en-US" sz="2800" dirty="0">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rcRect l="31664" t="34750" r="60995" b="59832"/>
          <a:stretch>
            <a:fillRect/>
          </a:stretch>
        </p:blipFill>
        <p:spPr>
          <a:xfrm>
            <a:off x="6967855" y="2051685"/>
            <a:ext cx="4138930" cy="2036445"/>
          </a:xfrm>
          <a:prstGeom prst="rect">
            <a:avLst/>
          </a:prstGeom>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包含关系</a:t>
            </a:r>
            <a:endParaRPr lang="zh-CN" sz="2400" b="1" dirty="0"/>
          </a:p>
        </p:txBody>
      </p:sp>
      <p:sp>
        <p:nvSpPr>
          <p:cNvPr id="63" name="矩形 62"/>
          <p:cNvSpPr/>
          <p:nvPr/>
        </p:nvSpPr>
        <p:spPr>
          <a:xfrm>
            <a:off x="533400" y="1728470"/>
            <a:ext cx="5398770" cy="344995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包含关系指的是两个用例之间的关系，其中一个用例（称为基本用例）的行为包含另一个用例（称为包含用例）的行为。表示基本用例中重用包含用例中的步骤。</a:t>
            </a:r>
            <a:endParaRPr kumimoji="0" lang="zh-CN" altLang="en-US" sz="2800" b="0" i="0" u="none" strike="noStrike" kern="0" cap="none" spc="0" normalizeH="0" baseline="0" noProof="0" dirty="0" smtClean="0">
              <a:ln>
                <a:noFill/>
              </a:ln>
              <a:effectLst/>
              <a:uLnTx/>
              <a:uFillTx/>
            </a:endParaRPr>
          </a:p>
        </p:txBody>
      </p:sp>
      <p:pic>
        <p:nvPicPr>
          <p:cNvPr id="4" name="图片 3"/>
          <p:cNvPicPr>
            <a:picLocks noChangeAspect="1"/>
          </p:cNvPicPr>
          <p:nvPr/>
        </p:nvPicPr>
        <p:blipFill>
          <a:blip r:embed="rId1"/>
          <a:srcRect l="26060" t="25632" r="39944" b="52986"/>
          <a:stretch>
            <a:fillRect/>
          </a:stretch>
        </p:blipFill>
        <p:spPr>
          <a:xfrm>
            <a:off x="5810250" y="2112010"/>
            <a:ext cx="5674360" cy="2379345"/>
          </a:xfrm>
          <a:prstGeom prst="rect">
            <a:avLst/>
          </a:prstGeom>
        </p:spPr>
      </p:pic>
    </p:spTree>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93470" y="0"/>
            <a:ext cx="8305800" cy="6858000"/>
            <a:chOff x="-648970" y="0"/>
            <a:chExt cx="8305800" cy="6858000"/>
          </a:xfrm>
        </p:grpSpPr>
        <p:sp>
          <p:nvSpPr>
            <p:cNvPr id="2" name="矩形 1"/>
            <p:cNvSpPr/>
            <p:nvPr/>
          </p:nvSpPr>
          <p:spPr>
            <a:xfrm>
              <a:off x="-64897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49428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泛化关系</a:t>
            </a:r>
            <a:endParaRPr lang="zh-CN" sz="2400" b="1" dirty="0"/>
          </a:p>
        </p:txBody>
      </p:sp>
      <p:sp>
        <p:nvSpPr>
          <p:cNvPr id="45" name="矩形 44"/>
          <p:cNvSpPr/>
          <p:nvPr/>
        </p:nvSpPr>
        <p:spPr>
          <a:xfrm>
            <a:off x="6448425" y="498475"/>
            <a:ext cx="4953000" cy="512889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泛化关系指的是一般与特殊的关系。当多个用例共同拥有一种类似的结构和行为的时候，可以将他们的共性抽象成为父用例，其他用例作为泛化关系中的子用例。在用例的泛化关系中，子用例是父用例的一种特殊形式，子用例继承了父用例所有的结构、行为和关系。</a:t>
            </a:r>
            <a:endParaRPr kumimoji="0" lang="zh-CN" altLang="en-US" sz="2800" b="0" i="0" u="none" strike="noStrike" kern="0" cap="none" spc="0" normalizeH="0" baseline="0" noProof="0" dirty="0" smtClean="0">
              <a:ln>
                <a:noFill/>
              </a:ln>
              <a:solidFill>
                <a:schemeClr val="bg1"/>
              </a:solidFill>
              <a:effectLst/>
              <a:uLnTx/>
              <a:uFillTx/>
            </a:endParaRPr>
          </a:p>
        </p:txBody>
      </p:sp>
      <p:pic>
        <p:nvPicPr>
          <p:cNvPr id="4" name="图片 3"/>
          <p:cNvPicPr>
            <a:picLocks noChangeAspect="1"/>
          </p:cNvPicPr>
          <p:nvPr/>
        </p:nvPicPr>
        <p:blipFill>
          <a:blip r:embed="rId1"/>
          <a:srcRect l="26681" t="25535" r="40671" b="54569"/>
          <a:stretch>
            <a:fillRect/>
          </a:stretch>
        </p:blipFill>
        <p:spPr>
          <a:xfrm>
            <a:off x="-1012825" y="2150745"/>
            <a:ext cx="6906895" cy="2806065"/>
          </a:xfrm>
          <a:prstGeom prst="rect">
            <a:avLst/>
          </a:prstGeom>
        </p:spPr>
      </p:pic>
    </p:spTree>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扩展关系</a:t>
            </a:r>
            <a:endParaRPr lang="zh-CN" sz="2400" b="1" dirty="0"/>
          </a:p>
        </p:txBody>
      </p:sp>
      <p:sp>
        <p:nvSpPr>
          <p:cNvPr id="63" name="矩形 62"/>
          <p:cNvSpPr/>
          <p:nvPr/>
        </p:nvSpPr>
        <p:spPr>
          <a:xfrm>
            <a:off x="533400" y="1546860"/>
            <a:ext cx="4855210" cy="4009390"/>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lang="zh-CN" altLang="en-US" sz="2800" kern="0" noProof="0" dirty="0" smtClean="0">
                <a:ln>
                  <a:noFill/>
                </a:ln>
                <a:solidFill>
                  <a:schemeClr val="tx1"/>
                </a:solidFill>
                <a:effectLst/>
                <a:uLnTx/>
                <a:uFillTx/>
                <a:latin typeface="Century Gothic" panose="020B0502020202020204"/>
                <a:ea typeface="微软雅黑" panose="020B0503020204020204" pitchFamily="34" charset="-122"/>
                <a:sym typeface="+mn-ea"/>
              </a:rPr>
              <a:t>扩展关系的基本含义与泛化关系类似。扩展关系是对基本用例的扩展，基本用例是一个完整的用例，即使没有子用例的参与，也可以完成一个完整的功能。存在一个扩展点且当被激活时，子用例才会被执行</a:t>
            </a:r>
            <a:endParaRPr kumimoji="0" lang="zh-CN" altLang="en-US" sz="2800" b="0" i="0" u="none" strike="noStrike" kern="0" cap="none" spc="0" normalizeH="0" baseline="0" noProof="0" dirty="0" smtClean="0">
              <a:ln>
                <a:noFill/>
              </a:ln>
              <a:solidFill>
                <a:schemeClr val="tx1"/>
              </a:solidFill>
              <a:effectLst/>
              <a:uLnTx/>
              <a:uFillTx/>
              <a:latin typeface="Century Gothic" panose="020B0502020202020204"/>
              <a:ea typeface="微软雅黑" panose="020B0503020204020204" pitchFamily="34" charset="-122"/>
              <a:sym typeface="+mn-ea"/>
            </a:endParaRPr>
          </a:p>
        </p:txBody>
      </p:sp>
      <p:pic>
        <p:nvPicPr>
          <p:cNvPr id="4" name="图片 3"/>
          <p:cNvPicPr>
            <a:picLocks noChangeAspect="1"/>
          </p:cNvPicPr>
          <p:nvPr/>
        </p:nvPicPr>
        <p:blipFill>
          <a:blip r:embed="rId1"/>
          <a:srcRect l="25653" t="20714" r="41289" b="51508"/>
          <a:stretch>
            <a:fillRect/>
          </a:stretch>
        </p:blipFill>
        <p:spPr>
          <a:xfrm>
            <a:off x="5537200" y="1546860"/>
            <a:ext cx="6215380" cy="3565525"/>
          </a:xfrm>
          <a:prstGeom prst="rect">
            <a:avLst/>
          </a:prstGeom>
        </p:spPr>
      </p:pic>
    </p:spTree>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440180" y="0"/>
            <a:ext cx="8305800" cy="6858000"/>
            <a:chOff x="-648970" y="0"/>
            <a:chExt cx="8305800" cy="6858000"/>
          </a:xfrm>
        </p:grpSpPr>
        <p:sp>
          <p:nvSpPr>
            <p:cNvPr id="2" name="矩形 1"/>
            <p:cNvSpPr/>
            <p:nvPr/>
          </p:nvSpPr>
          <p:spPr>
            <a:xfrm>
              <a:off x="-64897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49428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分组关系</a:t>
            </a:r>
            <a:endParaRPr lang="zh-CN" sz="2400" b="1" dirty="0"/>
          </a:p>
        </p:txBody>
      </p:sp>
      <p:sp>
        <p:nvSpPr>
          <p:cNvPr id="45" name="矩形 44"/>
          <p:cNvSpPr/>
          <p:nvPr/>
        </p:nvSpPr>
        <p:spPr>
          <a:xfrm>
            <a:off x="6448425" y="498475"/>
            <a:ext cx="4953000" cy="512889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在一些用例图中，用例的数目可能很多，这时就需要把这些用例组织起来。这种情况在一个系统包含很多子系统时会出现。另一种可能是当你按顺序和用户会谈，收集系统需求时，每个需求必须用一个单独的用例来表达，这时就需要某种方式来对这些需求进行分类。</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63" name="矩形 62"/>
          <p:cNvSpPr/>
          <p:nvPr/>
        </p:nvSpPr>
        <p:spPr>
          <a:xfrm>
            <a:off x="342900" y="4588510"/>
            <a:ext cx="4899660" cy="1770380"/>
          </a:xfrm>
          <a:prstGeom prst="rect">
            <a:avLst/>
          </a:prstGeom>
        </p:spPr>
        <p:txBody>
          <a:bodyPr wrap="square">
            <a:spAutoFit/>
          </a:bodyPr>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最直接的方法就是把相关的用例放在一个包中组织起来。一组用例可以放在一个文件夹中</a:t>
            </a:r>
            <a:endParaRPr kumimoji="0" lang="zh-CN" altLang="en-US" sz="2800" b="0" i="0" u="none" strike="noStrike" kern="0" cap="none" spc="0" normalizeH="0" baseline="0" noProof="0" dirty="0" smtClean="0">
              <a:ln>
                <a:noFill/>
              </a:ln>
              <a:effectLst/>
              <a:uLnTx/>
              <a:uFillTx/>
            </a:endParaRPr>
          </a:p>
        </p:txBody>
      </p:sp>
    </p:spTree>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包含关系</a:t>
            </a:r>
            <a:endParaRPr lang="zh-CN" sz="2400" b="1" dirty="0"/>
          </a:p>
        </p:txBody>
      </p:sp>
      <p:sp>
        <p:nvSpPr>
          <p:cNvPr id="45" name="矩形 44"/>
          <p:cNvSpPr/>
          <p:nvPr/>
        </p:nvSpPr>
        <p:spPr>
          <a:xfrm>
            <a:off x="7668363" y="960126"/>
            <a:ext cx="4004233" cy="1772793"/>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顶部“开始”面板中可以对字体、字号、颜色、行距等进行修改。</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63" name="矩形 62"/>
          <p:cNvSpPr/>
          <p:nvPr/>
        </p:nvSpPr>
        <p:spPr>
          <a:xfrm>
            <a:off x="822803" y="3230575"/>
            <a:ext cx="4004233" cy="1772793"/>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顶部“开始”面板中可以对字体、字号、颜色、行距等进行修改。</a:t>
            </a:r>
            <a:endParaRPr kumimoji="0" lang="zh-CN" altLang="en-US" sz="2800" b="0" i="0" u="none" strike="noStrike" kern="0" cap="none" spc="0" normalizeH="0" baseline="0" noProof="0" dirty="0" smtClean="0">
              <a:ln>
                <a:noFill/>
              </a:ln>
              <a:effectLst/>
              <a:uLnTx/>
              <a:uFillTx/>
            </a:endParaRPr>
          </a:p>
        </p:txBody>
      </p:sp>
    </p:spTree>
  </p:cSld>
  <p:clrMapOvr>
    <a:masterClrMapping/>
  </p:clrMapOvr>
  <p:transition spd="slow">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560" y="-889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8" name="五边形 7"/>
          <p:cNvSpPr/>
          <p:nvPr/>
        </p:nvSpPr>
        <p:spPr>
          <a:xfrm>
            <a:off x="6981190" y="4217035"/>
            <a:ext cx="4354830" cy="1949450"/>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935730" y="4213860"/>
            <a:ext cx="4246880" cy="1953895"/>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69060" y="4213860"/>
            <a:ext cx="3855085" cy="1953895"/>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177183" y="2247286"/>
            <a:ext cx="959161" cy="769441"/>
          </a:xfrm>
          <a:prstGeom prst="rect">
            <a:avLst/>
          </a:prstGeom>
          <a:noFill/>
        </p:spPr>
        <p:txBody>
          <a:bodyPr wrap="square" rtlCol="0">
            <a:spAutoFit/>
          </a:bodyPr>
          <a:lstStyle/>
          <a:p>
            <a:r>
              <a:rPr lang="en-US" altLang="zh-CN" sz="4400" b="1" dirty="0" smtClean="0">
                <a:solidFill>
                  <a:schemeClr val="bg1"/>
                </a:solidFill>
              </a:rPr>
              <a:t>01</a:t>
            </a:r>
            <a:endParaRPr lang="zh-CN" altLang="en-US" sz="4400" b="1" dirty="0">
              <a:solidFill>
                <a:schemeClr val="bg1"/>
              </a:solidFill>
            </a:endParaRPr>
          </a:p>
        </p:txBody>
      </p:sp>
      <p:sp>
        <p:nvSpPr>
          <p:cNvPr id="30" name="文本框 29"/>
          <p:cNvSpPr txBox="1"/>
          <p:nvPr/>
        </p:nvSpPr>
        <p:spPr>
          <a:xfrm>
            <a:off x="1655782" y="2911060"/>
            <a:ext cx="2105414" cy="1049020"/>
          </a:xfrm>
          <a:prstGeom prst="rect">
            <a:avLst/>
          </a:prstGeom>
          <a:noFill/>
        </p:spPr>
        <p:txBody>
          <a:bodyPr wrap="square" lIns="91424" tIns="45712" rIns="91424" bIns="45712" rtlCol="0">
            <a:spAutoFit/>
          </a:bodyPr>
          <a:lstStyle/>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识别出系统中的角色和用例</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6" name="文本框 5"/>
          <p:cNvSpPr txBox="1"/>
          <p:nvPr/>
        </p:nvSpPr>
        <p:spPr>
          <a:xfrm>
            <a:off x="2874645" y="185420"/>
            <a:ext cx="6878955" cy="829945"/>
          </a:xfrm>
          <a:prstGeom prst="rect">
            <a:avLst/>
          </a:prstGeom>
          <a:noFill/>
        </p:spPr>
        <p:txBody>
          <a:bodyPr wrap="square" rtlCol="0">
            <a:spAutoFit/>
          </a:bodyPr>
          <a:p>
            <a:r>
              <a:rPr lang="zh-CN" altLang="en-US" sz="4800" b="1"/>
              <a:t>用例图建模技术及应用</a:t>
            </a:r>
            <a:endParaRPr lang="zh-CN" altLang="en-US" sz="4800" b="1"/>
          </a:p>
        </p:txBody>
      </p:sp>
      <p:sp>
        <p:nvSpPr>
          <p:cNvPr id="11" name="文本框 10"/>
          <p:cNvSpPr txBox="1"/>
          <p:nvPr/>
        </p:nvSpPr>
        <p:spPr>
          <a:xfrm>
            <a:off x="1369060" y="1526540"/>
            <a:ext cx="9204960" cy="2245360"/>
          </a:xfrm>
          <a:prstGeom prst="rect">
            <a:avLst/>
          </a:prstGeom>
          <a:noFill/>
        </p:spPr>
        <p:txBody>
          <a:bodyPr wrap="square" rtlCol="0">
            <a:spAutoFit/>
          </a:bodyPr>
          <a:p>
            <a:r>
              <a:rPr lang="zh-CN" altLang="en-US" sz="2800">
                <a:solidFill>
                  <a:srgbClr val="FF0000"/>
                </a:solidFill>
              </a:rPr>
              <a:t>在传统的软件开方法和早期的面向对象开发方法中，描述系统的功能需求都是使用自然语言。这种做法使得系统没有一个统一的格式，随意性很大，容易产生理解上的歧义和不准确性。使用用例图模型来做系统的需求就可以解决这些问题。创建用例图模型主要包括以下三部分内容：</a:t>
            </a:r>
            <a:endParaRPr lang="en-US" altLang="zh-CN" sz="2800">
              <a:solidFill>
                <a:srgbClr val="FF0000"/>
              </a:solidFill>
            </a:endParaRPr>
          </a:p>
        </p:txBody>
      </p:sp>
      <p:sp>
        <p:nvSpPr>
          <p:cNvPr id="7" name="文本框 6"/>
          <p:cNvSpPr txBox="1"/>
          <p:nvPr/>
        </p:nvSpPr>
        <p:spPr>
          <a:xfrm>
            <a:off x="2177183" y="4265951"/>
            <a:ext cx="959161" cy="769441"/>
          </a:xfrm>
          <a:prstGeom prst="rect">
            <a:avLst/>
          </a:prstGeom>
          <a:noFill/>
        </p:spPr>
        <p:txBody>
          <a:bodyPr wrap="square" rtlCol="0">
            <a:spAutoFit/>
          </a:bodyPr>
          <a:p>
            <a:r>
              <a:rPr lang="en-US" altLang="zh-CN" sz="4400" b="1" dirty="0" smtClean="0">
                <a:solidFill>
                  <a:schemeClr val="bg1"/>
                </a:solidFill>
              </a:rPr>
              <a:t>01</a:t>
            </a:r>
            <a:endParaRPr lang="zh-CN" altLang="en-US" sz="4400" b="1" dirty="0">
              <a:solidFill>
                <a:schemeClr val="bg1"/>
              </a:solidFill>
            </a:endParaRPr>
          </a:p>
        </p:txBody>
      </p:sp>
      <p:sp>
        <p:nvSpPr>
          <p:cNvPr id="12" name="文本框 11"/>
          <p:cNvSpPr txBox="1"/>
          <p:nvPr/>
        </p:nvSpPr>
        <p:spPr>
          <a:xfrm>
            <a:off x="5648913" y="4265951"/>
            <a:ext cx="959161" cy="769441"/>
          </a:xfrm>
          <a:prstGeom prst="rect">
            <a:avLst/>
          </a:prstGeom>
          <a:noFill/>
        </p:spPr>
        <p:txBody>
          <a:bodyPr wrap="square" rtlCol="0">
            <a:spAutoFit/>
          </a:bodyPr>
          <a:p>
            <a:r>
              <a:rPr lang="en-US" altLang="zh-CN" sz="4400" b="1" dirty="0" smtClean="0">
                <a:solidFill>
                  <a:schemeClr val="bg1"/>
                </a:solidFill>
              </a:rPr>
              <a:t>02</a:t>
            </a:r>
            <a:endParaRPr lang="zh-CN" altLang="en-US" sz="4400" b="1" dirty="0">
              <a:solidFill>
                <a:schemeClr val="bg1"/>
              </a:solidFill>
            </a:endParaRPr>
          </a:p>
        </p:txBody>
      </p:sp>
      <p:sp>
        <p:nvSpPr>
          <p:cNvPr id="13" name="文本框 12"/>
          <p:cNvSpPr txBox="1"/>
          <p:nvPr/>
        </p:nvSpPr>
        <p:spPr>
          <a:xfrm>
            <a:off x="8832261" y="4265951"/>
            <a:ext cx="959161" cy="769441"/>
          </a:xfrm>
          <a:prstGeom prst="rect">
            <a:avLst/>
          </a:prstGeom>
          <a:noFill/>
        </p:spPr>
        <p:txBody>
          <a:bodyPr wrap="square" rtlCol="0">
            <a:spAutoFit/>
          </a:bodyPr>
          <a:p>
            <a:r>
              <a:rPr lang="en-US" altLang="zh-CN" sz="4400" b="1" dirty="0" smtClean="0">
                <a:solidFill>
                  <a:schemeClr val="bg1"/>
                </a:solidFill>
              </a:rPr>
              <a:t>03</a:t>
            </a:r>
            <a:endParaRPr lang="zh-CN" altLang="en-US" sz="4400" b="1" dirty="0">
              <a:solidFill>
                <a:schemeClr val="bg1"/>
              </a:solidFill>
            </a:endParaRPr>
          </a:p>
        </p:txBody>
      </p:sp>
      <p:sp>
        <p:nvSpPr>
          <p:cNvPr id="14" name="文本框 13"/>
          <p:cNvSpPr txBox="1"/>
          <p:nvPr/>
        </p:nvSpPr>
        <p:spPr>
          <a:xfrm>
            <a:off x="1655782" y="4929725"/>
            <a:ext cx="2105414" cy="1049020"/>
          </a:xfrm>
          <a:prstGeom prst="rect">
            <a:avLst/>
          </a:prstGeom>
          <a:noFill/>
        </p:spPr>
        <p:txBody>
          <a:bodyPr wrap="square" lIns="91424" tIns="45712" rIns="91424" bIns="45712" rtlCol="0">
            <a:spAutoFit/>
          </a:bodyPr>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识别出系统中的角色和用例</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5" name="文本框 29"/>
          <p:cNvSpPr txBox="1"/>
          <p:nvPr/>
        </p:nvSpPr>
        <p:spPr>
          <a:xfrm>
            <a:off x="5261416" y="4988819"/>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区分用例之间的先后次序。</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6" name="文本框 29"/>
          <p:cNvSpPr txBox="1"/>
          <p:nvPr/>
        </p:nvSpPr>
        <p:spPr>
          <a:xfrm>
            <a:off x="8346648" y="5035420"/>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创建用例图模型结构</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361315" y="1277620"/>
            <a:ext cx="11570335" cy="2306320"/>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创建用例图的第一项任务就是找到系统中的角色和用例。这项任务通常是由系统分析员通过与用户进行沟通来完成的。提出问题，了解业务需求，需要提出问题来得到所需要的答案。这些需求和得到的答案将成为创建用例图的基础信息。</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61315" y="3583940"/>
            <a:ext cx="11570335" cy="1186815"/>
          </a:xfrm>
          <a:prstGeom prst="rect">
            <a:avLst/>
          </a:prstGeom>
        </p:spPr>
        <p:txBody>
          <a:bodyPr wrap="square" lIns="68570" tIns="34289" rIns="68570" bIns="34289">
            <a:spAutoFit/>
          </a:bodyPr>
          <a:p>
            <a:pPr defTabSz="685165">
              <a:lnSpc>
                <a:spcPct val="130000"/>
              </a:lnSpc>
            </a:pPr>
            <a:r>
              <a:rPr lang="zh-CN" altLang="en-US" sz="2800" dirty="0">
                <a:latin typeface="微软雅黑" panose="020B0503020204020204" pitchFamily="34" charset="-122"/>
                <a:ea typeface="微软雅黑" panose="020B0503020204020204" pitchFamily="34" charset="-122"/>
              </a:rPr>
              <a:t>第二项任务是区分用例优先次序。某项用例必须在其他用例之前完成，因为他们之间要相互依赖。</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361315" y="4878070"/>
            <a:ext cx="11570335" cy="1186815"/>
          </a:xfrm>
          <a:prstGeom prst="rect">
            <a:avLst/>
          </a:prstGeom>
        </p:spPr>
        <p:txBody>
          <a:bodyPr wrap="square" lIns="68570" tIns="34289" rIns="68570" bIns="34289">
            <a:spAutoFit/>
          </a:bodyPr>
          <a:p>
            <a:pPr defTabSz="685165">
              <a:lnSpc>
                <a:spcPct val="130000"/>
              </a:lnSpc>
            </a:pPr>
            <a:r>
              <a:rPr lang="zh-CN" altLang="en-US" sz="2800" dirty="0">
                <a:latin typeface="微软雅黑" panose="020B0503020204020204" pitchFamily="34" charset="-122"/>
                <a:ea typeface="微软雅黑" panose="020B0503020204020204" pitchFamily="34" charset="-122"/>
              </a:rPr>
              <a:t>第三项任务是构建用例图模型。将已确定并细化的角色和用例放入用例图中。此时，再借助包含、扩展和泛化的关系给出用例之间的结构模型。</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224619" y="4868710"/>
            <a:ext cx="5064212" cy="1509642"/>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10800000">
            <a:off x="1040469" y="475441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1321037" y="1512787"/>
            <a:ext cx="5163739" cy="1149543"/>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1509642"/>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7" name="五边形 6"/>
          <p:cNvSpPr/>
          <p:nvPr/>
        </p:nvSpPr>
        <p:spPr>
          <a:xfrm>
            <a:off x="7278527" y="1733550"/>
            <a:ext cx="4006968" cy="4169857"/>
          </a:xfrm>
          <a:prstGeom prst="homePlate">
            <a:avLst>
              <a:gd name="adj" fmla="val 2822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8" name="五边形 7"/>
          <p:cNvSpPr/>
          <p:nvPr/>
        </p:nvSpPr>
        <p:spPr>
          <a:xfrm>
            <a:off x="5577320" y="1736843"/>
            <a:ext cx="3331461" cy="416026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166666" y="1733550"/>
            <a:ext cx="3397028" cy="4169853"/>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229819" y="1733550"/>
            <a:ext cx="2946182" cy="4169853"/>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008273" y="1873906"/>
            <a:ext cx="959161" cy="769441"/>
          </a:xfrm>
          <a:prstGeom prst="rect">
            <a:avLst/>
          </a:prstGeom>
          <a:noFill/>
        </p:spPr>
        <p:txBody>
          <a:bodyPr wrap="square" rtlCol="0">
            <a:spAutoFit/>
          </a:bodyPr>
          <a:lstStyle/>
          <a:p>
            <a:r>
              <a:rPr lang="en-US" altLang="zh-CN" sz="4400" b="1" dirty="0" smtClean="0">
                <a:solidFill>
                  <a:schemeClr val="bg1"/>
                </a:solidFill>
              </a:rPr>
              <a:t>01</a:t>
            </a:r>
            <a:endParaRPr lang="zh-CN" altLang="en-US" sz="4400" b="1" dirty="0">
              <a:solidFill>
                <a:schemeClr val="bg1"/>
              </a:solidFill>
            </a:endParaRPr>
          </a:p>
        </p:txBody>
      </p:sp>
      <p:sp>
        <p:nvSpPr>
          <p:cNvPr id="23" name="文本框 22"/>
          <p:cNvSpPr txBox="1"/>
          <p:nvPr/>
        </p:nvSpPr>
        <p:spPr>
          <a:xfrm>
            <a:off x="4368753" y="1873906"/>
            <a:ext cx="959161" cy="769441"/>
          </a:xfrm>
          <a:prstGeom prst="rect">
            <a:avLst/>
          </a:prstGeom>
          <a:noFill/>
        </p:spPr>
        <p:txBody>
          <a:bodyPr wrap="square" rtlCol="0">
            <a:spAutoFit/>
          </a:bodyPr>
          <a:lstStyle/>
          <a:p>
            <a:r>
              <a:rPr lang="en-US" altLang="zh-CN" sz="4400" b="1" dirty="0" smtClean="0">
                <a:solidFill>
                  <a:schemeClr val="bg1"/>
                </a:solidFill>
              </a:rPr>
              <a:t>02</a:t>
            </a:r>
            <a:endParaRPr lang="zh-CN" altLang="en-US" sz="4400" b="1" dirty="0">
              <a:solidFill>
                <a:schemeClr val="bg1"/>
              </a:solidFill>
            </a:endParaRPr>
          </a:p>
        </p:txBody>
      </p:sp>
      <p:sp>
        <p:nvSpPr>
          <p:cNvPr id="24" name="文本框 23"/>
          <p:cNvSpPr txBox="1"/>
          <p:nvPr/>
        </p:nvSpPr>
        <p:spPr>
          <a:xfrm>
            <a:off x="6756446" y="1873906"/>
            <a:ext cx="959161" cy="769441"/>
          </a:xfrm>
          <a:prstGeom prst="rect">
            <a:avLst/>
          </a:prstGeom>
          <a:noFill/>
        </p:spPr>
        <p:txBody>
          <a:bodyPr wrap="square" rtlCol="0">
            <a:spAutoFit/>
          </a:bodyPr>
          <a:lstStyle/>
          <a:p>
            <a:r>
              <a:rPr lang="en-US" altLang="zh-CN" sz="4400" b="1" dirty="0" smtClean="0">
                <a:solidFill>
                  <a:schemeClr val="bg1"/>
                </a:solidFill>
              </a:rPr>
              <a:t>03</a:t>
            </a:r>
            <a:endParaRPr lang="zh-CN" altLang="en-US" sz="4400" b="1" dirty="0">
              <a:solidFill>
                <a:schemeClr val="bg1"/>
              </a:solidFill>
            </a:endParaRPr>
          </a:p>
        </p:txBody>
      </p:sp>
      <p:sp>
        <p:nvSpPr>
          <p:cNvPr id="25" name="文本框 24"/>
          <p:cNvSpPr txBox="1"/>
          <p:nvPr/>
        </p:nvSpPr>
        <p:spPr>
          <a:xfrm>
            <a:off x="8885510" y="1873906"/>
            <a:ext cx="959161" cy="769441"/>
          </a:xfrm>
          <a:prstGeom prst="rect">
            <a:avLst/>
          </a:prstGeom>
          <a:noFill/>
        </p:spPr>
        <p:txBody>
          <a:bodyPr wrap="square" rtlCol="0">
            <a:spAutoFit/>
          </a:bodyPr>
          <a:lstStyle/>
          <a:p>
            <a:r>
              <a:rPr lang="en-US" altLang="zh-CN" sz="4400" b="1" dirty="0" smtClean="0">
                <a:solidFill>
                  <a:schemeClr val="bg1"/>
                </a:solidFill>
              </a:rPr>
              <a:t>04</a:t>
            </a:r>
            <a:endParaRPr lang="zh-CN" altLang="en-US" sz="4400" b="1" dirty="0">
              <a:solidFill>
                <a:schemeClr val="bg1"/>
              </a:solidFill>
            </a:endParaRPr>
          </a:p>
        </p:txBody>
      </p:sp>
      <p:sp>
        <p:nvSpPr>
          <p:cNvPr id="30" name="文本框 29"/>
          <p:cNvSpPr txBox="1"/>
          <p:nvPr/>
        </p:nvSpPr>
        <p:spPr>
          <a:xfrm>
            <a:off x="1486872" y="2537680"/>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4" name="文本框 29"/>
          <p:cNvSpPr txBox="1"/>
          <p:nvPr/>
        </p:nvSpPr>
        <p:spPr>
          <a:xfrm>
            <a:off x="3981256" y="2596774"/>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5" name="文本框 29"/>
          <p:cNvSpPr txBox="1"/>
          <p:nvPr/>
        </p:nvSpPr>
        <p:spPr>
          <a:xfrm>
            <a:off x="6369893" y="2615435"/>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6" name="文本框 29"/>
          <p:cNvSpPr txBox="1"/>
          <p:nvPr/>
        </p:nvSpPr>
        <p:spPr>
          <a:xfrm>
            <a:off x="8637231" y="2662089"/>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endParaRPr lang="en-US" altLang="zh-CN" sz="9600" dirty="0" smtClean="0">
              <a:solidFill>
                <a:schemeClr val="bg1"/>
              </a:solidFill>
            </a:endParaRP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072187" y="2095500"/>
            <a:ext cx="3438525"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072187" y="2680275"/>
            <a:ext cx="3438525"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172200" y="324751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72200" y="3461779"/>
            <a:ext cx="3494314" cy="1391262"/>
          </a:xfrm>
          <a:prstGeom prst="rect">
            <a:avLst/>
          </a:prstGeom>
          <a:noFill/>
        </p:spPr>
        <p:txBody>
          <a:bodyPr wrap="square" lIns="91424" tIns="45712" rIns="91424" bIns="45712" rtlCol="0">
            <a:spAutoFit/>
          </a:bodyPr>
          <a:lstStyle/>
          <a:p>
            <a:pPr>
              <a:lnSpc>
                <a:spcPct val="130000"/>
              </a:lnSpc>
            </a:pPr>
            <a:r>
              <a:rPr lang="zh-CN" altLang="en-US" sz="11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100" dirty="0" smtClean="0">
                <a:solidFill>
                  <a:schemeClr val="bg1"/>
                </a:solidFill>
                <a:latin typeface="微软雅黑" panose="020B0503020204020204" pitchFamily="34" charset="-122"/>
                <a:ea typeface="微软雅黑" panose="020B0503020204020204" pitchFamily="34" charset="-122"/>
              </a:rPr>
              <a:t>12</a:t>
            </a:r>
            <a:r>
              <a:rPr lang="zh-CN" altLang="en-US" sz="1100" dirty="0" smtClean="0">
                <a:solidFill>
                  <a:schemeClr val="bg1"/>
                </a:solidFill>
                <a:latin typeface="微软雅黑" panose="020B0503020204020204" pitchFamily="34" charset="-122"/>
                <a:ea typeface="微软雅黑" panose="020B0503020204020204" pitchFamily="34" charset="-122"/>
              </a:rPr>
              <a:t>号字，</a:t>
            </a:r>
            <a:r>
              <a:rPr lang="en-US" altLang="zh-CN" sz="1100" dirty="0" smtClean="0">
                <a:solidFill>
                  <a:schemeClr val="bg1"/>
                </a:solidFill>
                <a:latin typeface="微软雅黑" panose="020B0503020204020204" pitchFamily="34" charset="-122"/>
                <a:ea typeface="微软雅黑" panose="020B0503020204020204" pitchFamily="34" charset="-122"/>
              </a:rPr>
              <a:t>1.3</a:t>
            </a:r>
            <a:r>
              <a:rPr lang="zh-CN" altLang="en-US" sz="1100" dirty="0" smtClean="0">
                <a:solidFill>
                  <a:schemeClr val="bg1"/>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100" dirty="0" smtClean="0">
                <a:solidFill>
                  <a:schemeClr val="bg1"/>
                </a:solidFill>
                <a:latin typeface="微软雅黑" panose="020B0503020204020204" pitchFamily="34" charset="-122"/>
                <a:ea typeface="微软雅黑" panose="020B0503020204020204" pitchFamily="34" charset="-122"/>
              </a:rPr>
              <a:t>12</a:t>
            </a:r>
            <a:r>
              <a:rPr lang="zh-CN" altLang="en-US" sz="1100" dirty="0" smtClean="0">
                <a:solidFill>
                  <a:schemeClr val="bg1"/>
                </a:solidFill>
                <a:latin typeface="微软雅黑" panose="020B0503020204020204" pitchFamily="34" charset="-122"/>
                <a:ea typeface="微软雅黑" panose="020B0503020204020204" pitchFamily="34" charset="-122"/>
              </a:rPr>
              <a:t>号字，</a:t>
            </a:r>
            <a:r>
              <a:rPr lang="en-US" altLang="zh-CN" sz="1100" dirty="0" smtClean="0">
                <a:solidFill>
                  <a:schemeClr val="bg1"/>
                </a:solidFill>
                <a:latin typeface="微软雅黑" panose="020B0503020204020204" pitchFamily="34" charset="-122"/>
                <a:ea typeface="微软雅黑" panose="020B0503020204020204" pitchFamily="34" charset="-122"/>
              </a:rPr>
              <a:t>1.3</a:t>
            </a:r>
            <a:r>
              <a:rPr lang="zh-CN" altLang="en-US" sz="1100" dirty="0" smtClean="0">
                <a:solidFill>
                  <a:schemeClr val="bg1"/>
                </a:solidFill>
                <a:latin typeface="微软雅黑" panose="020B0503020204020204" pitchFamily="34" charset="-122"/>
                <a:ea typeface="微软雅黑" panose="020B0503020204020204" pitchFamily="34" charset="-122"/>
              </a:rPr>
              <a:t>倍字间距。</a:t>
            </a:r>
            <a:endParaRPr kumimoji="1" lang="en-US" altLang="zh-CN" sz="11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smtClean="0">
                <a:solidFill>
                  <a:schemeClr val="bg1"/>
                </a:solidFill>
              </a:rPr>
              <a:t>2015</a:t>
            </a:r>
            <a:endParaRPr lang="zh-CN" altLang="en-US" sz="11500" b="1" dirty="0">
              <a:solidFill>
                <a:schemeClr val="bg1"/>
              </a:solidFill>
            </a:endParaRPr>
          </a:p>
        </p:txBody>
      </p:sp>
      <p:cxnSp>
        <p:nvCxnSpPr>
          <p:cNvPr id="3" name="直接连接符 2"/>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smtClean="0">
                <a:solidFill>
                  <a:schemeClr val="bg1"/>
                </a:solidFill>
                <a:latin typeface="微软雅黑" panose="020B0503020204020204" pitchFamily="34" charset="-122"/>
                <a:ea typeface="微软雅黑" panose="020B0503020204020204" pitchFamily="34" charset="-122"/>
              </a:rPr>
              <a:t>标题数字等都可以通过点击</a:t>
            </a:r>
            <a:r>
              <a:rPr lang="zh-CN" altLang="en-US" sz="1200" dirty="0">
                <a:solidFill>
                  <a:schemeClr val="bg1"/>
                </a:solidFill>
                <a:latin typeface="微软雅黑" panose="020B0503020204020204" pitchFamily="34" charset="-122"/>
                <a:ea typeface="微软雅黑" panose="020B0503020204020204" pitchFamily="34" charset="-122"/>
              </a:rPr>
              <a:t>和重新输入进行更改</a:t>
            </a:r>
            <a:r>
              <a:rPr lang="zh-CN" altLang="en-US" sz="1200" dirty="0" smtClean="0">
                <a:solidFill>
                  <a:schemeClr val="bg1"/>
                </a:solidFill>
                <a:latin typeface="微软雅黑" panose="020B0503020204020204" pitchFamily="34" charset="-122"/>
                <a:ea typeface="微软雅黑" panose="020B0503020204020204" pitchFamily="34" charset="-122"/>
              </a:rPr>
              <a:t>，建议</a:t>
            </a:r>
            <a:r>
              <a:rPr lang="zh-CN" altLang="en-US" sz="1200" dirty="0">
                <a:solidFill>
                  <a:schemeClr val="bg1"/>
                </a:solidFill>
                <a:latin typeface="微软雅黑" panose="020B0503020204020204" pitchFamily="34" charset="-122"/>
                <a:ea typeface="微软雅黑" panose="020B0503020204020204" pitchFamily="34" charset="-122"/>
              </a:rPr>
              <a:t>正文</a:t>
            </a:r>
            <a:r>
              <a:rPr lang="en-US" altLang="zh-CN" sz="1200" dirty="0" smtClean="0">
                <a:solidFill>
                  <a:schemeClr val="bg1"/>
                </a:solidFill>
                <a:latin typeface="微软雅黑" panose="020B0503020204020204" pitchFamily="34" charset="-122"/>
                <a:ea typeface="微软雅黑" panose="020B0503020204020204" pitchFamily="34" charset="-122"/>
              </a:rPr>
              <a:t>12</a:t>
            </a:r>
            <a:r>
              <a:rPr lang="zh-CN" altLang="en-US" sz="1200" dirty="0" smtClean="0">
                <a:solidFill>
                  <a:schemeClr val="bg1"/>
                </a:solidFill>
                <a:latin typeface="微软雅黑" panose="020B0503020204020204" pitchFamily="34" charset="-122"/>
                <a:ea typeface="微软雅黑" panose="020B0503020204020204" pitchFamily="34" charset="-122"/>
              </a:rPr>
              <a:t>号</a:t>
            </a:r>
            <a:r>
              <a:rPr lang="zh-CN" altLang="en-US" sz="1200" dirty="0">
                <a:solidFill>
                  <a:schemeClr val="bg1"/>
                </a:solidFill>
                <a:latin typeface="微软雅黑" panose="020B0503020204020204" pitchFamily="34" charset="-122"/>
                <a:ea typeface="微软雅黑" panose="020B0503020204020204" pitchFamily="34" charset="-122"/>
              </a:rPr>
              <a:t>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5945415" y="2502322"/>
            <a:ext cx="2337499" cy="1569660"/>
          </a:xfrm>
          <a:prstGeom prst="rect">
            <a:avLst/>
          </a:prstGeom>
        </p:spPr>
        <p:txBody>
          <a:bodyPr wrap="none">
            <a:spAutoFit/>
          </a:bodyPr>
          <a:lstStyle/>
          <a:p>
            <a:r>
              <a:rPr kumimoji="1" lang="en-US" altLang="zh-CN" sz="4800" dirty="0" smtClean="0">
                <a:solidFill>
                  <a:schemeClr val="bg1"/>
                </a:solidFill>
                <a:latin typeface="微软雅黑" panose="020B0503020204020204" pitchFamily="34" charset="-122"/>
                <a:ea typeface="微软雅黑" panose="020B0503020204020204" pitchFamily="34" charset="-122"/>
              </a:rPr>
              <a:t>THANK</a:t>
            </a:r>
            <a:endParaRPr kumimoji="1" lang="en-US" altLang="zh-CN" sz="4800" dirty="0" smtClean="0">
              <a:solidFill>
                <a:schemeClr val="bg1"/>
              </a:solidFill>
              <a:latin typeface="微软雅黑" panose="020B0503020204020204" pitchFamily="34" charset="-122"/>
              <a:ea typeface="微软雅黑" panose="020B0503020204020204" pitchFamily="34" charset="-122"/>
            </a:endParaRPr>
          </a:p>
          <a:p>
            <a:r>
              <a:rPr kumimoji="1" lang="en-US" altLang="zh-CN" sz="4800" dirty="0" smtClean="0">
                <a:solidFill>
                  <a:schemeClr val="bg1"/>
                </a:solidFill>
                <a:latin typeface="微软雅黑" panose="020B0503020204020204" pitchFamily="34" charset="-122"/>
                <a:ea typeface="微软雅黑" panose="020B0503020204020204" pitchFamily="34" charset="-122"/>
              </a:rPr>
              <a:t>YOU!</a:t>
            </a:r>
            <a:endParaRPr kumimoji="1"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smtClean="0">
                <a:solidFill>
                  <a:schemeClr val="bg1"/>
                </a:solidFill>
              </a:rPr>
              <a:t>OfficePLUS</a:t>
            </a:r>
            <a:endParaRPr kumimoji="1" lang="zh-CN" altLang="en-US" sz="1400" dirty="0">
              <a:solidFill>
                <a:schemeClr val="bg1"/>
              </a:solidFill>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en-US" altLang="zh-CN"/>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11" name="文本框 10"/>
          <p:cNvSpPr txBox="1"/>
          <p:nvPr/>
        </p:nvSpPr>
        <p:spPr>
          <a:xfrm>
            <a:off x="3771178" y="419091"/>
            <a:ext cx="3736435" cy="58356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用例图的定义</a:t>
            </a:r>
            <a:endParaRPr lang="zh-CN" altLang="en-US" sz="3200" dirty="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7299894" y="2210852"/>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04644" y="2210852"/>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442835" y="2117090"/>
            <a:ext cx="4662170" cy="3425825"/>
          </a:xfrm>
          <a:prstGeom prst="rect">
            <a:avLst/>
          </a:prstGeom>
        </p:spPr>
        <p:txBody>
          <a:bodyPr wrap="square" lIns="68570" tIns="34289" rIns="68570" bIns="34289">
            <a:spAutoFit/>
          </a:bodyPr>
          <a:lstStyle/>
          <a:p>
            <a:pPr defTabSz="685165">
              <a:lnSpc>
                <a:spcPct val="130000"/>
              </a:lnSpc>
            </a:pPr>
            <a:r>
              <a:rPr lang="zh-CN" sz="2800" dirty="0">
                <a:latin typeface="微软雅黑" panose="020B0503020204020204" pitchFamily="34" charset="-122"/>
                <a:ea typeface="微软雅黑" panose="020B0503020204020204" pitchFamily="34" charset="-122"/>
              </a:rPr>
              <a:t>用例图</a:t>
            </a:r>
            <a:r>
              <a:rPr lang="en-US" altLang="zh-CN" sz="2800" dirty="0">
                <a:latin typeface="微软雅黑" panose="020B0503020204020204" pitchFamily="34" charset="-122"/>
                <a:ea typeface="微软雅黑" panose="020B0503020204020204" pitchFamily="34" charset="-122"/>
              </a:rPr>
              <a:t>(Use Case Diagram)</a:t>
            </a:r>
            <a:r>
              <a:rPr lang="zh-CN" altLang="en-US" sz="2800" dirty="0">
                <a:latin typeface="微软雅黑" panose="020B0503020204020204" pitchFamily="34" charset="-122"/>
                <a:ea typeface="微软雅黑" panose="020B0503020204020204" pitchFamily="34" charset="-122"/>
              </a:rPr>
              <a:t>是显示一组用例、参与者以及它们之间关系的一种图。</a:t>
            </a:r>
            <a:endParaRPr lang="zh-CN" altLang="en-US" sz="2800" dirty="0">
              <a:latin typeface="微软雅黑" panose="020B0503020204020204" pitchFamily="34" charset="-122"/>
              <a:ea typeface="微软雅黑" panose="020B0503020204020204" pitchFamily="34" charset="-122"/>
            </a:endParaRPr>
          </a:p>
          <a:p>
            <a:pPr defTabSz="685165">
              <a:lnSpc>
                <a:spcPct val="130000"/>
              </a:lnSpc>
            </a:pPr>
            <a:r>
              <a:rPr lang="zh-CN" altLang="en-US" sz="2800" dirty="0">
                <a:latin typeface="微软雅黑" panose="020B0503020204020204" pitchFamily="34" charset="-122"/>
                <a:ea typeface="微软雅黑" panose="020B0503020204020204" pitchFamily="34" charset="-122"/>
              </a:rPr>
              <a:t>用例图在</a:t>
            </a: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中是非常特别的图形元素，它描述了用户希望如何使用一个系统。</a:t>
            </a:r>
            <a:endParaRPr lang="zh-CN" altLang="en-US" sz="2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l="25218" t="19771" r="40881" b="47983"/>
          <a:stretch>
            <a:fillRect/>
          </a:stretch>
        </p:blipFill>
        <p:spPr>
          <a:xfrm>
            <a:off x="814070" y="2175510"/>
            <a:ext cx="5704205" cy="3422650"/>
          </a:xfrm>
          <a:prstGeom prst="rect">
            <a:avLst/>
          </a:prstGeom>
        </p:spPr>
      </p:pic>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506856"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14" name="矩形 13"/>
          <p:cNvSpPr/>
          <p:nvPr/>
        </p:nvSpPr>
        <p:spPr>
          <a:xfrm>
            <a:off x="1336082" y="1892161"/>
            <a:ext cx="9838649" cy="3425825"/>
          </a:xfrm>
          <a:prstGeom prst="rect">
            <a:avLst/>
          </a:prstGeom>
        </p:spPr>
        <p:txBody>
          <a:bodyPr wrap="square" lIns="68570" tIns="34289" rIns="68570" bIns="34289">
            <a:spAutoFit/>
          </a:bodyPr>
          <a:lstStyle/>
          <a:p>
            <a:pPr defTabSz="685165">
              <a:lnSpc>
                <a:spcPct val="130000"/>
              </a:lnSpc>
            </a:pPr>
            <a:r>
              <a:rPr lang="zh-CN" altLang="en-US" sz="2800" dirty="0">
                <a:solidFill>
                  <a:schemeClr val="tx2">
                    <a:lumMod val="75000"/>
                  </a:schemeClr>
                </a:solidFill>
                <a:latin typeface="微软雅黑" panose="020B0503020204020204" pitchFamily="34" charset="-122"/>
                <a:ea typeface="微软雅黑" panose="020B0503020204020204" pitchFamily="34" charset="-122"/>
              </a:rPr>
              <a:t>用例图从用户的角度而不是开发者的角度来描述对软件产品的需求，分析产品所需的功能和动态行为。用例图常用来对需求进行建模，用例图在系统的整个分析、设计和开发阶段是非常重要的，它的正确与否直接影响到客户对最终实现的产品的，满意度。用例图被广泛使用在各种开发活动中，但他最常用于描述系统以及子系统。</a:t>
            </a:r>
            <a:endParaRPr lang="zh-CN" altLang="en-US" sz="2800"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560" y="-889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8" name="五边形 7"/>
          <p:cNvSpPr/>
          <p:nvPr/>
        </p:nvSpPr>
        <p:spPr>
          <a:xfrm>
            <a:off x="6981190" y="1892300"/>
            <a:ext cx="4354830" cy="302323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935730" y="1889125"/>
            <a:ext cx="4246880" cy="3030220"/>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69060" y="1889125"/>
            <a:ext cx="3855085" cy="3030220"/>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6" name="文本框 5"/>
          <p:cNvSpPr txBox="1"/>
          <p:nvPr/>
        </p:nvSpPr>
        <p:spPr>
          <a:xfrm>
            <a:off x="3573145" y="630555"/>
            <a:ext cx="6878955" cy="829945"/>
          </a:xfrm>
          <a:prstGeom prst="rect">
            <a:avLst/>
          </a:prstGeom>
          <a:noFill/>
        </p:spPr>
        <p:txBody>
          <a:bodyPr wrap="square" rtlCol="0">
            <a:spAutoFit/>
          </a:bodyPr>
          <a:p>
            <a:r>
              <a:rPr lang="zh-CN" altLang="en-US" sz="4800" b="1"/>
              <a:t>用例图的主要作用</a:t>
            </a:r>
            <a:endParaRPr lang="zh-CN" altLang="en-US" sz="4800" b="1"/>
          </a:p>
        </p:txBody>
      </p:sp>
      <p:sp>
        <p:nvSpPr>
          <p:cNvPr id="11" name="文本框 10"/>
          <p:cNvSpPr txBox="1"/>
          <p:nvPr/>
        </p:nvSpPr>
        <p:spPr>
          <a:xfrm>
            <a:off x="1740535" y="5481955"/>
            <a:ext cx="9204960" cy="521970"/>
          </a:xfrm>
          <a:prstGeom prst="rect">
            <a:avLst/>
          </a:prstGeom>
          <a:noFill/>
        </p:spPr>
        <p:txBody>
          <a:bodyPr wrap="square" rtlCol="0">
            <a:spAutoFit/>
          </a:bodyPr>
          <a:p>
            <a:r>
              <a:rPr lang="zh-CN" altLang="en-US" sz="2800">
                <a:solidFill>
                  <a:srgbClr val="FF0000"/>
                </a:solidFill>
              </a:rPr>
              <a:t>画好用例图是系统从软件需求到最终实现的第一步。</a:t>
            </a:r>
            <a:endParaRPr lang="zh-CN" altLang="en-US" sz="2800">
              <a:solidFill>
                <a:srgbClr val="FF0000"/>
              </a:solidFill>
            </a:endParaRPr>
          </a:p>
        </p:txBody>
      </p:sp>
      <p:sp>
        <p:nvSpPr>
          <p:cNvPr id="7" name="文本框 6"/>
          <p:cNvSpPr txBox="1"/>
          <p:nvPr/>
        </p:nvSpPr>
        <p:spPr>
          <a:xfrm>
            <a:off x="2177183" y="1941216"/>
            <a:ext cx="959161" cy="769441"/>
          </a:xfrm>
          <a:prstGeom prst="rect">
            <a:avLst/>
          </a:prstGeom>
          <a:noFill/>
        </p:spPr>
        <p:txBody>
          <a:bodyPr wrap="square" rtlCol="0">
            <a:spAutoFit/>
          </a:bodyPr>
          <a:p>
            <a:r>
              <a:rPr lang="en-US" altLang="zh-CN" sz="4400" b="1" dirty="0" smtClean="0">
                <a:solidFill>
                  <a:schemeClr val="bg1"/>
                </a:solidFill>
              </a:rPr>
              <a:t>01</a:t>
            </a:r>
            <a:endParaRPr lang="zh-CN" altLang="en-US" sz="4400" b="1" dirty="0">
              <a:solidFill>
                <a:schemeClr val="bg1"/>
              </a:solidFill>
            </a:endParaRPr>
          </a:p>
        </p:txBody>
      </p:sp>
      <p:sp>
        <p:nvSpPr>
          <p:cNvPr id="12" name="文本框 11"/>
          <p:cNvSpPr txBox="1"/>
          <p:nvPr/>
        </p:nvSpPr>
        <p:spPr>
          <a:xfrm>
            <a:off x="5648913" y="1941216"/>
            <a:ext cx="959161" cy="769441"/>
          </a:xfrm>
          <a:prstGeom prst="rect">
            <a:avLst/>
          </a:prstGeom>
          <a:noFill/>
        </p:spPr>
        <p:txBody>
          <a:bodyPr wrap="square" rtlCol="0">
            <a:spAutoFit/>
          </a:bodyPr>
          <a:p>
            <a:r>
              <a:rPr lang="en-US" altLang="zh-CN" sz="4400" b="1" dirty="0" smtClean="0">
                <a:solidFill>
                  <a:schemeClr val="bg1"/>
                </a:solidFill>
              </a:rPr>
              <a:t>02</a:t>
            </a:r>
            <a:endParaRPr lang="zh-CN" altLang="en-US" sz="4400" b="1" dirty="0">
              <a:solidFill>
                <a:schemeClr val="bg1"/>
              </a:solidFill>
            </a:endParaRPr>
          </a:p>
        </p:txBody>
      </p:sp>
      <p:sp>
        <p:nvSpPr>
          <p:cNvPr id="13" name="文本框 12"/>
          <p:cNvSpPr txBox="1"/>
          <p:nvPr/>
        </p:nvSpPr>
        <p:spPr>
          <a:xfrm>
            <a:off x="8832261" y="1941216"/>
            <a:ext cx="959161" cy="769441"/>
          </a:xfrm>
          <a:prstGeom prst="rect">
            <a:avLst/>
          </a:prstGeom>
          <a:noFill/>
        </p:spPr>
        <p:txBody>
          <a:bodyPr wrap="square" rtlCol="0">
            <a:spAutoFit/>
          </a:bodyPr>
          <a:p>
            <a:r>
              <a:rPr lang="en-US" altLang="zh-CN" sz="4400" b="1" dirty="0" smtClean="0">
                <a:solidFill>
                  <a:schemeClr val="bg1"/>
                </a:solidFill>
              </a:rPr>
              <a:t>03</a:t>
            </a:r>
            <a:endParaRPr lang="zh-CN" altLang="en-US" sz="4400" b="1" dirty="0">
              <a:solidFill>
                <a:schemeClr val="bg1"/>
              </a:solidFill>
            </a:endParaRPr>
          </a:p>
        </p:txBody>
      </p:sp>
      <p:sp>
        <p:nvSpPr>
          <p:cNvPr id="14" name="文本框 13"/>
          <p:cNvSpPr txBox="1"/>
          <p:nvPr/>
        </p:nvSpPr>
        <p:spPr>
          <a:xfrm>
            <a:off x="1603712" y="2792950"/>
            <a:ext cx="2105414" cy="2008505"/>
          </a:xfrm>
          <a:prstGeom prst="rect">
            <a:avLst/>
          </a:prstGeom>
          <a:noFill/>
        </p:spPr>
        <p:txBody>
          <a:bodyPr wrap="square" lIns="91424" tIns="45712" rIns="91424" bIns="45712" rtlCol="0">
            <a:spAutoFit/>
          </a:bodyPr>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用来描述将要开发系统的功能需求和系统的使用场景。</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5" name="文本框 29"/>
          <p:cNvSpPr txBox="1"/>
          <p:nvPr/>
        </p:nvSpPr>
        <p:spPr>
          <a:xfrm>
            <a:off x="5223951" y="2794259"/>
            <a:ext cx="2105414" cy="2008505"/>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作为设计和开发过程的基础，促进各阶段开发工作的进展。</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6" name="文本框 29"/>
          <p:cNvSpPr txBox="1"/>
          <p:nvPr/>
        </p:nvSpPr>
        <p:spPr>
          <a:xfrm>
            <a:off x="8346648" y="2793870"/>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用于验证与确认系统需求。</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1875" r="21875"/>
          <a:stretch>
            <a:fillRect/>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00425" y="1020386"/>
            <a:ext cx="8601075"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参与者（</a:t>
            </a:r>
            <a:r>
              <a:rPr lang="en-US" altLang="zh-CN" sz="2400" dirty="0">
                <a:latin typeface="微软雅黑" panose="020B0503020204020204" pitchFamily="34" charset="-122"/>
                <a:ea typeface="微软雅黑" panose="020B0503020204020204" pitchFamily="34" charset="-122"/>
              </a:rPr>
              <a:t>Actor</a:t>
            </a:r>
            <a:r>
              <a:rPr lang="zh-CN" altLang="en-US" sz="2400" dirty="0">
                <a:latin typeface="微软雅黑" panose="020B0503020204020204" pitchFamily="34" charset="-122"/>
                <a:ea typeface="微软雅黑" panose="020B0503020204020204" pitchFamily="34" charset="-122"/>
              </a:rPr>
              <a:t>）：也称为角色，它代表系统的用户</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4088935" y="2398148"/>
            <a:ext cx="8103065"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系统边界（</a:t>
            </a:r>
            <a:r>
              <a:rPr lang="en-US" altLang="zh-CN" sz="2400" dirty="0">
                <a:latin typeface="微软雅黑" panose="020B0503020204020204" pitchFamily="34" charset="-122"/>
                <a:ea typeface="微软雅黑" panose="020B0503020204020204" pitchFamily="34" charset="-122"/>
              </a:rPr>
              <a:t>System Scope</a:t>
            </a:r>
            <a:r>
              <a:rPr lang="zh-CN" altLang="en-US" sz="2400" dirty="0">
                <a:latin typeface="微软雅黑" panose="020B0503020204020204" pitchFamily="34" charset="-122"/>
                <a:ea typeface="微软雅黑" panose="020B0503020204020204" pitchFamily="34" charset="-122"/>
              </a:rPr>
              <a:t>）：它确定系统的范围</a:t>
            </a:r>
            <a:endParaRPr lang="zh-CN" altLang="en-US" sz="2400" dirty="0">
              <a:latin typeface="微软雅黑" panose="020B0503020204020204" pitchFamily="34" charset="-122"/>
              <a:ea typeface="微软雅黑" panose="020B0503020204020204" pitchFamily="34" charset="-122"/>
            </a:endParaRPr>
          </a:p>
        </p:txBody>
      </p:sp>
      <p:sp>
        <p:nvSpPr>
          <p:cNvPr id="19" name="矩形 18"/>
          <p:cNvSpPr/>
          <p:nvPr/>
        </p:nvSpPr>
        <p:spPr>
          <a:xfrm>
            <a:off x="3993684" y="4032332"/>
            <a:ext cx="8360241"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用例（</a:t>
            </a:r>
            <a:r>
              <a:rPr lang="en-US" altLang="zh-CN" sz="2400" dirty="0">
                <a:latin typeface="微软雅黑" panose="020B0503020204020204" pitchFamily="34" charset="-122"/>
                <a:ea typeface="微软雅黑" panose="020B0503020204020204" pitchFamily="34" charset="-122"/>
              </a:rPr>
              <a:t>Use Case</a:t>
            </a:r>
            <a:r>
              <a:rPr lang="zh-CN" altLang="en-US" sz="2400" dirty="0">
                <a:latin typeface="微软雅黑" panose="020B0503020204020204" pitchFamily="34" charset="-122"/>
                <a:ea typeface="微软雅黑" panose="020B0503020204020204" pitchFamily="34" charset="-122"/>
              </a:rPr>
              <a:t>）：它代表系统提供的服务。</a:t>
            </a:r>
            <a:endParaRPr lang="zh-CN" altLang="en-US" sz="2400" dirty="0">
              <a:latin typeface="微软雅黑" panose="020B0503020204020204" pitchFamily="34" charset="-122"/>
              <a:ea typeface="微软雅黑" panose="020B0503020204020204" pitchFamily="34" charset="-122"/>
            </a:endParaRPr>
          </a:p>
        </p:txBody>
      </p:sp>
      <p:sp>
        <p:nvSpPr>
          <p:cNvPr id="20" name="矩形 19"/>
          <p:cNvSpPr/>
          <p:nvPr/>
        </p:nvSpPr>
        <p:spPr>
          <a:xfrm>
            <a:off x="3507123" y="5447290"/>
            <a:ext cx="8837277"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）：它代表参与者与用例间的关系。</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582" y="1368299"/>
            <a:ext cx="701675" cy="4030980"/>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用例图的组成元素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rcRect l="9621" t="77536" r="89047" b="20213"/>
          <a:stretch>
            <a:fillRect/>
          </a:stretch>
        </p:blipFill>
        <p:spPr>
          <a:xfrm>
            <a:off x="2357120" y="5490845"/>
            <a:ext cx="513715" cy="578485"/>
          </a:xfrm>
          <a:prstGeom prst="rect">
            <a:avLst/>
          </a:prstGeom>
        </p:spPr>
      </p:pic>
      <p:pic>
        <p:nvPicPr>
          <p:cNvPr id="3" name="图片 2"/>
          <p:cNvPicPr>
            <a:picLocks noChangeAspect="1"/>
          </p:cNvPicPr>
          <p:nvPr/>
        </p:nvPicPr>
        <p:blipFill>
          <a:blip r:embed="rId2"/>
          <a:srcRect l="9400" t="64869" r="88881" b="32673"/>
          <a:stretch>
            <a:fillRect/>
          </a:stretch>
        </p:blipFill>
        <p:spPr>
          <a:xfrm>
            <a:off x="2950210" y="3984625"/>
            <a:ext cx="560705" cy="534035"/>
          </a:xfrm>
          <a:prstGeom prst="rect">
            <a:avLst/>
          </a:prstGeom>
        </p:spPr>
      </p:pic>
      <p:pic>
        <p:nvPicPr>
          <p:cNvPr id="9" name="图片 8"/>
          <p:cNvPicPr>
            <a:picLocks noChangeAspect="1"/>
          </p:cNvPicPr>
          <p:nvPr/>
        </p:nvPicPr>
        <p:blipFill>
          <a:blip r:embed="rId2"/>
          <a:srcRect l="9592" t="67993" r="88797" b="29467"/>
          <a:stretch>
            <a:fillRect/>
          </a:stretch>
        </p:blipFill>
        <p:spPr>
          <a:xfrm>
            <a:off x="2357120" y="952500"/>
            <a:ext cx="525145" cy="551815"/>
          </a:xfrm>
          <a:prstGeom prst="rect">
            <a:avLst/>
          </a:prstGeom>
        </p:spPr>
      </p:pic>
      <p:pic>
        <p:nvPicPr>
          <p:cNvPr id="10" name="图片 9"/>
          <p:cNvPicPr>
            <a:picLocks noChangeAspect="1"/>
          </p:cNvPicPr>
          <p:nvPr/>
        </p:nvPicPr>
        <p:blipFill>
          <a:blip r:embed="rId2"/>
          <a:srcRect l="9620" t="61701" r="88938" b="35757"/>
          <a:stretch>
            <a:fillRect/>
          </a:stretch>
        </p:blipFill>
        <p:spPr>
          <a:xfrm>
            <a:off x="3165475" y="2392680"/>
            <a:ext cx="470535" cy="552450"/>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361315" y="1277620"/>
            <a:ext cx="6656070" cy="4545330"/>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参与者是系统外部的一个人或者物，它以某种方式参与了系统的执行过程。参与者不是特指人，是指系统以外的，在使用系统或与系统交互中扮演的角色。因此参与者可以是人，也可以是事物，也可以是时间或其他系统等。</a:t>
            </a:r>
            <a:r>
              <a:rPr lang="zh-CN" altLang="en-US" sz="2800"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sz="28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7290672" y="38622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7290672" y="447252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7555230" y="3862070"/>
            <a:ext cx="3679190" cy="546735"/>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建立系统的外部用户模型。</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7555230" y="4558665"/>
            <a:ext cx="3679190" cy="1026160"/>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对系统边界之外的对象进行描述。</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7290435" y="3147695"/>
            <a:ext cx="3679190" cy="546735"/>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参与者的作用：</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292735" y="5935345"/>
            <a:ext cx="11773535" cy="546735"/>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参与者是用例图的一个重要组成部分，它代表参与系统交互的用户、设备或另一个系统</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rcRect l="52389" t="29486" r="43418" b="61180"/>
          <a:stretch>
            <a:fillRect/>
          </a:stretch>
        </p:blipFill>
        <p:spPr>
          <a:xfrm>
            <a:off x="9500870" y="779145"/>
            <a:ext cx="1964690" cy="2915285"/>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361315" y="1277620"/>
            <a:ext cx="6656070" cy="4545330"/>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用例是代表系统中各个项目相关人员之间根据系统的行为所达成的契约。用例描述了在不同条件下，针对某一项目相关人员的请求，系统对其做出的响应。也就是说用例指的是对一组动作的描述，系统通过执行这些动作将对用例的参与者产生可以看到的结果，用来描述参与者可以感受到的系统服务或功能</a:t>
            </a:r>
            <a:endParaRPr lang="zh-CN" altLang="en-US" sz="28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rcRect l="37690" t="30574" r="54138" b="64817"/>
          <a:stretch>
            <a:fillRect/>
          </a:stretch>
        </p:blipFill>
        <p:spPr>
          <a:xfrm>
            <a:off x="7302500" y="1366520"/>
            <a:ext cx="3829050" cy="1439545"/>
          </a:xfrm>
          <a:prstGeom prst="rect">
            <a:avLst/>
          </a:prstGeom>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320504" y="3746030"/>
            <a:ext cx="5064212" cy="294449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描述了用户提出的一些可见需求，对应一个具体的用户目标。使用用例可以促进与用户的沟通，正确地理解需求，同时也可以用划分系统与外部实体的界限，是面向对象分析与设计的起点，是类、对象、操作的来源</a:t>
            </a:r>
            <a:endParaRPr lang="zh-CN" sz="2400" dirty="0">
              <a:latin typeface="微软雅黑" panose="020B0503020204020204" pitchFamily="34" charset="-122"/>
              <a:ea typeface="微软雅黑" panose="020B0503020204020204" pitchFamily="34" charset="-122"/>
            </a:endParaRPr>
          </a:p>
        </p:txBody>
      </p:sp>
      <p:sp>
        <p:nvSpPr>
          <p:cNvPr id="11" name="等腰三角形 10"/>
          <p:cNvSpPr/>
          <p:nvPr/>
        </p:nvSpPr>
        <p:spPr>
          <a:xfrm rot="10800000">
            <a:off x="1136354" y="349838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1321037" y="1512787"/>
            <a:ext cx="5163739" cy="198564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用例是从系统的使用角度描述系统中的信息，即在系统的外部所能看到的系统的功能，而不是考虑系统内部对该功能的具体实现方式</a:t>
            </a:r>
            <a:endParaRPr lang="zh-CN" sz="24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795955" y="3408424"/>
            <a:ext cx="5064212" cy="54673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用例把执行的结果反馈给参与者。</a:t>
            </a:r>
            <a:endParaRPr lang="zh-CN" sz="2400"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6484805" y="139801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795955" y="1639314"/>
            <a:ext cx="5064212" cy="546735"/>
          </a:xfrm>
          <a:prstGeom prst="rect">
            <a:avLst/>
          </a:prstGeom>
        </p:spPr>
        <p:txBody>
          <a:bodyPr wrap="square" lIns="68570" tIns="34289" rIns="68570" bIns="34289">
            <a:spAutoFit/>
          </a:bodyPr>
          <a:p>
            <a:pPr defTabSz="685165">
              <a:lnSpc>
                <a:spcPct val="130000"/>
              </a:lnSpc>
            </a:pPr>
            <a:r>
              <a:rPr lang="zh-CN" sz="2400" dirty="0">
                <a:latin typeface="微软雅黑" panose="020B0503020204020204" pitchFamily="34" charset="-122"/>
                <a:ea typeface="微软雅黑" panose="020B0503020204020204" pitchFamily="34" charset="-122"/>
              </a:rPr>
              <a:t>用例通常由某个参与者来执行。</a:t>
            </a:r>
            <a:endParaRPr lang="zh-CN" sz="2400" dirty="0">
              <a:latin typeface="微软雅黑" panose="020B0503020204020204" pitchFamily="34" charset="-122"/>
              <a:ea typeface="微软雅黑" panose="020B0503020204020204" pitchFamily="34" charset="-122"/>
            </a:endParaRPr>
          </a:p>
        </p:txBody>
      </p:sp>
      <p:sp>
        <p:nvSpPr>
          <p:cNvPr id="6" name="等腰三角形 5"/>
          <p:cNvSpPr/>
          <p:nvPr/>
        </p:nvSpPr>
        <p:spPr>
          <a:xfrm rot="10800000">
            <a:off x="6484805" y="333603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795955" y="4991479"/>
            <a:ext cx="5064212" cy="1505585"/>
          </a:xfrm>
          <a:prstGeom prst="rect">
            <a:avLst/>
          </a:prstGeom>
        </p:spPr>
        <p:txBody>
          <a:bodyPr wrap="square" lIns="68570" tIns="34289" rIns="68570" bIns="34289">
            <a:spAutoFit/>
          </a:bodyPr>
          <a:p>
            <a:pPr defTabSz="685165">
              <a:lnSpc>
                <a:spcPct val="130000"/>
              </a:lnSpc>
            </a:pPr>
            <a:r>
              <a:rPr lang="zh-CN" sz="2400" dirty="0">
                <a:latin typeface="微软雅黑" panose="020B0503020204020204" pitchFamily="34" charset="-122"/>
                <a:ea typeface="微软雅黑" panose="020B0503020204020204" pitchFamily="34" charset="-122"/>
              </a:rPr>
              <a:t>用例在功能上具有完整性，即它从参与者接受输入，产生的结果最终再输出给参与者。</a:t>
            </a:r>
            <a:endParaRPr lang="zh-CN" sz="2400" dirty="0">
              <a:latin typeface="微软雅黑" panose="020B0503020204020204" pitchFamily="34" charset="-122"/>
              <a:ea typeface="微软雅黑" panose="020B0503020204020204" pitchFamily="34" charset="-122"/>
            </a:endParaRPr>
          </a:p>
        </p:txBody>
      </p:sp>
      <p:sp>
        <p:nvSpPr>
          <p:cNvPr id="8" name="等腰三角形 7"/>
          <p:cNvSpPr/>
          <p:nvPr/>
        </p:nvSpPr>
        <p:spPr>
          <a:xfrm rot="10800000">
            <a:off x="6484805" y="491908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5630545" y="401320"/>
            <a:ext cx="6123305" cy="626745"/>
          </a:xfrm>
          <a:prstGeom prst="rect">
            <a:avLst/>
          </a:prstGeom>
        </p:spPr>
        <p:txBody>
          <a:bodyPr wrap="square" lIns="68570" tIns="34289" rIns="68570" bIns="34289">
            <a:spAutoFit/>
          </a:bodyPr>
          <a:p>
            <a:pPr defTabSz="685165">
              <a:lnSpc>
                <a:spcPct val="130000"/>
              </a:lnSpc>
            </a:pPr>
            <a:r>
              <a:rPr lang="zh-CN" sz="2800" b="1" dirty="0">
                <a:latin typeface="微软雅黑" panose="020B0503020204020204" pitchFamily="34" charset="-122"/>
                <a:ea typeface="微软雅黑" panose="020B0503020204020204" pitchFamily="34" charset="-122"/>
              </a:rPr>
              <a:t>使用用例进行系统需求分析的特点</a:t>
            </a:r>
            <a:endParaRPr lang="zh-CN" sz="28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2724</Words>
  <Application>WPS 演示</Application>
  <PresentationFormat>自定义</PresentationFormat>
  <Paragraphs>184</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微软雅黑</vt:lpstr>
      <vt:lpstr>Arial</vt:lpstr>
      <vt:lpstr>Century Gothic</vt:lpstr>
      <vt:lpstr>Calibri</vt:lpstr>
      <vt:lpstr>Arial Unicode MS</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͜✿Refrain</cp:lastModifiedBy>
  <cp:revision>56</cp:revision>
  <dcterms:created xsi:type="dcterms:W3CDTF">2015-07-30T03:49:00Z</dcterms:created>
  <dcterms:modified xsi:type="dcterms:W3CDTF">2018-10-27T14:42:03Z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