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e1cbe104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e1cbe104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1cbe104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1cbe104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e1cbe10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e1cbe104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e1cbe104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e1cbe104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e1cbe104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e1cbe104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D0D0D"/>
                </a:solidFill>
                <a:highlight>
                  <a:schemeClr val="lt1"/>
                </a:highlight>
              </a:rPr>
              <a:t>Thank you for your time. If you have any questions or need further analysis, please let me know.</a:t>
            </a:r>
            <a:endParaRPr sz="1200">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1dd465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e1dd465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133"/>
              <a:t>TATA Group Data Visualisation Virtual Internship</a:t>
            </a:r>
            <a:r>
              <a:rPr lang="en"/>
              <a:t> </a:t>
            </a:r>
            <a:endParaRPr sz="4244"/>
          </a:p>
        </p:txBody>
      </p:sp>
      <p:sp>
        <p:nvSpPr>
          <p:cNvPr id="68" name="Google Shape;68;p13"/>
          <p:cNvSpPr txBox="1"/>
          <p:nvPr>
            <p:ph idx="1" type="subTitle"/>
          </p:nvPr>
        </p:nvSpPr>
        <p:spPr>
          <a:xfrm>
            <a:off x="390525" y="2789130"/>
            <a:ext cx="8222100" cy="4329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Task 4: Communicating Insights and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897325"/>
            <a:ext cx="82221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600">
                <a:solidFill>
                  <a:srgbClr val="0D0D0D"/>
                </a:solidFill>
                <a:highlight>
                  <a:srgbClr val="FFFFFF"/>
                </a:highlight>
                <a:latin typeface="Arial"/>
                <a:ea typeface="Arial"/>
                <a:cs typeface="Arial"/>
                <a:sym typeface="Arial"/>
              </a:rPr>
              <a:t>Hello Team,</a:t>
            </a:r>
            <a:endParaRPr sz="1600">
              <a:solidFill>
                <a:srgbClr val="0D0D0D"/>
              </a:solidFill>
              <a:highlight>
                <a:srgbClr val="FFFFFF"/>
              </a:highlight>
              <a:latin typeface="Arial"/>
              <a:ea typeface="Arial"/>
              <a:cs typeface="Arial"/>
              <a:sym typeface="Arial"/>
            </a:endParaRPr>
          </a:p>
          <a:p>
            <a:pPr indent="0" lvl="0" marL="0" rtl="0" algn="just">
              <a:spcBef>
                <a:spcPts val="1500"/>
              </a:spcBef>
              <a:spcAft>
                <a:spcPts val="0"/>
              </a:spcAft>
              <a:buNone/>
            </a:pPr>
            <a:r>
              <a:rPr lang="en" sz="1600">
                <a:solidFill>
                  <a:srgbClr val="0D0D0D"/>
                </a:solidFill>
                <a:highlight>
                  <a:srgbClr val="FFFFFF"/>
                </a:highlight>
                <a:latin typeface="Arial"/>
                <a:ea typeface="Arial"/>
                <a:cs typeface="Arial"/>
                <a:sym typeface="Arial"/>
              </a:rPr>
              <a:t>I'm Charles Arulanandu, and I'm excited to share some insights about the business. Thank you for the guiding questions. I hope you find this analysis helpful for your future business decisions.</a:t>
            </a:r>
            <a:endParaRPr sz="1600">
              <a:solidFill>
                <a:srgbClr val="0D0D0D"/>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Revenue Trend Analysis</a:t>
            </a:r>
            <a:endParaRPr>
              <a:latin typeface="Arial"/>
              <a:ea typeface="Arial"/>
              <a:cs typeface="Arial"/>
              <a:sym typeface="Arial"/>
            </a:endParaRPr>
          </a:p>
        </p:txBody>
      </p:sp>
      <p:sp>
        <p:nvSpPr>
          <p:cNvPr id="80" name="Google Shape;80;p15"/>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600">
                <a:solidFill>
                  <a:srgbClr val="0D0D0D"/>
                </a:solidFill>
                <a:highlight>
                  <a:srgbClr val="FFFFFF"/>
                </a:highlight>
                <a:latin typeface="Arial"/>
                <a:ea typeface="Arial"/>
                <a:cs typeface="Arial"/>
                <a:sym typeface="Arial"/>
              </a:rPr>
              <a:t>After cleaning the data, my analysis shows a clear seasonality in store sales. Revenue remains fairly constant at around $685k for the first 8 months. However, starting in September, there is a significant increase, peaking at 1.5 million USD in November. December's data is incomplete, so no conclusions can be drawn for that month.</a:t>
            </a:r>
            <a:endParaRPr sz="1600">
              <a:latin typeface="Arial"/>
              <a:ea typeface="Arial"/>
              <a:cs typeface="Arial"/>
              <a:sym typeface="Arial"/>
            </a:endParaRPr>
          </a:p>
        </p:txBody>
      </p:sp>
      <p:pic>
        <p:nvPicPr>
          <p:cNvPr id="81" name="Google Shape;81;p15"/>
          <p:cNvPicPr preferRelativeResize="0"/>
          <p:nvPr/>
        </p:nvPicPr>
        <p:blipFill>
          <a:blip r:embed="rId3">
            <a:alphaModFix/>
          </a:blip>
          <a:stretch>
            <a:fillRect/>
          </a:stretch>
        </p:blipFill>
        <p:spPr>
          <a:xfrm>
            <a:off x="4735275" y="1820350"/>
            <a:ext cx="4042374" cy="319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Performing Countries</a:t>
            </a:r>
            <a:endParaRPr/>
          </a:p>
        </p:txBody>
      </p:sp>
      <p:sp>
        <p:nvSpPr>
          <p:cNvPr id="87" name="Google Shape;87;p16"/>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600">
                <a:solidFill>
                  <a:srgbClr val="0D0D0D"/>
                </a:solidFill>
                <a:highlight>
                  <a:srgbClr val="FFFFFF"/>
                </a:highlight>
                <a:latin typeface="Arial"/>
                <a:ea typeface="Arial"/>
                <a:cs typeface="Arial"/>
                <a:sym typeface="Arial"/>
              </a:rPr>
              <a:t>Excluding the UK, which already has high demand, the top countries for potential growth are the Netherlands, Ireland, Germany, and France. These countries show high volumes of units bought and revenue generated.</a:t>
            </a:r>
            <a:endParaRPr sz="1600">
              <a:latin typeface="Arial"/>
              <a:ea typeface="Arial"/>
              <a:cs typeface="Arial"/>
              <a:sym typeface="Arial"/>
            </a:endParaRPr>
          </a:p>
        </p:txBody>
      </p:sp>
      <p:pic>
        <p:nvPicPr>
          <p:cNvPr id="88" name="Google Shape;88;p16"/>
          <p:cNvPicPr preferRelativeResize="0"/>
          <p:nvPr/>
        </p:nvPicPr>
        <p:blipFill>
          <a:blip r:embed="rId3">
            <a:alphaModFix/>
          </a:blip>
          <a:stretch>
            <a:fillRect/>
          </a:stretch>
        </p:blipFill>
        <p:spPr>
          <a:xfrm>
            <a:off x="4724400" y="1820350"/>
            <a:ext cx="4078925" cy="3170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Customer Analysis</a:t>
            </a:r>
            <a:endParaRPr/>
          </a:p>
        </p:txBody>
      </p:sp>
      <p:sp>
        <p:nvSpPr>
          <p:cNvPr id="94" name="Google Shape;94;p17"/>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600">
                <a:solidFill>
                  <a:srgbClr val="0D0D0D"/>
                </a:solidFill>
                <a:highlight>
                  <a:srgbClr val="FFFFFF"/>
                </a:highlight>
                <a:latin typeface="Arial"/>
                <a:ea typeface="Arial"/>
                <a:cs typeface="Arial"/>
                <a:sym typeface="Arial"/>
              </a:rPr>
              <a:t>The top 10 customers contribute fairly evenly to revenue, with the highest spending customer only 17% ahead of the second highest. This indicates low customer bargaining power and a strong market position.</a:t>
            </a:r>
            <a:endParaRPr sz="2200">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4724400" y="1820350"/>
            <a:ext cx="4100099" cy="317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Revenue by Region</a:t>
            </a:r>
            <a:endParaRPr/>
          </a:p>
        </p:txBody>
      </p:sp>
      <p:sp>
        <p:nvSpPr>
          <p:cNvPr id="101" name="Google Shape;101;p18"/>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600">
                <a:solidFill>
                  <a:srgbClr val="0D0D0D"/>
                </a:solidFill>
                <a:highlight>
                  <a:srgbClr val="FFFFFF"/>
                </a:highlight>
                <a:latin typeface="Arial"/>
                <a:ea typeface="Arial"/>
                <a:cs typeface="Arial"/>
                <a:sym typeface="Arial"/>
              </a:rPr>
              <a:t>Apart from the UK, high revenue is generated from the Netherlands, Ireland, Germany, France, and Australia. Most sales are concentrated in Europe, with minimal sales in the Americas, Africa, and Asia. Targeting these untapped regions could boost sales and profitability.</a:t>
            </a:r>
            <a:endParaRPr sz="2200">
              <a:latin typeface="Arial"/>
              <a:ea typeface="Arial"/>
              <a:cs typeface="Arial"/>
              <a:sym typeface="Arial"/>
            </a:endParaRPr>
          </a:p>
        </p:txBody>
      </p:sp>
      <p:pic>
        <p:nvPicPr>
          <p:cNvPr id="102" name="Google Shape;102;p18"/>
          <p:cNvPicPr preferRelativeResize="0"/>
          <p:nvPr/>
        </p:nvPicPr>
        <p:blipFill>
          <a:blip r:embed="rId3">
            <a:alphaModFix/>
          </a:blip>
          <a:stretch>
            <a:fillRect/>
          </a:stretch>
        </p:blipFill>
        <p:spPr>
          <a:xfrm>
            <a:off x="4691775" y="1787725"/>
            <a:ext cx="4151125" cy="306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and Q&amp;A</a:t>
            </a:r>
            <a:endParaRPr/>
          </a:p>
        </p:txBody>
      </p:sp>
      <p:sp>
        <p:nvSpPr>
          <p:cNvPr id="108" name="Google Shape;108;p19"/>
          <p:cNvSpPr txBox="1"/>
          <p:nvPr>
            <p:ph idx="1" type="body"/>
          </p:nvPr>
        </p:nvSpPr>
        <p:spPr>
          <a:xfrm>
            <a:off x="865050" y="1886450"/>
            <a:ext cx="7435800" cy="27102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en" sz="1600">
                <a:solidFill>
                  <a:srgbClr val="0D0D0D"/>
                </a:solidFill>
                <a:highlight>
                  <a:srgbClr val="FFFFFF"/>
                </a:highlight>
                <a:latin typeface="Arial"/>
                <a:ea typeface="Arial"/>
                <a:cs typeface="Arial"/>
                <a:sym typeface="Arial"/>
              </a:rPr>
              <a:t>Thank you for your time. If you have any questions or need further analysis, please let me know.</a:t>
            </a:r>
            <a:endParaRPr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