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6" r:id="rId2"/>
    <p:sldId id="257" r:id="rId3"/>
    <p:sldId id="258" r:id="rId4"/>
    <p:sldId id="259" r:id="rId5"/>
    <p:sldId id="260" r:id="rId6"/>
    <p:sldId id="261" r:id="rId7"/>
    <p:sldId id="262" r:id="rId8"/>
    <p:sldId id="270" r:id="rId9"/>
    <p:sldId id="271" r:id="rId10"/>
    <p:sldId id="268" r:id="rId11"/>
    <p:sldId id="265" r:id="rId12"/>
    <p:sldId id="266" r:id="rId13"/>
    <p:sldId id="267" r:id="rId14"/>
    <p:sldId id="263" r:id="rId15"/>
    <p:sldId id="264"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jinkya Ghadole" initials="A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95" autoAdjust="0"/>
    <p:restoredTop sz="94660"/>
  </p:normalViewPr>
  <p:slideViewPr>
    <p:cSldViewPr snapToGrid="0">
      <p:cViewPr varScale="1">
        <p:scale>
          <a:sx n="131" d="100"/>
          <a:sy n="131" d="100"/>
        </p:scale>
        <p:origin x="4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20T21:04:28.124" idx="2">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49BFB-E223-411D-9CDF-931189FB50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047774-F521-47C8-9F60-CFE0CA6340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AFD02C-C6B2-42D3-B2DE-335602383184}"/>
              </a:ext>
            </a:extLst>
          </p:cNvPr>
          <p:cNvSpPr>
            <a:spLocks noGrp="1"/>
          </p:cNvSpPr>
          <p:nvPr>
            <p:ph type="dt" sz="half" idx="10"/>
          </p:nvPr>
        </p:nvSpPr>
        <p:spPr/>
        <p:txBody>
          <a:bodyPr/>
          <a:lstStyle/>
          <a:p>
            <a:fld id="{35C694F8-C7A9-45D4-A504-ACD860803BFC}" type="datetimeFigureOut">
              <a:rPr lang="en-IN" smtClean="0"/>
              <a:t>21/04/20</a:t>
            </a:fld>
            <a:endParaRPr lang="en-IN"/>
          </a:p>
        </p:txBody>
      </p:sp>
      <p:sp>
        <p:nvSpPr>
          <p:cNvPr id="5" name="Footer Placeholder 4">
            <a:extLst>
              <a:ext uri="{FF2B5EF4-FFF2-40B4-BE49-F238E27FC236}">
                <a16:creationId xmlns:a16="http://schemas.microsoft.com/office/drawing/2014/main" id="{F88FE4F3-5AC0-4EB1-A732-10DB8F33E4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269EB7-4139-4960-B68F-01038C0E2390}"/>
              </a:ext>
            </a:extLst>
          </p:cNvPr>
          <p:cNvSpPr>
            <a:spLocks noGrp="1"/>
          </p:cNvSpPr>
          <p:nvPr>
            <p:ph type="sldNum" sz="quarter" idx="12"/>
          </p:nvPr>
        </p:nvSpPr>
        <p:spPr/>
        <p:txBody>
          <a:bodyPr/>
          <a:lstStyle/>
          <a:p>
            <a:fld id="{4AE63555-E8F5-4181-8799-F79BF96E92CF}" type="slidenum">
              <a:rPr lang="en-IN" smtClean="0"/>
              <a:t>‹#›</a:t>
            </a:fld>
            <a:endParaRPr lang="en-IN"/>
          </a:p>
        </p:txBody>
      </p:sp>
    </p:spTree>
    <p:extLst>
      <p:ext uri="{BB962C8B-B14F-4D97-AF65-F5344CB8AC3E}">
        <p14:creationId xmlns:p14="http://schemas.microsoft.com/office/powerpoint/2010/main" val="2981845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86EF6-D2BC-42BF-8947-2B9BA95764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94B2B9-7AE2-4CF1-84B0-D48D5DAD9F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0067A3-A33B-4F93-8E88-8ADA285054A7}"/>
              </a:ext>
            </a:extLst>
          </p:cNvPr>
          <p:cNvSpPr>
            <a:spLocks noGrp="1"/>
          </p:cNvSpPr>
          <p:nvPr>
            <p:ph type="dt" sz="half" idx="10"/>
          </p:nvPr>
        </p:nvSpPr>
        <p:spPr/>
        <p:txBody>
          <a:bodyPr/>
          <a:lstStyle/>
          <a:p>
            <a:fld id="{35C694F8-C7A9-45D4-A504-ACD860803BFC}" type="datetimeFigureOut">
              <a:rPr lang="en-IN" smtClean="0"/>
              <a:t>21/04/20</a:t>
            </a:fld>
            <a:endParaRPr lang="en-IN"/>
          </a:p>
        </p:txBody>
      </p:sp>
      <p:sp>
        <p:nvSpPr>
          <p:cNvPr id="5" name="Footer Placeholder 4">
            <a:extLst>
              <a:ext uri="{FF2B5EF4-FFF2-40B4-BE49-F238E27FC236}">
                <a16:creationId xmlns:a16="http://schemas.microsoft.com/office/drawing/2014/main" id="{55A8B1DB-66C8-4994-B409-5BEA9E7D37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B12007-F682-483F-87EF-D5B502D1CDF3}"/>
              </a:ext>
            </a:extLst>
          </p:cNvPr>
          <p:cNvSpPr>
            <a:spLocks noGrp="1"/>
          </p:cNvSpPr>
          <p:nvPr>
            <p:ph type="sldNum" sz="quarter" idx="12"/>
          </p:nvPr>
        </p:nvSpPr>
        <p:spPr/>
        <p:txBody>
          <a:bodyPr/>
          <a:lstStyle/>
          <a:p>
            <a:fld id="{4AE63555-E8F5-4181-8799-F79BF96E92CF}" type="slidenum">
              <a:rPr lang="en-IN" smtClean="0"/>
              <a:t>‹#›</a:t>
            </a:fld>
            <a:endParaRPr lang="en-IN"/>
          </a:p>
        </p:txBody>
      </p:sp>
    </p:spTree>
    <p:extLst>
      <p:ext uri="{BB962C8B-B14F-4D97-AF65-F5344CB8AC3E}">
        <p14:creationId xmlns:p14="http://schemas.microsoft.com/office/powerpoint/2010/main" val="3015421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845F26-8214-47D6-8D63-6A61108EC3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330348-B357-4D27-B350-5DCD0B0413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D01E90-9313-4E66-82CD-42728EB5940F}"/>
              </a:ext>
            </a:extLst>
          </p:cNvPr>
          <p:cNvSpPr>
            <a:spLocks noGrp="1"/>
          </p:cNvSpPr>
          <p:nvPr>
            <p:ph type="dt" sz="half" idx="10"/>
          </p:nvPr>
        </p:nvSpPr>
        <p:spPr/>
        <p:txBody>
          <a:bodyPr/>
          <a:lstStyle/>
          <a:p>
            <a:fld id="{35C694F8-C7A9-45D4-A504-ACD860803BFC}" type="datetimeFigureOut">
              <a:rPr lang="en-IN" smtClean="0"/>
              <a:t>21/04/20</a:t>
            </a:fld>
            <a:endParaRPr lang="en-IN"/>
          </a:p>
        </p:txBody>
      </p:sp>
      <p:sp>
        <p:nvSpPr>
          <p:cNvPr id="5" name="Footer Placeholder 4">
            <a:extLst>
              <a:ext uri="{FF2B5EF4-FFF2-40B4-BE49-F238E27FC236}">
                <a16:creationId xmlns:a16="http://schemas.microsoft.com/office/drawing/2014/main" id="{A61FBEA7-B2F5-4DCB-9775-E68FBFD9A4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A39E22-F911-455D-863F-43097E3E84F1}"/>
              </a:ext>
            </a:extLst>
          </p:cNvPr>
          <p:cNvSpPr>
            <a:spLocks noGrp="1"/>
          </p:cNvSpPr>
          <p:nvPr>
            <p:ph type="sldNum" sz="quarter" idx="12"/>
          </p:nvPr>
        </p:nvSpPr>
        <p:spPr/>
        <p:txBody>
          <a:bodyPr/>
          <a:lstStyle/>
          <a:p>
            <a:fld id="{4AE63555-E8F5-4181-8799-F79BF96E92CF}" type="slidenum">
              <a:rPr lang="en-IN" smtClean="0"/>
              <a:t>‹#›</a:t>
            </a:fld>
            <a:endParaRPr lang="en-IN"/>
          </a:p>
        </p:txBody>
      </p:sp>
    </p:spTree>
    <p:extLst>
      <p:ext uri="{BB962C8B-B14F-4D97-AF65-F5344CB8AC3E}">
        <p14:creationId xmlns:p14="http://schemas.microsoft.com/office/powerpoint/2010/main" val="55913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13A3-9366-47E9-9766-9333D93B28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43E59D-79F0-4286-80E4-B721DDD0FA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098D92-4D3B-43E8-88B6-47159FF3E230}"/>
              </a:ext>
            </a:extLst>
          </p:cNvPr>
          <p:cNvSpPr>
            <a:spLocks noGrp="1"/>
          </p:cNvSpPr>
          <p:nvPr>
            <p:ph type="dt" sz="half" idx="10"/>
          </p:nvPr>
        </p:nvSpPr>
        <p:spPr/>
        <p:txBody>
          <a:bodyPr/>
          <a:lstStyle/>
          <a:p>
            <a:fld id="{35C694F8-C7A9-45D4-A504-ACD860803BFC}" type="datetimeFigureOut">
              <a:rPr lang="en-IN" smtClean="0"/>
              <a:t>21/04/20</a:t>
            </a:fld>
            <a:endParaRPr lang="en-IN"/>
          </a:p>
        </p:txBody>
      </p:sp>
      <p:sp>
        <p:nvSpPr>
          <p:cNvPr id="5" name="Footer Placeholder 4">
            <a:extLst>
              <a:ext uri="{FF2B5EF4-FFF2-40B4-BE49-F238E27FC236}">
                <a16:creationId xmlns:a16="http://schemas.microsoft.com/office/drawing/2014/main" id="{DD92FA6A-20FA-4079-AEFD-18F16DCB07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1603BF-22D3-4B6E-A6BE-C0EB18B8BAF4}"/>
              </a:ext>
            </a:extLst>
          </p:cNvPr>
          <p:cNvSpPr>
            <a:spLocks noGrp="1"/>
          </p:cNvSpPr>
          <p:nvPr>
            <p:ph type="sldNum" sz="quarter" idx="12"/>
          </p:nvPr>
        </p:nvSpPr>
        <p:spPr/>
        <p:txBody>
          <a:bodyPr/>
          <a:lstStyle/>
          <a:p>
            <a:fld id="{4AE63555-E8F5-4181-8799-F79BF96E92CF}" type="slidenum">
              <a:rPr lang="en-IN" smtClean="0"/>
              <a:t>‹#›</a:t>
            </a:fld>
            <a:endParaRPr lang="en-IN"/>
          </a:p>
        </p:txBody>
      </p:sp>
    </p:spTree>
    <p:extLst>
      <p:ext uri="{BB962C8B-B14F-4D97-AF65-F5344CB8AC3E}">
        <p14:creationId xmlns:p14="http://schemas.microsoft.com/office/powerpoint/2010/main" val="1456904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78445-DBFA-41AD-87DD-23853EBF52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FCD384-436F-4A45-863E-153C6C8CFC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A9AF4B-8825-4CE0-B637-A6436C347FF3}"/>
              </a:ext>
            </a:extLst>
          </p:cNvPr>
          <p:cNvSpPr>
            <a:spLocks noGrp="1"/>
          </p:cNvSpPr>
          <p:nvPr>
            <p:ph type="dt" sz="half" idx="10"/>
          </p:nvPr>
        </p:nvSpPr>
        <p:spPr/>
        <p:txBody>
          <a:bodyPr/>
          <a:lstStyle/>
          <a:p>
            <a:fld id="{35C694F8-C7A9-45D4-A504-ACD860803BFC}" type="datetimeFigureOut">
              <a:rPr lang="en-IN" smtClean="0"/>
              <a:t>21/04/20</a:t>
            </a:fld>
            <a:endParaRPr lang="en-IN"/>
          </a:p>
        </p:txBody>
      </p:sp>
      <p:sp>
        <p:nvSpPr>
          <p:cNvPr id="5" name="Footer Placeholder 4">
            <a:extLst>
              <a:ext uri="{FF2B5EF4-FFF2-40B4-BE49-F238E27FC236}">
                <a16:creationId xmlns:a16="http://schemas.microsoft.com/office/drawing/2014/main" id="{2C6DABF0-63FA-47D4-ACD5-4D62B8DB0F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915E71-B961-4633-8FBF-1141C87CAD8A}"/>
              </a:ext>
            </a:extLst>
          </p:cNvPr>
          <p:cNvSpPr>
            <a:spLocks noGrp="1"/>
          </p:cNvSpPr>
          <p:nvPr>
            <p:ph type="sldNum" sz="quarter" idx="12"/>
          </p:nvPr>
        </p:nvSpPr>
        <p:spPr/>
        <p:txBody>
          <a:bodyPr/>
          <a:lstStyle/>
          <a:p>
            <a:fld id="{4AE63555-E8F5-4181-8799-F79BF96E92CF}" type="slidenum">
              <a:rPr lang="en-IN" smtClean="0"/>
              <a:t>‹#›</a:t>
            </a:fld>
            <a:endParaRPr lang="en-IN"/>
          </a:p>
        </p:txBody>
      </p:sp>
    </p:spTree>
    <p:extLst>
      <p:ext uri="{BB962C8B-B14F-4D97-AF65-F5344CB8AC3E}">
        <p14:creationId xmlns:p14="http://schemas.microsoft.com/office/powerpoint/2010/main" val="3520312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37C9-FCFF-4CD8-A95E-639071AD3D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7998C7-B9E7-456B-A984-D982815190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8CC31F8-4696-471E-A1A5-BCE5B63000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68B335-0DB2-46F5-BB5B-A51D50E4DFED}"/>
              </a:ext>
            </a:extLst>
          </p:cNvPr>
          <p:cNvSpPr>
            <a:spLocks noGrp="1"/>
          </p:cNvSpPr>
          <p:nvPr>
            <p:ph type="dt" sz="half" idx="10"/>
          </p:nvPr>
        </p:nvSpPr>
        <p:spPr/>
        <p:txBody>
          <a:bodyPr/>
          <a:lstStyle/>
          <a:p>
            <a:fld id="{35C694F8-C7A9-45D4-A504-ACD860803BFC}" type="datetimeFigureOut">
              <a:rPr lang="en-IN" smtClean="0"/>
              <a:t>21/04/20</a:t>
            </a:fld>
            <a:endParaRPr lang="en-IN"/>
          </a:p>
        </p:txBody>
      </p:sp>
      <p:sp>
        <p:nvSpPr>
          <p:cNvPr id="6" name="Footer Placeholder 5">
            <a:extLst>
              <a:ext uri="{FF2B5EF4-FFF2-40B4-BE49-F238E27FC236}">
                <a16:creationId xmlns:a16="http://schemas.microsoft.com/office/drawing/2014/main" id="{4822BFF0-9ED4-4D01-905D-3390C4139E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D99E4D-5CEF-40A0-9784-640E2C828FB0}"/>
              </a:ext>
            </a:extLst>
          </p:cNvPr>
          <p:cNvSpPr>
            <a:spLocks noGrp="1"/>
          </p:cNvSpPr>
          <p:nvPr>
            <p:ph type="sldNum" sz="quarter" idx="12"/>
          </p:nvPr>
        </p:nvSpPr>
        <p:spPr/>
        <p:txBody>
          <a:bodyPr/>
          <a:lstStyle/>
          <a:p>
            <a:fld id="{4AE63555-E8F5-4181-8799-F79BF96E92CF}" type="slidenum">
              <a:rPr lang="en-IN" smtClean="0"/>
              <a:t>‹#›</a:t>
            </a:fld>
            <a:endParaRPr lang="en-IN"/>
          </a:p>
        </p:txBody>
      </p:sp>
    </p:spTree>
    <p:extLst>
      <p:ext uri="{BB962C8B-B14F-4D97-AF65-F5344CB8AC3E}">
        <p14:creationId xmlns:p14="http://schemas.microsoft.com/office/powerpoint/2010/main" val="394968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01D4E-F187-4DA2-B24C-22810AF55A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7904A0-6C8E-47D7-990B-408CD90706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496811-D73B-4C56-8575-41E703B4A6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676EF4-A127-4CBA-9F57-FDE171C951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AB913A-7FFA-4E23-A9F3-5BEA8007F5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4502B0A-37C1-47AB-B60D-86D106FF566C}"/>
              </a:ext>
            </a:extLst>
          </p:cNvPr>
          <p:cNvSpPr>
            <a:spLocks noGrp="1"/>
          </p:cNvSpPr>
          <p:nvPr>
            <p:ph type="dt" sz="half" idx="10"/>
          </p:nvPr>
        </p:nvSpPr>
        <p:spPr/>
        <p:txBody>
          <a:bodyPr/>
          <a:lstStyle/>
          <a:p>
            <a:fld id="{35C694F8-C7A9-45D4-A504-ACD860803BFC}" type="datetimeFigureOut">
              <a:rPr lang="en-IN" smtClean="0"/>
              <a:t>21/04/20</a:t>
            </a:fld>
            <a:endParaRPr lang="en-IN"/>
          </a:p>
        </p:txBody>
      </p:sp>
      <p:sp>
        <p:nvSpPr>
          <p:cNvPr id="8" name="Footer Placeholder 7">
            <a:extLst>
              <a:ext uri="{FF2B5EF4-FFF2-40B4-BE49-F238E27FC236}">
                <a16:creationId xmlns:a16="http://schemas.microsoft.com/office/drawing/2014/main" id="{9963D20B-2580-46B7-9D1D-CC9928341D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5520646-C43E-4691-8B87-CA22AD61592E}"/>
              </a:ext>
            </a:extLst>
          </p:cNvPr>
          <p:cNvSpPr>
            <a:spLocks noGrp="1"/>
          </p:cNvSpPr>
          <p:nvPr>
            <p:ph type="sldNum" sz="quarter" idx="12"/>
          </p:nvPr>
        </p:nvSpPr>
        <p:spPr/>
        <p:txBody>
          <a:bodyPr/>
          <a:lstStyle/>
          <a:p>
            <a:fld id="{4AE63555-E8F5-4181-8799-F79BF96E92CF}" type="slidenum">
              <a:rPr lang="en-IN" smtClean="0"/>
              <a:t>‹#›</a:t>
            </a:fld>
            <a:endParaRPr lang="en-IN"/>
          </a:p>
        </p:txBody>
      </p:sp>
    </p:spTree>
    <p:extLst>
      <p:ext uri="{BB962C8B-B14F-4D97-AF65-F5344CB8AC3E}">
        <p14:creationId xmlns:p14="http://schemas.microsoft.com/office/powerpoint/2010/main" val="3619923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FF2BB-D5F2-4272-A7E9-1963A15C10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4D7C5D8-C2E5-4BB1-9F9A-91E96FA26137}"/>
              </a:ext>
            </a:extLst>
          </p:cNvPr>
          <p:cNvSpPr>
            <a:spLocks noGrp="1"/>
          </p:cNvSpPr>
          <p:nvPr>
            <p:ph type="dt" sz="half" idx="10"/>
          </p:nvPr>
        </p:nvSpPr>
        <p:spPr/>
        <p:txBody>
          <a:bodyPr/>
          <a:lstStyle/>
          <a:p>
            <a:fld id="{35C694F8-C7A9-45D4-A504-ACD860803BFC}" type="datetimeFigureOut">
              <a:rPr lang="en-IN" smtClean="0"/>
              <a:t>21/04/20</a:t>
            </a:fld>
            <a:endParaRPr lang="en-IN"/>
          </a:p>
        </p:txBody>
      </p:sp>
      <p:sp>
        <p:nvSpPr>
          <p:cNvPr id="4" name="Footer Placeholder 3">
            <a:extLst>
              <a:ext uri="{FF2B5EF4-FFF2-40B4-BE49-F238E27FC236}">
                <a16:creationId xmlns:a16="http://schemas.microsoft.com/office/drawing/2014/main" id="{5C34D00D-C29B-4BAC-B2A3-5FED4B2CBE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641B57-48B8-49F5-B927-1F2D5C750CA4}"/>
              </a:ext>
            </a:extLst>
          </p:cNvPr>
          <p:cNvSpPr>
            <a:spLocks noGrp="1"/>
          </p:cNvSpPr>
          <p:nvPr>
            <p:ph type="sldNum" sz="quarter" idx="12"/>
          </p:nvPr>
        </p:nvSpPr>
        <p:spPr/>
        <p:txBody>
          <a:bodyPr/>
          <a:lstStyle/>
          <a:p>
            <a:fld id="{4AE63555-E8F5-4181-8799-F79BF96E92CF}" type="slidenum">
              <a:rPr lang="en-IN" smtClean="0"/>
              <a:t>‹#›</a:t>
            </a:fld>
            <a:endParaRPr lang="en-IN"/>
          </a:p>
        </p:txBody>
      </p:sp>
    </p:spTree>
    <p:extLst>
      <p:ext uri="{BB962C8B-B14F-4D97-AF65-F5344CB8AC3E}">
        <p14:creationId xmlns:p14="http://schemas.microsoft.com/office/powerpoint/2010/main" val="105981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08402-7B2C-418C-93AA-1E169BA5A364}"/>
              </a:ext>
            </a:extLst>
          </p:cNvPr>
          <p:cNvSpPr>
            <a:spLocks noGrp="1"/>
          </p:cNvSpPr>
          <p:nvPr>
            <p:ph type="dt" sz="half" idx="10"/>
          </p:nvPr>
        </p:nvSpPr>
        <p:spPr/>
        <p:txBody>
          <a:bodyPr/>
          <a:lstStyle/>
          <a:p>
            <a:fld id="{35C694F8-C7A9-45D4-A504-ACD860803BFC}" type="datetimeFigureOut">
              <a:rPr lang="en-IN" smtClean="0"/>
              <a:t>21/04/20</a:t>
            </a:fld>
            <a:endParaRPr lang="en-IN"/>
          </a:p>
        </p:txBody>
      </p:sp>
      <p:sp>
        <p:nvSpPr>
          <p:cNvPr id="3" name="Footer Placeholder 2">
            <a:extLst>
              <a:ext uri="{FF2B5EF4-FFF2-40B4-BE49-F238E27FC236}">
                <a16:creationId xmlns:a16="http://schemas.microsoft.com/office/drawing/2014/main" id="{7A4D9925-8F62-413F-8E70-201CD16FF9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58A0C3-E3B2-45FC-BBBB-85999C2D697B}"/>
              </a:ext>
            </a:extLst>
          </p:cNvPr>
          <p:cNvSpPr>
            <a:spLocks noGrp="1"/>
          </p:cNvSpPr>
          <p:nvPr>
            <p:ph type="sldNum" sz="quarter" idx="12"/>
          </p:nvPr>
        </p:nvSpPr>
        <p:spPr/>
        <p:txBody>
          <a:bodyPr/>
          <a:lstStyle/>
          <a:p>
            <a:fld id="{4AE63555-E8F5-4181-8799-F79BF96E92CF}" type="slidenum">
              <a:rPr lang="en-IN" smtClean="0"/>
              <a:t>‹#›</a:t>
            </a:fld>
            <a:endParaRPr lang="en-IN"/>
          </a:p>
        </p:txBody>
      </p:sp>
    </p:spTree>
    <p:extLst>
      <p:ext uri="{BB962C8B-B14F-4D97-AF65-F5344CB8AC3E}">
        <p14:creationId xmlns:p14="http://schemas.microsoft.com/office/powerpoint/2010/main" val="1082112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7DF1-705B-44C2-90EC-9B7E5A19F6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467260-4A69-45B4-880E-F1722CDCCC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C0F8C22-CF93-4F8C-8C96-60855C1CFC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924151-03D8-48DF-935B-B32E4768B5A3}"/>
              </a:ext>
            </a:extLst>
          </p:cNvPr>
          <p:cNvSpPr>
            <a:spLocks noGrp="1"/>
          </p:cNvSpPr>
          <p:nvPr>
            <p:ph type="dt" sz="half" idx="10"/>
          </p:nvPr>
        </p:nvSpPr>
        <p:spPr/>
        <p:txBody>
          <a:bodyPr/>
          <a:lstStyle/>
          <a:p>
            <a:fld id="{35C694F8-C7A9-45D4-A504-ACD860803BFC}" type="datetimeFigureOut">
              <a:rPr lang="en-IN" smtClean="0"/>
              <a:t>21/04/20</a:t>
            </a:fld>
            <a:endParaRPr lang="en-IN"/>
          </a:p>
        </p:txBody>
      </p:sp>
      <p:sp>
        <p:nvSpPr>
          <p:cNvPr id="6" name="Footer Placeholder 5">
            <a:extLst>
              <a:ext uri="{FF2B5EF4-FFF2-40B4-BE49-F238E27FC236}">
                <a16:creationId xmlns:a16="http://schemas.microsoft.com/office/drawing/2014/main" id="{6861F6C6-1B8B-4521-B07F-2E1B129889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9DA798-4987-4F90-AF9B-1078FE79E579}"/>
              </a:ext>
            </a:extLst>
          </p:cNvPr>
          <p:cNvSpPr>
            <a:spLocks noGrp="1"/>
          </p:cNvSpPr>
          <p:nvPr>
            <p:ph type="sldNum" sz="quarter" idx="12"/>
          </p:nvPr>
        </p:nvSpPr>
        <p:spPr/>
        <p:txBody>
          <a:bodyPr/>
          <a:lstStyle/>
          <a:p>
            <a:fld id="{4AE63555-E8F5-4181-8799-F79BF96E92CF}" type="slidenum">
              <a:rPr lang="en-IN" smtClean="0"/>
              <a:t>‹#›</a:t>
            </a:fld>
            <a:endParaRPr lang="en-IN"/>
          </a:p>
        </p:txBody>
      </p:sp>
    </p:spTree>
    <p:extLst>
      <p:ext uri="{BB962C8B-B14F-4D97-AF65-F5344CB8AC3E}">
        <p14:creationId xmlns:p14="http://schemas.microsoft.com/office/powerpoint/2010/main" val="395404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CF194-CF5A-4FA0-86D1-147D71AFA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05221F-DD9A-4042-A442-AA34CA200F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DD75F3-7E3E-4675-A4CB-432DA8FFA0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870E98-1474-428D-A643-C383D4A5F970}"/>
              </a:ext>
            </a:extLst>
          </p:cNvPr>
          <p:cNvSpPr>
            <a:spLocks noGrp="1"/>
          </p:cNvSpPr>
          <p:nvPr>
            <p:ph type="dt" sz="half" idx="10"/>
          </p:nvPr>
        </p:nvSpPr>
        <p:spPr/>
        <p:txBody>
          <a:bodyPr/>
          <a:lstStyle/>
          <a:p>
            <a:fld id="{35C694F8-C7A9-45D4-A504-ACD860803BFC}" type="datetimeFigureOut">
              <a:rPr lang="en-IN" smtClean="0"/>
              <a:t>21/04/20</a:t>
            </a:fld>
            <a:endParaRPr lang="en-IN"/>
          </a:p>
        </p:txBody>
      </p:sp>
      <p:sp>
        <p:nvSpPr>
          <p:cNvPr id="6" name="Footer Placeholder 5">
            <a:extLst>
              <a:ext uri="{FF2B5EF4-FFF2-40B4-BE49-F238E27FC236}">
                <a16:creationId xmlns:a16="http://schemas.microsoft.com/office/drawing/2014/main" id="{70EA4D4F-330C-4F00-9E05-3DC771A3D7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AF17D0-CB5D-4A97-85F2-ADE684D4FB54}"/>
              </a:ext>
            </a:extLst>
          </p:cNvPr>
          <p:cNvSpPr>
            <a:spLocks noGrp="1"/>
          </p:cNvSpPr>
          <p:nvPr>
            <p:ph type="sldNum" sz="quarter" idx="12"/>
          </p:nvPr>
        </p:nvSpPr>
        <p:spPr/>
        <p:txBody>
          <a:bodyPr/>
          <a:lstStyle/>
          <a:p>
            <a:fld id="{4AE63555-E8F5-4181-8799-F79BF96E92CF}" type="slidenum">
              <a:rPr lang="en-IN" smtClean="0"/>
              <a:t>‹#›</a:t>
            </a:fld>
            <a:endParaRPr lang="en-IN"/>
          </a:p>
        </p:txBody>
      </p:sp>
    </p:spTree>
    <p:extLst>
      <p:ext uri="{BB962C8B-B14F-4D97-AF65-F5344CB8AC3E}">
        <p14:creationId xmlns:p14="http://schemas.microsoft.com/office/powerpoint/2010/main" val="1679283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49B17D-2CEB-4066-BFEC-F597A1051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D23C5C-1382-4531-B1B4-B532C41D78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8E8549-3983-4B48-BBE8-790C67644F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694F8-C7A9-45D4-A504-ACD860803BFC}" type="datetimeFigureOut">
              <a:rPr lang="en-IN" smtClean="0"/>
              <a:t>21/04/20</a:t>
            </a:fld>
            <a:endParaRPr lang="en-IN"/>
          </a:p>
        </p:txBody>
      </p:sp>
      <p:sp>
        <p:nvSpPr>
          <p:cNvPr id="5" name="Footer Placeholder 4">
            <a:extLst>
              <a:ext uri="{FF2B5EF4-FFF2-40B4-BE49-F238E27FC236}">
                <a16:creationId xmlns:a16="http://schemas.microsoft.com/office/drawing/2014/main" id="{11BB6F75-DA33-4876-BA97-0A474798A3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1602B2-D0FB-4C1A-B25A-43413EBA94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E63555-E8F5-4181-8799-F79BF96E92CF}" type="slidenum">
              <a:rPr lang="en-IN" smtClean="0"/>
              <a:t>‹#›</a:t>
            </a:fld>
            <a:endParaRPr lang="en-IN"/>
          </a:p>
        </p:txBody>
      </p:sp>
    </p:spTree>
    <p:extLst>
      <p:ext uri="{BB962C8B-B14F-4D97-AF65-F5344CB8AC3E}">
        <p14:creationId xmlns:p14="http://schemas.microsoft.com/office/powerpoint/2010/main" val="609592525"/>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BC79-E972-4304-A23D-FBC449EAFE3E}"/>
              </a:ext>
            </a:extLst>
          </p:cNvPr>
          <p:cNvSpPr>
            <a:spLocks noGrp="1"/>
          </p:cNvSpPr>
          <p:nvPr>
            <p:ph type="ctrTitle"/>
          </p:nvPr>
        </p:nvSpPr>
        <p:spPr>
          <a:xfrm>
            <a:off x="1062362" y="356777"/>
            <a:ext cx="9144000" cy="1193800"/>
          </a:xfrm>
        </p:spPr>
        <p:txBody>
          <a:bodyPr>
            <a:normAutofit fontScale="90000"/>
          </a:bodyPr>
          <a:lstStyle/>
          <a:p>
            <a:pPr algn="ctr"/>
            <a:r>
              <a:rPr lang="en-IN" sz="3200" b="1" dirty="0">
                <a:effectLst>
                  <a:outerShdw blurRad="38100" dist="38100" dir="2700000" algn="tl">
                    <a:srgbClr val="000000">
                      <a:alpha val="43137"/>
                    </a:srgbClr>
                  </a:outerShdw>
                </a:effectLst>
                <a:latin typeface="Bahnschrift SemiBold" panose="020B0502040204020203" pitchFamily="34" charset="0"/>
              </a:rPr>
              <a:t>   Priyadarshini College of Engineering ,Nagpur</a:t>
            </a:r>
            <a:br>
              <a:rPr lang="en-IN" sz="3200" b="1" dirty="0">
                <a:effectLst>
                  <a:outerShdw blurRad="38100" dist="38100" dir="2700000" algn="tl">
                    <a:srgbClr val="000000">
                      <a:alpha val="43137"/>
                    </a:srgbClr>
                  </a:outerShdw>
                </a:effectLst>
                <a:latin typeface="Bahnschrift SemiBold" panose="020B0502040204020203" pitchFamily="34" charset="0"/>
              </a:rPr>
            </a:br>
            <a:r>
              <a:rPr lang="en-IN" sz="3200" b="1" dirty="0">
                <a:effectLst>
                  <a:outerShdw blurRad="38100" dist="38100" dir="2700000" algn="tl">
                    <a:srgbClr val="000000">
                      <a:alpha val="43137"/>
                    </a:srgbClr>
                  </a:outerShdw>
                </a:effectLst>
                <a:latin typeface="Bahnschrift SemiBold" panose="020B0502040204020203" pitchFamily="34" charset="0"/>
              </a:rPr>
              <a:t>Department of Computer Technology</a:t>
            </a:r>
            <a:br>
              <a:rPr lang="en-IN" sz="3200" b="1" dirty="0">
                <a:effectLst>
                  <a:outerShdw blurRad="38100" dist="38100" dir="2700000" algn="tl">
                    <a:srgbClr val="000000">
                      <a:alpha val="43137"/>
                    </a:srgbClr>
                  </a:outerShdw>
                </a:effectLst>
                <a:latin typeface="Bahnschrift SemiBold" panose="020B0502040204020203" pitchFamily="34" charset="0"/>
              </a:rPr>
            </a:br>
            <a:r>
              <a:rPr lang="en-IN" sz="3200" b="1" dirty="0">
                <a:effectLst>
                  <a:outerShdw blurRad="38100" dist="38100" dir="2700000" algn="tl">
                    <a:srgbClr val="000000">
                      <a:alpha val="43137"/>
                    </a:srgbClr>
                  </a:outerShdw>
                </a:effectLst>
                <a:latin typeface="Bahnschrift SemiBold" panose="020B0502040204020203" pitchFamily="34" charset="0"/>
              </a:rPr>
              <a:t>Session 2019-20</a:t>
            </a:r>
          </a:p>
        </p:txBody>
      </p:sp>
      <p:sp>
        <p:nvSpPr>
          <p:cNvPr id="3" name="Subtitle 2">
            <a:extLst>
              <a:ext uri="{FF2B5EF4-FFF2-40B4-BE49-F238E27FC236}">
                <a16:creationId xmlns:a16="http://schemas.microsoft.com/office/drawing/2014/main" id="{6D4466E6-48B2-42F4-A72B-E2554D244C8D}"/>
              </a:ext>
            </a:extLst>
          </p:cNvPr>
          <p:cNvSpPr>
            <a:spLocks noGrp="1"/>
          </p:cNvSpPr>
          <p:nvPr>
            <p:ph type="subTitle" idx="1"/>
          </p:nvPr>
        </p:nvSpPr>
        <p:spPr>
          <a:xfrm>
            <a:off x="543017" y="1895383"/>
            <a:ext cx="11105965" cy="4756761"/>
          </a:xfrm>
        </p:spPr>
        <p:txBody>
          <a:bodyPr>
            <a:normAutofit fontScale="62500" lnSpcReduction="20000"/>
          </a:bodyPr>
          <a:lstStyle/>
          <a:p>
            <a:pPr algn="ctr"/>
            <a:r>
              <a:rPr lang="en-IN" sz="2600" b="1" dirty="0">
                <a:solidFill>
                  <a:srgbClr val="FF0000"/>
                </a:solidFill>
                <a:effectLst>
                  <a:outerShdw blurRad="38100" dist="38100" dir="2700000" algn="tl">
                    <a:srgbClr val="000000">
                      <a:alpha val="43137"/>
                    </a:srgbClr>
                  </a:outerShdw>
                </a:effectLst>
                <a:latin typeface="Bahnschrift SemiBold" panose="020B0502040204020203" pitchFamily="34" charset="0"/>
              </a:rPr>
              <a:t>Project Progress Seminar – 5</a:t>
            </a:r>
          </a:p>
          <a:p>
            <a:pPr algn="ctr"/>
            <a:r>
              <a:rPr lang="en-IN" sz="2600" b="1" dirty="0">
                <a:solidFill>
                  <a:srgbClr val="FF0000"/>
                </a:solidFill>
                <a:effectLst>
                  <a:outerShdw blurRad="38100" dist="38100" dir="2700000" algn="tl">
                    <a:srgbClr val="000000">
                      <a:alpha val="43137"/>
                    </a:srgbClr>
                  </a:outerShdw>
                </a:effectLst>
                <a:latin typeface="Bahnschrift SemiBold" panose="020B0502040204020203" pitchFamily="34" charset="0"/>
              </a:rPr>
              <a:t>On</a:t>
            </a:r>
          </a:p>
          <a:p>
            <a:pPr algn="ctr"/>
            <a:r>
              <a:rPr lang="en-US" sz="2600" b="1" dirty="0">
                <a:effectLst>
                  <a:outerShdw blurRad="38100" dist="38100" dir="2700000" algn="tl">
                    <a:srgbClr val="000000">
                      <a:alpha val="43137"/>
                    </a:srgbClr>
                  </a:outerShdw>
                </a:effectLst>
                <a:latin typeface="Bahnschrift SemiBold" panose="020B0502040204020203" pitchFamily="34" charset="0"/>
              </a:rPr>
              <a:t>“</a:t>
            </a:r>
            <a:r>
              <a:rPr lang="en-US" sz="2600" b="1" dirty="0">
                <a:solidFill>
                  <a:srgbClr val="FF0000"/>
                </a:solidFill>
                <a:effectLst>
                  <a:outerShdw blurRad="38100" dist="38100" dir="2700000" algn="tl">
                    <a:srgbClr val="000000">
                      <a:alpha val="43137"/>
                    </a:srgbClr>
                  </a:outerShdw>
                </a:effectLst>
                <a:latin typeface="Bahnschrift SemiBold" panose="020B0502040204020203" pitchFamily="34" charset="0"/>
              </a:rPr>
              <a:t>Sensing Harmful Gases in Industries using IOT &amp; WSN</a:t>
            </a:r>
            <a:r>
              <a:rPr lang="en-US" sz="2600" b="1" dirty="0">
                <a:latin typeface="Bahnschrift SemiBold" panose="020B0502040204020203" pitchFamily="34" charset="0"/>
              </a:rPr>
              <a:t>”</a:t>
            </a:r>
            <a:r>
              <a:rPr lang="en-IN" sz="2600" b="1" dirty="0">
                <a:latin typeface="Bahnschrift SemiBold" panose="020B0502040204020203" pitchFamily="34" charset="0"/>
              </a:rPr>
              <a:t> </a:t>
            </a:r>
          </a:p>
          <a:p>
            <a:pPr algn="ctr"/>
            <a:endParaRPr lang="en-IN" sz="2600" b="1" dirty="0"/>
          </a:p>
          <a:p>
            <a:pPr algn="just"/>
            <a:r>
              <a:rPr lang="en-IN" b="1" dirty="0">
                <a:effectLst>
                  <a:outerShdw blurRad="38100" dist="38100" dir="2700000" algn="tl">
                    <a:srgbClr val="000000">
                      <a:alpha val="43137"/>
                    </a:srgbClr>
                  </a:outerShdw>
                </a:effectLst>
                <a:latin typeface="Bahnschrift SemiBold" panose="020B0502040204020203" pitchFamily="34" charset="0"/>
              </a:rPr>
              <a:t>Group Members</a:t>
            </a:r>
          </a:p>
          <a:p>
            <a:pPr marL="457200" indent="-457200" algn="just">
              <a:buFont typeface="+mj-lt"/>
              <a:buAutoNum type="arabicPeriod"/>
            </a:pPr>
            <a:r>
              <a:rPr lang="en-IN" b="1" dirty="0">
                <a:effectLst>
                  <a:outerShdw blurRad="38100" dist="38100" dir="2700000" algn="tl">
                    <a:srgbClr val="000000">
                      <a:alpha val="43137"/>
                    </a:srgbClr>
                  </a:outerShdw>
                </a:effectLst>
                <a:latin typeface="Bahnschrift SemiBold" panose="020B0502040204020203" pitchFamily="34" charset="0"/>
              </a:rPr>
              <a:t>Rishikesh Kumar</a:t>
            </a:r>
          </a:p>
          <a:p>
            <a:pPr marL="457200" indent="-457200" algn="just">
              <a:buFont typeface="+mj-lt"/>
              <a:buAutoNum type="arabicPeriod"/>
            </a:pPr>
            <a:r>
              <a:rPr lang="en-IN" b="1" dirty="0">
                <a:effectLst>
                  <a:outerShdw blurRad="38100" dist="38100" dir="2700000" algn="tl">
                    <a:srgbClr val="000000">
                      <a:alpha val="43137"/>
                    </a:srgbClr>
                  </a:outerShdw>
                </a:effectLst>
                <a:latin typeface="Bahnschrift SemiBold" panose="020B0502040204020203" pitchFamily="34" charset="0"/>
              </a:rPr>
              <a:t>Twinkle Pandey </a:t>
            </a:r>
          </a:p>
          <a:p>
            <a:pPr marL="457200" indent="-457200" algn="just">
              <a:buFont typeface="+mj-lt"/>
              <a:buAutoNum type="arabicPeriod"/>
            </a:pPr>
            <a:r>
              <a:rPr lang="en-IN" b="1" dirty="0">
                <a:effectLst>
                  <a:outerShdw blurRad="38100" dist="38100" dir="2700000" algn="tl">
                    <a:srgbClr val="000000">
                      <a:alpha val="43137"/>
                    </a:srgbClr>
                  </a:outerShdw>
                </a:effectLst>
                <a:latin typeface="Bahnschrift SemiBold" panose="020B0502040204020203" pitchFamily="34" charset="0"/>
              </a:rPr>
              <a:t>Ajinkya Ghadole</a:t>
            </a:r>
          </a:p>
          <a:p>
            <a:pPr marL="457200" indent="-457200" algn="just">
              <a:buFont typeface="+mj-lt"/>
              <a:buAutoNum type="arabicPeriod"/>
            </a:pPr>
            <a:r>
              <a:rPr lang="en-IN" b="1" dirty="0" err="1">
                <a:effectLst>
                  <a:outerShdw blurRad="38100" dist="38100" dir="2700000" algn="tl">
                    <a:srgbClr val="000000">
                      <a:alpha val="43137"/>
                    </a:srgbClr>
                  </a:outerShdw>
                </a:effectLst>
                <a:latin typeface="Bahnschrift SemiBold" panose="020B0502040204020203" pitchFamily="34" charset="0"/>
              </a:rPr>
              <a:t>Komal</a:t>
            </a:r>
            <a:r>
              <a:rPr lang="en-IN" b="1" dirty="0">
                <a:effectLst>
                  <a:outerShdw blurRad="38100" dist="38100" dir="2700000" algn="tl">
                    <a:srgbClr val="000000">
                      <a:alpha val="43137"/>
                    </a:srgbClr>
                  </a:outerShdw>
                </a:effectLst>
                <a:latin typeface="Bahnschrift SemiBold" panose="020B0502040204020203" pitchFamily="34" charset="0"/>
              </a:rPr>
              <a:t> Pandey</a:t>
            </a:r>
          </a:p>
          <a:p>
            <a:pPr marL="457200" indent="-457200" algn="just">
              <a:buFont typeface="+mj-lt"/>
              <a:buAutoNum type="arabicPeriod"/>
            </a:pPr>
            <a:r>
              <a:rPr lang="en-IN" b="1" dirty="0">
                <a:effectLst>
                  <a:outerShdw blurRad="38100" dist="38100" dir="2700000" algn="tl">
                    <a:srgbClr val="000000">
                      <a:alpha val="43137"/>
                    </a:srgbClr>
                  </a:outerShdw>
                </a:effectLst>
                <a:latin typeface="Bahnschrift SemiBold" panose="020B0502040204020203" pitchFamily="34" charset="0"/>
              </a:rPr>
              <a:t>Samiksha </a:t>
            </a:r>
            <a:r>
              <a:rPr lang="en-IN" b="1" dirty="0" err="1">
                <a:effectLst>
                  <a:outerShdw blurRad="38100" dist="38100" dir="2700000" algn="tl">
                    <a:srgbClr val="000000">
                      <a:alpha val="43137"/>
                    </a:srgbClr>
                  </a:outerShdw>
                </a:effectLst>
                <a:latin typeface="Bahnschrift SemiBold" panose="020B0502040204020203" pitchFamily="34" charset="0"/>
              </a:rPr>
              <a:t>Yerpude</a:t>
            </a:r>
            <a:endParaRPr lang="en-IN" b="1" dirty="0">
              <a:effectLst>
                <a:outerShdw blurRad="38100" dist="38100" dir="2700000" algn="tl">
                  <a:srgbClr val="000000">
                    <a:alpha val="43137"/>
                  </a:srgbClr>
                </a:outerShdw>
              </a:effectLst>
              <a:latin typeface="Bahnschrift SemiBold" panose="020B0502040204020203" pitchFamily="34" charset="0"/>
            </a:endParaRPr>
          </a:p>
          <a:p>
            <a:endParaRPr lang="en-IN" dirty="0">
              <a:effectLst>
                <a:outerShdw blurRad="38100" dist="38100" dir="2700000" algn="tl">
                  <a:srgbClr val="000000">
                    <a:alpha val="43137"/>
                  </a:srgbClr>
                </a:outerShdw>
              </a:effectLst>
            </a:endParaRPr>
          </a:p>
          <a:p>
            <a:pPr algn="l"/>
            <a:r>
              <a:rPr lang="en-IN" b="1" dirty="0">
                <a:effectLst>
                  <a:outerShdw blurRad="38100" dist="38100" dir="2700000" algn="tl">
                    <a:srgbClr val="000000">
                      <a:alpha val="43137"/>
                    </a:srgbClr>
                  </a:outerShdw>
                </a:effectLst>
              </a:rPr>
              <a:t>    </a:t>
            </a:r>
            <a:r>
              <a:rPr lang="en-IN" b="1" dirty="0">
                <a:effectLst>
                  <a:outerShdw blurRad="38100" dist="38100" dir="2700000" algn="tl">
                    <a:srgbClr val="000000">
                      <a:alpha val="43137"/>
                    </a:srgbClr>
                  </a:outerShdw>
                </a:effectLst>
                <a:latin typeface="Bahnschrift SemiBold" panose="020B0502040204020203" pitchFamily="34" charset="0"/>
              </a:rPr>
              <a:t>Under The Guidance of                                                                                                                                              </a:t>
            </a:r>
            <a:r>
              <a:rPr lang="en-IN" b="1" dirty="0" err="1">
                <a:effectLst>
                  <a:outerShdw blurRad="38100" dist="38100" dir="2700000" algn="tl">
                    <a:srgbClr val="000000">
                      <a:alpha val="43137"/>
                    </a:srgbClr>
                  </a:outerShdw>
                </a:effectLst>
                <a:latin typeface="Bahnschrift SemiBold" panose="020B0502040204020203" pitchFamily="34" charset="0"/>
              </a:rPr>
              <a:t>Dr.</a:t>
            </a:r>
            <a:r>
              <a:rPr lang="en-IN" b="1" dirty="0">
                <a:effectLst>
                  <a:outerShdw blurRad="38100" dist="38100" dir="2700000" algn="tl">
                    <a:srgbClr val="000000">
                      <a:alpha val="43137"/>
                    </a:srgbClr>
                  </a:outerShdw>
                </a:effectLst>
                <a:latin typeface="Bahnschrift SemiBold" panose="020B0502040204020203" pitchFamily="34" charset="0"/>
              </a:rPr>
              <a:t> (Mrs.) Nita </a:t>
            </a:r>
            <a:r>
              <a:rPr lang="en-IN" b="1" dirty="0" err="1">
                <a:effectLst>
                  <a:outerShdw blurRad="38100" dist="38100" dir="2700000" algn="tl">
                    <a:srgbClr val="000000">
                      <a:alpha val="43137"/>
                    </a:srgbClr>
                  </a:outerShdw>
                </a:effectLst>
                <a:latin typeface="Bahnschrift SemiBold" panose="020B0502040204020203" pitchFamily="34" charset="0"/>
              </a:rPr>
              <a:t>Thakare</a:t>
            </a:r>
            <a:endParaRPr lang="en-IN" b="1" dirty="0">
              <a:effectLst>
                <a:outerShdw blurRad="38100" dist="38100" dir="2700000" algn="tl">
                  <a:srgbClr val="000000">
                    <a:alpha val="43137"/>
                  </a:srgbClr>
                </a:outerShdw>
              </a:effectLst>
              <a:latin typeface="Bahnschrift SemiBold" panose="020B0502040204020203" pitchFamily="34" charset="0"/>
            </a:endParaRPr>
          </a:p>
          <a:p>
            <a:pPr algn="l"/>
            <a:r>
              <a:rPr lang="en-IN" b="1" dirty="0">
                <a:effectLst>
                  <a:outerShdw blurRad="38100" dist="38100" dir="2700000" algn="tl">
                    <a:srgbClr val="000000">
                      <a:alpha val="43137"/>
                    </a:srgbClr>
                  </a:outerShdw>
                </a:effectLst>
                <a:latin typeface="Bahnschrift SemiBold" panose="020B0502040204020203" pitchFamily="34" charset="0"/>
              </a:rPr>
              <a:t>Prof. (</a:t>
            </a:r>
            <a:r>
              <a:rPr lang="en-US" b="1" dirty="0">
                <a:effectLst>
                  <a:outerShdw blurRad="38100" dist="38100" dir="2700000" algn="tl">
                    <a:srgbClr val="000000">
                      <a:alpha val="43137"/>
                    </a:srgbClr>
                  </a:outerShdw>
                </a:effectLst>
                <a:latin typeface="Bahnschrift SemiBold" panose="020B0502040204020203" pitchFamily="34" charset="0"/>
              </a:rPr>
              <a:t>Mrs.) </a:t>
            </a:r>
            <a:r>
              <a:rPr lang="en-US" b="1" dirty="0" err="1">
                <a:effectLst>
                  <a:outerShdw blurRad="38100" dist="38100" dir="2700000" algn="tl">
                    <a:srgbClr val="000000">
                      <a:alpha val="43137"/>
                    </a:srgbClr>
                  </a:outerShdw>
                </a:effectLst>
                <a:latin typeface="Bahnschrift SemiBold" panose="020B0502040204020203" pitchFamily="34" charset="0"/>
              </a:rPr>
              <a:t>Snehal</a:t>
            </a:r>
            <a:r>
              <a:rPr lang="en-US" b="1" dirty="0">
                <a:effectLst>
                  <a:outerShdw blurRad="38100" dist="38100" dir="2700000" algn="tl">
                    <a:srgbClr val="000000">
                      <a:alpha val="43137"/>
                    </a:srgbClr>
                  </a:outerShdw>
                </a:effectLst>
                <a:latin typeface="Bahnschrift SemiBold" panose="020B0502040204020203" pitchFamily="34" charset="0"/>
              </a:rPr>
              <a:t> S. </a:t>
            </a:r>
            <a:r>
              <a:rPr lang="en-US" b="1" dirty="0" err="1">
                <a:effectLst>
                  <a:outerShdw blurRad="38100" dist="38100" dir="2700000" algn="tl">
                    <a:srgbClr val="000000">
                      <a:alpha val="43137"/>
                    </a:srgbClr>
                  </a:outerShdw>
                </a:effectLst>
                <a:latin typeface="Bahnschrift SemiBold" panose="020B0502040204020203" pitchFamily="34" charset="0"/>
              </a:rPr>
              <a:t>Golait</a:t>
            </a:r>
            <a:r>
              <a:rPr lang="en-US" b="1" dirty="0">
                <a:effectLst>
                  <a:outerShdw blurRad="38100" dist="38100" dir="2700000" algn="tl">
                    <a:srgbClr val="000000">
                      <a:alpha val="43137"/>
                    </a:srgbClr>
                  </a:outerShdw>
                </a:effectLst>
                <a:latin typeface="Bahnschrift SemiBold" panose="020B0502040204020203" pitchFamily="34" charset="0"/>
              </a:rPr>
              <a:t>                                                                                                                                                        HOD,C-Tech</a:t>
            </a:r>
            <a:endParaRPr lang="en-IN" b="1" dirty="0">
              <a:effectLst>
                <a:outerShdw blurRad="38100" dist="38100" dir="2700000" algn="tl">
                  <a:srgbClr val="000000">
                    <a:alpha val="43137"/>
                  </a:srgbClr>
                </a:outerShdw>
              </a:effectLst>
              <a:latin typeface="Bahnschrift SemiBold" panose="020B0502040204020203" pitchFamily="34" charset="0"/>
            </a:endParaRPr>
          </a:p>
          <a:p>
            <a:pPr algn="l"/>
            <a:endParaRPr lang="en-IN" dirty="0">
              <a:effectLst>
                <a:outerShdw blurRad="38100" dist="38100" dir="2700000" algn="tl">
                  <a:srgbClr val="000000">
                    <a:alpha val="43137"/>
                  </a:srgbClr>
                </a:outerShdw>
              </a:effectLst>
            </a:endParaRPr>
          </a:p>
          <a:p>
            <a:r>
              <a:rPr lang="en-IN" dirty="0"/>
              <a:t> </a:t>
            </a:r>
          </a:p>
        </p:txBody>
      </p:sp>
      <p:pic>
        <p:nvPicPr>
          <p:cNvPr id="4" name="Picture 3" descr="logoji">
            <a:extLst>
              <a:ext uri="{FF2B5EF4-FFF2-40B4-BE49-F238E27FC236}">
                <a16:creationId xmlns:a16="http://schemas.microsoft.com/office/drawing/2014/main" id="{F5692C15-12FA-487E-AF88-E175746F4A9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85395" y="205856"/>
            <a:ext cx="1663587" cy="1480704"/>
          </a:xfrm>
          <a:prstGeom prst="rect">
            <a:avLst/>
          </a:prstGeom>
          <a:noFill/>
          <a:ln>
            <a:noFill/>
          </a:ln>
        </p:spPr>
      </p:pic>
      <p:pic>
        <p:nvPicPr>
          <p:cNvPr id="6" name="Picture 5">
            <a:extLst>
              <a:ext uri="{FF2B5EF4-FFF2-40B4-BE49-F238E27FC236}">
                <a16:creationId xmlns:a16="http://schemas.microsoft.com/office/drawing/2014/main" id="{15AEA8B3-B76F-4FA7-AA48-A18A35A38A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20" y="205856"/>
            <a:ext cx="1600200" cy="1600200"/>
          </a:xfrm>
          <a:prstGeom prst="rect">
            <a:avLst/>
          </a:prstGeom>
        </p:spPr>
      </p:pic>
    </p:spTree>
    <p:extLst>
      <p:ext uri="{BB962C8B-B14F-4D97-AF65-F5344CB8AC3E}">
        <p14:creationId xmlns:p14="http://schemas.microsoft.com/office/powerpoint/2010/main" val="41151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0132A-872F-400B-A9F5-A1692A31536C}"/>
              </a:ext>
            </a:extLst>
          </p:cNvPr>
          <p:cNvSpPr>
            <a:spLocks noGrp="1"/>
          </p:cNvSpPr>
          <p:nvPr>
            <p:ph type="title"/>
          </p:nvPr>
        </p:nvSpPr>
        <p:spPr>
          <a:xfrm>
            <a:off x="838200" y="172085"/>
            <a:ext cx="10515600" cy="1325563"/>
          </a:xfrm>
        </p:spPr>
        <p:txBody>
          <a:bodyPr/>
          <a:lstStyle/>
          <a:p>
            <a:pPr algn="ctr"/>
            <a:r>
              <a:rPr lang="en-IN" b="1" u="sng" dirty="0">
                <a:effectLst>
                  <a:outerShdw blurRad="38100" dist="38100" dir="2700000" algn="tl">
                    <a:srgbClr val="000000">
                      <a:alpha val="43137"/>
                    </a:srgbClr>
                  </a:outerShdw>
                </a:effectLst>
              </a:rPr>
              <a:t>MQ2 And MQ135 OUTPUT</a:t>
            </a:r>
          </a:p>
        </p:txBody>
      </p:sp>
      <p:sp>
        <p:nvSpPr>
          <p:cNvPr id="10" name="Arrow: Up 9">
            <a:extLst>
              <a:ext uri="{FF2B5EF4-FFF2-40B4-BE49-F238E27FC236}">
                <a16:creationId xmlns:a16="http://schemas.microsoft.com/office/drawing/2014/main" id="{ED6343E5-D971-4517-9D57-76BF4B2EA1EA}"/>
              </a:ext>
            </a:extLst>
          </p:cNvPr>
          <p:cNvSpPr/>
          <p:nvPr/>
        </p:nvSpPr>
        <p:spPr>
          <a:xfrm>
            <a:off x="2747824" y="4878752"/>
            <a:ext cx="295552" cy="33735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5B36220B-63FD-4CFE-A771-C0959DD5B1A8}"/>
              </a:ext>
            </a:extLst>
          </p:cNvPr>
          <p:cNvSpPr txBox="1"/>
          <p:nvPr/>
        </p:nvSpPr>
        <p:spPr>
          <a:xfrm>
            <a:off x="2037536" y="5539666"/>
            <a:ext cx="2011680" cy="369332"/>
          </a:xfrm>
          <a:prstGeom prst="rect">
            <a:avLst/>
          </a:prstGeom>
          <a:noFill/>
        </p:spPr>
        <p:txBody>
          <a:bodyPr wrap="square" rtlCol="0">
            <a:spAutoFit/>
          </a:bodyPr>
          <a:lstStyle/>
          <a:p>
            <a:r>
              <a:rPr lang="en-IN" b="1" u="sng" dirty="0">
                <a:effectLst>
                  <a:outerShdw blurRad="38100" dist="38100" dir="2700000" algn="tl">
                    <a:srgbClr val="000000">
                      <a:alpha val="43137"/>
                    </a:srgbClr>
                  </a:outerShdw>
                </a:effectLst>
              </a:rPr>
              <a:t>MQ3 Gas Sensor</a:t>
            </a:r>
          </a:p>
        </p:txBody>
      </p:sp>
      <p:sp>
        <p:nvSpPr>
          <p:cNvPr id="14" name="TextBox 13">
            <a:extLst>
              <a:ext uri="{FF2B5EF4-FFF2-40B4-BE49-F238E27FC236}">
                <a16:creationId xmlns:a16="http://schemas.microsoft.com/office/drawing/2014/main" id="{39AB476C-DDC5-4DE1-AD15-3A2D20E352FC}"/>
              </a:ext>
            </a:extLst>
          </p:cNvPr>
          <p:cNvSpPr txBox="1"/>
          <p:nvPr/>
        </p:nvSpPr>
        <p:spPr>
          <a:xfrm>
            <a:off x="7832128" y="5539666"/>
            <a:ext cx="2011680" cy="369332"/>
          </a:xfrm>
          <a:prstGeom prst="rect">
            <a:avLst/>
          </a:prstGeom>
          <a:noFill/>
        </p:spPr>
        <p:txBody>
          <a:bodyPr wrap="square" rtlCol="0">
            <a:spAutoFit/>
          </a:bodyPr>
          <a:lstStyle/>
          <a:p>
            <a:r>
              <a:rPr lang="en-IN" b="1" u="sng" dirty="0">
                <a:effectLst>
                  <a:outerShdw blurRad="38100" dist="38100" dir="2700000" algn="tl">
                    <a:srgbClr val="000000">
                      <a:alpha val="43137"/>
                    </a:srgbClr>
                  </a:outerShdw>
                </a:effectLst>
              </a:rPr>
              <a:t>MQ6 Gas Sensor</a:t>
            </a:r>
          </a:p>
        </p:txBody>
      </p:sp>
      <p:sp>
        <p:nvSpPr>
          <p:cNvPr id="15" name="Arrow: Up 14">
            <a:extLst>
              <a:ext uri="{FF2B5EF4-FFF2-40B4-BE49-F238E27FC236}">
                <a16:creationId xmlns:a16="http://schemas.microsoft.com/office/drawing/2014/main" id="{2C24A302-756F-4E6C-B382-5B1BF76A43A5}"/>
              </a:ext>
            </a:extLst>
          </p:cNvPr>
          <p:cNvSpPr/>
          <p:nvPr/>
        </p:nvSpPr>
        <p:spPr>
          <a:xfrm>
            <a:off x="8583968" y="4994534"/>
            <a:ext cx="254000" cy="33735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C1AB4E5B-C76F-4906-AF85-CFBFE637F0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4357" y="1723422"/>
            <a:ext cx="3167222" cy="3167222"/>
          </a:xfrm>
          <a:prstGeom prst="rect">
            <a:avLst/>
          </a:prstGeom>
        </p:spPr>
      </p:pic>
      <p:pic>
        <p:nvPicPr>
          <p:cNvPr id="5" name="Content Placeholder 4">
            <a:extLst>
              <a:ext uri="{FF2B5EF4-FFF2-40B4-BE49-F238E27FC236}">
                <a16:creationId xmlns:a16="http://schemas.microsoft.com/office/drawing/2014/main" id="{1038BB16-7B60-3041-ACEE-590973476F2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0421" y="1825625"/>
            <a:ext cx="8579809" cy="4351338"/>
          </a:xfrm>
        </p:spPr>
      </p:pic>
    </p:spTree>
    <p:extLst>
      <p:ext uri="{BB962C8B-B14F-4D97-AF65-F5344CB8AC3E}">
        <p14:creationId xmlns:p14="http://schemas.microsoft.com/office/powerpoint/2010/main" val="334488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5CB15-A627-4B2F-8CE4-8D8F822796A2}"/>
              </a:ext>
            </a:extLst>
          </p:cNvPr>
          <p:cNvSpPr>
            <a:spLocks noGrp="1"/>
          </p:cNvSpPr>
          <p:nvPr>
            <p:ph type="title"/>
          </p:nvPr>
        </p:nvSpPr>
        <p:spPr/>
        <p:txBody>
          <a:bodyPr/>
          <a:lstStyle/>
          <a:p>
            <a:pPr algn="ctr"/>
            <a:r>
              <a:rPr lang="en-IN" b="1" u="sng" dirty="0">
                <a:effectLst>
                  <a:outerShdw blurRad="38100" dist="38100" dir="2700000" algn="tl">
                    <a:srgbClr val="000000">
                      <a:alpha val="43137"/>
                    </a:srgbClr>
                  </a:outerShdw>
                </a:effectLst>
              </a:rPr>
              <a:t>Hardware &amp; Software Required</a:t>
            </a:r>
          </a:p>
        </p:txBody>
      </p:sp>
      <p:graphicFrame>
        <p:nvGraphicFramePr>
          <p:cNvPr id="4" name="Content Placeholder 3">
            <a:extLst>
              <a:ext uri="{FF2B5EF4-FFF2-40B4-BE49-F238E27FC236}">
                <a16:creationId xmlns:a16="http://schemas.microsoft.com/office/drawing/2014/main" id="{182AD6E3-44A8-4943-860A-83781E648258}"/>
              </a:ext>
            </a:extLst>
          </p:cNvPr>
          <p:cNvGraphicFramePr>
            <a:graphicFrameLocks noGrp="1"/>
          </p:cNvGraphicFramePr>
          <p:nvPr>
            <p:ph idx="1"/>
            <p:extLst>
              <p:ext uri="{D42A27DB-BD31-4B8C-83A1-F6EECF244321}">
                <p14:modId xmlns:p14="http://schemas.microsoft.com/office/powerpoint/2010/main" val="1794287832"/>
              </p:ext>
            </p:extLst>
          </p:nvPr>
        </p:nvGraphicFramePr>
        <p:xfrm>
          <a:off x="838200" y="1825621"/>
          <a:ext cx="10515600" cy="3152778"/>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088039144"/>
                    </a:ext>
                  </a:extLst>
                </a:gridCol>
                <a:gridCol w="5257800">
                  <a:extLst>
                    <a:ext uri="{9D8B030D-6E8A-4147-A177-3AD203B41FA5}">
                      <a16:colId xmlns:a16="http://schemas.microsoft.com/office/drawing/2014/main" val="4157001109"/>
                    </a:ext>
                  </a:extLst>
                </a:gridCol>
              </a:tblGrid>
              <a:tr h="441752">
                <a:tc>
                  <a:txBody>
                    <a:bodyPr/>
                    <a:lstStyle/>
                    <a:p>
                      <a:pPr algn="ctr"/>
                      <a:r>
                        <a:rPr lang="en-IN" dirty="0"/>
                        <a:t>Requirements</a:t>
                      </a:r>
                    </a:p>
                  </a:txBody>
                  <a:tcPr marL="91441" marR="91441"/>
                </a:tc>
                <a:tc>
                  <a:txBody>
                    <a:bodyPr/>
                    <a:lstStyle/>
                    <a:p>
                      <a:pPr algn="ctr"/>
                      <a:r>
                        <a:rPr lang="en-IN" dirty="0"/>
                        <a:t>Versions</a:t>
                      </a:r>
                    </a:p>
                  </a:txBody>
                  <a:tcPr marL="91441" marR="91441"/>
                </a:tc>
                <a:extLst>
                  <a:ext uri="{0D108BD9-81ED-4DB2-BD59-A6C34878D82A}">
                    <a16:rowId xmlns:a16="http://schemas.microsoft.com/office/drawing/2014/main" val="1628626738"/>
                  </a:ext>
                </a:extLst>
              </a:tr>
              <a:tr h="4720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Times New Roman" charset="0"/>
                          <a:ea typeface="Times New Roman" charset="0"/>
                          <a:cs typeface="Times New Roman" charset="0"/>
                        </a:rPr>
                        <a:t>Microsoft</a:t>
                      </a:r>
                      <a:r>
                        <a:rPr lang="en-US" sz="2000" kern="1200" baseline="0" dirty="0">
                          <a:solidFill>
                            <a:schemeClr val="dk1"/>
                          </a:solidFill>
                          <a:effectLst/>
                          <a:latin typeface="Times New Roman" charset="0"/>
                          <a:ea typeface="Times New Roman" charset="0"/>
                          <a:cs typeface="Times New Roman" charset="0"/>
                        </a:rPr>
                        <a:t> Visual Studio </a:t>
                      </a:r>
                      <a:endParaRPr lang="en-US" sz="2000" dirty="0">
                        <a:latin typeface="Times New Roman" charset="0"/>
                        <a:ea typeface="Times New Roman" charset="0"/>
                        <a:cs typeface="Times New Roman" charset="0"/>
                      </a:endParaRPr>
                    </a:p>
                  </a:txBody>
                  <a:tcPr marL="91441" marR="91441"/>
                </a:tc>
                <a:tc>
                  <a:txBody>
                    <a:bodyPr/>
                    <a:lstStyle/>
                    <a:p>
                      <a:r>
                        <a:rPr lang="en-IN" sz="2000" dirty="0">
                          <a:latin typeface="Times New Roman" charset="0"/>
                          <a:ea typeface="Times New Roman" charset="0"/>
                          <a:cs typeface="Times New Roman" charset="0"/>
                        </a:rPr>
                        <a:t>2014</a:t>
                      </a:r>
                    </a:p>
                  </a:txBody>
                  <a:tcPr marL="91441" marR="91441"/>
                </a:tc>
                <a:extLst>
                  <a:ext uri="{0D108BD9-81ED-4DB2-BD59-A6C34878D82A}">
                    <a16:rowId xmlns:a16="http://schemas.microsoft.com/office/drawing/2014/main" val="1107388382"/>
                  </a:ext>
                </a:extLst>
              </a:tr>
              <a:tr h="4720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err="1">
                          <a:latin typeface="Times New Roman" charset="0"/>
                          <a:ea typeface="Times New Roman" charset="0"/>
                          <a:cs typeface="Times New Roman" charset="0"/>
                        </a:rPr>
                        <a:t>C.net</a:t>
                      </a:r>
                      <a:endParaRPr lang="en-IN" sz="2000" dirty="0">
                        <a:latin typeface="Times New Roman" charset="0"/>
                        <a:ea typeface="Times New Roman" charset="0"/>
                        <a:cs typeface="Times New Roman" charset="0"/>
                      </a:endParaRPr>
                    </a:p>
                  </a:txBody>
                  <a:tcPr marL="91441" marR="91441"/>
                </a:tc>
                <a:tc>
                  <a:txBody>
                    <a:bodyPr/>
                    <a:lstStyle/>
                    <a:p>
                      <a:r>
                        <a:rPr lang="en-IN" dirty="0"/>
                        <a:t>2013</a:t>
                      </a:r>
                    </a:p>
                  </a:txBody>
                  <a:tcPr marL="91441" marR="91441"/>
                </a:tc>
                <a:extLst>
                  <a:ext uri="{0D108BD9-81ED-4DB2-BD59-A6C34878D82A}">
                    <a16:rowId xmlns:a16="http://schemas.microsoft.com/office/drawing/2014/main" val="4055340019"/>
                  </a:ext>
                </a:extLst>
              </a:tr>
              <a:tr h="441752">
                <a:tc>
                  <a:txBody>
                    <a:bodyPr/>
                    <a:lstStyle/>
                    <a:p>
                      <a:r>
                        <a:rPr lang="en-IN" dirty="0"/>
                        <a:t>MySQL</a:t>
                      </a:r>
                    </a:p>
                  </a:txBody>
                  <a:tcPr marL="91441" marR="91441"/>
                </a:tc>
                <a:tc>
                  <a:txBody>
                    <a:bodyPr/>
                    <a:lstStyle/>
                    <a:p>
                      <a:r>
                        <a:rPr lang="en-IN" dirty="0"/>
                        <a:t>2016</a:t>
                      </a:r>
                    </a:p>
                  </a:txBody>
                  <a:tcPr marL="91441" marR="91441"/>
                </a:tc>
                <a:extLst>
                  <a:ext uri="{0D108BD9-81ED-4DB2-BD59-A6C34878D82A}">
                    <a16:rowId xmlns:a16="http://schemas.microsoft.com/office/drawing/2014/main" val="1613039631"/>
                  </a:ext>
                </a:extLst>
              </a:tr>
              <a:tr h="441752">
                <a:tc>
                  <a:txBody>
                    <a:bodyPr/>
                    <a:lstStyle/>
                    <a:p>
                      <a:r>
                        <a:rPr lang="en-IN" dirty="0" err="1"/>
                        <a:t>WiFi</a:t>
                      </a:r>
                      <a:endParaRPr lang="en-IN" dirty="0"/>
                    </a:p>
                  </a:txBody>
                  <a:tcPr marL="91441" marR="91441"/>
                </a:tc>
                <a:tc>
                  <a:txBody>
                    <a:bodyPr/>
                    <a:lstStyle/>
                    <a:p>
                      <a:endParaRPr lang="en-IN"/>
                    </a:p>
                  </a:txBody>
                  <a:tcPr marL="91441" marR="91441"/>
                </a:tc>
                <a:extLst>
                  <a:ext uri="{0D108BD9-81ED-4DB2-BD59-A6C34878D82A}">
                    <a16:rowId xmlns:a16="http://schemas.microsoft.com/office/drawing/2014/main" val="4204963975"/>
                  </a:ext>
                </a:extLst>
              </a:tr>
              <a:tr h="441752">
                <a:tc>
                  <a:txBody>
                    <a:bodyPr/>
                    <a:lstStyle/>
                    <a:p>
                      <a:r>
                        <a:rPr lang="en-IN" dirty="0"/>
                        <a:t>Gas</a:t>
                      </a:r>
                      <a:r>
                        <a:rPr lang="en-IN" baseline="0" dirty="0"/>
                        <a:t> sensors (MQ series )</a:t>
                      </a:r>
                      <a:endParaRPr lang="en-IN" dirty="0"/>
                    </a:p>
                  </a:txBody>
                  <a:tcPr marL="91441" marR="91441"/>
                </a:tc>
                <a:tc>
                  <a:txBody>
                    <a:bodyPr/>
                    <a:lstStyle/>
                    <a:p>
                      <a:endParaRPr lang="en-IN"/>
                    </a:p>
                  </a:txBody>
                  <a:tcPr marL="91441" marR="91441"/>
                </a:tc>
                <a:extLst>
                  <a:ext uri="{0D108BD9-81ED-4DB2-BD59-A6C34878D82A}">
                    <a16:rowId xmlns:a16="http://schemas.microsoft.com/office/drawing/2014/main" val="4101623560"/>
                  </a:ext>
                </a:extLst>
              </a:tr>
              <a:tr h="4417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charset="0"/>
                          <a:ea typeface="Times New Roman" charset="0"/>
                          <a:cs typeface="Times New Roman" charset="0"/>
                        </a:rPr>
                        <a:t>Raspberry</a:t>
                      </a:r>
                      <a:r>
                        <a:rPr lang="en-IN" sz="1800" baseline="0" dirty="0">
                          <a:latin typeface="Times New Roman" charset="0"/>
                          <a:ea typeface="Times New Roman" charset="0"/>
                          <a:cs typeface="Times New Roman" charset="0"/>
                        </a:rPr>
                        <a:t> pi 4</a:t>
                      </a:r>
                      <a:endParaRPr lang="en-IN" sz="1800" dirty="0">
                        <a:latin typeface="Times New Roman" charset="0"/>
                        <a:ea typeface="Times New Roman" charset="0"/>
                        <a:cs typeface="Times New Roman" charset="0"/>
                      </a:endParaRPr>
                    </a:p>
                  </a:txBody>
                  <a:tcPr marL="91441" marR="91441"/>
                </a:tc>
                <a:tc>
                  <a:txBody>
                    <a:bodyPr/>
                    <a:lstStyle/>
                    <a:p>
                      <a:endParaRPr lang="en-IN" dirty="0"/>
                    </a:p>
                  </a:txBody>
                  <a:tcPr marL="91441" marR="91441"/>
                </a:tc>
                <a:extLst>
                  <a:ext uri="{0D108BD9-81ED-4DB2-BD59-A6C34878D82A}">
                    <a16:rowId xmlns:a16="http://schemas.microsoft.com/office/drawing/2014/main" val="1552425741"/>
                  </a:ext>
                </a:extLst>
              </a:tr>
            </a:tbl>
          </a:graphicData>
        </a:graphic>
      </p:graphicFrame>
    </p:spTree>
    <p:extLst>
      <p:ext uri="{BB962C8B-B14F-4D97-AF65-F5344CB8AC3E}">
        <p14:creationId xmlns:p14="http://schemas.microsoft.com/office/powerpoint/2010/main" val="4022919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80C18-6A5A-4093-9F18-413C2BB2CAFF}"/>
              </a:ext>
            </a:extLst>
          </p:cNvPr>
          <p:cNvSpPr>
            <a:spLocks noGrp="1"/>
          </p:cNvSpPr>
          <p:nvPr>
            <p:ph type="title"/>
          </p:nvPr>
        </p:nvSpPr>
        <p:spPr>
          <a:xfrm>
            <a:off x="838200" y="172085"/>
            <a:ext cx="10515600" cy="962447"/>
          </a:xfrm>
        </p:spPr>
        <p:txBody>
          <a:bodyPr/>
          <a:lstStyle/>
          <a:p>
            <a:pPr algn="ctr"/>
            <a:r>
              <a:rPr lang="en-IN" b="1" dirty="0">
                <a:effectLst>
                  <a:outerShdw blurRad="38100" dist="38100" dir="2700000" algn="tl">
                    <a:srgbClr val="000000">
                      <a:alpha val="43137"/>
                    </a:srgbClr>
                  </a:outerShdw>
                </a:effectLst>
              </a:rPr>
              <a:t>Project Progress Report - 5</a:t>
            </a:r>
          </a:p>
        </p:txBody>
      </p:sp>
      <p:graphicFrame>
        <p:nvGraphicFramePr>
          <p:cNvPr id="4" name="Content Placeholder 3">
            <a:extLst>
              <a:ext uri="{FF2B5EF4-FFF2-40B4-BE49-F238E27FC236}">
                <a16:creationId xmlns:a16="http://schemas.microsoft.com/office/drawing/2014/main" id="{2B620B2F-0AA1-4605-942B-8643279BD449}"/>
              </a:ext>
            </a:extLst>
          </p:cNvPr>
          <p:cNvGraphicFramePr>
            <a:graphicFrameLocks noGrp="1"/>
          </p:cNvGraphicFramePr>
          <p:nvPr>
            <p:ph idx="1"/>
            <p:extLst>
              <p:ext uri="{D42A27DB-BD31-4B8C-83A1-F6EECF244321}">
                <p14:modId xmlns:p14="http://schemas.microsoft.com/office/powerpoint/2010/main" val="3270141244"/>
              </p:ext>
            </p:extLst>
          </p:nvPr>
        </p:nvGraphicFramePr>
        <p:xfrm>
          <a:off x="838200" y="982132"/>
          <a:ext cx="10515600" cy="1843300"/>
        </p:xfrm>
        <a:graphic>
          <a:graphicData uri="http://schemas.openxmlformats.org/drawingml/2006/table">
            <a:tbl>
              <a:tblPr firstRow="1" bandRow="1">
                <a:tableStyleId>{5C22544A-7EE6-4342-B048-85BDC9FD1C3A}</a:tableStyleId>
              </a:tblPr>
              <a:tblGrid>
                <a:gridCol w="5214257">
                  <a:extLst>
                    <a:ext uri="{9D8B030D-6E8A-4147-A177-3AD203B41FA5}">
                      <a16:colId xmlns:a16="http://schemas.microsoft.com/office/drawing/2014/main" val="2646689448"/>
                    </a:ext>
                  </a:extLst>
                </a:gridCol>
                <a:gridCol w="5301343">
                  <a:extLst>
                    <a:ext uri="{9D8B030D-6E8A-4147-A177-3AD203B41FA5}">
                      <a16:colId xmlns:a16="http://schemas.microsoft.com/office/drawing/2014/main" val="449524176"/>
                    </a:ext>
                  </a:extLst>
                </a:gridCol>
              </a:tblGrid>
              <a:tr h="460825">
                <a:tc>
                  <a:txBody>
                    <a:bodyPr/>
                    <a:lstStyle/>
                    <a:p>
                      <a:r>
                        <a:rPr lang="en-IN" b="1" dirty="0">
                          <a:effectLst/>
                        </a:rPr>
                        <a:t>Project Group No.</a:t>
                      </a:r>
                    </a:p>
                  </a:txBody>
                  <a:tcPr/>
                </a:tc>
                <a:tc>
                  <a:txBody>
                    <a:bodyPr/>
                    <a:lstStyle/>
                    <a:p>
                      <a:pPr algn="ctr"/>
                      <a:r>
                        <a:rPr lang="en-IN" b="1" dirty="0">
                          <a:effectLst/>
                        </a:rPr>
                        <a:t>20</a:t>
                      </a:r>
                    </a:p>
                  </a:txBody>
                  <a:tcPr/>
                </a:tc>
                <a:extLst>
                  <a:ext uri="{0D108BD9-81ED-4DB2-BD59-A6C34878D82A}">
                    <a16:rowId xmlns:a16="http://schemas.microsoft.com/office/drawing/2014/main" val="3571224411"/>
                  </a:ext>
                </a:extLst>
              </a:tr>
              <a:tr h="460825">
                <a:tc>
                  <a:txBody>
                    <a:bodyPr/>
                    <a:lstStyle/>
                    <a:p>
                      <a:r>
                        <a:rPr lang="en-IN" b="1" dirty="0">
                          <a:effectLst/>
                        </a:rPr>
                        <a:t>Project Title</a:t>
                      </a:r>
                    </a:p>
                  </a:txBody>
                  <a:tcPr/>
                </a:tc>
                <a:tc>
                  <a:txBody>
                    <a:bodyPr/>
                    <a:lstStyle/>
                    <a:p>
                      <a:pPr algn="ctr"/>
                      <a:r>
                        <a:rPr lang="en-US" sz="1800" b="1" kern="1200" dirty="0">
                          <a:solidFill>
                            <a:schemeClr val="dk1"/>
                          </a:solidFill>
                          <a:effectLst/>
                          <a:latin typeface="+mn-lt"/>
                          <a:ea typeface="+mn-ea"/>
                          <a:cs typeface="+mn-cs"/>
                        </a:rPr>
                        <a:t>Sensing Harmful Gases in Industries using IOT &amp; WSN.</a:t>
                      </a:r>
                      <a:endParaRPr lang="en-IN" b="1" dirty="0">
                        <a:effectLst/>
                      </a:endParaRPr>
                    </a:p>
                  </a:txBody>
                  <a:tcPr/>
                </a:tc>
                <a:extLst>
                  <a:ext uri="{0D108BD9-81ED-4DB2-BD59-A6C34878D82A}">
                    <a16:rowId xmlns:a16="http://schemas.microsoft.com/office/drawing/2014/main" val="2332839468"/>
                  </a:ext>
                </a:extLst>
              </a:tr>
              <a:tr h="460825">
                <a:tc>
                  <a:txBody>
                    <a:bodyPr/>
                    <a:lstStyle/>
                    <a:p>
                      <a:r>
                        <a:rPr lang="en-IN" b="1" dirty="0">
                          <a:effectLst/>
                        </a:rPr>
                        <a:t>Progress period</a:t>
                      </a:r>
                    </a:p>
                  </a:txBody>
                  <a:tcPr/>
                </a:tc>
                <a:tc>
                  <a:txBody>
                    <a:bodyPr/>
                    <a:lstStyle/>
                    <a:p>
                      <a:pPr algn="ctr"/>
                      <a:r>
                        <a:rPr lang="en-IN" b="1" dirty="0">
                          <a:effectLst/>
                        </a:rPr>
                        <a:t>5-6 months</a:t>
                      </a:r>
                    </a:p>
                  </a:txBody>
                  <a:tcPr/>
                </a:tc>
                <a:extLst>
                  <a:ext uri="{0D108BD9-81ED-4DB2-BD59-A6C34878D82A}">
                    <a16:rowId xmlns:a16="http://schemas.microsoft.com/office/drawing/2014/main" val="2628888937"/>
                  </a:ext>
                </a:extLst>
              </a:tr>
              <a:tr h="460825">
                <a:tc>
                  <a:txBody>
                    <a:bodyPr/>
                    <a:lstStyle/>
                    <a:p>
                      <a:r>
                        <a:rPr lang="en-IN" b="1" dirty="0">
                          <a:effectLst/>
                        </a:rPr>
                        <a:t>Report Submission Date</a:t>
                      </a:r>
                    </a:p>
                  </a:txBody>
                  <a:tcPr/>
                </a:tc>
                <a:tc>
                  <a:txBody>
                    <a:bodyPr/>
                    <a:lstStyle/>
                    <a:p>
                      <a:pPr algn="ctr"/>
                      <a:r>
                        <a:rPr lang="en-IN" b="1" dirty="0">
                          <a:effectLst/>
                        </a:rPr>
                        <a:t>25/04/20</a:t>
                      </a:r>
                    </a:p>
                  </a:txBody>
                  <a:tcPr/>
                </a:tc>
                <a:extLst>
                  <a:ext uri="{0D108BD9-81ED-4DB2-BD59-A6C34878D82A}">
                    <a16:rowId xmlns:a16="http://schemas.microsoft.com/office/drawing/2014/main" val="709471566"/>
                  </a:ext>
                </a:extLst>
              </a:tr>
            </a:tbl>
          </a:graphicData>
        </a:graphic>
      </p:graphicFrame>
      <p:graphicFrame>
        <p:nvGraphicFramePr>
          <p:cNvPr id="7" name="Table 6">
            <a:extLst>
              <a:ext uri="{FF2B5EF4-FFF2-40B4-BE49-F238E27FC236}">
                <a16:creationId xmlns:a16="http://schemas.microsoft.com/office/drawing/2014/main" id="{55E31DF2-EA77-4F5B-AE73-F52DF95F95C4}"/>
              </a:ext>
            </a:extLst>
          </p:cNvPr>
          <p:cNvGraphicFramePr>
            <a:graphicFrameLocks noGrp="1"/>
          </p:cNvGraphicFramePr>
          <p:nvPr>
            <p:extLst>
              <p:ext uri="{D42A27DB-BD31-4B8C-83A1-F6EECF244321}">
                <p14:modId xmlns:p14="http://schemas.microsoft.com/office/powerpoint/2010/main" val="3166839719"/>
              </p:ext>
            </p:extLst>
          </p:nvPr>
        </p:nvGraphicFramePr>
        <p:xfrm>
          <a:off x="838200" y="2825432"/>
          <a:ext cx="10515600" cy="8686800"/>
        </p:xfrm>
        <a:graphic>
          <a:graphicData uri="http://schemas.openxmlformats.org/drawingml/2006/table">
            <a:tbl>
              <a:tblPr firstRow="1" bandRow="1">
                <a:tableStyleId>{5940675A-B579-460E-94D1-54222C63F5DA}</a:tableStyleId>
              </a:tblPr>
              <a:tblGrid>
                <a:gridCol w="10515600">
                  <a:extLst>
                    <a:ext uri="{9D8B030D-6E8A-4147-A177-3AD203B41FA5}">
                      <a16:colId xmlns:a16="http://schemas.microsoft.com/office/drawing/2014/main" val="3610493498"/>
                    </a:ext>
                  </a:extLst>
                </a:gridCol>
              </a:tblGrid>
              <a:tr h="1704275">
                <a:tc>
                  <a:txBody>
                    <a:bodyPr/>
                    <a:lstStyle/>
                    <a:p>
                      <a:r>
                        <a:rPr lang="en-IN" dirty="0"/>
                        <a:t>Section 1: Summary:</a:t>
                      </a:r>
                    </a:p>
                    <a:p>
                      <a:pPr marL="342900" indent="-342900">
                        <a:buAutoNum type="arabicPeriod"/>
                      </a:pPr>
                      <a:r>
                        <a:rPr lang="en-US" sz="1800" dirty="0"/>
                        <a:t>Industrial gases are emitted due to manufacturing of various items and materials that are used in a wide applications Industrial gases are very harmful and have severe impact on anyone or anything exposed to </a:t>
                      </a:r>
                      <a:r>
                        <a:rPr lang="en-IN" sz="1800" dirty="0"/>
                        <a:t>it.</a:t>
                      </a:r>
                    </a:p>
                    <a:p>
                      <a:pPr marL="0" indent="0">
                        <a:buNone/>
                      </a:pPr>
                      <a:endParaRPr lang="en-IN" sz="1800" dirty="0"/>
                    </a:p>
                    <a:p>
                      <a:pPr marL="342900" marR="0" lvl="0" indent="-342900" algn="l" defTabSz="914400" rtl="0" eaLnBrk="1" fontAlgn="auto" latinLnBrk="0" hangingPunct="1">
                        <a:lnSpc>
                          <a:spcPct val="100000"/>
                        </a:lnSpc>
                        <a:spcBef>
                          <a:spcPts val="0"/>
                        </a:spcBef>
                        <a:spcAft>
                          <a:spcPts val="0"/>
                        </a:spcAft>
                        <a:buClrTx/>
                        <a:buSzTx/>
                        <a:buFontTx/>
                        <a:buAutoNum type="arabicPeriod" startAt="2"/>
                        <a:tabLst/>
                        <a:defRPr/>
                      </a:pPr>
                      <a:r>
                        <a:rPr lang="en-US" sz="1800" dirty="0"/>
                        <a:t>Significant improvements to safety, efficiency, and profitability </a:t>
                      </a:r>
                      <a:r>
                        <a:rPr lang="en-US" sz="1800" dirty="0" err="1"/>
                        <a:t>etc</a:t>
                      </a:r>
                      <a:r>
                        <a:rPr lang="en-US" sz="1800" dirty="0"/>
                        <a:t> had been marked for Industries that had </a:t>
                      </a:r>
                      <a:r>
                        <a:rPr lang="en-US" sz="1800" dirty="0" err="1"/>
                        <a:t>IIoT</a:t>
                      </a:r>
                      <a:r>
                        <a:rPr lang="en-US" sz="1800" dirty="0"/>
                        <a:t> implemented and it is expected that this trend will continue as </a:t>
                      </a:r>
                      <a:r>
                        <a:rPr lang="en-US" sz="1800" dirty="0" err="1"/>
                        <a:t>IIoT</a:t>
                      </a:r>
                      <a:r>
                        <a:rPr lang="en-US" sz="1800" dirty="0"/>
                        <a:t> technologies are more widely adopted.</a:t>
                      </a:r>
                    </a:p>
                    <a:p>
                      <a:pPr marL="342900" marR="0" lvl="0" indent="-342900" algn="l" defTabSz="914400" rtl="0" eaLnBrk="1" fontAlgn="auto" latinLnBrk="0" hangingPunct="1">
                        <a:lnSpc>
                          <a:spcPct val="100000"/>
                        </a:lnSpc>
                        <a:spcBef>
                          <a:spcPts val="0"/>
                        </a:spcBef>
                        <a:spcAft>
                          <a:spcPts val="0"/>
                        </a:spcAft>
                        <a:buClrTx/>
                        <a:buSzTx/>
                        <a:buFontTx/>
                        <a:buAutoNum type="arabicPeriod" startAt="2"/>
                        <a:tabLst/>
                        <a:defRPr/>
                      </a:pPr>
                      <a:endParaRPr lang="en-US" sz="1800" dirty="0"/>
                    </a:p>
                    <a:p>
                      <a:pPr marL="342900" indent="-342900">
                        <a:buAutoNum type="arabicPeriod" startAt="3"/>
                      </a:pPr>
                      <a:r>
                        <a:rPr lang="en-IN" sz="1800" kern="1200" dirty="0">
                          <a:solidFill>
                            <a:schemeClr val="tx1"/>
                          </a:solidFill>
                          <a:effectLst/>
                          <a:latin typeface="+mn-lt"/>
                          <a:ea typeface="+mn-ea"/>
                          <a:cs typeface="+mn-cs"/>
                        </a:rPr>
                        <a:t>We have fixed the hardware components .</a:t>
                      </a:r>
                    </a:p>
                    <a:p>
                      <a:endParaRPr lang="en-IN" sz="1800" kern="1200" dirty="0">
                        <a:solidFill>
                          <a:schemeClr val="tx1"/>
                        </a:solidFill>
                        <a:effectLst/>
                        <a:latin typeface="+mn-lt"/>
                        <a:ea typeface="+mn-ea"/>
                        <a:cs typeface="+mn-cs"/>
                      </a:endParaRPr>
                    </a:p>
                    <a:p>
                      <a:pPr marL="342900" indent="-342900">
                        <a:buAutoNum type="arabicPeriod" startAt="4"/>
                      </a:pPr>
                      <a:r>
                        <a:rPr lang="en-IN" sz="1800" kern="1200" dirty="0">
                          <a:solidFill>
                            <a:schemeClr val="tx1"/>
                          </a:solidFill>
                          <a:effectLst/>
                          <a:latin typeface="+mn-lt"/>
                          <a:ea typeface="+mn-ea"/>
                          <a:cs typeface="+mn-cs"/>
                        </a:rPr>
                        <a:t>We started making software for our project</a:t>
                      </a:r>
                    </a:p>
                    <a:p>
                      <a:pPr marL="342900" indent="-342900">
                        <a:buAutoNum type="arabicPeriod" startAt="4"/>
                      </a:pPr>
                      <a:endParaRPr lang="en-IN" sz="1800" kern="1200" dirty="0">
                        <a:solidFill>
                          <a:schemeClr val="tx1"/>
                        </a:solidFill>
                        <a:effectLst/>
                        <a:latin typeface="+mn-lt"/>
                        <a:ea typeface="+mn-ea"/>
                        <a:cs typeface="+mn-cs"/>
                      </a:endParaRPr>
                    </a:p>
                    <a:p>
                      <a:pPr marL="342900" indent="-342900">
                        <a:buAutoNum type="arabicPeriod" startAt="4"/>
                      </a:pPr>
                      <a:r>
                        <a:rPr lang="en-IN" sz="1800" kern="1200" dirty="0">
                          <a:solidFill>
                            <a:schemeClr val="tx1"/>
                          </a:solidFill>
                          <a:effectLst/>
                          <a:latin typeface="+mn-lt"/>
                          <a:ea typeface="+mn-ea"/>
                          <a:cs typeface="+mn-cs"/>
                        </a:rPr>
                        <a:t>We have completed our software </a:t>
                      </a:r>
                    </a:p>
                    <a:p>
                      <a:pPr marL="342900" indent="-342900">
                        <a:buAutoNum type="arabicPeriod" startAt="4"/>
                      </a:pPr>
                      <a:endParaRPr lang="en-IN" sz="1800" kern="1200" dirty="0">
                        <a:solidFill>
                          <a:schemeClr val="tx1"/>
                        </a:solidFill>
                        <a:effectLst/>
                        <a:latin typeface="+mn-lt"/>
                        <a:ea typeface="+mn-ea"/>
                        <a:cs typeface="+mn-cs"/>
                      </a:endParaRPr>
                    </a:p>
                    <a:p>
                      <a:pPr marL="342900" indent="-342900">
                        <a:buAutoNum type="arabicPeriod" startAt="4"/>
                      </a:pPr>
                      <a:endParaRPr lang="en-IN" sz="1800" kern="1200" dirty="0">
                        <a:solidFill>
                          <a:schemeClr val="tx1"/>
                        </a:solidFill>
                        <a:effectLst/>
                        <a:latin typeface="+mn-lt"/>
                        <a:ea typeface="+mn-ea"/>
                        <a:cs typeface="+mn-cs"/>
                      </a:endParaRPr>
                    </a:p>
                    <a:p>
                      <a:pPr marL="342900" indent="-342900">
                        <a:buAutoNum type="arabicPeriod" startAt="4"/>
                      </a:pPr>
                      <a:endParaRPr lang="en-IN" sz="1800" kern="1200" dirty="0">
                        <a:solidFill>
                          <a:schemeClr val="tx1"/>
                        </a:solidFill>
                        <a:effectLst/>
                        <a:latin typeface="+mn-lt"/>
                        <a:ea typeface="+mn-ea"/>
                        <a:cs typeface="+mn-cs"/>
                      </a:endParaRPr>
                    </a:p>
                    <a:p>
                      <a:r>
                        <a:rPr lang="en-IN" sz="1800" kern="1200" dirty="0">
                          <a:solidFill>
                            <a:schemeClr val="tx1"/>
                          </a:solidFill>
                          <a:effectLst/>
                          <a:latin typeface="+mn-lt"/>
                          <a:ea typeface="+mn-ea"/>
                          <a:cs typeface="+mn-cs"/>
                        </a:rPr>
                        <a:t> </a:t>
                      </a:r>
                    </a:p>
                    <a:p>
                      <a:pPr marL="342900" marR="0" lvl="0" indent="-342900" algn="l" defTabSz="914400" rtl="0" eaLnBrk="1" fontAlgn="auto" latinLnBrk="0" hangingPunct="1">
                        <a:lnSpc>
                          <a:spcPct val="100000"/>
                        </a:lnSpc>
                        <a:spcBef>
                          <a:spcPts val="0"/>
                        </a:spcBef>
                        <a:spcAft>
                          <a:spcPts val="0"/>
                        </a:spcAft>
                        <a:buClrTx/>
                        <a:buSzTx/>
                        <a:buFontTx/>
                        <a:buAutoNum type="arabicPeriod" startAt="2"/>
                        <a:tabLst/>
                        <a:defRPr/>
                      </a:pPr>
                      <a:endParaRPr lang="en-US" sz="1800" dirty="0"/>
                    </a:p>
                  </a:txBody>
                  <a:tcPr/>
                </a:tc>
                <a:extLst>
                  <a:ext uri="{0D108BD9-81ED-4DB2-BD59-A6C34878D82A}">
                    <a16:rowId xmlns:a16="http://schemas.microsoft.com/office/drawing/2014/main" val="15222215"/>
                  </a:ext>
                </a:extLst>
              </a:tr>
              <a:tr h="3529388">
                <a:tc>
                  <a:txBody>
                    <a:bodyPr/>
                    <a:lstStyle/>
                    <a:p>
                      <a:r>
                        <a:rPr lang="en-IN" dirty="0"/>
                        <a:t>Section 2: Activities &amp; progress:</a:t>
                      </a:r>
                    </a:p>
                    <a:p>
                      <a:endParaRPr lang="en-IN" dirty="0"/>
                    </a:p>
                    <a:p>
                      <a:pPr marL="342900" indent="-342900">
                        <a:buAutoNum type="arabicPeriod"/>
                      </a:pPr>
                      <a:r>
                        <a:rPr lang="en-IN" dirty="0"/>
                        <a:t>We searched some research paper</a:t>
                      </a:r>
                      <a:r>
                        <a:rPr lang="en-IN" baseline="0" dirty="0"/>
                        <a:t>s from IEEE and from this we get an idea for sensing harmful gases in industries using IOT &amp; WSN.</a:t>
                      </a:r>
                    </a:p>
                    <a:p>
                      <a:pPr marL="342900" indent="-342900">
                        <a:buAutoNum type="arabicPeriod"/>
                      </a:pPr>
                      <a:endParaRPr lang="en-IN" baseline="0" dirty="0"/>
                    </a:p>
                    <a:p>
                      <a:pPr marL="342900" indent="-342900">
                        <a:buAutoNum type="arabicPeriod"/>
                      </a:pPr>
                      <a:r>
                        <a:rPr lang="en-IN" baseline="0" dirty="0"/>
                        <a:t>We have installed the software </a:t>
                      </a:r>
                      <a:r>
                        <a:rPr lang="en-IN" baseline="0" dirty="0" err="1"/>
                        <a:t>microsoft</a:t>
                      </a:r>
                      <a:r>
                        <a:rPr lang="en-IN" baseline="0" dirty="0"/>
                        <a:t> visual studio and collected the hardware components .</a:t>
                      </a:r>
                    </a:p>
                    <a:p>
                      <a:pPr marL="342900" indent="-342900">
                        <a:buAutoNum type="arabicPeriod"/>
                      </a:pPr>
                      <a:endParaRPr lang="en-IN" baseline="0" dirty="0"/>
                    </a:p>
                    <a:p>
                      <a:pPr marL="342900" indent="-342900">
                        <a:buAutoNum type="arabicPeriod"/>
                      </a:pPr>
                      <a:r>
                        <a:rPr lang="en-IN" baseline="0" dirty="0"/>
                        <a:t>We have installed all our software and completed our project.</a:t>
                      </a:r>
                    </a:p>
                    <a:p>
                      <a:pPr marL="342900" indent="-342900">
                        <a:buAutoNum type="arabicPeriod"/>
                      </a:pPr>
                      <a:endParaRPr lang="en-IN" baseline="0" dirty="0"/>
                    </a:p>
                    <a:p>
                      <a:pPr marL="342900" indent="-342900">
                        <a:buAutoNum type="arabicPeriod"/>
                      </a:pPr>
                      <a:endParaRPr lang="en-IN" baseline="0" dirty="0"/>
                    </a:p>
                    <a:p>
                      <a:pPr marL="342900" indent="-342900">
                        <a:buAutoNum type="arabicPeriod"/>
                      </a:pPr>
                      <a:endParaRPr lang="en-IN" baseline="0" dirty="0"/>
                    </a:p>
                    <a:p>
                      <a:pPr marL="342900" indent="-342900">
                        <a:buAutoNum type="arabicPeriod"/>
                      </a:pPr>
                      <a:endParaRPr lang="en-IN" dirty="0"/>
                    </a:p>
                    <a:p>
                      <a:endParaRPr lang="en-IN" dirty="0"/>
                    </a:p>
                  </a:txBody>
                  <a:tcPr/>
                </a:tc>
                <a:extLst>
                  <a:ext uri="{0D108BD9-81ED-4DB2-BD59-A6C34878D82A}">
                    <a16:rowId xmlns:a16="http://schemas.microsoft.com/office/drawing/2014/main" val="3343105711"/>
                  </a:ext>
                </a:extLst>
              </a:tr>
            </a:tbl>
          </a:graphicData>
        </a:graphic>
      </p:graphicFrame>
    </p:spTree>
    <p:extLst>
      <p:ext uri="{BB962C8B-B14F-4D97-AF65-F5344CB8AC3E}">
        <p14:creationId xmlns:p14="http://schemas.microsoft.com/office/powerpoint/2010/main" val="1495307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4A3E2EE-85F4-43C2-AD10-14F3EDE1DABF}"/>
              </a:ext>
            </a:extLst>
          </p:cNvPr>
          <p:cNvGraphicFramePr>
            <a:graphicFrameLocks noGrp="1"/>
          </p:cNvGraphicFramePr>
          <p:nvPr>
            <p:ph idx="1"/>
            <p:extLst>
              <p:ext uri="{D42A27DB-BD31-4B8C-83A1-F6EECF244321}">
                <p14:modId xmlns:p14="http://schemas.microsoft.com/office/powerpoint/2010/main" val="663478262"/>
              </p:ext>
            </p:extLst>
          </p:nvPr>
        </p:nvGraphicFramePr>
        <p:xfrm>
          <a:off x="838200" y="324465"/>
          <a:ext cx="10515601" cy="4321277"/>
        </p:xfrm>
        <a:graphic>
          <a:graphicData uri="http://schemas.openxmlformats.org/drawingml/2006/table">
            <a:tbl>
              <a:tblPr firstRow="1" bandRow="1">
                <a:tableStyleId>{5940675A-B579-460E-94D1-54222C63F5DA}</a:tableStyleId>
              </a:tblPr>
              <a:tblGrid>
                <a:gridCol w="10515601">
                  <a:extLst>
                    <a:ext uri="{9D8B030D-6E8A-4147-A177-3AD203B41FA5}">
                      <a16:colId xmlns:a16="http://schemas.microsoft.com/office/drawing/2014/main" val="1585003734"/>
                    </a:ext>
                  </a:extLst>
                </a:gridCol>
              </a:tblGrid>
              <a:tr h="1120877">
                <a:tc>
                  <a:txBody>
                    <a:bodyPr/>
                    <a:lstStyle/>
                    <a:p>
                      <a:r>
                        <a:rPr lang="en-IN" dirty="0"/>
                        <a:t>Section 3: Outputs:</a:t>
                      </a:r>
                    </a:p>
                    <a:p>
                      <a:r>
                        <a:rPr lang="en-IN" dirty="0"/>
                        <a:t>The</a:t>
                      </a:r>
                      <a:r>
                        <a:rPr lang="en-IN" baseline="0" dirty="0"/>
                        <a:t> software has been installed and we have tested more 2 of the gas sensors </a:t>
                      </a:r>
                      <a:r>
                        <a:rPr lang="en-IN" baseline="0" dirty="0" err="1"/>
                        <a:t>ie</a:t>
                      </a:r>
                      <a:r>
                        <a:rPr lang="en-IN" baseline="0" dirty="0"/>
                        <a:t> MQ3 &amp; MQ6</a:t>
                      </a:r>
                    </a:p>
                    <a:p>
                      <a:r>
                        <a:rPr lang="en-IN" baseline="0" dirty="0"/>
                        <a:t>and got its value. </a:t>
                      </a:r>
                      <a:endParaRPr lang="en-IN" dirty="0"/>
                    </a:p>
                  </a:txBody>
                  <a:tcPr marL="91441" marR="91441"/>
                </a:tc>
                <a:extLst>
                  <a:ext uri="{0D108BD9-81ED-4DB2-BD59-A6C34878D82A}">
                    <a16:rowId xmlns:a16="http://schemas.microsoft.com/office/drawing/2014/main" val="4097314473"/>
                  </a:ext>
                </a:extLst>
              </a:tr>
              <a:tr h="773725">
                <a:tc>
                  <a:txBody>
                    <a:bodyPr/>
                    <a:lstStyle/>
                    <a:p>
                      <a:r>
                        <a:rPr lang="en-IN" dirty="0"/>
                        <a:t>Section 4: Evaluation:</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a:t> The existing gas sensors are capable of</a:t>
                      </a:r>
                      <a:r>
                        <a:rPr lang="en-IN" sz="1800" kern="1200" dirty="0">
                          <a:solidFill>
                            <a:schemeClr val="tx1"/>
                          </a:solidFill>
                          <a:effectLst/>
                          <a:latin typeface="+mn-lt"/>
                          <a:ea typeface="+mn-ea"/>
                          <a:cs typeface="+mn-cs"/>
                        </a:rPr>
                        <a:t> sensing</a:t>
                      </a:r>
                      <a:r>
                        <a:rPr lang="en-IN" sz="1800" kern="1200" baseline="0" dirty="0">
                          <a:solidFill>
                            <a:schemeClr val="tx1"/>
                          </a:solidFill>
                          <a:effectLst/>
                          <a:latin typeface="+mn-lt"/>
                          <a:ea typeface="+mn-ea"/>
                          <a:cs typeface="+mn-cs"/>
                        </a:rPr>
                        <a:t> </a:t>
                      </a:r>
                      <a:r>
                        <a:rPr lang="en-IN" sz="1800" kern="1200" dirty="0">
                          <a:solidFill>
                            <a:schemeClr val="tx1"/>
                          </a:solidFill>
                          <a:effectLst/>
                          <a:latin typeface="+mn-lt"/>
                          <a:ea typeface="+mn-ea"/>
                          <a:cs typeface="+mn-cs"/>
                        </a:rPr>
                        <a:t> the data, the graphical representation and logging will be carried out simultaneously.</a:t>
                      </a:r>
                      <a:endParaRPr lang="en-IN" dirty="0"/>
                    </a:p>
                    <a:p>
                      <a:endParaRPr lang="en-IN" dirty="0"/>
                    </a:p>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latin typeface="+mn-lt"/>
                          <a:ea typeface="+mn-ea"/>
                          <a:cs typeface="+mn-cs"/>
                        </a:rPr>
                        <a:t>On Output screen a highest value is pre-defined if the sensed data exceed this limit then manual buttons for ON/OFF is provided on screen .</a:t>
                      </a:r>
                      <a:endParaRPr lang="en-IN" dirty="0"/>
                    </a:p>
                    <a:p>
                      <a:endParaRPr lang="en-IN" dirty="0"/>
                    </a:p>
                  </a:txBody>
                  <a:tcPr marL="91441" marR="91441"/>
                </a:tc>
                <a:extLst>
                  <a:ext uri="{0D108BD9-81ED-4DB2-BD59-A6C34878D82A}">
                    <a16:rowId xmlns:a16="http://schemas.microsoft.com/office/drawing/2014/main" val="506918097"/>
                  </a:ext>
                </a:extLst>
              </a:tr>
              <a:tr h="773725">
                <a:tc>
                  <a:txBody>
                    <a:bodyPr/>
                    <a:lstStyle/>
                    <a:p>
                      <a:r>
                        <a:rPr lang="en-IN" dirty="0"/>
                        <a:t>Section 5: Risk, Issues &amp; Challenges:</a:t>
                      </a:r>
                    </a:p>
                    <a:p>
                      <a:r>
                        <a:rPr lang="en-IN" dirty="0"/>
                        <a:t>In</a:t>
                      </a:r>
                      <a:r>
                        <a:rPr lang="en-IN" baseline="0" dirty="0"/>
                        <a:t> this project we don</a:t>
                      </a:r>
                      <a:r>
                        <a:rPr lang="mr-IN" baseline="0" dirty="0"/>
                        <a:t>’</a:t>
                      </a:r>
                      <a:r>
                        <a:rPr lang="en-IN" baseline="0" dirty="0"/>
                        <a:t>t have major challenges but some minor challenges like how many detectors </a:t>
                      </a:r>
                    </a:p>
                    <a:p>
                      <a:r>
                        <a:rPr lang="en-IN" baseline="0" dirty="0"/>
                        <a:t>we need and where we will place them &amp; which sensor will be best for the project.</a:t>
                      </a:r>
                      <a:endParaRPr lang="en-IN" dirty="0"/>
                    </a:p>
                    <a:p>
                      <a:endParaRPr lang="en-IN" dirty="0"/>
                    </a:p>
                  </a:txBody>
                  <a:tcPr marL="91441" marR="91441"/>
                </a:tc>
                <a:extLst>
                  <a:ext uri="{0D108BD9-81ED-4DB2-BD59-A6C34878D82A}">
                    <a16:rowId xmlns:a16="http://schemas.microsoft.com/office/drawing/2014/main" val="1661675108"/>
                  </a:ext>
                </a:extLst>
              </a:tr>
            </a:tbl>
          </a:graphicData>
        </a:graphic>
      </p:graphicFrame>
    </p:spTree>
    <p:extLst>
      <p:ext uri="{BB962C8B-B14F-4D97-AF65-F5344CB8AC3E}">
        <p14:creationId xmlns:p14="http://schemas.microsoft.com/office/powerpoint/2010/main" val="3361684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CC3B-220C-4EF8-8DD6-EF49D2A40B3D}"/>
              </a:ext>
            </a:extLst>
          </p:cNvPr>
          <p:cNvSpPr>
            <a:spLocks noGrp="1"/>
          </p:cNvSpPr>
          <p:nvPr>
            <p:ph type="title"/>
          </p:nvPr>
        </p:nvSpPr>
        <p:spPr/>
        <p:txBody>
          <a:bodyPr/>
          <a:lstStyle/>
          <a:p>
            <a:pPr algn="ctr"/>
            <a:r>
              <a:rPr lang="en-IN" b="1" u="sng" dirty="0">
                <a:effectLst>
                  <a:outerShdw blurRad="38100" dist="38100" dir="2700000" algn="tl">
                    <a:srgbClr val="000000">
                      <a:alpha val="43137"/>
                    </a:srgbClr>
                  </a:outerShdw>
                </a:effectLst>
              </a:rPr>
              <a:t>Conclusion</a:t>
            </a:r>
          </a:p>
        </p:txBody>
      </p:sp>
      <p:sp>
        <p:nvSpPr>
          <p:cNvPr id="3" name="Content Placeholder 2">
            <a:extLst>
              <a:ext uri="{FF2B5EF4-FFF2-40B4-BE49-F238E27FC236}">
                <a16:creationId xmlns:a16="http://schemas.microsoft.com/office/drawing/2014/main" id="{3161AC49-B14D-4F49-8F35-90C1E080FC68}"/>
              </a:ext>
            </a:extLst>
          </p:cNvPr>
          <p:cNvSpPr>
            <a:spLocks noGrp="1"/>
          </p:cNvSpPr>
          <p:nvPr>
            <p:ph idx="1"/>
          </p:nvPr>
        </p:nvSpPr>
        <p:spPr/>
        <p:txBody>
          <a:bodyPr>
            <a:normAutofit/>
          </a:bodyPr>
          <a:lstStyle/>
          <a:p>
            <a:r>
              <a:rPr lang="en-US" sz="2000" dirty="0"/>
              <a:t>This project is the integrates a Wireless Sensor Network (WSN)-based harmful gases sensing system using different gas sensors and whose sensed data is passed through IOT </a:t>
            </a:r>
            <a:r>
              <a:rPr lang="en-IN" sz="2000" dirty="0"/>
              <a:t>gateway to server.</a:t>
            </a:r>
          </a:p>
          <a:p>
            <a:r>
              <a:rPr lang="en-US" sz="2000" dirty="0"/>
              <a:t>In future, this prototype can be extended since in this project X-bee is used which has limited range up to 100m so we can increased the distance by using X-bee Pro </a:t>
            </a:r>
            <a:r>
              <a:rPr lang="en-IN" sz="2000" dirty="0"/>
              <a:t>up-to km.</a:t>
            </a:r>
          </a:p>
          <a:p>
            <a:r>
              <a:rPr lang="en-IN" sz="2000" dirty="0"/>
              <a:t>Thus </a:t>
            </a:r>
            <a:r>
              <a:rPr lang="en-US" sz="2000" dirty="0"/>
              <a:t>we can enhanced the project .</a:t>
            </a:r>
            <a:endParaRPr lang="en-IN" sz="2000" dirty="0"/>
          </a:p>
        </p:txBody>
      </p:sp>
    </p:spTree>
    <p:extLst>
      <p:ext uri="{BB962C8B-B14F-4D97-AF65-F5344CB8AC3E}">
        <p14:creationId xmlns:p14="http://schemas.microsoft.com/office/powerpoint/2010/main" val="1641286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2B8D0-BC4F-4DF5-BA84-D94153085F36}"/>
              </a:ext>
            </a:extLst>
          </p:cNvPr>
          <p:cNvSpPr>
            <a:spLocks noGrp="1"/>
          </p:cNvSpPr>
          <p:nvPr>
            <p:ph type="title"/>
          </p:nvPr>
        </p:nvSpPr>
        <p:spPr/>
        <p:txBody>
          <a:bodyPr/>
          <a:lstStyle/>
          <a:p>
            <a:pPr algn="ctr"/>
            <a:r>
              <a:rPr lang="en-IN" b="1" u="sng" dirty="0">
                <a:effectLst>
                  <a:outerShdw blurRad="38100" dist="38100" dir="2700000" algn="tl">
                    <a:srgbClr val="000000">
                      <a:alpha val="43137"/>
                    </a:srgbClr>
                  </a:outerShdw>
                </a:effectLst>
              </a:rPr>
              <a:t>References</a:t>
            </a:r>
          </a:p>
        </p:txBody>
      </p:sp>
      <p:sp>
        <p:nvSpPr>
          <p:cNvPr id="3" name="Content Placeholder 2">
            <a:extLst>
              <a:ext uri="{FF2B5EF4-FFF2-40B4-BE49-F238E27FC236}">
                <a16:creationId xmlns:a16="http://schemas.microsoft.com/office/drawing/2014/main" id="{827E90B8-F298-4BB7-9378-CF042DB899CA}"/>
              </a:ext>
            </a:extLst>
          </p:cNvPr>
          <p:cNvSpPr>
            <a:spLocks noGrp="1"/>
          </p:cNvSpPr>
          <p:nvPr>
            <p:ph idx="1"/>
          </p:nvPr>
        </p:nvSpPr>
        <p:spPr/>
        <p:txBody>
          <a:bodyPr>
            <a:normAutofit/>
          </a:bodyPr>
          <a:lstStyle/>
          <a:p>
            <a:r>
              <a:rPr lang="en-IN" sz="2000" dirty="0"/>
              <a:t> Walter Fuertes and Diego Carrera., “Distributed System as Internet </a:t>
            </a:r>
            <a:r>
              <a:rPr lang="en-US" sz="2000" dirty="0"/>
              <a:t>of Things for a new low-cost, Air Pollution Wireless Monitoring on Real Time”, IEEE/ACM 19th International Symposium on Distributed Simulation and Real Time Applications, 2015.</a:t>
            </a:r>
          </a:p>
          <a:p>
            <a:r>
              <a:rPr lang="en-IN" sz="2000" dirty="0"/>
              <a:t>Chen </a:t>
            </a:r>
            <a:r>
              <a:rPr lang="en-IN" sz="2000" dirty="0" err="1"/>
              <a:t>Xiaojun</a:t>
            </a:r>
            <a:r>
              <a:rPr lang="en-IN" sz="2000" dirty="0"/>
              <a:t>, Liu </a:t>
            </a:r>
            <a:r>
              <a:rPr lang="en-IN" sz="2000" dirty="0" err="1"/>
              <a:t>Xianpeng</a:t>
            </a:r>
            <a:r>
              <a:rPr lang="en-IN" sz="2000" dirty="0"/>
              <a:t> and </a:t>
            </a:r>
            <a:r>
              <a:rPr lang="en-IN" sz="2000" dirty="0" err="1"/>
              <a:t>XuPeng</a:t>
            </a:r>
            <a:r>
              <a:rPr lang="en-IN" sz="2000" dirty="0"/>
              <a:t>. “IOT- Based Air Pollution </a:t>
            </a:r>
            <a:r>
              <a:rPr lang="en-US" sz="2000" dirty="0"/>
              <a:t>Monitoring and Forecasting System.”, International Conference on Computer and Computational Sciences (ICCCS) IEEE, 2015.</a:t>
            </a:r>
          </a:p>
          <a:p>
            <a:r>
              <a:rPr lang="en-US" sz="2000" dirty="0"/>
              <a:t>Deepak </a:t>
            </a:r>
            <a:r>
              <a:rPr lang="en-US" sz="2000" dirty="0" err="1"/>
              <a:t>Mehetre</a:t>
            </a:r>
            <a:r>
              <a:rPr lang="en-US" sz="2000" dirty="0"/>
              <a:t> and </a:t>
            </a:r>
            <a:r>
              <a:rPr lang="en-US" sz="2000" dirty="0" err="1"/>
              <a:t>Shwetal</a:t>
            </a:r>
            <a:r>
              <a:rPr lang="en-US" sz="2000" dirty="0"/>
              <a:t> </a:t>
            </a:r>
            <a:r>
              <a:rPr lang="en-US" sz="2000" dirty="0" err="1"/>
              <a:t>Raipure</a:t>
            </a:r>
            <a:r>
              <a:rPr lang="en-US" sz="2000" dirty="0"/>
              <a:t> “Wireless Sensor Network Based Pollution Monitoring System in Metropolitan Cities”, ICCSP conference, </a:t>
            </a:r>
            <a:r>
              <a:rPr lang="en-IN" sz="2000" dirty="0"/>
              <a:t>2015.</a:t>
            </a:r>
          </a:p>
          <a:p>
            <a:r>
              <a:rPr lang="en-US" sz="2000" dirty="0"/>
              <a:t>Petros </a:t>
            </a:r>
            <a:r>
              <a:rPr lang="en-US" sz="2000" dirty="0" err="1"/>
              <a:t>Spachos</a:t>
            </a:r>
            <a:r>
              <a:rPr lang="en-US" sz="2000" dirty="0"/>
              <a:t> “Real-Time Indoor Carbon Dioxide Monitoring through Cognitive Wireless Sensor Networks”, 10.1109/JSEN.2479647, IEEE </a:t>
            </a:r>
            <a:r>
              <a:rPr lang="en-IN" sz="2000" dirty="0"/>
              <a:t>Sensors Journal, 2015</a:t>
            </a:r>
          </a:p>
          <a:p>
            <a:r>
              <a:rPr lang="en-IN" sz="2000" dirty="0" err="1"/>
              <a:t>Vikhyat</a:t>
            </a:r>
            <a:r>
              <a:rPr lang="en-IN" sz="2000" dirty="0"/>
              <a:t> Chaudhry, “</a:t>
            </a:r>
            <a:r>
              <a:rPr lang="en-IN" sz="2000" dirty="0" err="1"/>
              <a:t>Arduair</a:t>
            </a:r>
            <a:r>
              <a:rPr lang="en-IN" sz="2000" dirty="0"/>
              <a:t>: Air Quality Monitoring”, International </a:t>
            </a:r>
            <a:r>
              <a:rPr lang="en-US" sz="2000" dirty="0"/>
              <a:t>Journal of Environmental Engineering and </a:t>
            </a:r>
            <a:r>
              <a:rPr lang="en-US" sz="2000" dirty="0" err="1"/>
              <a:t>Management.ISSN</a:t>
            </a:r>
            <a:r>
              <a:rPr lang="en-US" sz="2000" dirty="0"/>
              <a:t> 2231–</a:t>
            </a:r>
            <a:r>
              <a:rPr lang="en-IN" sz="2000" dirty="0"/>
              <a:t>1319,2013</a:t>
            </a:r>
          </a:p>
        </p:txBody>
      </p:sp>
    </p:spTree>
    <p:extLst>
      <p:ext uri="{BB962C8B-B14F-4D97-AF65-F5344CB8AC3E}">
        <p14:creationId xmlns:p14="http://schemas.microsoft.com/office/powerpoint/2010/main" val="1415765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B5F654-F9DF-4E1E-86A9-8457D17C5DBA}"/>
              </a:ext>
            </a:extLst>
          </p:cNvPr>
          <p:cNvSpPr>
            <a:spLocks noGrp="1"/>
          </p:cNvSpPr>
          <p:nvPr>
            <p:ph idx="1"/>
          </p:nvPr>
        </p:nvSpPr>
        <p:spPr>
          <a:xfrm>
            <a:off x="838200" y="2506662"/>
            <a:ext cx="10515600" cy="4351338"/>
          </a:xfrm>
        </p:spPr>
        <p:txBody>
          <a:bodyPr>
            <a:normAutofit/>
          </a:bodyPr>
          <a:lstStyle/>
          <a:p>
            <a:pPr marL="0" indent="0" algn="ctr">
              <a:buNone/>
            </a:pPr>
            <a:r>
              <a:rPr lang="en-IN" sz="11500" b="1" i="1"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2881073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88A58-9533-452C-AA47-0D2858FA0478}"/>
              </a:ext>
            </a:extLst>
          </p:cNvPr>
          <p:cNvSpPr>
            <a:spLocks noGrp="1"/>
          </p:cNvSpPr>
          <p:nvPr>
            <p:ph type="title"/>
          </p:nvPr>
        </p:nvSpPr>
        <p:spPr/>
        <p:txBody>
          <a:bodyPr/>
          <a:lstStyle/>
          <a:p>
            <a:r>
              <a:rPr lang="en-IN" b="1" u="sng" dirty="0"/>
              <a:t>Contents</a:t>
            </a:r>
          </a:p>
        </p:txBody>
      </p:sp>
      <p:sp>
        <p:nvSpPr>
          <p:cNvPr id="3" name="Content Placeholder 2">
            <a:extLst>
              <a:ext uri="{FF2B5EF4-FFF2-40B4-BE49-F238E27FC236}">
                <a16:creationId xmlns:a16="http://schemas.microsoft.com/office/drawing/2014/main" id="{A29CBDB9-D51B-47E1-8B3F-1E9DA3F63EFD}"/>
              </a:ext>
            </a:extLst>
          </p:cNvPr>
          <p:cNvSpPr>
            <a:spLocks noGrp="1"/>
          </p:cNvSpPr>
          <p:nvPr>
            <p:ph idx="1"/>
          </p:nvPr>
        </p:nvSpPr>
        <p:spPr/>
        <p:txBody>
          <a:bodyPr>
            <a:normAutofit lnSpcReduction="10000"/>
          </a:bodyPr>
          <a:lstStyle/>
          <a:p>
            <a:pPr marL="514350" indent="-514350">
              <a:buFont typeface="+mj-lt"/>
              <a:buAutoNum type="arabicPeriod"/>
            </a:pPr>
            <a:r>
              <a:rPr lang="en-IN" dirty="0"/>
              <a:t>Introduction.</a:t>
            </a:r>
          </a:p>
          <a:p>
            <a:pPr marL="514350" indent="-514350">
              <a:buFont typeface="+mj-lt"/>
              <a:buAutoNum type="arabicPeriod"/>
            </a:pPr>
            <a:r>
              <a:rPr lang="en-IN" dirty="0"/>
              <a:t>Literacy Survey.</a:t>
            </a:r>
          </a:p>
          <a:p>
            <a:pPr marL="514350" indent="-514350">
              <a:buFont typeface="+mj-lt"/>
              <a:buAutoNum type="arabicPeriod"/>
            </a:pPr>
            <a:r>
              <a:rPr lang="en-IN" dirty="0"/>
              <a:t>Proposed Methodology.</a:t>
            </a:r>
          </a:p>
          <a:p>
            <a:pPr marL="514350" indent="-514350">
              <a:buFont typeface="+mj-lt"/>
              <a:buAutoNum type="arabicPeriod"/>
            </a:pPr>
            <a:r>
              <a:rPr lang="en-IN" dirty="0"/>
              <a:t>Proposed Model.</a:t>
            </a:r>
          </a:p>
          <a:p>
            <a:pPr marL="514350" indent="-514350">
              <a:buFont typeface="+mj-lt"/>
              <a:buAutoNum type="arabicPeriod"/>
            </a:pPr>
            <a:r>
              <a:rPr lang="en-IN" dirty="0"/>
              <a:t>MQ2 &amp; MQ135 Sensor Output.</a:t>
            </a:r>
          </a:p>
          <a:p>
            <a:pPr marL="0" indent="0">
              <a:buNone/>
            </a:pPr>
            <a:r>
              <a:rPr lang="en-IN" dirty="0"/>
              <a:t>6.   Hardware &amp; Software Required.</a:t>
            </a:r>
          </a:p>
          <a:p>
            <a:pPr marL="514350" indent="-514350">
              <a:buAutoNum type="arabicPeriod" startAt="7"/>
            </a:pPr>
            <a:r>
              <a:rPr lang="en-IN" dirty="0"/>
              <a:t>Project Progress Report.</a:t>
            </a:r>
          </a:p>
          <a:p>
            <a:pPr marL="514350" indent="-514350">
              <a:buAutoNum type="arabicPeriod" startAt="7"/>
            </a:pPr>
            <a:r>
              <a:rPr lang="en-IN" dirty="0"/>
              <a:t>Conclusion.</a:t>
            </a:r>
          </a:p>
          <a:p>
            <a:pPr marL="514350" indent="-514350">
              <a:buAutoNum type="arabicPeriod" startAt="7"/>
            </a:pPr>
            <a:r>
              <a:rPr lang="en-IN" dirty="0"/>
              <a:t>Reference.</a:t>
            </a:r>
          </a:p>
          <a:p>
            <a:pPr marL="514350" indent="-514350">
              <a:buFont typeface="+mj-lt"/>
              <a:buAutoNum type="arabicPeriod"/>
            </a:pPr>
            <a:endParaRPr lang="en-IN" dirty="0"/>
          </a:p>
        </p:txBody>
      </p:sp>
    </p:spTree>
    <p:extLst>
      <p:ext uri="{BB962C8B-B14F-4D97-AF65-F5344CB8AC3E}">
        <p14:creationId xmlns:p14="http://schemas.microsoft.com/office/powerpoint/2010/main" val="4122318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D4560-226D-4556-A0A3-2C65641EF09C}"/>
              </a:ext>
            </a:extLst>
          </p:cNvPr>
          <p:cNvSpPr>
            <a:spLocks noGrp="1"/>
          </p:cNvSpPr>
          <p:nvPr>
            <p:ph type="title"/>
          </p:nvPr>
        </p:nvSpPr>
        <p:spPr>
          <a:xfrm>
            <a:off x="838200" y="146482"/>
            <a:ext cx="10515600" cy="1325563"/>
          </a:xfrm>
        </p:spPr>
        <p:txBody>
          <a:bodyPr/>
          <a:lstStyle/>
          <a:p>
            <a:pPr algn="ctr"/>
            <a:r>
              <a:rPr lang="en-IN" b="1" u="sng" dirty="0">
                <a:effectLst>
                  <a:outerShdw blurRad="38100" dist="38100" dir="2700000" algn="tl">
                    <a:srgbClr val="000000">
                      <a:alpha val="43137"/>
                    </a:srgbClr>
                  </a:outerShdw>
                </a:effectLst>
              </a:rPr>
              <a:t>Introduction</a:t>
            </a:r>
            <a:br>
              <a:rPr lang="en-IN" dirty="0">
                <a:effectLst>
                  <a:outerShdw blurRad="38100" dist="38100" dir="2700000" algn="tl">
                    <a:srgbClr val="000000">
                      <a:alpha val="43137"/>
                    </a:srgbClr>
                  </a:outerShdw>
                </a:effectLst>
              </a:rPr>
            </a:b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E4C33E6-32A6-4B23-9FC7-A3BAB27A0F01}"/>
              </a:ext>
            </a:extLst>
          </p:cNvPr>
          <p:cNvSpPr>
            <a:spLocks noGrp="1"/>
          </p:cNvSpPr>
          <p:nvPr>
            <p:ph idx="1"/>
          </p:nvPr>
        </p:nvSpPr>
        <p:spPr>
          <a:xfrm>
            <a:off x="713912" y="1472045"/>
            <a:ext cx="11034203" cy="4039341"/>
          </a:xfrm>
        </p:spPr>
        <p:txBody>
          <a:bodyPr>
            <a:noAutofit/>
          </a:bodyPr>
          <a:lstStyle/>
          <a:p>
            <a:r>
              <a:rPr lang="en-US" sz="2000" dirty="0"/>
              <a:t>Industrial gases are gaseous materials that are emitted </a:t>
            </a:r>
            <a:r>
              <a:rPr lang="en-IN" sz="2000" dirty="0"/>
              <a:t>out from Industries.</a:t>
            </a:r>
          </a:p>
          <a:p>
            <a:r>
              <a:rPr lang="en-US" sz="2000" dirty="0"/>
              <a:t>The principal gases are nitrogen, </a:t>
            </a:r>
            <a:r>
              <a:rPr lang="en-IN" sz="2000" dirty="0"/>
              <a:t>oxygen, carbon dioxide, argon, hydrogen, helium and </a:t>
            </a:r>
            <a:r>
              <a:rPr lang="en-US" sz="2000" dirty="0"/>
              <a:t>acetylene; although a huge variety of gases and mixtures are available in gas cylinders. Industrial gases are emitted due to manufacturing of various items and materials that are used in a wide applications Industrial gases are very harmful and have severe impact on anyone or anything exposed to </a:t>
            </a:r>
            <a:r>
              <a:rPr lang="en-IN" sz="2000" dirty="0"/>
              <a:t>it.</a:t>
            </a:r>
          </a:p>
          <a:p>
            <a:r>
              <a:rPr lang="en-US" sz="2000" dirty="0"/>
              <a:t>In industry there are many workers working in various units like production, packaging, building, manufacturing </a:t>
            </a:r>
            <a:r>
              <a:rPr lang="en-US" sz="2000" dirty="0" err="1"/>
              <a:t>etc</a:t>
            </a:r>
            <a:r>
              <a:rPr lang="en-US" sz="2000" dirty="0"/>
              <a:t> they are some or the other way exposed to these harmful gases which affects them very badly and sometimes even may cause death. This Industrial business also covers the sale or hire of gas cylinders and associated equipment to tradesmen and occasionally the general public.</a:t>
            </a:r>
          </a:p>
          <a:p>
            <a:r>
              <a:rPr lang="en-IN" sz="2000" dirty="0"/>
              <a:t>Products such as helium-balloons, dispensing gases, welding gases , LPG </a:t>
            </a:r>
            <a:r>
              <a:rPr lang="en-US" sz="2000" dirty="0"/>
              <a:t>and medical oxygen-emission also though used widely for </a:t>
            </a:r>
            <a:r>
              <a:rPr lang="en-IN" sz="2000" dirty="0"/>
              <a:t>some application are harmful.</a:t>
            </a:r>
          </a:p>
        </p:txBody>
      </p:sp>
    </p:spTree>
    <p:extLst>
      <p:ext uri="{BB962C8B-B14F-4D97-AF65-F5344CB8AC3E}">
        <p14:creationId xmlns:p14="http://schemas.microsoft.com/office/powerpoint/2010/main" val="22072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585270-32D2-45A4-841C-A94AE3E6C590}"/>
              </a:ext>
            </a:extLst>
          </p:cNvPr>
          <p:cNvSpPr>
            <a:spLocks noGrp="1"/>
          </p:cNvSpPr>
          <p:nvPr>
            <p:ph idx="1"/>
          </p:nvPr>
        </p:nvSpPr>
        <p:spPr>
          <a:xfrm>
            <a:off x="838200" y="955613"/>
            <a:ext cx="10515600" cy="4351338"/>
          </a:xfrm>
        </p:spPr>
        <p:txBody>
          <a:bodyPr>
            <a:normAutofit/>
          </a:bodyPr>
          <a:lstStyle/>
          <a:p>
            <a:r>
              <a:rPr lang="en-US" sz="2000" dirty="0"/>
              <a:t>Currently </a:t>
            </a:r>
            <a:r>
              <a:rPr lang="en-US" sz="2000" dirty="0" err="1"/>
              <a:t>IIoT</a:t>
            </a:r>
            <a:r>
              <a:rPr lang="en-US" sz="2000" dirty="0"/>
              <a:t> i.e. </a:t>
            </a:r>
            <a:r>
              <a:rPr lang="en-US" sz="2000" b="1" dirty="0"/>
              <a:t>Industrial Internet of Things </a:t>
            </a:r>
            <a:r>
              <a:rPr lang="en-US" sz="2000" dirty="0"/>
              <a:t>is widely regarded as to be one of the latest developing trends affecting industrial businesses today and also in the upcoming future.</a:t>
            </a:r>
          </a:p>
          <a:p>
            <a:r>
              <a:rPr lang="en-US" sz="2000" dirty="0"/>
              <a:t>Significant improvements to safety, efficiency, and profitability </a:t>
            </a:r>
            <a:r>
              <a:rPr lang="en-US" sz="2000" dirty="0" err="1"/>
              <a:t>etc</a:t>
            </a:r>
            <a:r>
              <a:rPr lang="en-US" sz="2000" dirty="0"/>
              <a:t> had been marked for Industries that had </a:t>
            </a:r>
            <a:r>
              <a:rPr lang="en-US" sz="2000" dirty="0" err="1"/>
              <a:t>IIoT</a:t>
            </a:r>
            <a:r>
              <a:rPr lang="en-US" sz="2000" dirty="0"/>
              <a:t> implemented and it is expected that this trend will continue as </a:t>
            </a:r>
            <a:r>
              <a:rPr lang="en-US" sz="2000" dirty="0" err="1"/>
              <a:t>IIoT</a:t>
            </a:r>
            <a:r>
              <a:rPr lang="en-US" sz="2000" dirty="0"/>
              <a:t> technologies are more widely adopted.</a:t>
            </a:r>
          </a:p>
          <a:p>
            <a:r>
              <a:rPr lang="en-US" sz="2000" dirty="0"/>
              <a:t>Spatially distributed and dedicated sensors which works collectively as a network or collect and process data of cluster is known as </a:t>
            </a:r>
            <a:r>
              <a:rPr lang="en-US" sz="2000" b="1" dirty="0"/>
              <a:t>Wireless Sensor Nodes(WSN)</a:t>
            </a:r>
            <a:r>
              <a:rPr lang="en-US" sz="2000" dirty="0"/>
              <a:t>.</a:t>
            </a:r>
          </a:p>
          <a:p>
            <a:r>
              <a:rPr lang="en-IN" sz="2000" dirty="0"/>
              <a:t>It monitors </a:t>
            </a:r>
            <a:r>
              <a:rPr lang="en-US" sz="2000" dirty="0"/>
              <a:t>and record the physical conditions of the environment and organized the collected data at a central location. WSNs </a:t>
            </a:r>
            <a:r>
              <a:rPr lang="en-IN" sz="2000" dirty="0"/>
              <a:t>measures environmental conditions like pollution levels, humidity, </a:t>
            </a:r>
            <a:r>
              <a:rPr lang="en-US" sz="2000" dirty="0"/>
              <a:t>temperature, sound, wind, and so on. The WSN is built of nodes which are placed in a network and can be from a few to several hundreds or even thousands, where each node is connected to one (or sometimes several) sensors.</a:t>
            </a:r>
            <a:endParaRPr lang="en-IN" sz="2000" dirty="0"/>
          </a:p>
          <a:p>
            <a:endParaRPr lang="en-IN" sz="2000" dirty="0"/>
          </a:p>
        </p:txBody>
      </p:sp>
    </p:spTree>
    <p:extLst>
      <p:ext uri="{BB962C8B-B14F-4D97-AF65-F5344CB8AC3E}">
        <p14:creationId xmlns:p14="http://schemas.microsoft.com/office/powerpoint/2010/main" val="3573084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A1486-03CD-4FA4-A755-CF3C6216CABB}"/>
              </a:ext>
            </a:extLst>
          </p:cNvPr>
          <p:cNvSpPr>
            <a:spLocks noGrp="1"/>
          </p:cNvSpPr>
          <p:nvPr>
            <p:ph type="title"/>
          </p:nvPr>
        </p:nvSpPr>
        <p:spPr>
          <a:xfrm>
            <a:off x="722791" y="71811"/>
            <a:ext cx="10515600" cy="1074198"/>
          </a:xfrm>
        </p:spPr>
        <p:txBody>
          <a:bodyPr>
            <a:normAutofit/>
          </a:bodyPr>
          <a:lstStyle/>
          <a:p>
            <a:pPr algn="ctr"/>
            <a:r>
              <a:rPr lang="en-IN" b="1" u="sng" dirty="0">
                <a:effectLst>
                  <a:outerShdw blurRad="38100" dist="38100" dir="2700000" algn="tl">
                    <a:srgbClr val="000000">
                      <a:alpha val="43137"/>
                    </a:srgbClr>
                  </a:outerShdw>
                </a:effectLst>
              </a:rPr>
              <a:t>Literature Survey</a:t>
            </a:r>
            <a:endParaRPr lang="en-IN" sz="3100"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9425CCA-908C-44CE-A6CB-232040422BE7}"/>
              </a:ext>
            </a:extLst>
          </p:cNvPr>
          <p:cNvSpPr>
            <a:spLocks noGrp="1"/>
          </p:cNvSpPr>
          <p:nvPr>
            <p:ph idx="1"/>
          </p:nvPr>
        </p:nvSpPr>
        <p:spPr>
          <a:xfrm>
            <a:off x="416560" y="1034248"/>
            <a:ext cx="11369040" cy="5569751"/>
          </a:xfrm>
        </p:spPr>
        <p:txBody>
          <a:bodyPr>
            <a:normAutofit fontScale="77500" lnSpcReduction="20000"/>
          </a:bodyPr>
          <a:lstStyle/>
          <a:p>
            <a:endParaRPr lang="en-US" sz="1600" dirty="0"/>
          </a:p>
          <a:p>
            <a:pPr marL="0" indent="0">
              <a:buNone/>
            </a:pPr>
            <a:r>
              <a:rPr lang="en-IN" sz="2400" b="1" dirty="0">
                <a:effectLst>
                  <a:outerShdw blurRad="38100" dist="38100" dir="2700000" algn="tl">
                    <a:srgbClr val="000000">
                      <a:alpha val="43137"/>
                    </a:srgbClr>
                  </a:outerShdw>
                </a:effectLst>
              </a:rPr>
              <a:t>Base Paper </a:t>
            </a:r>
            <a:r>
              <a:rPr lang="en-IN" sz="2400" dirty="0"/>
              <a:t>:- </a:t>
            </a:r>
            <a:r>
              <a:rPr lang="en-IN" sz="2400" dirty="0" err="1"/>
              <a:t>Anam</a:t>
            </a:r>
            <a:r>
              <a:rPr lang="en-IN" sz="2400" dirty="0"/>
              <a:t> Mir, </a:t>
            </a:r>
            <a:r>
              <a:rPr lang="en-IN" sz="2400" dirty="0" err="1"/>
              <a:t>Ajit</a:t>
            </a:r>
            <a:r>
              <a:rPr lang="en-IN" sz="2400" dirty="0"/>
              <a:t> Kumar </a:t>
            </a:r>
            <a:r>
              <a:rPr lang="en-IN" sz="2400" dirty="0" err="1"/>
              <a:t>Khachane</a:t>
            </a:r>
            <a:r>
              <a:rPr lang="en-IN" sz="2400" dirty="0"/>
              <a:t>, “</a:t>
            </a:r>
            <a:r>
              <a:rPr lang="en-US" sz="2400" dirty="0"/>
              <a:t>Sensing Harmful Gases in Industries using </a:t>
            </a:r>
            <a:r>
              <a:rPr lang="en-IN" sz="2400" dirty="0"/>
              <a:t>IOT and WSN”, </a:t>
            </a:r>
            <a:r>
              <a:rPr lang="nl-NL" sz="2400" dirty="0"/>
              <a:t>978- 1-5386-5257-2/18/$31.00 c 2018 IEEE.</a:t>
            </a:r>
          </a:p>
          <a:p>
            <a:pPr marL="0" indent="0">
              <a:buNone/>
            </a:pPr>
            <a:endParaRPr lang="en-US" sz="2200" dirty="0"/>
          </a:p>
          <a:p>
            <a:r>
              <a:rPr lang="en-US" sz="2400" dirty="0"/>
              <a:t>In paper Distributed System as Internet of Things for a new low cost, Air Pollution Wireless Monitoring on Real Time the author has described A low-cost wireless monitoring system is developed to measure CO, CO2 and the density of dust parameters based on a multi-layer distributed model with an Arduino platform, sensors and wireless connectivity </a:t>
            </a:r>
            <a:r>
              <a:rPr lang="en-US" sz="2400" dirty="0" err="1"/>
              <a:t>Xbee</a:t>
            </a:r>
            <a:r>
              <a:rPr lang="en-US" sz="2400" dirty="0"/>
              <a:t>.</a:t>
            </a:r>
          </a:p>
          <a:p>
            <a:r>
              <a:rPr lang="en-IN" sz="2400" dirty="0"/>
              <a:t>The </a:t>
            </a:r>
            <a:r>
              <a:rPr lang="en-US" sz="2400" dirty="0"/>
              <a:t>data is collected in computer and send to web page to monitor </a:t>
            </a:r>
            <a:r>
              <a:rPr lang="en-IN" sz="2400" dirty="0"/>
              <a:t>air pollution on real-time.</a:t>
            </a:r>
          </a:p>
          <a:p>
            <a:r>
              <a:rPr lang="en-US" sz="2400" dirty="0"/>
              <a:t>The validation of the mentioned concept has been realized in cities Quito, </a:t>
            </a:r>
            <a:r>
              <a:rPr lang="en-US" sz="2400" dirty="0" err="1"/>
              <a:t>Amagua˜na</a:t>
            </a:r>
            <a:r>
              <a:rPr lang="en-US" sz="2400" dirty="0"/>
              <a:t> and Tena </a:t>
            </a:r>
            <a:r>
              <a:rPr lang="en-IN" sz="2400" dirty="0"/>
              <a:t>of Ecuador.</a:t>
            </a:r>
          </a:p>
          <a:p>
            <a:r>
              <a:rPr lang="en-US" sz="2400" dirty="0"/>
              <a:t>The system is quite complex since they have used various types of software languages for various purposes (For ex. Java for computer system, C/C++ for conversion of analog </a:t>
            </a:r>
            <a:r>
              <a:rPr lang="en-IN" sz="2400" dirty="0"/>
              <a:t>data to digital form, etc).</a:t>
            </a:r>
          </a:p>
          <a:p>
            <a:r>
              <a:rPr lang="en-US" sz="2400" dirty="0"/>
              <a:t>In IOT- Based Air Pollution Monitoring Forecasting System the author explained IOT based</a:t>
            </a:r>
          </a:p>
          <a:p>
            <a:r>
              <a:rPr lang="en-US" sz="2400" dirty="0"/>
              <a:t>air pollution monitoring and forecasting system consist of a system where environmental sensors including SO2, NO2, CO sensors and Meteorological sensors (wind direction, wind speed, temperature, humidity and air pressure) are installed in some of the monitoring points.</a:t>
            </a:r>
          </a:p>
          <a:p>
            <a:r>
              <a:rPr lang="en-IN" sz="2400" dirty="0"/>
              <a:t>The </a:t>
            </a:r>
            <a:r>
              <a:rPr lang="en-US" sz="2400" dirty="0"/>
              <a:t>WSN based air pollution monitoring system its developed </a:t>
            </a:r>
            <a:r>
              <a:rPr lang="en-IN" sz="2400" dirty="0"/>
              <a:t>on AVR AT-mega-32 Micro-controller as controlling unit of overall system.</a:t>
            </a:r>
          </a:p>
          <a:p>
            <a:r>
              <a:rPr lang="en-US" sz="2400" dirty="0"/>
              <a:t>Data-set of different sensors parameters like MQ2,MQ5,MQ7,Temperature and Humidity is detected by the Sensor </a:t>
            </a:r>
            <a:r>
              <a:rPr lang="en-IN" sz="2400" dirty="0"/>
              <a:t>Grid used.</a:t>
            </a:r>
          </a:p>
        </p:txBody>
      </p:sp>
    </p:spTree>
    <p:extLst>
      <p:ext uri="{BB962C8B-B14F-4D97-AF65-F5344CB8AC3E}">
        <p14:creationId xmlns:p14="http://schemas.microsoft.com/office/powerpoint/2010/main" val="3785675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51CE4-EB5A-4374-A0E3-B36301949A7B}"/>
              </a:ext>
            </a:extLst>
          </p:cNvPr>
          <p:cNvSpPr>
            <a:spLocks noGrp="1"/>
          </p:cNvSpPr>
          <p:nvPr>
            <p:ph type="title"/>
          </p:nvPr>
        </p:nvSpPr>
        <p:spPr/>
        <p:txBody>
          <a:bodyPr>
            <a:normAutofit/>
          </a:bodyPr>
          <a:lstStyle/>
          <a:p>
            <a:pPr algn="ctr"/>
            <a:r>
              <a:rPr lang="en-IN" sz="4000" b="1" u="sng" dirty="0">
                <a:effectLst>
                  <a:outerShdw blurRad="38100" dist="38100" dir="2700000" algn="tl">
                    <a:srgbClr val="000000">
                      <a:alpha val="43137"/>
                    </a:srgbClr>
                  </a:outerShdw>
                </a:effectLst>
              </a:rPr>
              <a:t>Proposed Methodology</a:t>
            </a:r>
          </a:p>
        </p:txBody>
      </p:sp>
      <p:sp>
        <p:nvSpPr>
          <p:cNvPr id="5" name="Content Placeholder 4">
            <a:extLst>
              <a:ext uri="{FF2B5EF4-FFF2-40B4-BE49-F238E27FC236}">
                <a16:creationId xmlns:a16="http://schemas.microsoft.com/office/drawing/2014/main" id="{220FF6E5-985E-491A-AB90-69F1DA44DFA1}"/>
              </a:ext>
            </a:extLst>
          </p:cNvPr>
          <p:cNvSpPr>
            <a:spLocks noGrp="1"/>
          </p:cNvSpPr>
          <p:nvPr>
            <p:ph idx="1"/>
          </p:nvPr>
        </p:nvSpPr>
        <p:spPr>
          <a:xfrm>
            <a:off x="838200" y="2154098"/>
            <a:ext cx="10515600" cy="4338777"/>
          </a:xfrm>
        </p:spPr>
        <p:txBody>
          <a:bodyPr>
            <a:noAutofit/>
          </a:bodyPr>
          <a:lstStyle/>
          <a:p>
            <a:r>
              <a:rPr lang="en-IN" sz="2000" dirty="0"/>
              <a:t>It </a:t>
            </a:r>
            <a:r>
              <a:rPr lang="en-US" sz="2000" dirty="0"/>
              <a:t>utilizes IOT and WSN technology to achieve better connectivity and to create good sensing area.</a:t>
            </a:r>
          </a:p>
          <a:p>
            <a:r>
              <a:rPr lang="en-US" sz="2000" dirty="0"/>
              <a:t>Switching actions will be incorporated in order to achieve multiple observations of the different sensors used.</a:t>
            </a:r>
          </a:p>
          <a:p>
            <a:r>
              <a:rPr lang="en-IN" sz="2000" dirty="0"/>
              <a:t>Different harmful gases CO2,NH3,Benzene,Sulphur Dioxide ,Nitrogen </a:t>
            </a:r>
            <a:r>
              <a:rPr lang="en-US" sz="2000" dirty="0"/>
              <a:t>oxide, Carbon Monoxide etc. will be taken into consideration for obtaining optimized data for visualization.</a:t>
            </a:r>
          </a:p>
          <a:p>
            <a:r>
              <a:rPr lang="en-IN" sz="2000" dirty="0"/>
              <a:t>Raspberry-Pi </a:t>
            </a:r>
            <a:r>
              <a:rPr lang="en-US" sz="2000" dirty="0"/>
              <a:t>software C.net along with Zigbee module will be used </a:t>
            </a:r>
            <a:r>
              <a:rPr lang="en-IN" sz="2000" dirty="0"/>
              <a:t>to design IOT gateway.</a:t>
            </a:r>
          </a:p>
          <a:p>
            <a:r>
              <a:rPr lang="en-US" sz="2000" dirty="0"/>
              <a:t>To sensed various harmful gases present in industrial </a:t>
            </a:r>
            <a:r>
              <a:rPr lang="en-US" sz="2000" dirty="0" err="1"/>
              <a:t>area,then</a:t>
            </a:r>
            <a:r>
              <a:rPr lang="en-US" sz="2000" dirty="0"/>
              <a:t> visualized it on dashboard for taking proper decision to control its contamination in the industrial area so as to ensure healthy working environment for employees working </a:t>
            </a:r>
            <a:r>
              <a:rPr lang="en-IN" sz="2000" dirty="0"/>
              <a:t>in industry.</a:t>
            </a:r>
          </a:p>
          <a:p>
            <a:r>
              <a:rPr lang="en-US" sz="2000" dirty="0"/>
              <a:t>In the proposed work, both software and hardware part are included in such a manner that IOT and WSN technology when clubbed with reconfigurability concept will have observing responses throughout all the sensing duration.</a:t>
            </a:r>
            <a:endParaRPr lang="en-IN" sz="2000" dirty="0"/>
          </a:p>
        </p:txBody>
      </p:sp>
    </p:spTree>
    <p:extLst>
      <p:ext uri="{BB962C8B-B14F-4D97-AF65-F5344CB8AC3E}">
        <p14:creationId xmlns:p14="http://schemas.microsoft.com/office/powerpoint/2010/main" val="2468850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7B38A-0953-4480-BF0F-8EFB635B18EE}"/>
              </a:ext>
            </a:extLst>
          </p:cNvPr>
          <p:cNvSpPr>
            <a:spLocks noGrp="1"/>
          </p:cNvSpPr>
          <p:nvPr>
            <p:ph type="title"/>
          </p:nvPr>
        </p:nvSpPr>
        <p:spPr/>
        <p:txBody>
          <a:bodyPr/>
          <a:lstStyle/>
          <a:p>
            <a:pPr algn="ctr"/>
            <a:r>
              <a:rPr lang="en-IN" b="1" u="sng" dirty="0">
                <a:effectLst>
                  <a:outerShdw blurRad="38100" dist="38100" dir="2700000" algn="tl">
                    <a:srgbClr val="000000">
                      <a:alpha val="43137"/>
                    </a:srgbClr>
                  </a:outerShdw>
                </a:effectLst>
              </a:rPr>
              <a:t>Proposed Model</a:t>
            </a:r>
          </a:p>
        </p:txBody>
      </p:sp>
      <p:pic>
        <p:nvPicPr>
          <p:cNvPr id="4" name="Content Placeholder 3">
            <a:extLst>
              <a:ext uri="{FF2B5EF4-FFF2-40B4-BE49-F238E27FC236}">
                <a16:creationId xmlns:a16="http://schemas.microsoft.com/office/drawing/2014/main" id="{EFC31237-7C0C-4558-A4F9-AD612E1F80DF}"/>
              </a:ext>
            </a:extLst>
          </p:cNvPr>
          <p:cNvPicPr>
            <a:picLocks noGrp="1" noChangeAspect="1"/>
          </p:cNvPicPr>
          <p:nvPr>
            <p:ph idx="1"/>
          </p:nvPr>
        </p:nvPicPr>
        <p:blipFill>
          <a:blip r:embed="rId2"/>
          <a:stretch>
            <a:fillRect/>
          </a:stretch>
        </p:blipFill>
        <p:spPr>
          <a:xfrm>
            <a:off x="1961965" y="2175029"/>
            <a:ext cx="8362765" cy="3178206"/>
          </a:xfrm>
          <a:prstGeom prst="rect">
            <a:avLst/>
          </a:prstGeom>
        </p:spPr>
      </p:pic>
    </p:spTree>
    <p:extLst>
      <p:ext uri="{BB962C8B-B14F-4D97-AF65-F5344CB8AC3E}">
        <p14:creationId xmlns:p14="http://schemas.microsoft.com/office/powerpoint/2010/main" val="324551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6313-E080-4367-9DE5-9614424C0831}"/>
              </a:ext>
            </a:extLst>
          </p:cNvPr>
          <p:cNvSpPr>
            <a:spLocks noGrp="1"/>
          </p:cNvSpPr>
          <p:nvPr>
            <p:ph type="title"/>
          </p:nvPr>
        </p:nvSpPr>
        <p:spPr/>
        <p:txBody>
          <a:bodyPr/>
          <a:lstStyle/>
          <a:p>
            <a:pPr algn="ctr"/>
            <a:r>
              <a:rPr lang="en-IN" b="1" u="sng" dirty="0">
                <a:effectLst>
                  <a:outerShdw blurRad="38100" dist="38100" dir="2700000" algn="tl">
                    <a:srgbClr val="000000">
                      <a:alpha val="43137"/>
                    </a:srgbClr>
                  </a:outerShdw>
                </a:effectLst>
              </a:rPr>
              <a:t>MQ2 &amp; MQ135 Sensor Live</a:t>
            </a:r>
            <a:endParaRPr lang="en-IN" dirty="0"/>
          </a:p>
        </p:txBody>
      </p:sp>
      <p:sp>
        <p:nvSpPr>
          <p:cNvPr id="3" name="Content Placeholder 2">
            <a:extLst>
              <a:ext uri="{FF2B5EF4-FFF2-40B4-BE49-F238E27FC236}">
                <a16:creationId xmlns:a16="http://schemas.microsoft.com/office/drawing/2014/main" id="{A51BC883-2CFF-49A5-B3CA-DB5CCE276F57}"/>
              </a:ext>
            </a:extLst>
          </p:cNvPr>
          <p:cNvSpPr>
            <a:spLocks noGrp="1"/>
          </p:cNvSpPr>
          <p:nvPr>
            <p:ph idx="1"/>
          </p:nvPr>
        </p:nvSpPr>
        <p:spPr/>
        <p:txBody>
          <a:bodyPr/>
          <a:lstStyle/>
          <a:p>
            <a:pPr marL="0" indent="0" algn="ctr">
              <a:buNone/>
            </a:pPr>
            <a:r>
              <a:rPr lang="en-IN" b="1" dirty="0"/>
              <a:t>MQ2 Sensor</a:t>
            </a:r>
          </a:p>
          <a:p>
            <a:pPr marL="0" indent="0" algn="ctr">
              <a:buNone/>
            </a:pPr>
            <a:endParaRPr lang="en-IN" b="1" dirty="0"/>
          </a:p>
          <a:p>
            <a:r>
              <a:rPr lang="en-US" sz="2000" dirty="0"/>
              <a:t>Gas Sensor(MQ2) module is useful for gas leakage detection (in home and industry).</a:t>
            </a:r>
          </a:p>
          <a:p>
            <a:r>
              <a:rPr lang="en-US" sz="2000" dirty="0"/>
              <a:t>It is suitable for detecting Alcohol, Benzine, CH4, Hexane, LPG, CO. Due to its high sensitivity and fast response time, measurements can be taken as soon as possible.</a:t>
            </a:r>
            <a:r>
              <a:rPr lang="en-IN" sz="2000" dirty="0"/>
              <a:t> </a:t>
            </a:r>
          </a:p>
          <a:p>
            <a:r>
              <a:rPr lang="en-US" sz="2000" dirty="0"/>
              <a:t>The sensitivity of the sensor can be adjusted by using the potentiometer.</a:t>
            </a:r>
            <a:endParaRPr lang="en-IN" sz="2000"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426021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7DE1FD-7951-47D0-9D32-5108235B275B}"/>
              </a:ext>
            </a:extLst>
          </p:cNvPr>
          <p:cNvSpPr>
            <a:spLocks noGrp="1"/>
          </p:cNvSpPr>
          <p:nvPr>
            <p:ph idx="1"/>
          </p:nvPr>
        </p:nvSpPr>
        <p:spPr>
          <a:xfrm>
            <a:off x="990600" y="1094105"/>
            <a:ext cx="10515600" cy="4351338"/>
          </a:xfrm>
        </p:spPr>
        <p:txBody>
          <a:bodyPr/>
          <a:lstStyle/>
          <a:p>
            <a:pPr marL="0" indent="0" algn="ctr">
              <a:buNone/>
            </a:pPr>
            <a:r>
              <a:rPr lang="en-IN" b="1" dirty="0"/>
              <a:t>MQ135 Sensor</a:t>
            </a:r>
          </a:p>
          <a:p>
            <a:pPr marL="0" indent="0" algn="ctr">
              <a:buNone/>
            </a:pPr>
            <a:endParaRPr lang="en-IN" b="1" dirty="0"/>
          </a:p>
          <a:p>
            <a:r>
              <a:rPr lang="en-US" sz="2000" dirty="0"/>
              <a:t>This module has high sensitivity to LPG, iso-butane, propane and LNG. </a:t>
            </a:r>
          </a:p>
          <a:p>
            <a:r>
              <a:rPr lang="en-US" sz="2000" dirty="0"/>
              <a:t>It can also be used to detect the presence of alcohol, cooking fumes, and cigarette </a:t>
            </a:r>
            <a:r>
              <a:rPr lang="en-US" sz="2000" dirty="0" err="1"/>
              <a:t>smoke.The</a:t>
            </a:r>
            <a:r>
              <a:rPr lang="en-US" sz="2000" dirty="0"/>
              <a:t> module gives out the concentration of the gases as a analog voltage equivalent to the concentration of the gases.</a:t>
            </a:r>
          </a:p>
          <a:p>
            <a:r>
              <a:rPr lang="en-US" sz="2000" dirty="0"/>
              <a:t>The module also has an onboard comparator for comparing against an adjustable preset value and giving out a digital high or low. It can be easily interfaced with your Arduino or Raspberry Pi.</a:t>
            </a:r>
            <a:endParaRPr lang="en-IN" sz="2000" b="1" dirty="0"/>
          </a:p>
        </p:txBody>
      </p:sp>
    </p:spTree>
    <p:extLst>
      <p:ext uri="{BB962C8B-B14F-4D97-AF65-F5344CB8AC3E}">
        <p14:creationId xmlns:p14="http://schemas.microsoft.com/office/powerpoint/2010/main" val="3247448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329</TotalTime>
  <Words>1622</Words>
  <Application>Microsoft Macintosh PowerPoint</Application>
  <PresentationFormat>Widescreen</PresentationFormat>
  <Paragraphs>135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Bahnschrift SemiBold</vt:lpstr>
      <vt:lpstr>Calibri</vt:lpstr>
      <vt:lpstr>Calibri Light</vt:lpstr>
      <vt:lpstr>Times New Roman</vt:lpstr>
      <vt:lpstr>Office Theme</vt:lpstr>
      <vt:lpstr>   Priyadarshini College of Engineering ,Nagpur Department of Computer Technology Session 2019-20</vt:lpstr>
      <vt:lpstr>Contents</vt:lpstr>
      <vt:lpstr>Introduction </vt:lpstr>
      <vt:lpstr>PowerPoint Presentation</vt:lpstr>
      <vt:lpstr>Literature Survey</vt:lpstr>
      <vt:lpstr>Proposed Methodology</vt:lpstr>
      <vt:lpstr>Proposed Model</vt:lpstr>
      <vt:lpstr>MQ2 &amp; MQ135 Sensor Live</vt:lpstr>
      <vt:lpstr>PowerPoint Presentation</vt:lpstr>
      <vt:lpstr>MQ2 And MQ135 OUTPUT</vt:lpstr>
      <vt:lpstr>Hardware &amp; Software Required</vt:lpstr>
      <vt:lpstr>Project Progress Report - 5</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Priyadarshini College of Engineering ,Nagpur Department of Computer Technology Session 2019-20</dc:title>
  <dc:creator>Ajinkya Ghadole</dc:creator>
  <cp:lastModifiedBy>rishikesh kumar</cp:lastModifiedBy>
  <cp:revision>42</cp:revision>
  <dcterms:created xsi:type="dcterms:W3CDTF">2019-08-23T14:28:01Z</dcterms:created>
  <dcterms:modified xsi:type="dcterms:W3CDTF">2020-04-21T16:18:09Z</dcterms:modified>
</cp:coreProperties>
</file>