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30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51" algn="l" defTabSz="91430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02" algn="l" defTabSz="91430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53" algn="l" defTabSz="91430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04" algn="l" defTabSz="91430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55" algn="l" defTabSz="91430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906" algn="l" defTabSz="91430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57" algn="l" defTabSz="91430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208" algn="l" defTabSz="91430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1"/>
    <p:restoredTop sz="94665"/>
  </p:normalViewPr>
  <p:slideViewPr>
    <p:cSldViewPr snapToGrid="0" snapToObjects="1">
      <p:cViewPr varScale="1">
        <p:scale>
          <a:sx n="111" d="100"/>
          <a:sy n="111" d="100"/>
        </p:scale>
        <p:origin x="240" y="6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D9650-8E36-EE45-9B45-22BFA81DB8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CA675F-9409-1B44-98B4-A675FB4125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14" indent="0" algn="ctr">
              <a:buNone/>
              <a:defRPr sz="2000"/>
            </a:lvl2pPr>
            <a:lvl3pPr marL="914428" indent="0" algn="ctr">
              <a:buNone/>
              <a:defRPr sz="1800"/>
            </a:lvl3pPr>
            <a:lvl4pPr marL="1371643" indent="0" algn="ctr">
              <a:buNone/>
              <a:defRPr sz="1600"/>
            </a:lvl4pPr>
            <a:lvl5pPr marL="1828857" indent="0" algn="ctr">
              <a:buNone/>
              <a:defRPr sz="1600"/>
            </a:lvl5pPr>
            <a:lvl6pPr marL="2286071" indent="0" algn="ctr">
              <a:buNone/>
              <a:defRPr sz="1600"/>
            </a:lvl6pPr>
            <a:lvl7pPr marL="2743285" indent="0" algn="ctr">
              <a:buNone/>
              <a:defRPr sz="1600"/>
            </a:lvl7pPr>
            <a:lvl8pPr marL="3200500" indent="0" algn="ctr">
              <a:buNone/>
              <a:defRPr sz="1600"/>
            </a:lvl8pPr>
            <a:lvl9pPr marL="3657714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82BD00-9E10-AD49-A2AA-1C93CB6D2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4F022-6D97-0D46-8F92-1648DD980525}" type="datetimeFigureOut">
              <a:rPr lang="en-US" smtClean="0"/>
              <a:t>5/13/18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65BBE4-3065-7141-821A-4F137A1FA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C02C3-4D8A-384C-8715-04EC9F310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14D87-62C3-674D-B405-B99580D24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779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7B7A8-17A9-4544-8BC6-6C28B3F82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FF7532-52B8-794A-8CA3-8310B267C3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E800B5-883E-DE4D-AA50-FE82AD22C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4F022-6D97-0D46-8F92-1648DD980525}" type="datetimeFigureOut">
              <a:rPr lang="en-US" smtClean="0"/>
              <a:t>5/13/18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4F3178-8CA4-2247-83FE-4C2002697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1A83A9-4C7C-4642-B3E4-E626177D8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14D87-62C3-674D-B405-B99580D24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412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B8414B-00B2-C648-97BE-9E1110434D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B80338-7427-474B-A1E7-70B45891FA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092CC9-E5E2-3C44-B73D-20AB38415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4F022-6D97-0D46-8F92-1648DD980525}" type="datetimeFigureOut">
              <a:rPr lang="en-US" smtClean="0"/>
              <a:t>5/13/18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236C50-B5E1-D344-B28F-EF6143590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B300F3-CDA1-3846-9DB6-AA5360118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14D87-62C3-674D-B405-B99580D24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5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C2FB0-FC7C-1A47-A4FC-19F497F98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B04797-5B1E-6E43-A0D7-7CEA94A740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420FF5-EDC0-534F-ABB6-2E640402D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4F022-6D97-0D46-8F92-1648DD980525}" type="datetimeFigureOut">
              <a:rPr lang="en-US" smtClean="0"/>
              <a:t>5/13/18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919938-6EDB-6D4B-9CBB-7B2324A7F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E27C81-3DE3-9740-9404-D753085FE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14D87-62C3-674D-B405-B99580D24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828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B9642-83A4-A943-A375-59369DF92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6C705E-ED01-A444-BA55-84D33D2C2D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1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2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5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7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8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5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71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6A2990-46F3-1744-BB30-00F83D1C2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4F022-6D97-0D46-8F92-1648DD980525}" type="datetimeFigureOut">
              <a:rPr lang="en-US" smtClean="0"/>
              <a:t>5/13/18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95CF9C-519B-D847-A21D-A83F9E931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D99FC6-672F-CE4E-9524-209443A92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14D87-62C3-674D-B405-B99580D24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72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2B21E-264E-434D-8621-AA04777F9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AD8490-4929-204C-8FB9-458AD1E525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DA8BD3-AB1D-0A44-9D36-DE74C98CBD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04B06C-2B11-FA4D-80AE-B940306AA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4F022-6D97-0D46-8F92-1648DD980525}" type="datetimeFigureOut">
              <a:rPr lang="en-US" smtClean="0"/>
              <a:t>5/13/18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37F285-40C6-C446-A744-080FAF4E2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B676BD-F352-8248-8684-12E35CFA8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14D87-62C3-674D-B405-B99580D24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663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3A5B3-70D6-DA45-A82F-E17312A33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9BC79E-AC85-DC45-8937-A7DC31DC68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4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4" indent="0">
              <a:buNone/>
              <a:defRPr sz="2000" b="1"/>
            </a:lvl2pPr>
            <a:lvl3pPr marL="914428" indent="0">
              <a:buNone/>
              <a:defRPr sz="1800" b="1"/>
            </a:lvl3pPr>
            <a:lvl4pPr marL="1371643" indent="0">
              <a:buNone/>
              <a:defRPr sz="1600" b="1"/>
            </a:lvl4pPr>
            <a:lvl5pPr marL="1828857" indent="0">
              <a:buNone/>
              <a:defRPr sz="1600" b="1"/>
            </a:lvl5pPr>
            <a:lvl6pPr marL="2286071" indent="0">
              <a:buNone/>
              <a:defRPr sz="1600" b="1"/>
            </a:lvl6pPr>
            <a:lvl7pPr marL="2743285" indent="0">
              <a:buNone/>
              <a:defRPr sz="1600" b="1"/>
            </a:lvl7pPr>
            <a:lvl8pPr marL="3200500" indent="0">
              <a:buNone/>
              <a:defRPr sz="1600" b="1"/>
            </a:lvl8pPr>
            <a:lvl9pPr marL="3657714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E8EF86-852B-EF41-ADBB-5A2566597D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F223D4-FB1F-5E48-8C7F-25445B6624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4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4" indent="0">
              <a:buNone/>
              <a:defRPr sz="2000" b="1"/>
            </a:lvl2pPr>
            <a:lvl3pPr marL="914428" indent="0">
              <a:buNone/>
              <a:defRPr sz="1800" b="1"/>
            </a:lvl3pPr>
            <a:lvl4pPr marL="1371643" indent="0">
              <a:buNone/>
              <a:defRPr sz="1600" b="1"/>
            </a:lvl4pPr>
            <a:lvl5pPr marL="1828857" indent="0">
              <a:buNone/>
              <a:defRPr sz="1600" b="1"/>
            </a:lvl5pPr>
            <a:lvl6pPr marL="2286071" indent="0">
              <a:buNone/>
              <a:defRPr sz="1600" b="1"/>
            </a:lvl6pPr>
            <a:lvl7pPr marL="2743285" indent="0">
              <a:buNone/>
              <a:defRPr sz="1600" b="1"/>
            </a:lvl7pPr>
            <a:lvl8pPr marL="3200500" indent="0">
              <a:buNone/>
              <a:defRPr sz="1600" b="1"/>
            </a:lvl8pPr>
            <a:lvl9pPr marL="3657714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8F323F-4B11-3744-954C-A202EA7318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ECE71E-A0E4-734A-A504-86F496FAB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4F022-6D97-0D46-8F92-1648DD980525}" type="datetimeFigureOut">
              <a:rPr lang="en-US" smtClean="0"/>
              <a:t>5/13/18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7733F6-0505-404C-BCDF-AC9DB52D7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F42CFC-387B-7545-9E83-E28B383FE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14D87-62C3-674D-B405-B99580D24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687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C3D26-9984-9B47-A17F-75E87BC11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FCDA3A-9E54-6449-9F82-5D428A20F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4F022-6D97-0D46-8F92-1648DD980525}" type="datetimeFigureOut">
              <a:rPr lang="en-US" smtClean="0"/>
              <a:t>5/13/18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7D6CD5-A317-5940-8DA4-C8D314C56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A0F7C2-042A-BD47-8205-1DD0DA999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14D87-62C3-674D-B405-B99580D24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404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D59FA3-8841-FA47-A693-5066732CE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4F022-6D97-0D46-8F92-1648DD980525}" type="datetimeFigureOut">
              <a:rPr lang="en-US" smtClean="0"/>
              <a:t>5/13/18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77D2E5-C752-6347-85CC-19EB190D4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04522A-1882-7C43-A4E2-D12C611EB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14D87-62C3-674D-B405-B99580D24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81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BBC21-5D86-564E-A979-06EC77001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2D1EB7-5620-8E46-9747-CFC5E91CB6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9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06AEB1-5142-1740-ADED-D11DD42DD9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4" indent="0">
              <a:buNone/>
              <a:defRPr sz="1400"/>
            </a:lvl2pPr>
            <a:lvl3pPr marL="914428" indent="0">
              <a:buNone/>
              <a:defRPr sz="1200"/>
            </a:lvl3pPr>
            <a:lvl4pPr marL="1371643" indent="0">
              <a:buNone/>
              <a:defRPr sz="1000"/>
            </a:lvl4pPr>
            <a:lvl5pPr marL="1828857" indent="0">
              <a:buNone/>
              <a:defRPr sz="1000"/>
            </a:lvl5pPr>
            <a:lvl6pPr marL="2286071" indent="0">
              <a:buNone/>
              <a:defRPr sz="1000"/>
            </a:lvl6pPr>
            <a:lvl7pPr marL="2743285" indent="0">
              <a:buNone/>
              <a:defRPr sz="1000"/>
            </a:lvl7pPr>
            <a:lvl8pPr marL="3200500" indent="0">
              <a:buNone/>
              <a:defRPr sz="1000"/>
            </a:lvl8pPr>
            <a:lvl9pPr marL="3657714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463C12-4349-F44B-98FB-EC1A26A21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4F022-6D97-0D46-8F92-1648DD980525}" type="datetimeFigureOut">
              <a:rPr lang="en-US" smtClean="0"/>
              <a:t>5/13/18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83282F-E127-3F4F-BC9D-BEA8842FC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95EBF4-BCC5-0947-97E6-1F27AAAEC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14D87-62C3-674D-B405-B99580D24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050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73E08-ABAA-2947-83CA-F43BB15FA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5AB912-C082-2540-B12A-240F67EDAC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9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14" indent="0">
              <a:buNone/>
              <a:defRPr sz="2800"/>
            </a:lvl2pPr>
            <a:lvl3pPr marL="914428" indent="0">
              <a:buNone/>
              <a:defRPr sz="2400"/>
            </a:lvl3pPr>
            <a:lvl4pPr marL="1371643" indent="0">
              <a:buNone/>
              <a:defRPr sz="2000"/>
            </a:lvl4pPr>
            <a:lvl5pPr marL="1828857" indent="0">
              <a:buNone/>
              <a:defRPr sz="2000"/>
            </a:lvl5pPr>
            <a:lvl6pPr marL="2286071" indent="0">
              <a:buNone/>
              <a:defRPr sz="2000"/>
            </a:lvl6pPr>
            <a:lvl7pPr marL="2743285" indent="0">
              <a:buNone/>
              <a:defRPr sz="2000"/>
            </a:lvl7pPr>
            <a:lvl8pPr marL="3200500" indent="0">
              <a:buNone/>
              <a:defRPr sz="2000"/>
            </a:lvl8pPr>
            <a:lvl9pPr marL="3657714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215783-3A00-144D-B33A-43EEF468AA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4" indent="0">
              <a:buNone/>
              <a:defRPr sz="1400"/>
            </a:lvl2pPr>
            <a:lvl3pPr marL="914428" indent="0">
              <a:buNone/>
              <a:defRPr sz="1200"/>
            </a:lvl3pPr>
            <a:lvl4pPr marL="1371643" indent="0">
              <a:buNone/>
              <a:defRPr sz="1000"/>
            </a:lvl4pPr>
            <a:lvl5pPr marL="1828857" indent="0">
              <a:buNone/>
              <a:defRPr sz="1000"/>
            </a:lvl5pPr>
            <a:lvl6pPr marL="2286071" indent="0">
              <a:buNone/>
              <a:defRPr sz="1000"/>
            </a:lvl6pPr>
            <a:lvl7pPr marL="2743285" indent="0">
              <a:buNone/>
              <a:defRPr sz="1000"/>
            </a:lvl7pPr>
            <a:lvl8pPr marL="3200500" indent="0">
              <a:buNone/>
              <a:defRPr sz="1000"/>
            </a:lvl8pPr>
            <a:lvl9pPr marL="3657714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8D6E7F-94E7-F846-BE1D-41A6EDBE2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4F022-6D97-0D46-8F92-1648DD980525}" type="datetimeFigureOut">
              <a:rPr lang="en-US" smtClean="0"/>
              <a:t>5/13/18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C78250-E600-334E-A18B-EBA3F0CFB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E9E7DE-5CF3-A340-9811-001EA280E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14D87-62C3-674D-B405-B99580D24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742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1ABC14-F6E7-C940-9674-A67B73E79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B7ACBE-1D56-3444-B5AE-AF5FA0E97C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9839BA-8F6C-BC46-BFC4-4D5267AB20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54F022-6D97-0D46-8F92-1648DD980525}" type="datetimeFigureOut">
              <a:rPr lang="en-US" smtClean="0"/>
              <a:t>5/13/18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E9F6B2-FE61-6843-8038-B642728725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491F87-C025-244F-B179-7F778BD5FD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14D87-62C3-674D-B405-B99580D24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570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28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8" indent="-228608" algn="l" defTabSz="914428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22" indent="-228608" algn="l" defTabSz="91442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36" indent="-228608" algn="l" defTabSz="91442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50" indent="-228608" algn="l" defTabSz="91442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65" indent="-228608" algn="l" defTabSz="91442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79" indent="-228608" algn="l" defTabSz="91442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93" indent="-228608" algn="l" defTabSz="91442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107" indent="-228608" algn="l" defTabSz="91442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322" indent="-228608" algn="l" defTabSz="91442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4" algn="l" defTabSz="91442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8" algn="l" defTabSz="91442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43" algn="l" defTabSz="91442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57" algn="l" defTabSz="91442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71" algn="l" defTabSz="91442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85" algn="l" defTabSz="91442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500" algn="l" defTabSz="91442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714" algn="l" defTabSz="91442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DFFA6B9D-C24D-FD4D-9576-49F7635207F9}"/>
              </a:ext>
            </a:extLst>
          </p:cNvPr>
          <p:cNvSpPr/>
          <p:nvPr/>
        </p:nvSpPr>
        <p:spPr>
          <a:xfrm>
            <a:off x="2831082" y="1870"/>
            <a:ext cx="5626779" cy="6858000"/>
          </a:xfrm>
          <a:prstGeom prst="roundRect">
            <a:avLst>
              <a:gd name="adj" fmla="val 2911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88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241EFFBD-D1A8-754F-A3D0-DF1EA7ACA6B0}"/>
              </a:ext>
            </a:extLst>
          </p:cNvPr>
          <p:cNvSpPr/>
          <p:nvPr/>
        </p:nvSpPr>
        <p:spPr>
          <a:xfrm>
            <a:off x="3069614" y="1316466"/>
            <a:ext cx="1133776" cy="15072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{D7 – D0 , D7 – D0}</a:t>
            </a:r>
          </a:p>
          <a:p>
            <a:pPr algn="ctr"/>
            <a:r>
              <a:rPr lang="en-US" altLang="zh-Hans" sz="1400" dirty="0"/>
              <a:t>1</a:t>
            </a:r>
            <a:r>
              <a:rPr lang="zh-Hans" altLang="en-US" sz="1400" dirty="0"/>
              <a:t> </a:t>
            </a:r>
            <a:r>
              <a:rPr lang="en-US" altLang="zh-Hans" sz="1400" dirty="0"/>
              <a:t>pixel</a:t>
            </a:r>
            <a:endParaRPr lang="en-US" sz="1400" dirty="0"/>
          </a:p>
          <a:p>
            <a:pPr algn="ctr"/>
            <a:r>
              <a:rPr lang="en-US" sz="1400" dirty="0"/>
              <a:t>RGB565</a:t>
            </a:r>
          </a:p>
        </p:txBody>
      </p:sp>
      <p:sp>
        <p:nvSpPr>
          <p:cNvPr id="113" name="Rounded Rectangle 112">
            <a:extLst>
              <a:ext uri="{FF2B5EF4-FFF2-40B4-BE49-F238E27FC236}">
                <a16:creationId xmlns:a16="http://schemas.microsoft.com/office/drawing/2014/main" id="{5EBB83A0-15F1-B64F-BF2B-A34928D96039}"/>
              </a:ext>
            </a:extLst>
          </p:cNvPr>
          <p:cNvSpPr/>
          <p:nvPr/>
        </p:nvSpPr>
        <p:spPr>
          <a:xfrm>
            <a:off x="4414364" y="1294440"/>
            <a:ext cx="1207243" cy="15292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M10K</a:t>
            </a:r>
          </a:p>
          <a:p>
            <a:pPr algn="ctr"/>
            <a:r>
              <a:rPr lang="en-US" sz="1400" dirty="0"/>
              <a:t>BLOCK (1)</a:t>
            </a:r>
          </a:p>
          <a:p>
            <a:pPr algn="ctr"/>
            <a:r>
              <a:rPr lang="en-US" sz="1400" dirty="0"/>
              <a:t>QCIF</a:t>
            </a:r>
          </a:p>
          <a:p>
            <a:pPr algn="ctr"/>
            <a:r>
              <a:rPr lang="en-US" sz="1400" dirty="0"/>
              <a:t>174*144 16bit  </a:t>
            </a:r>
          </a:p>
        </p:txBody>
      </p:sp>
      <p:sp>
        <p:nvSpPr>
          <p:cNvPr id="118" name="Rounded Rectangle 117">
            <a:extLst>
              <a:ext uri="{FF2B5EF4-FFF2-40B4-BE49-F238E27FC236}">
                <a16:creationId xmlns:a16="http://schemas.microsoft.com/office/drawing/2014/main" id="{03986E88-AB4D-1C44-AF88-20849C308E34}"/>
              </a:ext>
            </a:extLst>
          </p:cNvPr>
          <p:cNvSpPr/>
          <p:nvPr/>
        </p:nvSpPr>
        <p:spPr>
          <a:xfrm>
            <a:off x="3059481" y="5526215"/>
            <a:ext cx="1124932" cy="11760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{D7 – D0 , D7 – D0}</a:t>
            </a:r>
          </a:p>
          <a:p>
            <a:pPr algn="ctr"/>
            <a:r>
              <a:rPr lang="en-US" sz="1400" dirty="0"/>
              <a:t>1 pixel</a:t>
            </a:r>
          </a:p>
          <a:p>
            <a:pPr algn="ctr"/>
            <a:r>
              <a:rPr lang="en-US" sz="1400" dirty="0"/>
              <a:t>RGB</a:t>
            </a:r>
            <a:r>
              <a:rPr lang="en-US" altLang="zh-Hans" sz="1400" dirty="0"/>
              <a:t>565</a:t>
            </a:r>
            <a:endParaRPr lang="en-US" sz="1400" dirty="0"/>
          </a:p>
        </p:txBody>
      </p:sp>
      <p:sp>
        <p:nvSpPr>
          <p:cNvPr id="119" name="Rounded Rectangle 118">
            <a:extLst>
              <a:ext uri="{FF2B5EF4-FFF2-40B4-BE49-F238E27FC236}">
                <a16:creationId xmlns:a16="http://schemas.microsoft.com/office/drawing/2014/main" id="{BAB90CCB-8965-2C4A-A2E9-9B018E4484AB}"/>
              </a:ext>
            </a:extLst>
          </p:cNvPr>
          <p:cNvSpPr/>
          <p:nvPr/>
        </p:nvSpPr>
        <p:spPr>
          <a:xfrm>
            <a:off x="4414364" y="5526213"/>
            <a:ext cx="1195866" cy="11760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M10K</a:t>
            </a:r>
          </a:p>
          <a:p>
            <a:pPr algn="ctr"/>
            <a:r>
              <a:rPr lang="en-US" sz="1400" dirty="0"/>
              <a:t>BLOCK(4)</a:t>
            </a:r>
          </a:p>
          <a:p>
            <a:pPr algn="ctr"/>
            <a:r>
              <a:rPr lang="en-US" sz="1400" dirty="0"/>
              <a:t>174*144 bit 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27C44E68-10AE-E343-AACD-0D3EB2EA2EAD}"/>
              </a:ext>
            </a:extLst>
          </p:cNvPr>
          <p:cNvGrpSpPr/>
          <p:nvPr/>
        </p:nvGrpSpPr>
        <p:grpSpPr>
          <a:xfrm>
            <a:off x="8967146" y="3416377"/>
            <a:ext cx="3099335" cy="2954816"/>
            <a:chOff x="8951497" y="1909420"/>
            <a:chExt cx="3099335" cy="2954816"/>
          </a:xfrm>
        </p:grpSpPr>
        <p:sp>
          <p:nvSpPr>
            <p:cNvPr id="121" name="Rounded Rectangle 120">
              <a:extLst>
                <a:ext uri="{FF2B5EF4-FFF2-40B4-BE49-F238E27FC236}">
                  <a16:creationId xmlns:a16="http://schemas.microsoft.com/office/drawing/2014/main" id="{E2A4FB6E-6210-F749-897A-0DF960E078F3}"/>
                </a:ext>
              </a:extLst>
            </p:cNvPr>
            <p:cNvSpPr/>
            <p:nvPr/>
          </p:nvSpPr>
          <p:spPr>
            <a:xfrm>
              <a:off x="8951497" y="1909420"/>
              <a:ext cx="3099335" cy="295481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988" dirty="0"/>
            </a:p>
            <a:p>
              <a:pPr algn="ctr"/>
              <a:endParaRPr lang="en-US" sz="1988" dirty="0"/>
            </a:p>
            <a:p>
              <a:pPr algn="ctr"/>
              <a:endParaRPr lang="en-US" sz="1988" dirty="0"/>
            </a:p>
            <a:p>
              <a:pPr algn="ctr"/>
              <a:endParaRPr lang="en-US" sz="1988" dirty="0"/>
            </a:p>
            <a:p>
              <a:pPr algn="ctr"/>
              <a:endParaRPr lang="en-US" sz="1988" dirty="0"/>
            </a:p>
            <a:p>
              <a:pPr algn="ctr"/>
              <a:endParaRPr lang="en-US" sz="1988" dirty="0"/>
            </a:p>
            <a:p>
              <a:pPr algn="ctr"/>
              <a:endParaRPr lang="en-US" sz="1988" dirty="0"/>
            </a:p>
            <a:p>
              <a:pPr algn="ctr"/>
              <a:endParaRPr lang="en-US" sz="1988" dirty="0"/>
            </a:p>
            <a:p>
              <a:pPr algn="ctr"/>
              <a:endParaRPr lang="en-US" sz="1988" dirty="0"/>
            </a:p>
            <a:p>
              <a:pPr algn="ctr"/>
              <a:r>
                <a:rPr lang="en-US" sz="1988" dirty="0"/>
                <a:t>VGA</a:t>
              </a:r>
            </a:p>
          </p:txBody>
        </p:sp>
        <p:pic>
          <p:nvPicPr>
            <p:cNvPr id="148" name="Picture 147">
              <a:extLst>
                <a:ext uri="{FF2B5EF4-FFF2-40B4-BE49-F238E27FC236}">
                  <a16:creationId xmlns:a16="http://schemas.microsoft.com/office/drawing/2014/main" id="{49AF8375-9881-B740-92E7-BF5ABB9073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333548" y="2198127"/>
              <a:ext cx="2389782" cy="2253736"/>
            </a:xfrm>
            <a:prstGeom prst="rect">
              <a:avLst/>
            </a:prstGeom>
          </p:spPr>
        </p:pic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D8BC303E-AF32-D548-AF3A-073CB7E9FBC5}"/>
                </a:ext>
              </a:extLst>
            </p:cNvPr>
            <p:cNvSpPr txBox="1"/>
            <p:nvPr/>
          </p:nvSpPr>
          <p:spPr>
            <a:xfrm>
              <a:off x="10095000" y="2037805"/>
              <a:ext cx="1118433" cy="3982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88" dirty="0">
                  <a:solidFill>
                    <a:schemeClr val="bg1"/>
                  </a:solidFill>
                </a:rPr>
                <a:t>M10K(1)</a:t>
              </a:r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8199FDE5-255D-9E47-A674-52C6DF846EB8}"/>
                </a:ext>
              </a:extLst>
            </p:cNvPr>
            <p:cNvSpPr txBox="1"/>
            <p:nvPr/>
          </p:nvSpPr>
          <p:spPr>
            <a:xfrm>
              <a:off x="10777088" y="3526413"/>
              <a:ext cx="1081238" cy="3982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88" dirty="0">
                  <a:solidFill>
                    <a:schemeClr val="bg1"/>
                  </a:solidFill>
                </a:rPr>
                <a:t>M10K(2)</a:t>
              </a:r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C9B59C88-8BD6-2F4C-9AB5-B8B89EE7E13E}"/>
                </a:ext>
              </a:extLst>
            </p:cNvPr>
            <p:cNvSpPr txBox="1"/>
            <p:nvPr/>
          </p:nvSpPr>
          <p:spPr>
            <a:xfrm>
              <a:off x="10019150" y="4248101"/>
              <a:ext cx="1094422" cy="3982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88" dirty="0">
                  <a:solidFill>
                    <a:schemeClr val="bg1"/>
                  </a:solidFill>
                </a:rPr>
                <a:t>M10K(3)</a:t>
              </a:r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1FCE0E42-51AE-9D49-9E38-C36680A31CF9}"/>
                </a:ext>
              </a:extLst>
            </p:cNvPr>
            <p:cNvSpPr txBox="1"/>
            <p:nvPr/>
          </p:nvSpPr>
          <p:spPr>
            <a:xfrm>
              <a:off x="9355609" y="3536038"/>
              <a:ext cx="1093977" cy="3982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88" dirty="0">
                  <a:solidFill>
                    <a:schemeClr val="bg1"/>
                  </a:solidFill>
                </a:rPr>
                <a:t>M10K(4)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06D9BF77-A469-1444-B8D9-2629035EDE0D}"/>
              </a:ext>
            </a:extLst>
          </p:cNvPr>
          <p:cNvGrpSpPr/>
          <p:nvPr/>
        </p:nvGrpSpPr>
        <p:grpSpPr>
          <a:xfrm>
            <a:off x="8470218" y="1153621"/>
            <a:ext cx="994414" cy="893409"/>
            <a:chOff x="8470218" y="1153621"/>
            <a:chExt cx="481532" cy="893409"/>
          </a:xfrm>
        </p:grpSpPr>
        <p:grpSp>
          <p:nvGrpSpPr>
            <p:cNvPr id="166" name="Group 165">
              <a:extLst>
                <a:ext uri="{FF2B5EF4-FFF2-40B4-BE49-F238E27FC236}">
                  <a16:creationId xmlns:a16="http://schemas.microsoft.com/office/drawing/2014/main" id="{20E8232F-C49F-2E44-A3A4-C8F1B2108B7D}"/>
                </a:ext>
              </a:extLst>
            </p:cNvPr>
            <p:cNvGrpSpPr/>
            <p:nvPr/>
          </p:nvGrpSpPr>
          <p:grpSpPr>
            <a:xfrm>
              <a:off x="8470488" y="1153621"/>
              <a:ext cx="481262" cy="338554"/>
              <a:chOff x="8518360" y="2813991"/>
              <a:chExt cx="481262" cy="338554"/>
            </a:xfrm>
          </p:grpSpPr>
          <p:cxnSp>
            <p:nvCxnSpPr>
              <p:cNvPr id="164" name="Straight Arrow Connector 163">
                <a:extLst>
                  <a:ext uri="{FF2B5EF4-FFF2-40B4-BE49-F238E27FC236}">
                    <a16:creationId xmlns:a16="http://schemas.microsoft.com/office/drawing/2014/main" id="{B6E159E7-097A-264B-AE03-A710397B276B}"/>
                  </a:ext>
                </a:extLst>
              </p:cNvPr>
              <p:cNvCxnSpPr/>
              <p:nvPr/>
            </p:nvCxnSpPr>
            <p:spPr>
              <a:xfrm>
                <a:off x="8518360" y="3092391"/>
                <a:ext cx="48126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C37586C0-F7F7-444B-B3BE-3CC56AD91462}"/>
                  </a:ext>
                </a:extLst>
              </p:cNvPr>
              <p:cNvSpPr txBox="1"/>
              <p:nvPr/>
            </p:nvSpPr>
            <p:spPr>
              <a:xfrm>
                <a:off x="8591229" y="2813991"/>
                <a:ext cx="21736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rgbClr val="FF0000"/>
                    </a:solidFill>
                  </a:rPr>
                  <a:t>R</a:t>
                </a:r>
              </a:p>
            </p:txBody>
          </p:sp>
        </p:grpSp>
        <p:grpSp>
          <p:nvGrpSpPr>
            <p:cNvPr id="167" name="Group 166">
              <a:extLst>
                <a:ext uri="{FF2B5EF4-FFF2-40B4-BE49-F238E27FC236}">
                  <a16:creationId xmlns:a16="http://schemas.microsoft.com/office/drawing/2014/main" id="{4C9247C7-4D04-1A4F-BE3F-67EFCDCCB55D}"/>
                </a:ext>
              </a:extLst>
            </p:cNvPr>
            <p:cNvGrpSpPr/>
            <p:nvPr/>
          </p:nvGrpSpPr>
          <p:grpSpPr>
            <a:xfrm>
              <a:off x="8470488" y="1430076"/>
              <a:ext cx="481262" cy="338554"/>
              <a:chOff x="8518360" y="2813991"/>
              <a:chExt cx="481262" cy="338554"/>
            </a:xfrm>
          </p:grpSpPr>
          <p:cxnSp>
            <p:nvCxnSpPr>
              <p:cNvPr id="168" name="Straight Arrow Connector 167">
                <a:extLst>
                  <a:ext uri="{FF2B5EF4-FFF2-40B4-BE49-F238E27FC236}">
                    <a16:creationId xmlns:a16="http://schemas.microsoft.com/office/drawing/2014/main" id="{4CF2892E-C712-D340-B54B-399F4EC7D10D}"/>
                  </a:ext>
                </a:extLst>
              </p:cNvPr>
              <p:cNvCxnSpPr/>
              <p:nvPr/>
            </p:nvCxnSpPr>
            <p:spPr>
              <a:xfrm>
                <a:off x="8518360" y="3092391"/>
                <a:ext cx="48126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9" name="TextBox 168">
                <a:extLst>
                  <a:ext uri="{FF2B5EF4-FFF2-40B4-BE49-F238E27FC236}">
                    <a16:creationId xmlns:a16="http://schemas.microsoft.com/office/drawing/2014/main" id="{113D4B40-FEB1-8043-AE2B-656797AB94E0}"/>
                  </a:ext>
                </a:extLst>
              </p:cNvPr>
              <p:cNvSpPr txBox="1"/>
              <p:nvPr/>
            </p:nvSpPr>
            <p:spPr>
              <a:xfrm>
                <a:off x="8591229" y="2813991"/>
                <a:ext cx="21736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rgbClr val="00B050"/>
                    </a:solidFill>
                  </a:rPr>
                  <a:t>G</a:t>
                </a:r>
              </a:p>
            </p:txBody>
          </p:sp>
        </p:grpSp>
        <p:grpSp>
          <p:nvGrpSpPr>
            <p:cNvPr id="170" name="Group 169">
              <a:extLst>
                <a:ext uri="{FF2B5EF4-FFF2-40B4-BE49-F238E27FC236}">
                  <a16:creationId xmlns:a16="http://schemas.microsoft.com/office/drawing/2014/main" id="{5C461927-F54E-9841-9EFD-CC3C5BD37144}"/>
                </a:ext>
              </a:extLst>
            </p:cNvPr>
            <p:cNvGrpSpPr/>
            <p:nvPr/>
          </p:nvGrpSpPr>
          <p:grpSpPr>
            <a:xfrm>
              <a:off x="8470218" y="1708476"/>
              <a:ext cx="481262" cy="338554"/>
              <a:chOff x="8518360" y="2813991"/>
              <a:chExt cx="481262" cy="338554"/>
            </a:xfrm>
          </p:grpSpPr>
          <p:cxnSp>
            <p:nvCxnSpPr>
              <p:cNvPr id="171" name="Straight Arrow Connector 170">
                <a:extLst>
                  <a:ext uri="{FF2B5EF4-FFF2-40B4-BE49-F238E27FC236}">
                    <a16:creationId xmlns:a16="http://schemas.microsoft.com/office/drawing/2014/main" id="{3AA6B507-00BD-A945-B2E7-61B25F4CB3C5}"/>
                  </a:ext>
                </a:extLst>
              </p:cNvPr>
              <p:cNvCxnSpPr/>
              <p:nvPr/>
            </p:nvCxnSpPr>
            <p:spPr>
              <a:xfrm>
                <a:off x="8518360" y="3092391"/>
                <a:ext cx="48126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95A7C272-30FA-5E41-BC83-A0FD3FDB61C9}"/>
                  </a:ext>
                </a:extLst>
              </p:cNvPr>
              <p:cNvSpPr txBox="1"/>
              <p:nvPr/>
            </p:nvSpPr>
            <p:spPr>
              <a:xfrm>
                <a:off x="8591229" y="2813991"/>
                <a:ext cx="21736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rgbClr val="0070C0"/>
                    </a:solidFill>
                  </a:rPr>
                  <a:t>B</a:t>
                </a:r>
              </a:p>
            </p:txBody>
          </p:sp>
        </p:grpSp>
      </p:grpSp>
      <p:sp>
        <p:nvSpPr>
          <p:cNvPr id="180" name="Rounded Rectangle 179">
            <a:extLst>
              <a:ext uri="{FF2B5EF4-FFF2-40B4-BE49-F238E27FC236}">
                <a16:creationId xmlns:a16="http://schemas.microsoft.com/office/drawing/2014/main" id="{706B138D-665C-E64B-9C47-A0B27D544F71}"/>
              </a:ext>
            </a:extLst>
          </p:cNvPr>
          <p:cNvSpPr/>
          <p:nvPr/>
        </p:nvSpPr>
        <p:spPr>
          <a:xfrm>
            <a:off x="7053641" y="1316466"/>
            <a:ext cx="1166461" cy="54077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VGA </a:t>
            </a:r>
          </a:p>
          <a:p>
            <a:pPr algn="ctr"/>
            <a:r>
              <a:rPr lang="en-US" sz="1400" dirty="0"/>
              <a:t>Controller</a:t>
            </a:r>
          </a:p>
        </p:txBody>
      </p:sp>
      <p:sp>
        <p:nvSpPr>
          <p:cNvPr id="181" name="Rounded Rectangle 180">
            <a:extLst>
              <a:ext uri="{FF2B5EF4-FFF2-40B4-BE49-F238E27FC236}">
                <a16:creationId xmlns:a16="http://schemas.microsoft.com/office/drawing/2014/main" id="{546E5230-5594-D745-82C1-2E1619E3BB9D}"/>
              </a:ext>
            </a:extLst>
          </p:cNvPr>
          <p:cNvSpPr/>
          <p:nvPr/>
        </p:nvSpPr>
        <p:spPr>
          <a:xfrm>
            <a:off x="5850009" y="1621092"/>
            <a:ext cx="938318" cy="9198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Color </a:t>
            </a:r>
          </a:p>
          <a:p>
            <a:pPr algn="ctr"/>
            <a:r>
              <a:rPr lang="en-US" sz="1400" dirty="0"/>
              <a:t>Decoder</a:t>
            </a: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CE63F4DE-CBEC-C540-9CD1-F9C269BC5C8F}"/>
              </a:ext>
            </a:extLst>
          </p:cNvPr>
          <p:cNvSpPr txBox="1"/>
          <p:nvPr/>
        </p:nvSpPr>
        <p:spPr>
          <a:xfrm>
            <a:off x="1929389" y="755719"/>
            <a:ext cx="10001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XCLK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539C798-692F-5145-BF19-607A2446A108}"/>
              </a:ext>
            </a:extLst>
          </p:cNvPr>
          <p:cNvGrpSpPr/>
          <p:nvPr/>
        </p:nvGrpSpPr>
        <p:grpSpPr>
          <a:xfrm>
            <a:off x="765245" y="1456728"/>
            <a:ext cx="2066428" cy="1211450"/>
            <a:chOff x="1962302" y="1014688"/>
            <a:chExt cx="2324951" cy="1564883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423EBD5B-B6DC-6C40-BB3A-8E4E1D38C63A}"/>
                </a:ext>
              </a:extLst>
            </p:cNvPr>
            <p:cNvSpPr/>
            <p:nvPr/>
          </p:nvSpPr>
          <p:spPr>
            <a:xfrm>
              <a:off x="1962302" y="1060476"/>
              <a:ext cx="1333549" cy="151909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988" dirty="0"/>
                <a:t>OV7670</a:t>
              </a: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1EE14C3F-FCC8-724C-814A-17086B88B26A}"/>
                </a:ext>
              </a:extLst>
            </p:cNvPr>
            <p:cNvGrpSpPr/>
            <p:nvPr/>
          </p:nvGrpSpPr>
          <p:grpSpPr>
            <a:xfrm>
              <a:off x="3295851" y="1014688"/>
              <a:ext cx="991402" cy="246221"/>
              <a:chOff x="3744227" y="3831294"/>
              <a:chExt cx="991402" cy="246221"/>
            </a:xfrm>
          </p:grpSpPr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82E6148D-824F-C74E-B238-83EDEFDB1BF8}"/>
                  </a:ext>
                </a:extLst>
              </p:cNvPr>
              <p:cNvCxnSpPr/>
              <p:nvPr/>
            </p:nvCxnSpPr>
            <p:spPr>
              <a:xfrm>
                <a:off x="3744227" y="4052236"/>
                <a:ext cx="991402" cy="0"/>
              </a:xfrm>
              <a:prstGeom prst="line">
                <a:avLst/>
              </a:prstGeom>
              <a:ln>
                <a:solidFill>
                  <a:schemeClr val="accent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8C47EFD-6A9D-A849-9890-EA041E27E318}"/>
                  </a:ext>
                </a:extLst>
              </p:cNvPr>
              <p:cNvSpPr txBox="1"/>
              <p:nvPr/>
            </p:nvSpPr>
            <p:spPr>
              <a:xfrm>
                <a:off x="4090737" y="3831294"/>
                <a:ext cx="59676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/>
                  <a:t>D0</a:t>
                </a: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CFFB5D33-CD6C-AE46-8302-E7CB695EBEA2}"/>
                </a:ext>
              </a:extLst>
            </p:cNvPr>
            <p:cNvGrpSpPr/>
            <p:nvPr/>
          </p:nvGrpSpPr>
          <p:grpSpPr>
            <a:xfrm>
              <a:off x="3295851" y="1180838"/>
              <a:ext cx="991402" cy="246221"/>
              <a:chOff x="3744227" y="3831294"/>
              <a:chExt cx="991402" cy="246221"/>
            </a:xfrm>
          </p:grpSpPr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8A3618DC-C3BD-5040-A9AF-515C43044946}"/>
                  </a:ext>
                </a:extLst>
              </p:cNvPr>
              <p:cNvCxnSpPr/>
              <p:nvPr/>
            </p:nvCxnSpPr>
            <p:spPr>
              <a:xfrm>
                <a:off x="3744227" y="4052236"/>
                <a:ext cx="991402" cy="0"/>
              </a:xfrm>
              <a:prstGeom prst="line">
                <a:avLst/>
              </a:prstGeom>
              <a:ln>
                <a:solidFill>
                  <a:schemeClr val="accent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6F4A09F-97EE-DF4A-AD4D-EAD80D955196}"/>
                  </a:ext>
                </a:extLst>
              </p:cNvPr>
              <p:cNvSpPr txBox="1"/>
              <p:nvPr/>
            </p:nvSpPr>
            <p:spPr>
              <a:xfrm>
                <a:off x="4090737" y="3831294"/>
                <a:ext cx="59676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/>
                  <a:t>D1</a:t>
                </a:r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8F09BE53-BFB0-614E-A430-0AEE7084ADE0}"/>
                </a:ext>
              </a:extLst>
            </p:cNvPr>
            <p:cNvGrpSpPr/>
            <p:nvPr/>
          </p:nvGrpSpPr>
          <p:grpSpPr>
            <a:xfrm>
              <a:off x="3295851" y="1346988"/>
              <a:ext cx="991402" cy="246221"/>
              <a:chOff x="3744227" y="3831294"/>
              <a:chExt cx="991402" cy="246221"/>
            </a:xfrm>
          </p:grpSpPr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CEB03EF7-2E2D-F74F-A60C-1DFD640283DE}"/>
                  </a:ext>
                </a:extLst>
              </p:cNvPr>
              <p:cNvCxnSpPr/>
              <p:nvPr/>
            </p:nvCxnSpPr>
            <p:spPr>
              <a:xfrm>
                <a:off x="3744227" y="4052236"/>
                <a:ext cx="991402" cy="0"/>
              </a:xfrm>
              <a:prstGeom prst="line">
                <a:avLst/>
              </a:prstGeom>
              <a:ln>
                <a:solidFill>
                  <a:schemeClr val="accent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D1E5BAD-198C-A34D-A63F-E633B9C34B32}"/>
                  </a:ext>
                </a:extLst>
              </p:cNvPr>
              <p:cNvSpPr txBox="1"/>
              <p:nvPr/>
            </p:nvSpPr>
            <p:spPr>
              <a:xfrm>
                <a:off x="4090737" y="3831294"/>
                <a:ext cx="59676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/>
                  <a:t>D2</a:t>
                </a:r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165F41E7-1F2F-FE4A-ACB6-CF4CABF7DF3B}"/>
                </a:ext>
              </a:extLst>
            </p:cNvPr>
            <p:cNvGrpSpPr/>
            <p:nvPr/>
          </p:nvGrpSpPr>
          <p:grpSpPr>
            <a:xfrm>
              <a:off x="3295851" y="1513138"/>
              <a:ext cx="991402" cy="246221"/>
              <a:chOff x="3744227" y="3831294"/>
              <a:chExt cx="991402" cy="246221"/>
            </a:xfrm>
          </p:grpSpPr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0DBDA8FE-2B06-F344-8EC4-4A9A416EB551}"/>
                  </a:ext>
                </a:extLst>
              </p:cNvPr>
              <p:cNvCxnSpPr/>
              <p:nvPr/>
            </p:nvCxnSpPr>
            <p:spPr>
              <a:xfrm>
                <a:off x="3744227" y="4052236"/>
                <a:ext cx="991402" cy="0"/>
              </a:xfrm>
              <a:prstGeom prst="line">
                <a:avLst/>
              </a:prstGeom>
              <a:ln>
                <a:solidFill>
                  <a:schemeClr val="accent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5D37858-3FB8-5340-ADCD-E3D1EF70198A}"/>
                  </a:ext>
                </a:extLst>
              </p:cNvPr>
              <p:cNvSpPr txBox="1"/>
              <p:nvPr/>
            </p:nvSpPr>
            <p:spPr>
              <a:xfrm>
                <a:off x="4090737" y="3831294"/>
                <a:ext cx="59676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/>
                  <a:t>D3</a:t>
                </a:r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1805F800-ADAB-6A49-BD4B-31A0C2E292B4}"/>
                </a:ext>
              </a:extLst>
            </p:cNvPr>
            <p:cNvGrpSpPr/>
            <p:nvPr/>
          </p:nvGrpSpPr>
          <p:grpSpPr>
            <a:xfrm>
              <a:off x="3295851" y="1679288"/>
              <a:ext cx="991402" cy="246221"/>
              <a:chOff x="3744227" y="3831294"/>
              <a:chExt cx="991402" cy="246221"/>
            </a:xfrm>
          </p:grpSpPr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DB85AAAE-4AFE-B24C-9939-F05B24517FF3}"/>
                  </a:ext>
                </a:extLst>
              </p:cNvPr>
              <p:cNvCxnSpPr/>
              <p:nvPr/>
            </p:nvCxnSpPr>
            <p:spPr>
              <a:xfrm>
                <a:off x="3744227" y="4052236"/>
                <a:ext cx="991402" cy="0"/>
              </a:xfrm>
              <a:prstGeom prst="line">
                <a:avLst/>
              </a:prstGeom>
              <a:ln>
                <a:solidFill>
                  <a:schemeClr val="accent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4E417DA-3404-DA4B-BC6B-072A3ABD1A9C}"/>
                  </a:ext>
                </a:extLst>
              </p:cNvPr>
              <p:cNvSpPr txBox="1"/>
              <p:nvPr/>
            </p:nvSpPr>
            <p:spPr>
              <a:xfrm>
                <a:off x="4090737" y="3831294"/>
                <a:ext cx="59676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/>
                  <a:t>D4</a:t>
                </a: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0D5B32FE-7BA5-9A40-957F-36DD41E9010C}"/>
                </a:ext>
              </a:extLst>
            </p:cNvPr>
            <p:cNvGrpSpPr/>
            <p:nvPr/>
          </p:nvGrpSpPr>
          <p:grpSpPr>
            <a:xfrm>
              <a:off x="3295851" y="1845438"/>
              <a:ext cx="991402" cy="246221"/>
              <a:chOff x="3744227" y="3831294"/>
              <a:chExt cx="991402" cy="246221"/>
            </a:xfrm>
          </p:grpSpPr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F4E1BF2D-BAEC-E540-9033-683026482218}"/>
                  </a:ext>
                </a:extLst>
              </p:cNvPr>
              <p:cNvCxnSpPr/>
              <p:nvPr/>
            </p:nvCxnSpPr>
            <p:spPr>
              <a:xfrm>
                <a:off x="3744227" y="4052236"/>
                <a:ext cx="991402" cy="0"/>
              </a:xfrm>
              <a:prstGeom prst="line">
                <a:avLst/>
              </a:prstGeom>
              <a:ln>
                <a:solidFill>
                  <a:schemeClr val="accent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AFBCDCC-4679-6448-AC9B-6DFFBEF78549}"/>
                  </a:ext>
                </a:extLst>
              </p:cNvPr>
              <p:cNvSpPr txBox="1"/>
              <p:nvPr/>
            </p:nvSpPr>
            <p:spPr>
              <a:xfrm>
                <a:off x="4090737" y="3831294"/>
                <a:ext cx="59676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/>
                  <a:t>D5</a:t>
                </a:r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95823E90-280A-C343-8332-C31087DC6BA4}"/>
                </a:ext>
              </a:extLst>
            </p:cNvPr>
            <p:cNvGrpSpPr/>
            <p:nvPr/>
          </p:nvGrpSpPr>
          <p:grpSpPr>
            <a:xfrm>
              <a:off x="3295851" y="2011588"/>
              <a:ext cx="991402" cy="246221"/>
              <a:chOff x="3744227" y="3831294"/>
              <a:chExt cx="991402" cy="246221"/>
            </a:xfrm>
          </p:grpSpPr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3B2E1CC3-4BB9-F247-BF7E-DBD0F242AE4A}"/>
                  </a:ext>
                </a:extLst>
              </p:cNvPr>
              <p:cNvCxnSpPr/>
              <p:nvPr/>
            </p:nvCxnSpPr>
            <p:spPr>
              <a:xfrm>
                <a:off x="3744227" y="4052236"/>
                <a:ext cx="991402" cy="0"/>
              </a:xfrm>
              <a:prstGeom prst="line">
                <a:avLst/>
              </a:prstGeom>
              <a:ln>
                <a:solidFill>
                  <a:schemeClr val="accent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DE1B4A5-CCC8-1242-AAD3-C6CC0396869D}"/>
                  </a:ext>
                </a:extLst>
              </p:cNvPr>
              <p:cNvSpPr txBox="1"/>
              <p:nvPr/>
            </p:nvSpPr>
            <p:spPr>
              <a:xfrm>
                <a:off x="4090737" y="3831294"/>
                <a:ext cx="59676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/>
                  <a:t>D6</a:t>
                </a:r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87CD293C-66DA-3745-BE6D-13D7BDD128B9}"/>
                </a:ext>
              </a:extLst>
            </p:cNvPr>
            <p:cNvGrpSpPr/>
            <p:nvPr/>
          </p:nvGrpSpPr>
          <p:grpSpPr>
            <a:xfrm>
              <a:off x="3295851" y="2177741"/>
              <a:ext cx="991402" cy="246221"/>
              <a:chOff x="3744227" y="3831294"/>
              <a:chExt cx="991402" cy="246221"/>
            </a:xfrm>
          </p:grpSpPr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541E80BB-85F7-0648-8FE0-C8A62ABA3ABD}"/>
                  </a:ext>
                </a:extLst>
              </p:cNvPr>
              <p:cNvCxnSpPr/>
              <p:nvPr/>
            </p:nvCxnSpPr>
            <p:spPr>
              <a:xfrm>
                <a:off x="3744227" y="4052236"/>
                <a:ext cx="991402" cy="0"/>
              </a:xfrm>
              <a:prstGeom prst="line">
                <a:avLst/>
              </a:prstGeom>
              <a:ln>
                <a:solidFill>
                  <a:schemeClr val="accent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37DCE20-4FE3-C149-9DEF-DE653B4951DD}"/>
                  </a:ext>
                </a:extLst>
              </p:cNvPr>
              <p:cNvSpPr txBox="1"/>
              <p:nvPr/>
            </p:nvSpPr>
            <p:spPr>
              <a:xfrm>
                <a:off x="4090737" y="3831294"/>
                <a:ext cx="59676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/>
                  <a:t>D7</a:t>
                </a:r>
              </a:p>
            </p:txBody>
          </p:sp>
        </p:grpSp>
      </p:grp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C9D40BC4-4C71-5E43-A078-4067D5691B29}"/>
              </a:ext>
            </a:extLst>
          </p:cNvPr>
          <p:cNvSpPr/>
          <p:nvPr/>
        </p:nvSpPr>
        <p:spPr>
          <a:xfrm>
            <a:off x="1617297" y="2981634"/>
            <a:ext cx="1129758" cy="11760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988" dirty="0"/>
              <a:t>OV7670</a:t>
            </a:r>
          </a:p>
        </p:txBody>
      </p:sp>
      <p:cxnSp>
        <p:nvCxnSpPr>
          <p:cNvPr id="186" name="Elbow Connector 185">
            <a:extLst>
              <a:ext uri="{FF2B5EF4-FFF2-40B4-BE49-F238E27FC236}">
                <a16:creationId xmlns:a16="http://schemas.microsoft.com/office/drawing/2014/main" id="{D8F5C31B-F69E-674F-AD01-F27E86F480D6}"/>
              </a:ext>
            </a:extLst>
          </p:cNvPr>
          <p:cNvCxnSpPr>
            <a:cxnSpLocks/>
            <a:stCxn id="5" idx="2"/>
          </p:cNvCxnSpPr>
          <p:nvPr/>
        </p:nvCxnSpPr>
        <p:spPr>
          <a:xfrm rot="16200000" flipH="1">
            <a:off x="2017027" y="2009028"/>
            <a:ext cx="155494" cy="147379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TextBox 186">
            <a:extLst>
              <a:ext uri="{FF2B5EF4-FFF2-40B4-BE49-F238E27FC236}">
                <a16:creationId xmlns:a16="http://schemas.microsoft.com/office/drawing/2014/main" id="{410411FD-8868-0B46-8A24-B573F67336DC}"/>
              </a:ext>
            </a:extLst>
          </p:cNvPr>
          <p:cNvSpPr txBox="1"/>
          <p:nvPr/>
        </p:nvSpPr>
        <p:spPr>
          <a:xfrm>
            <a:off x="1784584" y="2626835"/>
            <a:ext cx="10001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PCLK,href,vsync</a:t>
            </a:r>
          </a:p>
        </p:txBody>
      </p:sp>
      <p:cxnSp>
        <p:nvCxnSpPr>
          <p:cNvPr id="189" name="Elbow Connector 188">
            <a:extLst>
              <a:ext uri="{FF2B5EF4-FFF2-40B4-BE49-F238E27FC236}">
                <a16:creationId xmlns:a16="http://schemas.microsoft.com/office/drawing/2014/main" id="{919D8679-42B5-D740-BE0B-7DF76BC954B2}"/>
              </a:ext>
            </a:extLst>
          </p:cNvPr>
          <p:cNvCxnSpPr>
            <a:cxnSpLocks/>
          </p:cNvCxnSpPr>
          <p:nvPr/>
        </p:nvCxnSpPr>
        <p:spPr>
          <a:xfrm rot="10800000" flipV="1">
            <a:off x="974934" y="953610"/>
            <a:ext cx="1856148" cy="558180"/>
          </a:xfrm>
          <a:prstGeom prst="bentConnector3">
            <a:avLst>
              <a:gd name="adj1" fmla="val 9978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Rounded Rectangle 193">
            <a:extLst>
              <a:ext uri="{FF2B5EF4-FFF2-40B4-BE49-F238E27FC236}">
                <a16:creationId xmlns:a16="http://schemas.microsoft.com/office/drawing/2014/main" id="{AE18E2D4-5730-D847-B9AE-5F216D5CAD01}"/>
              </a:ext>
            </a:extLst>
          </p:cNvPr>
          <p:cNvSpPr/>
          <p:nvPr/>
        </p:nvSpPr>
        <p:spPr>
          <a:xfrm>
            <a:off x="1617297" y="4265118"/>
            <a:ext cx="1141186" cy="11760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988" dirty="0"/>
              <a:t>OV7670</a:t>
            </a:r>
          </a:p>
        </p:txBody>
      </p:sp>
      <p:sp>
        <p:nvSpPr>
          <p:cNvPr id="195" name="Rounded Rectangle 194">
            <a:extLst>
              <a:ext uri="{FF2B5EF4-FFF2-40B4-BE49-F238E27FC236}">
                <a16:creationId xmlns:a16="http://schemas.microsoft.com/office/drawing/2014/main" id="{3942EDCB-AE34-ED4B-B155-4B436B769A00}"/>
              </a:ext>
            </a:extLst>
          </p:cNvPr>
          <p:cNvSpPr/>
          <p:nvPr/>
        </p:nvSpPr>
        <p:spPr>
          <a:xfrm>
            <a:off x="1617297" y="5526214"/>
            <a:ext cx="1167462" cy="11760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988" dirty="0"/>
              <a:t>OV7670</a:t>
            </a:r>
          </a:p>
        </p:txBody>
      </p:sp>
      <p:sp>
        <p:nvSpPr>
          <p:cNvPr id="199" name="Rounded Rectangle 198">
            <a:extLst>
              <a:ext uri="{FF2B5EF4-FFF2-40B4-BE49-F238E27FC236}">
                <a16:creationId xmlns:a16="http://schemas.microsoft.com/office/drawing/2014/main" id="{E147AB42-94F6-4B4C-AF61-75576C010B0A}"/>
              </a:ext>
            </a:extLst>
          </p:cNvPr>
          <p:cNvSpPr/>
          <p:nvPr/>
        </p:nvSpPr>
        <p:spPr>
          <a:xfrm>
            <a:off x="3057109" y="4265118"/>
            <a:ext cx="1124932" cy="11760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{D7 – D0 , D7 – D0}</a:t>
            </a:r>
          </a:p>
          <a:p>
            <a:pPr algn="ctr"/>
            <a:r>
              <a:rPr lang="en-US" sz="1400" dirty="0"/>
              <a:t>1 pixel</a:t>
            </a:r>
          </a:p>
          <a:p>
            <a:pPr algn="ctr"/>
            <a:r>
              <a:rPr lang="en-US" sz="1400" dirty="0"/>
              <a:t>RGB</a:t>
            </a:r>
            <a:r>
              <a:rPr lang="en-US" altLang="zh-Hans" sz="1400" dirty="0"/>
              <a:t>565</a:t>
            </a:r>
            <a:endParaRPr lang="en-US" sz="1400" dirty="0"/>
          </a:p>
        </p:txBody>
      </p:sp>
      <p:sp>
        <p:nvSpPr>
          <p:cNvPr id="200" name="Rounded Rectangle 199">
            <a:extLst>
              <a:ext uri="{FF2B5EF4-FFF2-40B4-BE49-F238E27FC236}">
                <a16:creationId xmlns:a16="http://schemas.microsoft.com/office/drawing/2014/main" id="{713F6173-7C23-3F45-A61D-4FA6C51B8A3E}"/>
              </a:ext>
            </a:extLst>
          </p:cNvPr>
          <p:cNvSpPr/>
          <p:nvPr/>
        </p:nvSpPr>
        <p:spPr>
          <a:xfrm>
            <a:off x="3065012" y="2981634"/>
            <a:ext cx="1124932" cy="11760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{D7 – D0 , D7 – D0}</a:t>
            </a:r>
          </a:p>
          <a:p>
            <a:pPr algn="ctr"/>
            <a:r>
              <a:rPr lang="en-US" altLang="zh-Hans" sz="1400" dirty="0"/>
              <a:t> 1</a:t>
            </a:r>
            <a:r>
              <a:rPr lang="zh-Hans" altLang="en-US" sz="1400" dirty="0"/>
              <a:t> </a:t>
            </a:r>
            <a:r>
              <a:rPr lang="en-US" altLang="zh-Hans" sz="1400" dirty="0"/>
              <a:t>pixel</a:t>
            </a:r>
            <a:endParaRPr lang="en-US" sz="1400" dirty="0"/>
          </a:p>
          <a:p>
            <a:pPr algn="ctr"/>
            <a:r>
              <a:rPr lang="en-US" sz="1400" dirty="0"/>
              <a:t>RGB</a:t>
            </a:r>
            <a:r>
              <a:rPr lang="en-US" altLang="zh-Hans" sz="1400" dirty="0"/>
              <a:t>565</a:t>
            </a:r>
            <a:endParaRPr lang="en-US" sz="1400" dirty="0"/>
          </a:p>
        </p:txBody>
      </p:sp>
      <p:sp>
        <p:nvSpPr>
          <p:cNvPr id="202" name="Rounded Rectangle 201">
            <a:extLst>
              <a:ext uri="{FF2B5EF4-FFF2-40B4-BE49-F238E27FC236}">
                <a16:creationId xmlns:a16="http://schemas.microsoft.com/office/drawing/2014/main" id="{941A5BBA-FC62-D141-9BBB-CBD084647F9F}"/>
              </a:ext>
            </a:extLst>
          </p:cNvPr>
          <p:cNvSpPr/>
          <p:nvPr/>
        </p:nvSpPr>
        <p:spPr>
          <a:xfrm>
            <a:off x="4414364" y="4265118"/>
            <a:ext cx="1195866" cy="11760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M10K</a:t>
            </a:r>
          </a:p>
          <a:p>
            <a:pPr algn="ctr"/>
            <a:r>
              <a:rPr lang="en-US" sz="1400" dirty="0"/>
              <a:t>BLOCK(3)</a:t>
            </a:r>
          </a:p>
          <a:p>
            <a:pPr algn="ctr"/>
            <a:r>
              <a:rPr lang="en-US" sz="1400" dirty="0"/>
              <a:t>174*144 bit </a:t>
            </a:r>
          </a:p>
        </p:txBody>
      </p:sp>
      <p:sp>
        <p:nvSpPr>
          <p:cNvPr id="203" name="Rounded Rectangle 202">
            <a:extLst>
              <a:ext uri="{FF2B5EF4-FFF2-40B4-BE49-F238E27FC236}">
                <a16:creationId xmlns:a16="http://schemas.microsoft.com/office/drawing/2014/main" id="{1F03DE46-96AF-D149-8CD1-A53A6AFE0912}"/>
              </a:ext>
            </a:extLst>
          </p:cNvPr>
          <p:cNvSpPr/>
          <p:nvPr/>
        </p:nvSpPr>
        <p:spPr>
          <a:xfrm>
            <a:off x="4414364" y="2981634"/>
            <a:ext cx="1195866" cy="11760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M10K</a:t>
            </a:r>
          </a:p>
          <a:p>
            <a:pPr algn="ctr"/>
            <a:r>
              <a:rPr lang="en-US" sz="1400" dirty="0"/>
              <a:t>BLOCK(2)</a:t>
            </a:r>
          </a:p>
          <a:p>
            <a:pPr algn="ctr"/>
            <a:r>
              <a:rPr lang="en-US" sz="1400" dirty="0"/>
              <a:t>174*144 bit </a:t>
            </a:r>
          </a:p>
        </p:txBody>
      </p:sp>
      <p:cxnSp>
        <p:nvCxnSpPr>
          <p:cNvPr id="205" name="Straight Arrow Connector 204">
            <a:extLst>
              <a:ext uri="{FF2B5EF4-FFF2-40B4-BE49-F238E27FC236}">
                <a16:creationId xmlns:a16="http://schemas.microsoft.com/office/drawing/2014/main" id="{90D985DB-95BA-7A4B-B199-85DEB018FEDC}"/>
              </a:ext>
            </a:extLst>
          </p:cNvPr>
          <p:cNvCxnSpPr>
            <a:cxnSpLocks/>
          </p:cNvCxnSpPr>
          <p:nvPr/>
        </p:nvCxnSpPr>
        <p:spPr>
          <a:xfrm>
            <a:off x="4182041" y="2080176"/>
            <a:ext cx="2506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6" name="Rounded Rectangle 205">
            <a:extLst>
              <a:ext uri="{FF2B5EF4-FFF2-40B4-BE49-F238E27FC236}">
                <a16:creationId xmlns:a16="http://schemas.microsoft.com/office/drawing/2014/main" id="{991CE69D-1B78-A543-8E8D-2E3DC76B78C1}"/>
              </a:ext>
            </a:extLst>
          </p:cNvPr>
          <p:cNvSpPr/>
          <p:nvPr/>
        </p:nvSpPr>
        <p:spPr>
          <a:xfrm>
            <a:off x="5850009" y="3095720"/>
            <a:ext cx="938318" cy="9198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Color </a:t>
            </a:r>
          </a:p>
          <a:p>
            <a:pPr algn="ctr"/>
            <a:r>
              <a:rPr lang="en-US" sz="1400" dirty="0"/>
              <a:t>Decoder</a:t>
            </a:r>
          </a:p>
        </p:txBody>
      </p:sp>
      <p:sp>
        <p:nvSpPr>
          <p:cNvPr id="207" name="Rounded Rectangle 206">
            <a:extLst>
              <a:ext uri="{FF2B5EF4-FFF2-40B4-BE49-F238E27FC236}">
                <a16:creationId xmlns:a16="http://schemas.microsoft.com/office/drawing/2014/main" id="{B70BF1E7-6D9A-FD43-BA89-3C5D89FB6499}"/>
              </a:ext>
            </a:extLst>
          </p:cNvPr>
          <p:cNvSpPr/>
          <p:nvPr/>
        </p:nvSpPr>
        <p:spPr>
          <a:xfrm>
            <a:off x="5850009" y="4368218"/>
            <a:ext cx="938318" cy="9198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Color </a:t>
            </a:r>
          </a:p>
          <a:p>
            <a:pPr algn="ctr"/>
            <a:r>
              <a:rPr lang="en-US" sz="1400" dirty="0"/>
              <a:t>Decoder</a:t>
            </a:r>
          </a:p>
        </p:txBody>
      </p:sp>
      <p:sp>
        <p:nvSpPr>
          <p:cNvPr id="208" name="Rounded Rectangle 207">
            <a:extLst>
              <a:ext uri="{FF2B5EF4-FFF2-40B4-BE49-F238E27FC236}">
                <a16:creationId xmlns:a16="http://schemas.microsoft.com/office/drawing/2014/main" id="{A9231330-203B-8B47-ACBB-785FFA45578B}"/>
              </a:ext>
            </a:extLst>
          </p:cNvPr>
          <p:cNvSpPr/>
          <p:nvPr/>
        </p:nvSpPr>
        <p:spPr>
          <a:xfrm>
            <a:off x="5850009" y="5640715"/>
            <a:ext cx="938318" cy="9198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Color </a:t>
            </a:r>
          </a:p>
          <a:p>
            <a:pPr algn="ctr"/>
            <a:r>
              <a:rPr lang="en-US" sz="1400" dirty="0"/>
              <a:t>Decoder</a:t>
            </a:r>
          </a:p>
        </p:txBody>
      </p:sp>
      <p:cxnSp>
        <p:nvCxnSpPr>
          <p:cNvPr id="211" name="Straight Arrow Connector 210">
            <a:extLst>
              <a:ext uri="{FF2B5EF4-FFF2-40B4-BE49-F238E27FC236}">
                <a16:creationId xmlns:a16="http://schemas.microsoft.com/office/drawing/2014/main" id="{1996B6DB-239B-7142-8B96-5EC7B246DDA4}"/>
              </a:ext>
            </a:extLst>
          </p:cNvPr>
          <p:cNvCxnSpPr>
            <a:cxnSpLocks/>
          </p:cNvCxnSpPr>
          <p:nvPr/>
        </p:nvCxnSpPr>
        <p:spPr>
          <a:xfrm>
            <a:off x="4182041" y="3563953"/>
            <a:ext cx="2506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2" name="Straight Arrow Connector 211">
            <a:extLst>
              <a:ext uri="{FF2B5EF4-FFF2-40B4-BE49-F238E27FC236}">
                <a16:creationId xmlns:a16="http://schemas.microsoft.com/office/drawing/2014/main" id="{8430BF8F-377E-BC42-A201-2B0FED55A600}"/>
              </a:ext>
            </a:extLst>
          </p:cNvPr>
          <p:cNvCxnSpPr>
            <a:cxnSpLocks/>
          </p:cNvCxnSpPr>
          <p:nvPr/>
        </p:nvCxnSpPr>
        <p:spPr>
          <a:xfrm>
            <a:off x="4182041" y="4758974"/>
            <a:ext cx="2506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941D43C1-9497-9C4B-A5DC-EFD1494522D4}"/>
              </a:ext>
            </a:extLst>
          </p:cNvPr>
          <p:cNvCxnSpPr>
            <a:cxnSpLocks/>
          </p:cNvCxnSpPr>
          <p:nvPr/>
        </p:nvCxnSpPr>
        <p:spPr>
          <a:xfrm>
            <a:off x="4182041" y="6098373"/>
            <a:ext cx="2506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4" name="Rounded Rectangle 73">
            <a:extLst>
              <a:ext uri="{FF2B5EF4-FFF2-40B4-BE49-F238E27FC236}">
                <a16:creationId xmlns:a16="http://schemas.microsoft.com/office/drawing/2014/main" id="{FD0AA4EC-4F1A-E84C-A08A-5CC344BCB5B3}"/>
              </a:ext>
            </a:extLst>
          </p:cNvPr>
          <p:cNvSpPr/>
          <p:nvPr/>
        </p:nvSpPr>
        <p:spPr>
          <a:xfrm>
            <a:off x="3065012" y="284423"/>
            <a:ext cx="938318" cy="9198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PLL(1)</a:t>
            </a:r>
          </a:p>
          <a:p>
            <a:pPr algn="ctr"/>
            <a:r>
              <a:rPr lang="en-US" sz="1400" dirty="0"/>
              <a:t>24MHZ</a:t>
            </a:r>
          </a:p>
        </p:txBody>
      </p:sp>
      <p:sp>
        <p:nvSpPr>
          <p:cNvPr id="75" name="Rounded Rectangle 74">
            <a:extLst>
              <a:ext uri="{FF2B5EF4-FFF2-40B4-BE49-F238E27FC236}">
                <a16:creationId xmlns:a16="http://schemas.microsoft.com/office/drawing/2014/main" id="{1369F7A6-3F8E-974D-81FA-49A4C62B49A1}"/>
              </a:ext>
            </a:extLst>
          </p:cNvPr>
          <p:cNvSpPr/>
          <p:nvPr/>
        </p:nvSpPr>
        <p:spPr>
          <a:xfrm>
            <a:off x="7072890" y="91917"/>
            <a:ext cx="1166461" cy="9198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PLL(2)</a:t>
            </a:r>
          </a:p>
          <a:p>
            <a:pPr algn="ctr"/>
            <a:r>
              <a:rPr lang="en-US" sz="1400" dirty="0"/>
              <a:t>25.175MHZ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C6599F7-7149-CB4C-A287-353551BA541D}"/>
              </a:ext>
            </a:extLst>
          </p:cNvPr>
          <p:cNvSpPr txBox="1"/>
          <p:nvPr/>
        </p:nvSpPr>
        <p:spPr>
          <a:xfrm>
            <a:off x="8760201" y="394590"/>
            <a:ext cx="10001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CLK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D5FC443F-0FE1-FA45-A9F9-93D57239EEDD}"/>
              </a:ext>
            </a:extLst>
          </p:cNvPr>
          <p:cNvCxnSpPr>
            <a:cxnSpLocks/>
          </p:cNvCxnSpPr>
          <p:nvPr/>
        </p:nvCxnSpPr>
        <p:spPr>
          <a:xfrm>
            <a:off x="5610230" y="2059055"/>
            <a:ext cx="2506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10BCB096-C4B0-D346-B856-646D50737834}"/>
              </a:ext>
            </a:extLst>
          </p:cNvPr>
          <p:cNvCxnSpPr>
            <a:cxnSpLocks/>
          </p:cNvCxnSpPr>
          <p:nvPr/>
        </p:nvCxnSpPr>
        <p:spPr>
          <a:xfrm>
            <a:off x="5610230" y="3542832"/>
            <a:ext cx="2506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A8999538-5D9D-E141-8CF1-F3894ED0B39E}"/>
              </a:ext>
            </a:extLst>
          </p:cNvPr>
          <p:cNvCxnSpPr>
            <a:cxnSpLocks/>
          </p:cNvCxnSpPr>
          <p:nvPr/>
        </p:nvCxnSpPr>
        <p:spPr>
          <a:xfrm>
            <a:off x="5610230" y="4737853"/>
            <a:ext cx="2506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D63EFBB6-3912-C441-A99E-1F0799D3F402}"/>
              </a:ext>
            </a:extLst>
          </p:cNvPr>
          <p:cNvCxnSpPr>
            <a:cxnSpLocks/>
          </p:cNvCxnSpPr>
          <p:nvPr/>
        </p:nvCxnSpPr>
        <p:spPr>
          <a:xfrm>
            <a:off x="5610230" y="6077252"/>
            <a:ext cx="2506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62BF2ECA-73AD-C347-BB27-67A8EA2FF508}"/>
              </a:ext>
            </a:extLst>
          </p:cNvPr>
          <p:cNvCxnSpPr>
            <a:cxnSpLocks/>
          </p:cNvCxnSpPr>
          <p:nvPr/>
        </p:nvCxnSpPr>
        <p:spPr>
          <a:xfrm>
            <a:off x="6788327" y="2056699"/>
            <a:ext cx="2506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F3B13188-4C06-D743-94C4-540C9F4ACFDF}"/>
              </a:ext>
            </a:extLst>
          </p:cNvPr>
          <p:cNvCxnSpPr>
            <a:cxnSpLocks/>
          </p:cNvCxnSpPr>
          <p:nvPr/>
        </p:nvCxnSpPr>
        <p:spPr>
          <a:xfrm>
            <a:off x="6788327" y="3540476"/>
            <a:ext cx="2506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547A7FBF-C912-D74B-940E-DA82C23E3379}"/>
              </a:ext>
            </a:extLst>
          </p:cNvPr>
          <p:cNvCxnSpPr>
            <a:cxnSpLocks/>
          </p:cNvCxnSpPr>
          <p:nvPr/>
        </p:nvCxnSpPr>
        <p:spPr>
          <a:xfrm>
            <a:off x="6788327" y="4735497"/>
            <a:ext cx="2506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EAF97233-4B76-2047-820A-6FA2A3B27721}"/>
              </a:ext>
            </a:extLst>
          </p:cNvPr>
          <p:cNvCxnSpPr>
            <a:cxnSpLocks/>
          </p:cNvCxnSpPr>
          <p:nvPr/>
        </p:nvCxnSpPr>
        <p:spPr>
          <a:xfrm>
            <a:off x="6788327" y="6074896"/>
            <a:ext cx="2506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E79E3419-84EE-2C49-A113-24ADD660B498}"/>
              </a:ext>
            </a:extLst>
          </p:cNvPr>
          <p:cNvCxnSpPr>
            <a:cxnSpLocks/>
          </p:cNvCxnSpPr>
          <p:nvPr/>
        </p:nvCxnSpPr>
        <p:spPr>
          <a:xfrm>
            <a:off x="8474002" y="587377"/>
            <a:ext cx="1023324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7" name="Rounded Rectangle 96">
            <a:extLst>
              <a:ext uri="{FF2B5EF4-FFF2-40B4-BE49-F238E27FC236}">
                <a16:creationId xmlns:a16="http://schemas.microsoft.com/office/drawing/2014/main" id="{F5022021-5754-FD42-9D81-48FD0A0F219F}"/>
              </a:ext>
            </a:extLst>
          </p:cNvPr>
          <p:cNvSpPr/>
          <p:nvPr/>
        </p:nvSpPr>
        <p:spPr>
          <a:xfrm>
            <a:off x="9464631" y="182834"/>
            <a:ext cx="2441819" cy="25351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VGA DAC</a:t>
            </a:r>
          </a:p>
          <a:p>
            <a:pPr algn="ctr"/>
            <a:r>
              <a:rPr lang="en-US" sz="1400" dirty="0"/>
              <a:t> ADV7123</a:t>
            </a:r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73F7FD60-D6F2-1944-9501-0120F2A342C4}"/>
              </a:ext>
            </a:extLst>
          </p:cNvPr>
          <p:cNvGrpSpPr/>
          <p:nvPr/>
        </p:nvGrpSpPr>
        <p:grpSpPr>
          <a:xfrm rot="5400000">
            <a:off x="10356662" y="2533600"/>
            <a:ext cx="872151" cy="893414"/>
            <a:chOff x="8470218" y="1153621"/>
            <a:chExt cx="481532" cy="893414"/>
          </a:xfrm>
        </p:grpSpPr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9E5BB949-E151-F84B-BAE9-A329E19B8B3C}"/>
                </a:ext>
              </a:extLst>
            </p:cNvPr>
            <p:cNvGrpSpPr/>
            <p:nvPr/>
          </p:nvGrpSpPr>
          <p:grpSpPr>
            <a:xfrm>
              <a:off x="8470488" y="1153621"/>
              <a:ext cx="481262" cy="338554"/>
              <a:chOff x="8518360" y="2813991"/>
              <a:chExt cx="481262" cy="338554"/>
            </a:xfrm>
          </p:grpSpPr>
          <p:cxnSp>
            <p:nvCxnSpPr>
              <p:cNvPr id="109" name="Straight Arrow Connector 108">
                <a:extLst>
                  <a:ext uri="{FF2B5EF4-FFF2-40B4-BE49-F238E27FC236}">
                    <a16:creationId xmlns:a16="http://schemas.microsoft.com/office/drawing/2014/main" id="{A524D4F0-2CC3-1944-9CC5-EB2A2CEA921F}"/>
                  </a:ext>
                </a:extLst>
              </p:cNvPr>
              <p:cNvCxnSpPr/>
              <p:nvPr/>
            </p:nvCxnSpPr>
            <p:spPr>
              <a:xfrm>
                <a:off x="8518360" y="3092391"/>
                <a:ext cx="48126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9C811D45-B28B-9045-A6F6-17F722B8675D}"/>
                  </a:ext>
                </a:extLst>
              </p:cNvPr>
              <p:cNvSpPr txBox="1"/>
              <p:nvPr/>
            </p:nvSpPr>
            <p:spPr>
              <a:xfrm>
                <a:off x="8591229" y="2813991"/>
                <a:ext cx="21736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rgbClr val="FF0000"/>
                    </a:solidFill>
                  </a:rPr>
                  <a:t>R</a:t>
                </a:r>
              </a:p>
            </p:txBody>
          </p:sp>
        </p:grp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63BA1084-93B0-5049-9FAF-D2C32974B227}"/>
                </a:ext>
              </a:extLst>
            </p:cNvPr>
            <p:cNvGrpSpPr/>
            <p:nvPr/>
          </p:nvGrpSpPr>
          <p:grpSpPr>
            <a:xfrm>
              <a:off x="8470488" y="1430076"/>
              <a:ext cx="481262" cy="338554"/>
              <a:chOff x="8518360" y="2813991"/>
              <a:chExt cx="481262" cy="338554"/>
            </a:xfrm>
          </p:grpSpPr>
          <p:cxnSp>
            <p:nvCxnSpPr>
              <p:cNvPr id="107" name="Straight Arrow Connector 106">
                <a:extLst>
                  <a:ext uri="{FF2B5EF4-FFF2-40B4-BE49-F238E27FC236}">
                    <a16:creationId xmlns:a16="http://schemas.microsoft.com/office/drawing/2014/main" id="{A3095E3E-9971-1E42-A94D-C603AD60CD68}"/>
                  </a:ext>
                </a:extLst>
              </p:cNvPr>
              <p:cNvCxnSpPr/>
              <p:nvPr/>
            </p:nvCxnSpPr>
            <p:spPr>
              <a:xfrm>
                <a:off x="8518360" y="3092391"/>
                <a:ext cx="48126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38DD2385-15B3-E746-9ABC-F2E14C9CCD18}"/>
                  </a:ext>
                </a:extLst>
              </p:cNvPr>
              <p:cNvSpPr txBox="1"/>
              <p:nvPr/>
            </p:nvSpPr>
            <p:spPr>
              <a:xfrm>
                <a:off x="8591229" y="2813991"/>
                <a:ext cx="21736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rgbClr val="00B050"/>
                    </a:solidFill>
                  </a:rPr>
                  <a:t>G</a:t>
                </a:r>
              </a:p>
            </p:txBody>
          </p:sp>
        </p:grp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2D7BE8FD-6444-EA40-BE8D-E13288144852}"/>
                </a:ext>
              </a:extLst>
            </p:cNvPr>
            <p:cNvGrpSpPr/>
            <p:nvPr/>
          </p:nvGrpSpPr>
          <p:grpSpPr>
            <a:xfrm>
              <a:off x="8470218" y="1708481"/>
              <a:ext cx="481262" cy="338554"/>
              <a:chOff x="8518360" y="2813996"/>
              <a:chExt cx="481262" cy="338554"/>
            </a:xfrm>
          </p:grpSpPr>
          <p:cxnSp>
            <p:nvCxnSpPr>
              <p:cNvPr id="105" name="Straight Arrow Connector 104">
                <a:extLst>
                  <a:ext uri="{FF2B5EF4-FFF2-40B4-BE49-F238E27FC236}">
                    <a16:creationId xmlns:a16="http://schemas.microsoft.com/office/drawing/2014/main" id="{D9F341A4-EF84-364B-AE37-D5C053176155}"/>
                  </a:ext>
                </a:extLst>
              </p:cNvPr>
              <p:cNvCxnSpPr/>
              <p:nvPr/>
            </p:nvCxnSpPr>
            <p:spPr>
              <a:xfrm>
                <a:off x="8518360" y="3092391"/>
                <a:ext cx="48126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F256C402-6204-1040-86E1-26883A3BBA52}"/>
                  </a:ext>
                </a:extLst>
              </p:cNvPr>
              <p:cNvSpPr txBox="1"/>
              <p:nvPr/>
            </p:nvSpPr>
            <p:spPr>
              <a:xfrm>
                <a:off x="8591229" y="2813996"/>
                <a:ext cx="21736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rgbClr val="0070C0"/>
                    </a:solidFill>
                  </a:rPr>
                  <a:t>B</a:t>
                </a:r>
              </a:p>
            </p:txBody>
          </p:sp>
        </p:grpSp>
      </p:grpSp>
      <p:sp>
        <p:nvSpPr>
          <p:cNvPr id="112" name="TextBox 111">
            <a:extLst>
              <a:ext uri="{FF2B5EF4-FFF2-40B4-BE49-F238E27FC236}">
                <a16:creationId xmlns:a16="http://schemas.microsoft.com/office/drawing/2014/main" id="{8768DACE-0071-6F49-9152-723F2360BFFF}"/>
              </a:ext>
            </a:extLst>
          </p:cNvPr>
          <p:cNvSpPr txBox="1"/>
          <p:nvPr/>
        </p:nvSpPr>
        <p:spPr>
          <a:xfrm>
            <a:off x="8633472" y="1990780"/>
            <a:ext cx="10001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SYNC_N</a:t>
            </a:r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4E7BDAD5-ED08-DB43-8D39-A7C23B8E44A6}"/>
              </a:ext>
            </a:extLst>
          </p:cNvPr>
          <p:cNvCxnSpPr>
            <a:cxnSpLocks/>
          </p:cNvCxnSpPr>
          <p:nvPr/>
        </p:nvCxnSpPr>
        <p:spPr>
          <a:xfrm>
            <a:off x="8462773" y="2183567"/>
            <a:ext cx="1023324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B2B83990-3972-B94E-8686-7FE8CA5DF4F9}"/>
              </a:ext>
            </a:extLst>
          </p:cNvPr>
          <p:cNvSpPr txBox="1"/>
          <p:nvPr/>
        </p:nvSpPr>
        <p:spPr>
          <a:xfrm>
            <a:off x="8627270" y="2153295"/>
            <a:ext cx="10001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BLANK_N</a:t>
            </a:r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D73296F7-FCF1-FC46-8CC4-9DF35C350427}"/>
              </a:ext>
            </a:extLst>
          </p:cNvPr>
          <p:cNvCxnSpPr>
            <a:cxnSpLocks/>
          </p:cNvCxnSpPr>
          <p:nvPr/>
        </p:nvCxnSpPr>
        <p:spPr>
          <a:xfrm>
            <a:off x="8456571" y="2346082"/>
            <a:ext cx="1023324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46" name="Group 45">
            <a:extLst>
              <a:ext uri="{FF2B5EF4-FFF2-40B4-BE49-F238E27FC236}">
                <a16:creationId xmlns:a16="http://schemas.microsoft.com/office/drawing/2014/main" id="{42AE7167-DF6D-5E4D-8484-26720F8B444B}"/>
              </a:ext>
            </a:extLst>
          </p:cNvPr>
          <p:cNvGrpSpPr/>
          <p:nvPr/>
        </p:nvGrpSpPr>
        <p:grpSpPr>
          <a:xfrm>
            <a:off x="8413790" y="4687313"/>
            <a:ext cx="633379" cy="408736"/>
            <a:chOff x="8362258" y="4687313"/>
            <a:chExt cx="1238674" cy="408736"/>
          </a:xfrm>
        </p:grpSpPr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0AFC20A5-6CDE-254E-8A62-09594868A49A}"/>
                </a:ext>
              </a:extLst>
            </p:cNvPr>
            <p:cNvSpPr txBox="1"/>
            <p:nvPr/>
          </p:nvSpPr>
          <p:spPr>
            <a:xfrm>
              <a:off x="8362258" y="4687313"/>
              <a:ext cx="123867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VGA_HS</a:t>
              </a:r>
            </a:p>
          </p:txBody>
        </p:sp>
        <p:cxnSp>
          <p:nvCxnSpPr>
            <p:cNvPr id="123" name="Straight Arrow Connector 122">
              <a:extLst>
                <a:ext uri="{FF2B5EF4-FFF2-40B4-BE49-F238E27FC236}">
                  <a16:creationId xmlns:a16="http://schemas.microsoft.com/office/drawing/2014/main" id="{CC1FC91B-18C0-BD49-A112-EF0E69716AD4}"/>
                </a:ext>
              </a:extLst>
            </p:cNvPr>
            <p:cNvCxnSpPr>
              <a:cxnSpLocks/>
            </p:cNvCxnSpPr>
            <p:nvPr/>
          </p:nvCxnSpPr>
          <p:spPr>
            <a:xfrm>
              <a:off x="8473906" y="4880100"/>
              <a:ext cx="1023324" cy="0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AB46BBD6-6797-4844-9BD6-26D08953293E}"/>
                </a:ext>
              </a:extLst>
            </p:cNvPr>
            <p:cNvSpPr txBox="1"/>
            <p:nvPr/>
          </p:nvSpPr>
          <p:spPr>
            <a:xfrm>
              <a:off x="8362258" y="4849828"/>
              <a:ext cx="123867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VGA_VS</a:t>
              </a:r>
            </a:p>
          </p:txBody>
        </p:sp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0AB34115-CDAC-BB4B-8B98-FA6C614C0C86}"/>
                </a:ext>
              </a:extLst>
            </p:cNvPr>
            <p:cNvCxnSpPr>
              <a:cxnSpLocks/>
            </p:cNvCxnSpPr>
            <p:nvPr/>
          </p:nvCxnSpPr>
          <p:spPr>
            <a:xfrm>
              <a:off x="8467704" y="5042615"/>
              <a:ext cx="1023324" cy="0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16900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CBBD4EBD-2352-3C4F-B7CB-C9D3572360B0}"/>
              </a:ext>
            </a:extLst>
          </p:cNvPr>
          <p:cNvSpPr/>
          <p:nvPr/>
        </p:nvSpPr>
        <p:spPr>
          <a:xfrm>
            <a:off x="3253340" y="1029904"/>
            <a:ext cx="5207266" cy="5207267"/>
          </a:xfrm>
          <a:prstGeom prst="roundRect">
            <a:avLst>
              <a:gd name="adj" fmla="val 59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98810E6-7FD0-3349-B1DD-E73125128497}"/>
              </a:ext>
            </a:extLst>
          </p:cNvPr>
          <p:cNvSpPr/>
          <p:nvPr/>
        </p:nvSpPr>
        <p:spPr>
          <a:xfrm>
            <a:off x="5236143" y="1145406"/>
            <a:ext cx="1270535" cy="127053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174*144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F1AE236-0843-A546-922B-D704BBB38558}"/>
              </a:ext>
            </a:extLst>
          </p:cNvPr>
          <p:cNvSpPr/>
          <p:nvPr/>
        </p:nvSpPr>
        <p:spPr>
          <a:xfrm>
            <a:off x="5236143" y="4839903"/>
            <a:ext cx="1270535" cy="127053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F1CDBA4-260C-AE49-9E01-B2A1D3F49BDF}"/>
              </a:ext>
            </a:extLst>
          </p:cNvPr>
          <p:cNvSpPr/>
          <p:nvPr/>
        </p:nvSpPr>
        <p:spPr>
          <a:xfrm>
            <a:off x="7063341" y="3007894"/>
            <a:ext cx="1270535" cy="127053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8992B8-31BE-A741-B822-D5DD17B45FCD}"/>
              </a:ext>
            </a:extLst>
          </p:cNvPr>
          <p:cNvSpPr/>
          <p:nvPr/>
        </p:nvSpPr>
        <p:spPr>
          <a:xfrm>
            <a:off x="3423387" y="3007893"/>
            <a:ext cx="1270535" cy="127053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F2A2CC1-FE55-0549-9859-D0B0EF676192}"/>
              </a:ext>
            </a:extLst>
          </p:cNvPr>
          <p:cNvSpPr txBox="1"/>
          <p:nvPr/>
        </p:nvSpPr>
        <p:spPr>
          <a:xfrm>
            <a:off x="4408372" y="981773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[233,0]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F2698F-EDBD-F047-A4F9-0DAA64F8AA29}"/>
              </a:ext>
            </a:extLst>
          </p:cNvPr>
          <p:cNvSpPr txBox="1"/>
          <p:nvPr/>
        </p:nvSpPr>
        <p:spPr>
          <a:xfrm>
            <a:off x="6506677" y="2231275"/>
            <a:ext cx="1087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[407,144]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DE6894A-8F0F-C24B-A17D-E105BFEF1E75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5871411" y="2415941"/>
            <a:ext cx="0" cy="2423962"/>
          </a:xfrm>
          <a:prstGeom prst="straightConnector1">
            <a:avLst/>
          </a:prstGeom>
          <a:ln w="381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B3B0DDA-4425-8445-95C2-CEE199848328}"/>
              </a:ext>
            </a:extLst>
          </p:cNvPr>
          <p:cNvCxnSpPr>
            <a:cxnSpLocks/>
            <a:stCxn id="8" idx="3"/>
            <a:endCxn id="7" idx="1"/>
          </p:cNvCxnSpPr>
          <p:nvPr/>
        </p:nvCxnSpPr>
        <p:spPr>
          <a:xfrm>
            <a:off x="4693922" y="3643161"/>
            <a:ext cx="2369419" cy="1"/>
          </a:xfrm>
          <a:prstGeom prst="straightConnector1">
            <a:avLst/>
          </a:prstGeom>
          <a:ln w="381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DBAC98B-C135-274C-AFF7-8A7A99E41E3D}"/>
              </a:ext>
            </a:extLst>
          </p:cNvPr>
          <p:cNvSpPr txBox="1"/>
          <p:nvPr/>
        </p:nvSpPr>
        <p:spPr>
          <a:xfrm>
            <a:off x="6002955" y="3342096"/>
            <a:ext cx="9914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[x- distance]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E714281-E6F2-D64A-AD0B-7769664BB0F4}"/>
              </a:ext>
            </a:extLst>
          </p:cNvPr>
          <p:cNvSpPr txBox="1"/>
          <p:nvPr/>
        </p:nvSpPr>
        <p:spPr>
          <a:xfrm rot="16200000">
            <a:off x="5514207" y="2803623"/>
            <a:ext cx="9914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[y- distance]</a:t>
            </a:r>
          </a:p>
        </p:txBody>
      </p:sp>
    </p:spTree>
    <p:extLst>
      <p:ext uri="{BB962C8B-B14F-4D97-AF65-F5344CB8AC3E}">
        <p14:creationId xmlns:p14="http://schemas.microsoft.com/office/powerpoint/2010/main" val="2635493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7790CD8-16A9-5C44-B302-F42BAA7CD2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443" y="1412110"/>
            <a:ext cx="3555579" cy="247344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A02EF78-14A8-9540-B63E-CB9370D9C3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6758" y="1412110"/>
            <a:ext cx="3575009" cy="236714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FBDDBCA-32EF-514A-9144-F234AC0503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98064" y="1481840"/>
            <a:ext cx="3269008" cy="2333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914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1474</TotalTime>
  <Words>171</Words>
  <Application>Microsoft Macintosh PowerPoint</Application>
  <PresentationFormat>Widescreen</PresentationFormat>
  <Paragraphs>85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等线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Beitong Tian</dc:creator>
  <cp:lastModifiedBy>Beitong Tian</cp:lastModifiedBy>
  <cp:revision>20</cp:revision>
  <dcterms:created xsi:type="dcterms:W3CDTF">2018-05-08T23:25:42Z</dcterms:created>
  <dcterms:modified xsi:type="dcterms:W3CDTF">2018-05-14T04:19:05Z</dcterms:modified>
</cp:coreProperties>
</file>