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6"/>
  </p:notesMasterIdLst>
  <p:handoutMasterIdLst>
    <p:handoutMasterId r:id="rId17"/>
  </p:handoutMasterIdLst>
  <p:sldIdLst>
    <p:sldId id="422" r:id="rId2"/>
    <p:sldId id="423" r:id="rId3"/>
    <p:sldId id="520" r:id="rId4"/>
    <p:sldId id="521" r:id="rId5"/>
    <p:sldId id="515" r:id="rId6"/>
    <p:sldId id="516" r:id="rId7"/>
    <p:sldId id="501" r:id="rId8"/>
    <p:sldId id="499" r:id="rId9"/>
    <p:sldId id="517" r:id="rId10"/>
    <p:sldId id="518" r:id="rId11"/>
    <p:sldId id="519" r:id="rId12"/>
    <p:sldId id="522" r:id="rId13"/>
    <p:sldId id="523" r:id="rId14"/>
    <p:sldId id="52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0E0E0"/>
    <a:srgbClr val="FF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6" d="100"/>
          <a:sy n="116" d="100"/>
        </p:scale>
        <p:origin x="-40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FCEECF-D3ED-4CA4-98F2-856756DA9A66}" type="datetimeFigureOut">
              <a:rPr lang="en-US" smtClean="0"/>
              <a:pPr/>
              <a:t>3/28/2018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1A1197-BCF6-45E6-97E6-D5BBB5D77AFF}" type="slidenum">
              <a:rPr lang="en-US" smtClean="0"/>
              <a:pPr/>
              <a:t>‹#›</a:t>
            </a:fld>
            <a:endParaRPr lang="en-US"/>
          </a:p>
        </p:txBody>
      </p:sp>
    </p:spTree>
    <p:extLst>
      <p:ext uri="{BB962C8B-B14F-4D97-AF65-F5344CB8AC3E}">
        <p14:creationId xmlns:p14="http://schemas.microsoft.com/office/powerpoint/2010/main" xmlns="" val="537880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3E10B4-F225-4275-9D1F-CAA87B95325A}" type="datetimeFigureOut">
              <a:rPr lang="en-US" smtClean="0"/>
              <a:pPr/>
              <a:t>3/28/2018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275806-58B0-4396-A6F5-06776CB7DF1F}" type="slidenum">
              <a:rPr lang="en-US" smtClean="0"/>
              <a:pPr/>
              <a:t>‹#›</a:t>
            </a:fld>
            <a:endParaRPr lang="en-US"/>
          </a:p>
        </p:txBody>
      </p:sp>
    </p:spTree>
    <p:extLst>
      <p:ext uri="{BB962C8B-B14F-4D97-AF65-F5344CB8AC3E}">
        <p14:creationId xmlns:p14="http://schemas.microsoft.com/office/powerpoint/2010/main" xmlns="" val="3658541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269A1B-6730-4F9B-AE48-C40D36CD9F2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533400" y="1219200"/>
            <a:ext cx="8153400" cy="2816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spcBef>
                <a:spcPts val="600"/>
              </a:spcBef>
            </a:pPr>
            <a:r>
              <a:rPr lang="en-US" sz="2800" b="1" dirty="0">
                <a:latin typeface="Arial" pitchFamily="34" charset="0"/>
                <a:cs typeface="Arial" pitchFamily="34" charset="0"/>
              </a:rPr>
              <a:t>ECE  </a:t>
            </a:r>
            <a:r>
              <a:rPr lang="en-US" sz="2800" b="1" dirty="0" smtClean="0">
                <a:latin typeface="Arial" pitchFamily="34" charset="0"/>
                <a:cs typeface="Arial" pitchFamily="34" charset="0"/>
              </a:rPr>
              <a:t>4960</a:t>
            </a:r>
            <a:endParaRPr lang="en-US" sz="2800" b="1" dirty="0">
              <a:latin typeface="Arial" pitchFamily="34" charset="0"/>
              <a:cs typeface="Arial" pitchFamily="34" charset="0"/>
            </a:endParaRPr>
          </a:p>
          <a:p>
            <a:pPr algn="ctr">
              <a:spcBef>
                <a:spcPts val="600"/>
              </a:spcBef>
            </a:pPr>
            <a:r>
              <a:rPr lang="en-US" sz="2800" b="1" dirty="0" smtClean="0">
                <a:latin typeface="Arial" pitchFamily="34" charset="0"/>
                <a:cs typeface="Arial" pitchFamily="34" charset="0"/>
              </a:rPr>
              <a:t>Spring 2017</a:t>
            </a:r>
          </a:p>
          <a:p>
            <a:pPr algn="ctr">
              <a:spcBef>
                <a:spcPts val="2400"/>
              </a:spcBef>
            </a:pPr>
            <a:r>
              <a:rPr lang="en-US" sz="4400" b="1" dirty="0" smtClean="0">
                <a:latin typeface="Arial" pitchFamily="34" charset="0"/>
                <a:cs typeface="Arial" pitchFamily="34" charset="0"/>
              </a:rPr>
              <a:t>Lab 3</a:t>
            </a:r>
          </a:p>
          <a:p>
            <a:pPr algn="ctr">
              <a:spcBef>
                <a:spcPts val="2400"/>
              </a:spcBef>
            </a:pPr>
            <a:r>
              <a:rPr lang="en-US" sz="3200" b="1" dirty="0" smtClean="0">
                <a:latin typeface="Arial" pitchFamily="34" charset="0"/>
                <a:cs typeface="Arial" pitchFamily="34" charset="0"/>
              </a:rPr>
              <a:t>Memory Usage in Computing</a:t>
            </a:r>
          </a:p>
        </p:txBody>
      </p:sp>
      <p:sp>
        <p:nvSpPr>
          <p:cNvPr id="5" name="Subtitle 2"/>
          <p:cNvSpPr txBox="1">
            <a:spLocks/>
          </p:cNvSpPr>
          <p:nvPr/>
        </p:nvSpPr>
        <p:spPr>
          <a:xfrm>
            <a:off x="1027668" y="4648200"/>
            <a:ext cx="7086600" cy="1524000"/>
          </a:xfrm>
          <a:prstGeom prst="rect">
            <a:avLst/>
          </a:prstGeom>
        </p:spPr>
        <p:txBody>
          <a:bodyPr>
            <a:noAutofit/>
          </a:bodyPr>
          <a:lstStyle/>
          <a:p>
            <a:pPr marL="342900" marR="0" lvl="0" algn="ctr" defTabSz="914400" rtl="0" eaLnBrk="0" fontAlgn="base" latinLnBrk="0" hangingPunct="0">
              <a:spcBef>
                <a:spcPts val="300"/>
              </a:spcBef>
              <a:spcAft>
                <a:spcPct val="0"/>
              </a:spcAft>
              <a:buClrTx/>
              <a:buSzTx/>
              <a:tabLst/>
              <a:defRPr/>
            </a:pPr>
            <a:r>
              <a:rPr kumimoji="0" lang="en-US" b="1" i="0" u="none" strike="noStrike" kern="0" cap="none" spc="0" normalizeH="0" baseline="0" noProof="0" dirty="0" smtClean="0">
                <a:ln>
                  <a:noFill/>
                </a:ln>
                <a:solidFill>
                  <a:schemeClr val="tx1"/>
                </a:solidFill>
                <a:effectLst/>
                <a:uLnTx/>
                <a:uFillTx/>
                <a:latin typeface="Arial" pitchFamily="34" charset="0"/>
                <a:cs typeface="Arial" pitchFamily="34" charset="0"/>
              </a:rPr>
              <a:t>Edwin C. Kan</a:t>
            </a:r>
          </a:p>
          <a:p>
            <a:pPr marL="342900" marR="0" lvl="0" algn="ctr" defTabSz="914400" rtl="0" eaLnBrk="0" fontAlgn="base" latinLnBrk="0" hangingPunct="0">
              <a:spcBef>
                <a:spcPts val="300"/>
              </a:spcBef>
              <a:spcAft>
                <a:spcPct val="0"/>
              </a:spcAft>
              <a:buClrTx/>
              <a:buSzTx/>
              <a:tabLst/>
              <a:defRPr/>
            </a:pPr>
            <a:r>
              <a:rPr kumimoji="0" lang="en-US" b="0" i="0" u="none" strike="noStrike" kern="0" cap="none" spc="0" normalizeH="0" baseline="0" noProof="0" dirty="0" smtClean="0">
                <a:ln>
                  <a:noFill/>
                </a:ln>
                <a:solidFill>
                  <a:schemeClr val="tx1"/>
                </a:solidFill>
                <a:effectLst/>
                <a:uLnTx/>
                <a:uFillTx/>
                <a:latin typeface="Arial" pitchFamily="34" charset="0"/>
                <a:cs typeface="Arial" pitchFamily="34" charset="0"/>
              </a:rPr>
              <a:t>School of Electrical and Computer Engineering</a:t>
            </a:r>
          </a:p>
          <a:p>
            <a:pPr marL="342900" marR="0" lvl="0" algn="ctr" defTabSz="914400" rtl="0" eaLnBrk="0" fontAlgn="base" latinLnBrk="0" hangingPunct="0">
              <a:spcBef>
                <a:spcPts val="300"/>
              </a:spcBef>
              <a:spcAft>
                <a:spcPct val="0"/>
              </a:spcAft>
              <a:buClrTx/>
              <a:buSzTx/>
              <a:tabLst/>
              <a:defRPr/>
            </a:pPr>
            <a:r>
              <a:rPr kumimoji="0" lang="en-US" b="0" i="0" u="none" strike="noStrike" kern="0" cap="none" spc="0" normalizeH="0" baseline="0" noProof="0" dirty="0" smtClean="0">
                <a:ln>
                  <a:noFill/>
                </a:ln>
                <a:solidFill>
                  <a:schemeClr val="tx1"/>
                </a:solidFill>
                <a:effectLst/>
                <a:uLnTx/>
                <a:uFillTx/>
                <a:latin typeface="Arial" pitchFamily="34" charset="0"/>
                <a:cs typeface="Arial" pitchFamily="34" charset="0"/>
              </a:rPr>
              <a:t>Cornell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199" y="152400"/>
            <a:ext cx="8154649" cy="934995"/>
          </a:xfrm>
        </p:spPr>
        <p:txBody>
          <a:bodyPr>
            <a:noAutofit/>
          </a:bodyPr>
          <a:lstStyle/>
          <a:p>
            <a:r>
              <a:rPr lang="en-US" sz="3600" b="1" dirty="0" smtClean="0">
                <a:cs typeface="Arial" pitchFamily="34" charset="0"/>
              </a:rPr>
              <a:t>Data Locality</a:t>
            </a:r>
            <a:endParaRPr lang="en-US" sz="3600" dirty="0">
              <a:cs typeface="Arial" pitchFamily="34" charset="0"/>
            </a:endParaRPr>
          </a:p>
        </p:txBody>
      </p:sp>
      <p:sp>
        <p:nvSpPr>
          <p:cNvPr id="10" name="Rectangle 3"/>
          <p:cNvSpPr txBox="1">
            <a:spLocks noChangeArrowheads="1"/>
          </p:cNvSpPr>
          <p:nvPr/>
        </p:nvSpPr>
        <p:spPr>
          <a:xfrm>
            <a:off x="131804" y="1087394"/>
            <a:ext cx="8971006" cy="5535827"/>
          </a:xfrm>
          <a:prstGeom prst="rect">
            <a:avLst/>
          </a:prstGeom>
        </p:spPr>
        <p:txBody>
          <a:bodyPr vert="horz" lIns="91440" tIns="45720" rIns="91440" bIns="45720" rtlCol="0">
            <a:noAutofit/>
          </a:bodyPr>
          <a:lstStyle/>
          <a:p>
            <a:pPr marL="274320" indent="-274320">
              <a:buFont typeface="Arial" pitchFamily="34" charset="0"/>
              <a:buChar char="•"/>
            </a:pPr>
            <a:r>
              <a:rPr lang="en-US" sz="2400" dirty="0" smtClean="0"/>
              <a:t>If your computing has to retrieve information often from virtual memory, surely it can be 100 times slower. </a:t>
            </a:r>
          </a:p>
          <a:p>
            <a:pPr marL="274320" indent="-274320">
              <a:buFont typeface="Arial" pitchFamily="34" charset="0"/>
              <a:buChar char="•"/>
            </a:pPr>
            <a:r>
              <a:rPr lang="en-US" sz="2400" dirty="0" smtClean="0"/>
              <a:t>We need to compute with the most data locality: maximizing the use of data in Registers and L1 cache and minimizing data retrieval from virtual memory.  </a:t>
            </a:r>
          </a:p>
          <a:p>
            <a:pPr marL="274320" indent="-274320">
              <a:buFont typeface="Arial" pitchFamily="34" charset="0"/>
              <a:buChar char="•"/>
            </a:pPr>
            <a:r>
              <a:rPr lang="en-US" sz="2400" dirty="0" smtClean="0"/>
              <a:t>The cache cannot store all data due to size, but if the data are operated fully in each subset without too much swapping, we can still achieve much better computing efficiency.  </a:t>
            </a:r>
          </a:p>
          <a:p>
            <a:pPr marL="274320" indent="-274320">
              <a:buFont typeface="Arial" pitchFamily="34" charset="0"/>
              <a:buChar char="•"/>
            </a:pPr>
            <a:r>
              <a:rPr lang="en-US" sz="2400" dirty="0" smtClean="0"/>
              <a:t>When the compiler cannot decide on a data set that can fit into the available cache, </a:t>
            </a:r>
            <a:r>
              <a:rPr lang="en-US" sz="2400" b="1" dirty="0" smtClean="0"/>
              <a:t>cache thrashing </a:t>
            </a:r>
            <a:r>
              <a:rPr lang="en-US" sz="2400" dirty="0" smtClean="0"/>
              <a:t>can happen, where cache miss rate will be high and memory bus will be crowded.  </a:t>
            </a:r>
          </a:p>
        </p:txBody>
      </p:sp>
    </p:spTree>
    <p:extLst>
      <p:ext uri="{BB962C8B-B14F-4D97-AF65-F5344CB8AC3E}">
        <p14:creationId xmlns:p14="http://schemas.microsoft.com/office/powerpoint/2010/main" xmlns="" val="3084291444"/>
      </p:ext>
    </p:extLst>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199" y="152400"/>
            <a:ext cx="8154649" cy="934995"/>
          </a:xfrm>
        </p:spPr>
        <p:txBody>
          <a:bodyPr>
            <a:noAutofit/>
          </a:bodyPr>
          <a:lstStyle/>
          <a:p>
            <a:r>
              <a:rPr lang="en-US" sz="3600" b="1" dirty="0" smtClean="0">
                <a:cs typeface="Arial" pitchFamily="34" charset="0"/>
              </a:rPr>
              <a:t>Data Dependency and Locality</a:t>
            </a:r>
            <a:endParaRPr lang="en-US" sz="3600" dirty="0">
              <a:cs typeface="Arial" pitchFamily="34" charset="0"/>
            </a:endParaRPr>
          </a:p>
        </p:txBody>
      </p:sp>
      <p:sp>
        <p:nvSpPr>
          <p:cNvPr id="10" name="Rectangle 3"/>
          <p:cNvSpPr txBox="1">
            <a:spLocks noChangeArrowheads="1"/>
          </p:cNvSpPr>
          <p:nvPr/>
        </p:nvSpPr>
        <p:spPr>
          <a:xfrm>
            <a:off x="131804" y="1087394"/>
            <a:ext cx="8971006" cy="5535827"/>
          </a:xfrm>
          <a:prstGeom prst="rect">
            <a:avLst/>
          </a:prstGeom>
        </p:spPr>
        <p:txBody>
          <a:bodyPr vert="horz" lIns="91440" tIns="45720" rIns="91440" bIns="45720" rtlCol="0">
            <a:noAutofit/>
          </a:bodyPr>
          <a:lstStyle/>
          <a:p>
            <a:pPr marL="274320" indent="-274320">
              <a:buFont typeface="Arial" pitchFamily="34" charset="0"/>
              <a:buChar char="•"/>
            </a:pPr>
            <a:r>
              <a:rPr lang="en-US" sz="2400" dirty="0" smtClean="0"/>
              <a:t>Data locality can be separated to </a:t>
            </a:r>
            <a:r>
              <a:rPr lang="en-US" sz="2400" b="1" dirty="0" smtClean="0"/>
              <a:t>temporal</a:t>
            </a:r>
            <a:r>
              <a:rPr lang="en-US" sz="2400" dirty="0" smtClean="0"/>
              <a:t> and </a:t>
            </a:r>
            <a:r>
              <a:rPr lang="en-US" sz="2400" b="1" dirty="0" smtClean="0"/>
              <a:t>spatial</a:t>
            </a:r>
            <a:r>
              <a:rPr lang="en-US" sz="2400" dirty="0" smtClean="0"/>
              <a:t> </a:t>
            </a:r>
            <a:r>
              <a:rPr lang="en-US" sz="2400" b="1" dirty="0" smtClean="0"/>
              <a:t>locality</a:t>
            </a:r>
            <a:r>
              <a:rPr lang="en-US" sz="2400" dirty="0" smtClean="0"/>
              <a:t>.  Both are important for efficient computing.  </a:t>
            </a:r>
          </a:p>
          <a:p>
            <a:pPr marL="274320" indent="-274320">
              <a:buFont typeface="Arial" pitchFamily="34" charset="0"/>
              <a:buChar char="•"/>
            </a:pPr>
            <a:r>
              <a:rPr lang="en-US" sz="2400" dirty="0" smtClean="0"/>
              <a:t>For temporal locality, we will keep the most often used data in cache by informing the compilers (global data by default will belong to this set).  </a:t>
            </a:r>
          </a:p>
          <a:p>
            <a:pPr marL="274320" indent="-274320">
              <a:buFont typeface="Arial" pitchFamily="34" charset="0"/>
              <a:buChar char="•"/>
            </a:pPr>
            <a:r>
              <a:rPr lang="en-US" sz="2400" dirty="0" smtClean="0"/>
              <a:t>For spatial locality, accessing the array stored sequentially will help greatly.  </a:t>
            </a:r>
          </a:p>
          <a:p>
            <a:pPr marL="274320" indent="-274320">
              <a:buFont typeface="Arial" pitchFamily="34" charset="0"/>
              <a:buChar char="•"/>
            </a:pPr>
            <a:r>
              <a:rPr lang="en-US" sz="2400" dirty="0" smtClean="0"/>
              <a:t>To optimize the use of data locality, it is important for the compiler to know the computing and memory access order, and plan computing accordingly.</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084291444"/>
      </p:ext>
    </p:extLst>
  </p:cSld>
  <p:clrMapOvr>
    <a:masterClrMapping/>
  </p:clrMapOvr>
  <p:transition>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199" y="152400"/>
            <a:ext cx="8154649" cy="934995"/>
          </a:xfrm>
        </p:spPr>
        <p:txBody>
          <a:bodyPr>
            <a:noAutofit/>
          </a:bodyPr>
          <a:lstStyle/>
          <a:p>
            <a:r>
              <a:rPr lang="en-US" sz="3600" b="1" dirty="0" err="1" smtClean="0">
                <a:cs typeface="Arial" pitchFamily="34" charset="0"/>
              </a:rPr>
              <a:t>Vectorization</a:t>
            </a:r>
            <a:r>
              <a:rPr lang="en-US" sz="3600" b="1" dirty="0" smtClean="0">
                <a:cs typeface="Arial" pitchFamily="34" charset="0"/>
              </a:rPr>
              <a:t> and Parallelization</a:t>
            </a:r>
            <a:endParaRPr lang="en-US" sz="3600" dirty="0">
              <a:cs typeface="Arial" pitchFamily="34" charset="0"/>
            </a:endParaRPr>
          </a:p>
        </p:txBody>
      </p:sp>
      <p:sp>
        <p:nvSpPr>
          <p:cNvPr id="10" name="Rectangle 3"/>
          <p:cNvSpPr txBox="1">
            <a:spLocks noChangeArrowheads="1"/>
          </p:cNvSpPr>
          <p:nvPr/>
        </p:nvSpPr>
        <p:spPr>
          <a:xfrm>
            <a:off x="131804" y="1087394"/>
            <a:ext cx="8971006" cy="5535827"/>
          </a:xfrm>
          <a:prstGeom prst="rect">
            <a:avLst/>
          </a:prstGeom>
        </p:spPr>
        <p:txBody>
          <a:bodyPr vert="horz" lIns="91440" tIns="45720" rIns="91440" bIns="45720" rtlCol="0">
            <a:noAutofit/>
          </a:bodyPr>
          <a:lstStyle/>
          <a:p>
            <a:pPr marL="274320" indent="-274320">
              <a:buFont typeface="Arial" pitchFamily="34" charset="0"/>
              <a:buChar char="•"/>
            </a:pPr>
            <a:r>
              <a:rPr lang="en-US" sz="2400" dirty="0" err="1" smtClean="0"/>
              <a:t>Vectorization</a:t>
            </a:r>
            <a:r>
              <a:rPr lang="en-US" sz="2400" dirty="0" smtClean="0"/>
              <a:t> belongs to the computing architecture category of SIMD (single instruction multiple data)</a:t>
            </a:r>
          </a:p>
          <a:p>
            <a:pPr marL="274320" indent="-274320">
              <a:buFont typeface="Arial" pitchFamily="34" charset="0"/>
              <a:buChar char="•"/>
            </a:pPr>
            <a:r>
              <a:rPr lang="en-US" sz="2400" dirty="0" smtClean="0"/>
              <a:t>Parallelization belongs to the computing architecture of MIMD (multiple instruction multiple data).  </a:t>
            </a:r>
          </a:p>
          <a:p>
            <a:pPr marL="274320" indent="-274320">
              <a:buFont typeface="Arial" pitchFamily="34" charset="0"/>
              <a:buChar char="•"/>
            </a:pPr>
            <a:r>
              <a:rPr lang="en-US" sz="2400" dirty="0" smtClean="0"/>
              <a:t>Most memory architectures on common platforms support both SIMD and MIMD, but the memory can be distributed to each processing unit (distributed memory) or share a common large data memory (shared memory).</a:t>
            </a:r>
          </a:p>
          <a:p>
            <a:pPr marL="274320" indent="-274320">
              <a:buFont typeface="Arial" pitchFamily="34" charset="0"/>
              <a:buChar char="•"/>
            </a:pPr>
            <a:r>
              <a:rPr lang="en-US" sz="2400" dirty="0" smtClean="0"/>
              <a:t>We often have a hybrid shared and distributed memory system in the modern multi-core CPU.  Each OS uses the memory system differently.</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084291444"/>
      </p:ext>
    </p:extLst>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199" y="152400"/>
            <a:ext cx="8154649" cy="934995"/>
          </a:xfrm>
        </p:spPr>
        <p:txBody>
          <a:bodyPr>
            <a:noAutofit/>
          </a:bodyPr>
          <a:lstStyle/>
          <a:p>
            <a:r>
              <a:rPr lang="en-US" sz="3600" b="1" dirty="0" smtClean="0">
                <a:cs typeface="Arial" pitchFamily="34" charset="0"/>
              </a:rPr>
              <a:t>Hybrid Shared Memory</a:t>
            </a:r>
            <a:endParaRPr lang="en-US" sz="3600" dirty="0">
              <a:cs typeface="Arial" pitchFamily="34" charset="0"/>
            </a:endParaRPr>
          </a:p>
        </p:txBody>
      </p:sp>
      <p:sp>
        <p:nvSpPr>
          <p:cNvPr id="24616" name="Text Box 40"/>
          <p:cNvSpPr txBox="1">
            <a:spLocks noChangeArrowheads="1"/>
          </p:cNvSpPr>
          <p:nvPr/>
        </p:nvSpPr>
        <p:spPr bwMode="auto">
          <a:xfrm>
            <a:off x="3425433" y="3254509"/>
            <a:ext cx="1725665" cy="11585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buClrTx/>
              <a:buSzTx/>
              <a:buFontTx/>
              <a:buNone/>
              <a:tabLst/>
            </a:pPr>
            <a:endPar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endParaRPr>
          </a:p>
          <a:p>
            <a:pPr marL="0" marR="0" lvl="0" indent="0" algn="ctr" defTabSz="914400" rtl="0" eaLnBrk="1" fontAlgn="base" latinLnBrk="0" hangingPunct="1">
              <a:lnSpc>
                <a:spcPct val="100000"/>
              </a:lnSpc>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Shared </a:t>
            </a:r>
          </a:p>
          <a:p>
            <a:pPr marL="0" marR="0" lvl="0" indent="0" algn="ctr" defTabSz="914400" rtl="0" eaLnBrk="1" fontAlgn="base" latinLnBrk="0" hangingPunct="1">
              <a:lnSpc>
                <a:spcPct val="100000"/>
              </a:lnSpc>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memory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4617" name="AutoShape 41"/>
          <p:cNvCxnSpPr>
            <a:cxnSpLocks noChangeShapeType="1"/>
          </p:cNvCxnSpPr>
          <p:nvPr/>
        </p:nvCxnSpPr>
        <p:spPr bwMode="auto">
          <a:xfrm>
            <a:off x="4280165" y="2695491"/>
            <a:ext cx="8102" cy="559018"/>
          </a:xfrm>
          <a:prstGeom prst="straightConnector1">
            <a:avLst/>
          </a:prstGeom>
          <a:noFill/>
          <a:ln w="9525">
            <a:solidFill>
              <a:srgbClr val="000000"/>
            </a:solidFill>
            <a:round/>
            <a:headEnd type="triangle" w="med" len="med"/>
            <a:tailEnd type="triangle" w="med" len="med"/>
          </a:ln>
        </p:spPr>
      </p:cxnSp>
      <p:cxnSp>
        <p:nvCxnSpPr>
          <p:cNvPr id="24618" name="AutoShape 42"/>
          <p:cNvCxnSpPr>
            <a:cxnSpLocks noChangeShapeType="1"/>
          </p:cNvCxnSpPr>
          <p:nvPr/>
        </p:nvCxnSpPr>
        <p:spPr bwMode="auto">
          <a:xfrm>
            <a:off x="4276113" y="4400903"/>
            <a:ext cx="4052" cy="559018"/>
          </a:xfrm>
          <a:prstGeom prst="straightConnector1">
            <a:avLst/>
          </a:prstGeom>
          <a:noFill/>
          <a:ln w="9525">
            <a:solidFill>
              <a:srgbClr val="000000"/>
            </a:solidFill>
            <a:round/>
            <a:headEnd type="triangle" w="med" len="med"/>
            <a:tailEnd type="triangle" w="med" len="med"/>
          </a:ln>
        </p:spPr>
      </p:cxnSp>
      <p:cxnSp>
        <p:nvCxnSpPr>
          <p:cNvPr id="24619" name="AutoShape 43"/>
          <p:cNvCxnSpPr>
            <a:cxnSpLocks noChangeShapeType="1"/>
          </p:cNvCxnSpPr>
          <p:nvPr/>
        </p:nvCxnSpPr>
        <p:spPr bwMode="auto">
          <a:xfrm>
            <a:off x="2858313" y="3821629"/>
            <a:ext cx="567120" cy="12154"/>
          </a:xfrm>
          <a:prstGeom prst="straightConnector1">
            <a:avLst/>
          </a:prstGeom>
          <a:noFill/>
          <a:ln w="9525">
            <a:solidFill>
              <a:srgbClr val="000000"/>
            </a:solidFill>
            <a:round/>
            <a:headEnd type="triangle" w="med" len="med"/>
            <a:tailEnd type="triangle" w="med" len="med"/>
          </a:ln>
        </p:spPr>
      </p:cxnSp>
      <p:cxnSp>
        <p:nvCxnSpPr>
          <p:cNvPr id="24620" name="AutoShape 44"/>
          <p:cNvCxnSpPr>
            <a:cxnSpLocks noChangeShapeType="1"/>
          </p:cNvCxnSpPr>
          <p:nvPr/>
        </p:nvCxnSpPr>
        <p:spPr bwMode="auto">
          <a:xfrm>
            <a:off x="5142996" y="3841884"/>
            <a:ext cx="567120" cy="12151"/>
          </a:xfrm>
          <a:prstGeom prst="straightConnector1">
            <a:avLst/>
          </a:prstGeom>
          <a:noFill/>
          <a:ln w="9525">
            <a:solidFill>
              <a:srgbClr val="000000"/>
            </a:solidFill>
            <a:round/>
            <a:headEnd type="triangle" w="med" len="med"/>
            <a:tailEnd type="triangle" w="med" len="med"/>
          </a:ln>
        </p:spPr>
      </p:cxnSp>
      <p:grpSp>
        <p:nvGrpSpPr>
          <p:cNvPr id="96" name="Group 95"/>
          <p:cNvGrpSpPr/>
          <p:nvPr/>
        </p:nvGrpSpPr>
        <p:grpSpPr>
          <a:xfrm>
            <a:off x="3012246" y="1172369"/>
            <a:ext cx="2697870" cy="1547427"/>
            <a:chOff x="3012246" y="1172369"/>
            <a:chExt cx="2697870" cy="1547427"/>
          </a:xfrm>
        </p:grpSpPr>
        <p:grpSp>
          <p:nvGrpSpPr>
            <p:cNvPr id="24633" name="Group 57"/>
            <p:cNvGrpSpPr>
              <a:grpSpLocks/>
            </p:cNvGrpSpPr>
            <p:nvPr/>
          </p:nvGrpSpPr>
          <p:grpSpPr bwMode="auto">
            <a:xfrm>
              <a:off x="3015483" y="1172369"/>
              <a:ext cx="2299549" cy="1547427"/>
              <a:chOff x="5940" y="5153"/>
              <a:chExt cx="1070" cy="719"/>
            </a:xfrm>
          </p:grpSpPr>
          <p:sp>
            <p:nvSpPr>
              <p:cNvPr id="24634" name="Text Box 58"/>
              <p:cNvSpPr txBox="1">
                <a:spLocks noChangeArrowheads="1"/>
              </p:cNvSpPr>
              <p:nvPr/>
            </p:nvSpPr>
            <p:spPr bwMode="auto">
              <a:xfrm>
                <a:off x="5940" y="5153"/>
                <a:ext cx="1065" cy="715"/>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cxnSp>
            <p:nvCxnSpPr>
              <p:cNvPr id="24635" name="AutoShape 59"/>
              <p:cNvCxnSpPr>
                <a:cxnSpLocks noChangeShapeType="1"/>
              </p:cNvCxnSpPr>
              <p:nvPr/>
            </p:nvCxnSpPr>
            <p:spPr bwMode="auto">
              <a:xfrm>
                <a:off x="6464" y="5153"/>
                <a:ext cx="1" cy="715"/>
              </a:xfrm>
              <a:prstGeom prst="straightConnector1">
                <a:avLst/>
              </a:prstGeom>
              <a:noFill/>
              <a:ln w="9525">
                <a:solidFill>
                  <a:srgbClr val="000000"/>
                </a:solidFill>
                <a:round/>
                <a:headEnd/>
                <a:tailEnd/>
              </a:ln>
            </p:spPr>
          </p:cxnSp>
          <p:cxnSp>
            <p:nvCxnSpPr>
              <p:cNvPr id="24636" name="AutoShape 60"/>
              <p:cNvCxnSpPr>
                <a:cxnSpLocks noChangeShapeType="1"/>
              </p:cNvCxnSpPr>
              <p:nvPr/>
            </p:nvCxnSpPr>
            <p:spPr bwMode="auto">
              <a:xfrm>
                <a:off x="6460" y="5512"/>
                <a:ext cx="550" cy="1"/>
              </a:xfrm>
              <a:prstGeom prst="straightConnector1">
                <a:avLst/>
              </a:prstGeom>
              <a:noFill/>
              <a:ln w="9525">
                <a:solidFill>
                  <a:srgbClr val="000000"/>
                </a:solidFill>
                <a:round/>
                <a:headEnd/>
                <a:tailEnd/>
              </a:ln>
            </p:spPr>
          </p:cxnSp>
          <p:cxnSp>
            <p:nvCxnSpPr>
              <p:cNvPr id="24637" name="AutoShape 61"/>
              <p:cNvCxnSpPr>
                <a:cxnSpLocks noChangeShapeType="1"/>
              </p:cNvCxnSpPr>
              <p:nvPr/>
            </p:nvCxnSpPr>
            <p:spPr bwMode="auto">
              <a:xfrm>
                <a:off x="6739" y="5157"/>
                <a:ext cx="1" cy="715"/>
              </a:xfrm>
              <a:prstGeom prst="straightConnector1">
                <a:avLst/>
              </a:prstGeom>
              <a:noFill/>
              <a:ln w="9525">
                <a:solidFill>
                  <a:srgbClr val="000000"/>
                </a:solidFill>
                <a:round/>
                <a:headEnd/>
                <a:tailEnd/>
              </a:ln>
            </p:spPr>
          </p:cxnSp>
        </p:grpSp>
        <p:sp>
          <p:nvSpPr>
            <p:cNvPr id="24638" name="Text Box 62"/>
            <p:cNvSpPr txBox="1">
              <a:spLocks noChangeArrowheads="1"/>
            </p:cNvSpPr>
            <p:nvPr/>
          </p:nvSpPr>
          <p:spPr bwMode="auto">
            <a:xfrm>
              <a:off x="4149637" y="1348986"/>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4639" name="Text Box 63"/>
            <p:cNvSpPr txBox="1">
              <a:spLocks noChangeArrowheads="1"/>
            </p:cNvSpPr>
            <p:nvPr/>
          </p:nvSpPr>
          <p:spPr bwMode="auto">
            <a:xfrm>
              <a:off x="4732623" y="1340885"/>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4640" name="Text Box 64"/>
            <p:cNvSpPr txBox="1">
              <a:spLocks noChangeArrowheads="1"/>
            </p:cNvSpPr>
            <p:nvPr/>
          </p:nvSpPr>
          <p:spPr bwMode="auto">
            <a:xfrm>
              <a:off x="4202797" y="2087862"/>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4641" name="Text Box 65"/>
            <p:cNvSpPr txBox="1">
              <a:spLocks noChangeArrowheads="1"/>
            </p:cNvSpPr>
            <p:nvPr/>
          </p:nvSpPr>
          <p:spPr bwMode="auto">
            <a:xfrm>
              <a:off x="4761815" y="2061937"/>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4642" name="Text Box 66"/>
            <p:cNvSpPr txBox="1">
              <a:spLocks noChangeArrowheads="1"/>
            </p:cNvSpPr>
            <p:nvPr/>
          </p:nvSpPr>
          <p:spPr bwMode="auto">
            <a:xfrm>
              <a:off x="3012246" y="1582316"/>
              <a:ext cx="1286517" cy="7907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smtClean="0">
                  <a:ln>
                    <a:noFill/>
                  </a:ln>
                  <a:solidFill>
                    <a:schemeClr val="tx1"/>
                  </a:solidFill>
                  <a:effectLst/>
                  <a:latin typeface="Calibri" pitchFamily="34" charset="0"/>
                  <a:ea typeface="PMingLiU" pitchFamily="18" charset="-120"/>
                  <a:cs typeface="Arial" pitchFamily="34" charset="0"/>
                </a:rPr>
                <a:t>Local Memory</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7" name="Group 96"/>
          <p:cNvGrpSpPr/>
          <p:nvPr/>
        </p:nvGrpSpPr>
        <p:grpSpPr>
          <a:xfrm>
            <a:off x="553278" y="3055978"/>
            <a:ext cx="2697870" cy="1547427"/>
            <a:chOff x="3012246" y="1172369"/>
            <a:chExt cx="2697870" cy="1547427"/>
          </a:xfrm>
        </p:grpSpPr>
        <p:grpSp>
          <p:nvGrpSpPr>
            <p:cNvPr id="98" name="Group 57"/>
            <p:cNvGrpSpPr>
              <a:grpSpLocks/>
            </p:cNvGrpSpPr>
            <p:nvPr/>
          </p:nvGrpSpPr>
          <p:grpSpPr bwMode="auto">
            <a:xfrm>
              <a:off x="3015483" y="1172369"/>
              <a:ext cx="2299549" cy="1547427"/>
              <a:chOff x="5940" y="5153"/>
              <a:chExt cx="1070" cy="719"/>
            </a:xfrm>
          </p:grpSpPr>
          <p:sp>
            <p:nvSpPr>
              <p:cNvPr id="104" name="Text Box 58"/>
              <p:cNvSpPr txBox="1">
                <a:spLocks noChangeArrowheads="1"/>
              </p:cNvSpPr>
              <p:nvPr/>
            </p:nvSpPr>
            <p:spPr bwMode="auto">
              <a:xfrm>
                <a:off x="5940" y="5153"/>
                <a:ext cx="1065" cy="715"/>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cxnSp>
            <p:nvCxnSpPr>
              <p:cNvPr id="105" name="AutoShape 59"/>
              <p:cNvCxnSpPr>
                <a:cxnSpLocks noChangeShapeType="1"/>
              </p:cNvCxnSpPr>
              <p:nvPr/>
            </p:nvCxnSpPr>
            <p:spPr bwMode="auto">
              <a:xfrm>
                <a:off x="6464" y="5153"/>
                <a:ext cx="1" cy="715"/>
              </a:xfrm>
              <a:prstGeom prst="straightConnector1">
                <a:avLst/>
              </a:prstGeom>
              <a:noFill/>
              <a:ln w="9525">
                <a:solidFill>
                  <a:srgbClr val="000000"/>
                </a:solidFill>
                <a:round/>
                <a:headEnd/>
                <a:tailEnd/>
              </a:ln>
            </p:spPr>
          </p:cxnSp>
          <p:cxnSp>
            <p:nvCxnSpPr>
              <p:cNvPr id="106" name="AutoShape 60"/>
              <p:cNvCxnSpPr>
                <a:cxnSpLocks noChangeShapeType="1"/>
              </p:cNvCxnSpPr>
              <p:nvPr/>
            </p:nvCxnSpPr>
            <p:spPr bwMode="auto">
              <a:xfrm>
                <a:off x="6460" y="5512"/>
                <a:ext cx="550" cy="1"/>
              </a:xfrm>
              <a:prstGeom prst="straightConnector1">
                <a:avLst/>
              </a:prstGeom>
              <a:noFill/>
              <a:ln w="9525">
                <a:solidFill>
                  <a:srgbClr val="000000"/>
                </a:solidFill>
                <a:round/>
                <a:headEnd/>
                <a:tailEnd/>
              </a:ln>
            </p:spPr>
          </p:cxnSp>
          <p:cxnSp>
            <p:nvCxnSpPr>
              <p:cNvPr id="107" name="AutoShape 61"/>
              <p:cNvCxnSpPr>
                <a:cxnSpLocks noChangeShapeType="1"/>
              </p:cNvCxnSpPr>
              <p:nvPr/>
            </p:nvCxnSpPr>
            <p:spPr bwMode="auto">
              <a:xfrm>
                <a:off x="6739" y="5157"/>
                <a:ext cx="1" cy="715"/>
              </a:xfrm>
              <a:prstGeom prst="straightConnector1">
                <a:avLst/>
              </a:prstGeom>
              <a:noFill/>
              <a:ln w="9525">
                <a:solidFill>
                  <a:srgbClr val="000000"/>
                </a:solidFill>
                <a:round/>
                <a:headEnd/>
                <a:tailEnd/>
              </a:ln>
            </p:spPr>
          </p:cxnSp>
        </p:grpSp>
        <p:sp>
          <p:nvSpPr>
            <p:cNvPr id="99" name="Text Box 62"/>
            <p:cNvSpPr txBox="1">
              <a:spLocks noChangeArrowheads="1"/>
            </p:cNvSpPr>
            <p:nvPr/>
          </p:nvSpPr>
          <p:spPr bwMode="auto">
            <a:xfrm>
              <a:off x="4149637" y="1348986"/>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0" name="Text Box 63"/>
            <p:cNvSpPr txBox="1">
              <a:spLocks noChangeArrowheads="1"/>
            </p:cNvSpPr>
            <p:nvPr/>
          </p:nvSpPr>
          <p:spPr bwMode="auto">
            <a:xfrm>
              <a:off x="4732623" y="1340885"/>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1" name="Text Box 64"/>
            <p:cNvSpPr txBox="1">
              <a:spLocks noChangeArrowheads="1"/>
            </p:cNvSpPr>
            <p:nvPr/>
          </p:nvSpPr>
          <p:spPr bwMode="auto">
            <a:xfrm>
              <a:off x="4202797" y="2087862"/>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2" name="Text Box 65"/>
            <p:cNvSpPr txBox="1">
              <a:spLocks noChangeArrowheads="1"/>
            </p:cNvSpPr>
            <p:nvPr/>
          </p:nvSpPr>
          <p:spPr bwMode="auto">
            <a:xfrm>
              <a:off x="4761815" y="2061937"/>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3" name="Text Box 66"/>
            <p:cNvSpPr txBox="1">
              <a:spLocks noChangeArrowheads="1"/>
            </p:cNvSpPr>
            <p:nvPr/>
          </p:nvSpPr>
          <p:spPr bwMode="auto">
            <a:xfrm>
              <a:off x="3012246" y="1582316"/>
              <a:ext cx="1286517" cy="7907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smtClean="0">
                  <a:ln>
                    <a:noFill/>
                  </a:ln>
                  <a:solidFill>
                    <a:schemeClr val="tx1"/>
                  </a:solidFill>
                  <a:effectLst/>
                  <a:latin typeface="Calibri" pitchFamily="34" charset="0"/>
                  <a:ea typeface="PMingLiU" pitchFamily="18" charset="-120"/>
                  <a:cs typeface="Arial" pitchFamily="34" charset="0"/>
                </a:rPr>
                <a:t>Local Memory</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08" name="Group 107"/>
          <p:cNvGrpSpPr/>
          <p:nvPr/>
        </p:nvGrpSpPr>
        <p:grpSpPr>
          <a:xfrm>
            <a:off x="5710116" y="3080321"/>
            <a:ext cx="2697870" cy="1547427"/>
            <a:chOff x="3012246" y="1172369"/>
            <a:chExt cx="2697870" cy="1547427"/>
          </a:xfrm>
        </p:grpSpPr>
        <p:grpSp>
          <p:nvGrpSpPr>
            <p:cNvPr id="109" name="Group 57"/>
            <p:cNvGrpSpPr>
              <a:grpSpLocks/>
            </p:cNvGrpSpPr>
            <p:nvPr/>
          </p:nvGrpSpPr>
          <p:grpSpPr bwMode="auto">
            <a:xfrm>
              <a:off x="3015483" y="1172369"/>
              <a:ext cx="2299549" cy="1547427"/>
              <a:chOff x="5940" y="5153"/>
              <a:chExt cx="1070" cy="719"/>
            </a:xfrm>
          </p:grpSpPr>
          <p:sp>
            <p:nvSpPr>
              <p:cNvPr id="115" name="Text Box 58"/>
              <p:cNvSpPr txBox="1">
                <a:spLocks noChangeArrowheads="1"/>
              </p:cNvSpPr>
              <p:nvPr/>
            </p:nvSpPr>
            <p:spPr bwMode="auto">
              <a:xfrm>
                <a:off x="5940" y="5153"/>
                <a:ext cx="1065" cy="715"/>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cxnSp>
            <p:nvCxnSpPr>
              <p:cNvPr id="116" name="AutoShape 59"/>
              <p:cNvCxnSpPr>
                <a:cxnSpLocks noChangeShapeType="1"/>
              </p:cNvCxnSpPr>
              <p:nvPr/>
            </p:nvCxnSpPr>
            <p:spPr bwMode="auto">
              <a:xfrm>
                <a:off x="6464" y="5153"/>
                <a:ext cx="1" cy="715"/>
              </a:xfrm>
              <a:prstGeom prst="straightConnector1">
                <a:avLst/>
              </a:prstGeom>
              <a:noFill/>
              <a:ln w="9525">
                <a:solidFill>
                  <a:srgbClr val="000000"/>
                </a:solidFill>
                <a:round/>
                <a:headEnd/>
                <a:tailEnd/>
              </a:ln>
            </p:spPr>
          </p:cxnSp>
          <p:cxnSp>
            <p:nvCxnSpPr>
              <p:cNvPr id="117" name="AutoShape 60"/>
              <p:cNvCxnSpPr>
                <a:cxnSpLocks noChangeShapeType="1"/>
              </p:cNvCxnSpPr>
              <p:nvPr/>
            </p:nvCxnSpPr>
            <p:spPr bwMode="auto">
              <a:xfrm>
                <a:off x="6460" y="5512"/>
                <a:ext cx="550" cy="1"/>
              </a:xfrm>
              <a:prstGeom prst="straightConnector1">
                <a:avLst/>
              </a:prstGeom>
              <a:noFill/>
              <a:ln w="9525">
                <a:solidFill>
                  <a:srgbClr val="000000"/>
                </a:solidFill>
                <a:round/>
                <a:headEnd/>
                <a:tailEnd/>
              </a:ln>
            </p:spPr>
          </p:cxnSp>
          <p:cxnSp>
            <p:nvCxnSpPr>
              <p:cNvPr id="118" name="AutoShape 61"/>
              <p:cNvCxnSpPr>
                <a:cxnSpLocks noChangeShapeType="1"/>
              </p:cNvCxnSpPr>
              <p:nvPr/>
            </p:nvCxnSpPr>
            <p:spPr bwMode="auto">
              <a:xfrm>
                <a:off x="6739" y="5157"/>
                <a:ext cx="1" cy="715"/>
              </a:xfrm>
              <a:prstGeom prst="straightConnector1">
                <a:avLst/>
              </a:prstGeom>
              <a:noFill/>
              <a:ln w="9525">
                <a:solidFill>
                  <a:srgbClr val="000000"/>
                </a:solidFill>
                <a:round/>
                <a:headEnd/>
                <a:tailEnd/>
              </a:ln>
            </p:spPr>
          </p:cxnSp>
        </p:grpSp>
        <p:sp>
          <p:nvSpPr>
            <p:cNvPr id="110" name="Text Box 62"/>
            <p:cNvSpPr txBox="1">
              <a:spLocks noChangeArrowheads="1"/>
            </p:cNvSpPr>
            <p:nvPr/>
          </p:nvSpPr>
          <p:spPr bwMode="auto">
            <a:xfrm>
              <a:off x="4149637" y="1348986"/>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11" name="Text Box 63"/>
            <p:cNvSpPr txBox="1">
              <a:spLocks noChangeArrowheads="1"/>
            </p:cNvSpPr>
            <p:nvPr/>
          </p:nvSpPr>
          <p:spPr bwMode="auto">
            <a:xfrm>
              <a:off x="4732623" y="1340885"/>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12" name="Text Box 64"/>
            <p:cNvSpPr txBox="1">
              <a:spLocks noChangeArrowheads="1"/>
            </p:cNvSpPr>
            <p:nvPr/>
          </p:nvSpPr>
          <p:spPr bwMode="auto">
            <a:xfrm>
              <a:off x="4202797" y="2087862"/>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13" name="Text Box 65"/>
            <p:cNvSpPr txBox="1">
              <a:spLocks noChangeArrowheads="1"/>
            </p:cNvSpPr>
            <p:nvPr/>
          </p:nvSpPr>
          <p:spPr bwMode="auto">
            <a:xfrm>
              <a:off x="4761815" y="2061937"/>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14" name="Text Box 66"/>
            <p:cNvSpPr txBox="1">
              <a:spLocks noChangeArrowheads="1"/>
            </p:cNvSpPr>
            <p:nvPr/>
          </p:nvSpPr>
          <p:spPr bwMode="auto">
            <a:xfrm>
              <a:off x="3012246" y="1582316"/>
              <a:ext cx="1286517" cy="7907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smtClean="0">
                  <a:ln>
                    <a:noFill/>
                  </a:ln>
                  <a:solidFill>
                    <a:schemeClr val="tx1"/>
                  </a:solidFill>
                  <a:effectLst/>
                  <a:latin typeface="Calibri" pitchFamily="34" charset="0"/>
                  <a:ea typeface="PMingLiU" pitchFamily="18" charset="-120"/>
                  <a:cs typeface="Arial" pitchFamily="34" charset="0"/>
                </a:rPr>
                <a:t>Local Memory</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19" name="Group 118"/>
          <p:cNvGrpSpPr/>
          <p:nvPr/>
        </p:nvGrpSpPr>
        <p:grpSpPr>
          <a:xfrm>
            <a:off x="3063616" y="4959921"/>
            <a:ext cx="2697870" cy="1547427"/>
            <a:chOff x="3012246" y="1172369"/>
            <a:chExt cx="2697870" cy="1547427"/>
          </a:xfrm>
        </p:grpSpPr>
        <p:grpSp>
          <p:nvGrpSpPr>
            <p:cNvPr id="120" name="Group 57"/>
            <p:cNvGrpSpPr>
              <a:grpSpLocks/>
            </p:cNvGrpSpPr>
            <p:nvPr/>
          </p:nvGrpSpPr>
          <p:grpSpPr bwMode="auto">
            <a:xfrm>
              <a:off x="3015483" y="1172369"/>
              <a:ext cx="2299549" cy="1547427"/>
              <a:chOff x="5940" y="5153"/>
              <a:chExt cx="1070" cy="719"/>
            </a:xfrm>
          </p:grpSpPr>
          <p:sp>
            <p:nvSpPr>
              <p:cNvPr id="126" name="Text Box 58"/>
              <p:cNvSpPr txBox="1">
                <a:spLocks noChangeArrowheads="1"/>
              </p:cNvSpPr>
              <p:nvPr/>
            </p:nvSpPr>
            <p:spPr bwMode="auto">
              <a:xfrm>
                <a:off x="5940" y="5153"/>
                <a:ext cx="1065" cy="715"/>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cxnSp>
            <p:nvCxnSpPr>
              <p:cNvPr id="127" name="AutoShape 59"/>
              <p:cNvCxnSpPr>
                <a:cxnSpLocks noChangeShapeType="1"/>
              </p:cNvCxnSpPr>
              <p:nvPr/>
            </p:nvCxnSpPr>
            <p:spPr bwMode="auto">
              <a:xfrm>
                <a:off x="6464" y="5153"/>
                <a:ext cx="1" cy="715"/>
              </a:xfrm>
              <a:prstGeom prst="straightConnector1">
                <a:avLst/>
              </a:prstGeom>
              <a:noFill/>
              <a:ln w="9525">
                <a:solidFill>
                  <a:srgbClr val="000000"/>
                </a:solidFill>
                <a:round/>
                <a:headEnd/>
                <a:tailEnd/>
              </a:ln>
            </p:spPr>
          </p:cxnSp>
          <p:cxnSp>
            <p:nvCxnSpPr>
              <p:cNvPr id="128" name="AutoShape 60"/>
              <p:cNvCxnSpPr>
                <a:cxnSpLocks noChangeShapeType="1"/>
              </p:cNvCxnSpPr>
              <p:nvPr/>
            </p:nvCxnSpPr>
            <p:spPr bwMode="auto">
              <a:xfrm>
                <a:off x="6460" y="5512"/>
                <a:ext cx="550" cy="1"/>
              </a:xfrm>
              <a:prstGeom prst="straightConnector1">
                <a:avLst/>
              </a:prstGeom>
              <a:noFill/>
              <a:ln w="9525">
                <a:solidFill>
                  <a:srgbClr val="000000"/>
                </a:solidFill>
                <a:round/>
                <a:headEnd/>
                <a:tailEnd/>
              </a:ln>
            </p:spPr>
          </p:cxnSp>
          <p:cxnSp>
            <p:nvCxnSpPr>
              <p:cNvPr id="129" name="AutoShape 61"/>
              <p:cNvCxnSpPr>
                <a:cxnSpLocks noChangeShapeType="1"/>
              </p:cNvCxnSpPr>
              <p:nvPr/>
            </p:nvCxnSpPr>
            <p:spPr bwMode="auto">
              <a:xfrm>
                <a:off x="6739" y="5157"/>
                <a:ext cx="1" cy="715"/>
              </a:xfrm>
              <a:prstGeom prst="straightConnector1">
                <a:avLst/>
              </a:prstGeom>
              <a:noFill/>
              <a:ln w="9525">
                <a:solidFill>
                  <a:srgbClr val="000000"/>
                </a:solidFill>
                <a:round/>
                <a:headEnd/>
                <a:tailEnd/>
              </a:ln>
            </p:spPr>
          </p:cxnSp>
        </p:grpSp>
        <p:sp>
          <p:nvSpPr>
            <p:cNvPr id="121" name="Text Box 62"/>
            <p:cNvSpPr txBox="1">
              <a:spLocks noChangeArrowheads="1"/>
            </p:cNvSpPr>
            <p:nvPr/>
          </p:nvSpPr>
          <p:spPr bwMode="auto">
            <a:xfrm>
              <a:off x="4149637" y="1348986"/>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22" name="Text Box 63"/>
            <p:cNvSpPr txBox="1">
              <a:spLocks noChangeArrowheads="1"/>
            </p:cNvSpPr>
            <p:nvPr/>
          </p:nvSpPr>
          <p:spPr bwMode="auto">
            <a:xfrm>
              <a:off x="4732623" y="1340885"/>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23" name="Text Box 64"/>
            <p:cNvSpPr txBox="1">
              <a:spLocks noChangeArrowheads="1"/>
            </p:cNvSpPr>
            <p:nvPr/>
          </p:nvSpPr>
          <p:spPr bwMode="auto">
            <a:xfrm>
              <a:off x="4202797" y="2087862"/>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24" name="Text Box 65"/>
            <p:cNvSpPr txBox="1">
              <a:spLocks noChangeArrowheads="1"/>
            </p:cNvSpPr>
            <p:nvPr/>
          </p:nvSpPr>
          <p:spPr bwMode="auto">
            <a:xfrm>
              <a:off x="4761815" y="2061937"/>
              <a:ext cx="948301" cy="50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dirty="0" smtClean="0">
                  <a:ln>
                    <a:noFill/>
                  </a:ln>
                  <a:solidFill>
                    <a:schemeClr val="tx1"/>
                  </a:solidFill>
                  <a:effectLst/>
                  <a:latin typeface="Calibri" pitchFamily="34" charset="0"/>
                  <a:ea typeface="PMingLiU" pitchFamily="18" charset="-120"/>
                  <a:cs typeface="Arial" pitchFamily="34" charset="0"/>
                </a:rPr>
                <a:t>CPU</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25" name="Text Box 66"/>
            <p:cNvSpPr txBox="1">
              <a:spLocks noChangeArrowheads="1"/>
            </p:cNvSpPr>
            <p:nvPr/>
          </p:nvSpPr>
          <p:spPr bwMode="auto">
            <a:xfrm>
              <a:off x="3012246" y="1582316"/>
              <a:ext cx="1286517" cy="7907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altLang="zh-TW" b="0" i="0" u="none" strike="noStrike" cap="none" normalizeH="0" baseline="0" smtClean="0">
                  <a:ln>
                    <a:noFill/>
                  </a:ln>
                  <a:solidFill>
                    <a:schemeClr val="tx1"/>
                  </a:solidFill>
                  <a:effectLst/>
                  <a:latin typeface="Calibri" pitchFamily="34" charset="0"/>
                  <a:ea typeface="PMingLiU" pitchFamily="18" charset="-120"/>
                  <a:cs typeface="Arial" pitchFamily="34" charset="0"/>
                </a:rPr>
                <a:t>Local Memory</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xmlns="" val="3084291444"/>
      </p:ext>
    </p:extLst>
  </p:cSld>
  <p:clrMapOvr>
    <a:masterClrMapping/>
  </p:clrMapOvr>
  <p:transition>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199" y="152400"/>
            <a:ext cx="8154649" cy="934995"/>
          </a:xfrm>
        </p:spPr>
        <p:txBody>
          <a:bodyPr>
            <a:noAutofit/>
          </a:bodyPr>
          <a:lstStyle/>
          <a:p>
            <a:r>
              <a:rPr lang="en-US" sz="3600" b="1" dirty="0" smtClean="0">
                <a:cs typeface="Arial" pitchFamily="34" charset="0"/>
              </a:rPr>
              <a:t>Computing Tasks in Parallel</a:t>
            </a:r>
            <a:endParaRPr lang="en-US" sz="3600" dirty="0">
              <a:cs typeface="Arial" pitchFamily="34" charset="0"/>
            </a:endParaRPr>
          </a:p>
        </p:txBody>
      </p:sp>
      <p:sp>
        <p:nvSpPr>
          <p:cNvPr id="10" name="Rectangle 3"/>
          <p:cNvSpPr txBox="1">
            <a:spLocks noChangeArrowheads="1"/>
          </p:cNvSpPr>
          <p:nvPr/>
        </p:nvSpPr>
        <p:spPr>
          <a:xfrm>
            <a:off x="131804" y="1087394"/>
            <a:ext cx="8971006" cy="5535827"/>
          </a:xfrm>
          <a:prstGeom prst="rect">
            <a:avLst/>
          </a:prstGeom>
        </p:spPr>
        <p:txBody>
          <a:bodyPr vert="horz" lIns="91440" tIns="45720" rIns="91440" bIns="45720" rtlCol="0">
            <a:noAutofit/>
          </a:bodyPr>
          <a:lstStyle/>
          <a:p>
            <a:pPr marL="274320" indent="-274320">
              <a:buFont typeface="Arial" pitchFamily="34" charset="0"/>
              <a:buChar char="•"/>
            </a:pPr>
            <a:r>
              <a:rPr lang="en-US" sz="2400" dirty="0" smtClean="0"/>
              <a:t>In C++, this is often achieved by </a:t>
            </a:r>
            <a:r>
              <a:rPr lang="en-US" sz="2400" dirty="0" err="1" smtClean="0"/>
              <a:t>OpenMP</a:t>
            </a:r>
            <a:r>
              <a:rPr lang="en-US" sz="2400" dirty="0" smtClean="0"/>
              <a:t> (multi-processing) API:</a:t>
            </a:r>
          </a:p>
          <a:p>
            <a:pPr marL="274320" indent="-274320">
              <a:buFont typeface="Arial" pitchFamily="34" charset="0"/>
              <a:buChar char="•"/>
            </a:pPr>
            <a:endParaRPr lang="en-US" sz="2400" dirty="0" smtClean="0"/>
          </a:p>
          <a:p>
            <a:pPr marL="274320" indent="-274320"/>
            <a:r>
              <a:rPr lang="en-US" sz="2000" dirty="0" smtClean="0">
                <a:latin typeface="Courier New" pitchFamily="49" charset="0"/>
                <a:cs typeface="Courier New" pitchFamily="49" charset="0"/>
              </a:rPr>
              <a:t>#OMP parallel default (shared) private (local)</a:t>
            </a:r>
          </a:p>
          <a:p>
            <a:pPr marL="274320" indent="-274320"/>
            <a:endParaRPr lang="en-US" sz="2400" dirty="0" smtClean="0"/>
          </a:p>
          <a:p>
            <a:pPr marL="274320" indent="-274320">
              <a:buFont typeface="Arial" pitchFamily="34" charset="0"/>
              <a:buChar char="•"/>
            </a:pPr>
            <a:r>
              <a:rPr lang="en-US" sz="2400" dirty="0" smtClean="0"/>
              <a:t>Thread assignment by parallelizing compilers:</a:t>
            </a:r>
          </a:p>
          <a:p>
            <a:pPr lvl="1">
              <a:buFont typeface="Courier New" pitchFamily="49" charset="0"/>
              <a:buChar char="o"/>
            </a:pPr>
            <a:r>
              <a:rPr lang="en-US" sz="2000" dirty="0" smtClean="0"/>
              <a:t> Spawning a </a:t>
            </a:r>
            <a:r>
              <a:rPr lang="en-US" sz="2000" dirty="0" err="1" smtClean="0"/>
              <a:t>parallizable</a:t>
            </a:r>
            <a:r>
              <a:rPr lang="en-US" sz="2000" dirty="0" smtClean="0"/>
              <a:t> region for multiple thread execution</a:t>
            </a:r>
          </a:p>
          <a:p>
            <a:pPr lvl="1">
              <a:buFont typeface="Courier New" pitchFamily="49" charset="0"/>
              <a:buChar char="o"/>
            </a:pPr>
            <a:r>
              <a:rPr lang="en-US" sz="2000" dirty="0" smtClean="0"/>
              <a:t> Dividing blocks of code among threads</a:t>
            </a:r>
          </a:p>
          <a:p>
            <a:pPr lvl="1">
              <a:buFont typeface="Courier New" pitchFamily="49" charset="0"/>
              <a:buChar char="o"/>
            </a:pPr>
            <a:r>
              <a:rPr lang="en-US" sz="2000" dirty="0" smtClean="0"/>
              <a:t> Distributing loops among threads</a:t>
            </a:r>
          </a:p>
          <a:p>
            <a:pPr lvl="1">
              <a:buFont typeface="Courier New" pitchFamily="49" charset="0"/>
              <a:buChar char="o"/>
            </a:pPr>
            <a:r>
              <a:rPr lang="en-US" sz="2000" dirty="0" smtClean="0"/>
              <a:t> Synchronization of threads for the non-parallelizable part.</a:t>
            </a:r>
          </a:p>
          <a:p>
            <a:pPr lvl="1">
              <a:buFont typeface="Courier New" pitchFamily="49" charset="0"/>
              <a:buChar char="o"/>
            </a:pPr>
            <a:endParaRPr lang="en-US" sz="2400" dirty="0" smtClean="0"/>
          </a:p>
          <a:p>
            <a:pPr marL="274320" indent="-274320">
              <a:buFont typeface="Arial" pitchFamily="34" charset="0"/>
              <a:buChar char="•"/>
            </a:pPr>
            <a:r>
              <a:rPr lang="en-US" sz="2400" dirty="0" smtClean="0"/>
              <a:t>The Amdahl’s law: The parallelizable fraction of the computing is </a:t>
            </a:r>
            <a:r>
              <a:rPr lang="en-US" sz="2400" i="1" dirty="0" smtClean="0"/>
              <a:t>f</a:t>
            </a:r>
            <a:r>
              <a:rPr lang="en-US" sz="2400" dirty="0" smtClean="0"/>
              <a:t> and the number of available processor is </a:t>
            </a:r>
            <a:r>
              <a:rPr lang="en-US" sz="2400" i="1" dirty="0" smtClean="0"/>
              <a:t>N</a:t>
            </a:r>
            <a:r>
              <a:rPr lang="en-US" sz="2400" dirty="0" smtClean="0"/>
              <a:t>, then the total speedup </a:t>
            </a:r>
            <a:r>
              <a:rPr lang="en-US" sz="2400" i="1" dirty="0" smtClean="0"/>
              <a:t>S</a:t>
            </a:r>
            <a:r>
              <a:rPr lang="en-US" sz="2400" dirty="0" smtClean="0"/>
              <a:t> in the most optimal way will be:</a:t>
            </a:r>
          </a:p>
          <a:p>
            <a:endParaRPr lang="en-US" sz="2000" dirty="0" smtClean="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nvGraphicFramePr>
        <p:xfrm>
          <a:off x="4687328" y="5272216"/>
          <a:ext cx="1874985" cy="1099751"/>
        </p:xfrm>
        <a:graphic>
          <a:graphicData uri="http://schemas.openxmlformats.org/presentationml/2006/ole">
            <p:oleObj spid="_x0000_s25601" name="Equation" r:id="rId3" imgW="990170" imgH="583947" progId="">
              <p:embed/>
            </p:oleObj>
          </a:graphicData>
        </a:graphic>
      </p:graphicFrame>
    </p:spTree>
    <p:extLst>
      <p:ext uri="{BB962C8B-B14F-4D97-AF65-F5344CB8AC3E}">
        <p14:creationId xmlns:p14="http://schemas.microsoft.com/office/powerpoint/2010/main" xmlns="" val="3084291444"/>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40723" y="152400"/>
            <a:ext cx="8126627" cy="934995"/>
          </a:xfrm>
        </p:spPr>
        <p:txBody>
          <a:bodyPr/>
          <a:lstStyle/>
          <a:p>
            <a:r>
              <a:rPr lang="en-US" sz="3600" b="1" dirty="0" smtClean="0">
                <a:cs typeface="Arial" pitchFamily="34" charset="0"/>
              </a:rPr>
              <a:t>Memory Usage</a:t>
            </a:r>
            <a:endParaRPr lang="en-US" sz="3600" dirty="0">
              <a:cs typeface="Arial" pitchFamily="34" charset="0"/>
            </a:endParaRPr>
          </a:p>
        </p:txBody>
      </p:sp>
      <p:sp>
        <p:nvSpPr>
          <p:cNvPr id="69635" name="Rectangle 3"/>
          <p:cNvSpPr>
            <a:spLocks noGrp="1" noChangeArrowheads="1"/>
          </p:cNvSpPr>
          <p:nvPr>
            <p:ph type="body" idx="1"/>
          </p:nvPr>
        </p:nvSpPr>
        <p:spPr>
          <a:xfrm>
            <a:off x="156519" y="1013252"/>
            <a:ext cx="8798011" cy="5494640"/>
          </a:xfrm>
        </p:spPr>
        <p:txBody>
          <a:bodyPr>
            <a:normAutofit/>
          </a:bodyPr>
          <a:lstStyle/>
          <a:p>
            <a:r>
              <a:rPr lang="en-US" sz="2400" dirty="0" smtClean="0"/>
              <a:t>Independent of CPU, MPU and GPU, your engineering and gaming applications will have execution speed related to your memory size: the memory required by your program and the memory the present platform </a:t>
            </a:r>
            <a:r>
              <a:rPr lang="en-US" sz="2400" dirty="0" smtClean="0"/>
              <a:t>has in various levels.</a:t>
            </a:r>
            <a:endParaRPr lang="en-US" sz="2400" dirty="0" smtClean="0"/>
          </a:p>
          <a:p>
            <a:r>
              <a:rPr lang="en-US" sz="2400" dirty="0" smtClean="0"/>
              <a:t>One major difference in programming languages: whether you control the memory (C, C++, Fortran, and assembly) or the memory is controlled for you (Java, Python and </a:t>
            </a:r>
            <a:r>
              <a:rPr lang="en-US" sz="2400" dirty="0" err="1" smtClean="0"/>
              <a:t>Matlab</a:t>
            </a:r>
            <a:r>
              <a:rPr lang="en-US" sz="2400" dirty="0" smtClean="0"/>
              <a:t>).</a:t>
            </a:r>
          </a:p>
          <a:p>
            <a:r>
              <a:rPr lang="en-US" sz="2400" dirty="0" smtClean="0"/>
              <a:t>Collecting information is limited by the data transaction time on the </a:t>
            </a:r>
            <a:r>
              <a:rPr lang="en-US" sz="2400" b="1" dirty="0" smtClean="0"/>
              <a:t>channel</a:t>
            </a:r>
            <a:r>
              <a:rPr lang="en-US" sz="2400" dirty="0" smtClean="0"/>
              <a:t>:</a:t>
            </a:r>
          </a:p>
          <a:p>
            <a:pPr lvl="1"/>
            <a:r>
              <a:rPr lang="en-US" sz="2000" dirty="0" smtClean="0"/>
              <a:t>On-chip data bus (&lt; 1ns)</a:t>
            </a:r>
          </a:p>
          <a:p>
            <a:pPr lvl="1"/>
            <a:r>
              <a:rPr lang="en-US" sz="2000" dirty="0" smtClean="0"/>
              <a:t>Off-chip memory data bus (RC lines &lt; 10ns; serial RLC lines &lt; 1ns)</a:t>
            </a:r>
          </a:p>
          <a:p>
            <a:pPr lvl="1"/>
            <a:r>
              <a:rPr lang="en-US" sz="2000" dirty="0" smtClean="0"/>
              <a:t>Off-PCB disk </a:t>
            </a:r>
            <a:r>
              <a:rPr lang="en-US" sz="2000" dirty="0" smtClean="0"/>
              <a:t>storage (&gt; 1</a:t>
            </a:r>
            <a:r>
              <a:rPr lang="en-US" sz="2000" dirty="0" smtClean="0">
                <a:sym typeface="Symbol"/>
              </a:rPr>
              <a:t>s setup, then parallelism from fast buffers used)</a:t>
            </a:r>
            <a:endParaRPr lang="en-US" sz="2000" dirty="0" smtClean="0"/>
          </a:p>
          <a:p>
            <a:pPr lvl="1"/>
            <a:r>
              <a:rPr lang="en-US" sz="2000" dirty="0" smtClean="0"/>
              <a:t>Air (wireless)</a:t>
            </a:r>
          </a:p>
          <a:p>
            <a:pPr lvl="1"/>
            <a:r>
              <a:rPr lang="en-US" sz="2000" dirty="0" smtClean="0"/>
              <a:t>Internet (hubs and hops)</a:t>
            </a:r>
          </a:p>
        </p:txBody>
      </p:sp>
    </p:spTree>
    <p:extLst>
      <p:ext uri="{BB962C8B-B14F-4D97-AF65-F5344CB8AC3E}">
        <p14:creationId xmlns:p14="http://schemas.microsoft.com/office/powerpoint/2010/main" xmlns="" val="3084291444"/>
      </p:ext>
    </p:extLst>
  </p:cSld>
  <p:clrMapOvr>
    <a:masterClrMapping/>
  </p:clrMapOvr>
  <p:transition>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40723" y="152400"/>
            <a:ext cx="8126627" cy="934995"/>
          </a:xfrm>
        </p:spPr>
        <p:txBody>
          <a:bodyPr/>
          <a:lstStyle/>
          <a:p>
            <a:r>
              <a:rPr lang="en-US" sz="3600" b="1" dirty="0" smtClean="0">
                <a:cs typeface="Arial" pitchFamily="34" charset="0"/>
              </a:rPr>
              <a:t>Memory Disciplines</a:t>
            </a:r>
            <a:endParaRPr lang="en-US" sz="3600" dirty="0">
              <a:cs typeface="Arial" pitchFamily="34" charset="0"/>
            </a:endParaRPr>
          </a:p>
        </p:txBody>
      </p:sp>
      <p:sp>
        <p:nvSpPr>
          <p:cNvPr id="69635" name="Rectangle 3"/>
          <p:cNvSpPr>
            <a:spLocks noGrp="1" noChangeArrowheads="1"/>
          </p:cNvSpPr>
          <p:nvPr>
            <p:ph type="body" idx="1"/>
          </p:nvPr>
        </p:nvSpPr>
        <p:spPr>
          <a:xfrm>
            <a:off x="156519" y="1013252"/>
            <a:ext cx="8798011" cy="5494640"/>
          </a:xfrm>
        </p:spPr>
        <p:txBody>
          <a:bodyPr>
            <a:normAutofit/>
          </a:bodyPr>
          <a:lstStyle/>
          <a:p>
            <a:r>
              <a:rPr lang="en-US" sz="2400" b="1" dirty="0" smtClean="0"/>
              <a:t>Machine optimism</a:t>
            </a:r>
            <a:r>
              <a:rPr lang="en-US" sz="2400" dirty="0" smtClean="0"/>
              <a:t>: Use your largest memory carefully, and let the platform take care of the rest.</a:t>
            </a:r>
          </a:p>
          <a:p>
            <a:r>
              <a:rPr lang="en-US" sz="2400" b="1" dirty="0" smtClean="0"/>
              <a:t>Memory conscientious</a:t>
            </a:r>
            <a:r>
              <a:rPr lang="en-US" sz="2400" dirty="0" smtClean="0"/>
              <a:t>: Control the memory heap (C/C++) by </a:t>
            </a:r>
            <a:r>
              <a:rPr lang="en-US" sz="2400" dirty="0" err="1" smtClean="0"/>
              <a:t>malloc</a:t>
            </a:r>
            <a:r>
              <a:rPr lang="en-US" sz="2400" dirty="0" smtClean="0"/>
              <a:t>()/new() and free() for memory you use and do not use any more.  Caveat: occasional fragmentation and garbage collection not under your control.</a:t>
            </a:r>
          </a:p>
          <a:p>
            <a:r>
              <a:rPr lang="en-US" sz="2400" b="1" dirty="0" smtClean="0"/>
              <a:t>Memory micromanagement</a:t>
            </a:r>
            <a:r>
              <a:rPr lang="en-US" sz="2400" dirty="0" smtClean="0"/>
              <a:t>: Reserve most of your memory in a big vector, and centralize your memory usage by pointers</a:t>
            </a:r>
          </a:p>
        </p:txBody>
      </p:sp>
      <p:pic>
        <p:nvPicPr>
          <p:cNvPr id="23554" name="Picture 2"/>
          <p:cNvPicPr>
            <a:picLocks noChangeAspect="1" noChangeArrowheads="1"/>
          </p:cNvPicPr>
          <p:nvPr/>
        </p:nvPicPr>
        <p:blipFill>
          <a:blip r:embed="rId2" cstate="print"/>
          <a:srcRect/>
          <a:stretch>
            <a:fillRect/>
          </a:stretch>
        </p:blipFill>
        <p:spPr bwMode="auto">
          <a:xfrm>
            <a:off x="301470" y="4429637"/>
            <a:ext cx="8414158" cy="2230654"/>
          </a:xfrm>
          <a:prstGeom prst="rect">
            <a:avLst/>
          </a:prstGeom>
          <a:noFill/>
          <a:ln w="9525">
            <a:noFill/>
            <a:miter lim="800000"/>
            <a:headEnd/>
            <a:tailEnd/>
          </a:ln>
        </p:spPr>
      </p:pic>
    </p:spTree>
    <p:extLst>
      <p:ext uri="{BB962C8B-B14F-4D97-AF65-F5344CB8AC3E}">
        <p14:creationId xmlns:p14="http://schemas.microsoft.com/office/powerpoint/2010/main" xmlns="" val="3084291444"/>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40723" y="152400"/>
            <a:ext cx="8126627" cy="934995"/>
          </a:xfrm>
        </p:spPr>
        <p:txBody>
          <a:bodyPr/>
          <a:lstStyle/>
          <a:p>
            <a:r>
              <a:rPr lang="en-US" sz="3600" b="1" dirty="0" smtClean="0">
                <a:cs typeface="Arial" pitchFamily="34" charset="0"/>
              </a:rPr>
              <a:t>Memory Bugs</a:t>
            </a:r>
            <a:endParaRPr lang="en-US" sz="3600" dirty="0">
              <a:cs typeface="Arial" pitchFamily="34" charset="0"/>
            </a:endParaRPr>
          </a:p>
        </p:txBody>
      </p:sp>
      <p:sp>
        <p:nvSpPr>
          <p:cNvPr id="69635" name="Rectangle 3"/>
          <p:cNvSpPr>
            <a:spLocks noGrp="1" noChangeArrowheads="1"/>
          </p:cNvSpPr>
          <p:nvPr>
            <p:ph type="body" idx="1"/>
          </p:nvPr>
        </p:nvSpPr>
        <p:spPr>
          <a:xfrm>
            <a:off x="156519" y="1013252"/>
            <a:ext cx="8798011" cy="5494640"/>
          </a:xfrm>
        </p:spPr>
        <p:txBody>
          <a:bodyPr>
            <a:normAutofit/>
          </a:bodyPr>
          <a:lstStyle/>
          <a:p>
            <a:r>
              <a:rPr lang="en-US" sz="2400" dirty="0" smtClean="0"/>
              <a:t>Forgetting to allocate memory</a:t>
            </a:r>
          </a:p>
          <a:p>
            <a:r>
              <a:rPr lang="en-US" sz="2400" dirty="0" smtClean="0"/>
              <a:t>Reading or writing to memory outside the allowed regions (this is the most common reason of a segmentation fault)</a:t>
            </a:r>
          </a:p>
          <a:p>
            <a:r>
              <a:rPr lang="en-US" sz="2400" dirty="0" smtClean="0"/>
              <a:t>Dangling pointers which result in improper accesses to memory</a:t>
            </a:r>
          </a:p>
          <a:p>
            <a:r>
              <a:rPr lang="en-US" sz="2400" dirty="0" smtClean="0"/>
              <a:t>Access being lost to allocated memory, resulting in irretrievable memory leak (now most platform returns the memory when the process is over, except in system programming).</a:t>
            </a:r>
          </a:p>
        </p:txBody>
      </p:sp>
    </p:spTree>
    <p:extLst>
      <p:ext uri="{BB962C8B-B14F-4D97-AF65-F5344CB8AC3E}">
        <p14:creationId xmlns:p14="http://schemas.microsoft.com/office/powerpoint/2010/main" xmlns="" val="3084291444"/>
      </p:ext>
    </p:extLst>
  </p:cSld>
  <p:clrMapOvr>
    <a:masterClrMapping/>
  </p:clrMapOvr>
  <p:transition>
    <p:check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40723" y="152400"/>
            <a:ext cx="8126627" cy="934995"/>
          </a:xfrm>
        </p:spPr>
        <p:txBody>
          <a:bodyPr/>
          <a:lstStyle/>
          <a:p>
            <a:r>
              <a:rPr lang="en-US" sz="3600" b="1" dirty="0" smtClean="0">
                <a:cs typeface="Arial" pitchFamily="34" charset="0"/>
              </a:rPr>
              <a:t>Memory in Computing</a:t>
            </a:r>
            <a:endParaRPr lang="en-US" sz="3600" dirty="0">
              <a:cs typeface="Arial" pitchFamily="34" charset="0"/>
            </a:endParaRPr>
          </a:p>
        </p:txBody>
      </p:sp>
      <p:sp>
        <p:nvSpPr>
          <p:cNvPr id="69635" name="Rectangle 3"/>
          <p:cNvSpPr>
            <a:spLocks noGrp="1" noChangeArrowheads="1"/>
          </p:cNvSpPr>
          <p:nvPr>
            <p:ph type="body" idx="1"/>
          </p:nvPr>
        </p:nvSpPr>
        <p:spPr>
          <a:xfrm>
            <a:off x="156519" y="1013252"/>
            <a:ext cx="8798011" cy="5494640"/>
          </a:xfrm>
        </p:spPr>
        <p:txBody>
          <a:bodyPr>
            <a:normAutofit/>
          </a:bodyPr>
          <a:lstStyle/>
          <a:p>
            <a:r>
              <a:rPr lang="en-US" sz="2400" dirty="0" smtClean="0"/>
              <a:t>The memory technology: </a:t>
            </a:r>
          </a:p>
          <a:p>
            <a:pPr lvl="1"/>
            <a:r>
              <a:rPr lang="en-US" sz="2000" dirty="0" smtClean="0"/>
              <a:t>On-chip embedded memory (SRAM or DRAM</a:t>
            </a:r>
            <a:r>
              <a:rPr lang="en-US" sz="2000" dirty="0" smtClean="0"/>
              <a:t>) as cache</a:t>
            </a:r>
            <a:endParaRPr lang="en-US" sz="2000" dirty="0" smtClean="0"/>
          </a:p>
          <a:p>
            <a:pPr lvl="1"/>
            <a:r>
              <a:rPr lang="en-US" sz="2000" dirty="0" smtClean="0">
                <a:latin typeface="Calibri" pitchFamily="34" charset="0"/>
                <a:cs typeface="Courier New" pitchFamily="49" charset="0"/>
              </a:rPr>
              <a:t>Off-chip memory (DRAM)</a:t>
            </a:r>
          </a:p>
          <a:p>
            <a:pPr lvl="1"/>
            <a:r>
              <a:rPr lang="en-US" sz="2000" dirty="0" smtClean="0">
                <a:latin typeface="Calibri" pitchFamily="34" charset="0"/>
                <a:cs typeface="Courier New" pitchFamily="49" charset="0"/>
              </a:rPr>
              <a:t>Off-chip nonvolatile random access memory (Flash)</a:t>
            </a:r>
          </a:p>
          <a:p>
            <a:pPr lvl="1"/>
            <a:r>
              <a:rPr lang="en-US" sz="2000" dirty="0" smtClean="0">
                <a:latin typeface="Calibri" pitchFamily="34" charset="0"/>
                <a:cs typeface="Courier New" pitchFamily="49" charset="0"/>
              </a:rPr>
              <a:t>Off-chip nonvolatile disk memory (serial hard drive)</a:t>
            </a:r>
          </a:p>
          <a:p>
            <a:r>
              <a:rPr lang="en-US" sz="2400" dirty="0" smtClean="0">
                <a:latin typeface="Calibri" pitchFamily="34" charset="0"/>
                <a:cs typeface="Courier New" pitchFamily="49" charset="0"/>
              </a:rPr>
              <a:t>Future memory technology:</a:t>
            </a:r>
          </a:p>
          <a:p>
            <a:pPr lvl="1"/>
            <a:r>
              <a:rPr lang="en-US" sz="2000" dirty="0" smtClean="0">
                <a:latin typeface="Calibri" pitchFamily="34" charset="0"/>
                <a:cs typeface="Courier New" pitchFamily="49" charset="0"/>
              </a:rPr>
              <a:t>Phase-change memory (PCRAM)</a:t>
            </a:r>
          </a:p>
          <a:p>
            <a:pPr lvl="1"/>
            <a:r>
              <a:rPr lang="en-US" sz="2000" dirty="0" smtClean="0">
                <a:latin typeface="Calibri" pitchFamily="34" charset="0"/>
                <a:cs typeface="Courier New" pitchFamily="49" charset="0"/>
              </a:rPr>
              <a:t>Magnetic memory (on-chip) (MRAM, Spin-torque STT-RAM)</a:t>
            </a:r>
          </a:p>
          <a:p>
            <a:pPr lvl="1"/>
            <a:r>
              <a:rPr lang="en-US" sz="2000" dirty="0" smtClean="0">
                <a:latin typeface="Calibri" pitchFamily="34" charset="0"/>
                <a:cs typeface="Courier New" pitchFamily="49" charset="0"/>
              </a:rPr>
              <a:t>Resistive RAM (</a:t>
            </a:r>
            <a:r>
              <a:rPr lang="en-US" sz="2000" dirty="0" err="1" smtClean="0">
                <a:latin typeface="Calibri" pitchFamily="34" charset="0"/>
                <a:cs typeface="Courier New" pitchFamily="49" charset="0"/>
              </a:rPr>
              <a:t>ReRAM</a:t>
            </a:r>
            <a:r>
              <a:rPr lang="en-US" sz="2000" dirty="0" smtClean="0">
                <a:latin typeface="Calibri" pitchFamily="34" charset="0"/>
                <a:cs typeface="Courier New" pitchFamily="49" charset="0"/>
              </a:rPr>
              <a:t>)</a:t>
            </a:r>
          </a:p>
          <a:p>
            <a:pPr lvl="1"/>
            <a:r>
              <a:rPr lang="en-US" sz="2000" dirty="0" smtClean="0">
                <a:latin typeface="Calibri" pitchFamily="34" charset="0"/>
                <a:cs typeface="Courier New" pitchFamily="49" charset="0"/>
              </a:rPr>
              <a:t>Ferroelectric RAM (</a:t>
            </a:r>
            <a:r>
              <a:rPr lang="en-US" sz="2000" dirty="0" err="1" smtClean="0">
                <a:latin typeface="Calibri" pitchFamily="34" charset="0"/>
                <a:cs typeface="Courier New" pitchFamily="49" charset="0"/>
              </a:rPr>
              <a:t>FeRAM</a:t>
            </a:r>
            <a:r>
              <a:rPr lang="en-US" sz="2000" dirty="0" smtClean="0">
                <a:latin typeface="Calibri" pitchFamily="34" charset="0"/>
                <a:cs typeface="Courier New" pitchFamily="49" charset="0"/>
              </a:rPr>
              <a:t>)</a:t>
            </a:r>
          </a:p>
        </p:txBody>
      </p:sp>
    </p:spTree>
    <p:extLst>
      <p:ext uri="{BB962C8B-B14F-4D97-AF65-F5344CB8AC3E}">
        <p14:creationId xmlns:p14="http://schemas.microsoft.com/office/powerpoint/2010/main" xmlns="" val="3084291444"/>
      </p:ext>
    </p:extLst>
  </p:cSld>
  <p:clrMapOvr>
    <a:masterClrMapping/>
  </p:clrMapOvr>
  <p:transition>
    <p:check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40723" y="152400"/>
            <a:ext cx="8126627" cy="934995"/>
          </a:xfrm>
        </p:spPr>
        <p:txBody>
          <a:bodyPr/>
          <a:lstStyle/>
          <a:p>
            <a:r>
              <a:rPr lang="en-US" sz="3600" b="1" dirty="0" smtClean="0">
                <a:cs typeface="Arial" pitchFamily="34" charset="0"/>
              </a:rPr>
              <a:t>Memory in the Future</a:t>
            </a:r>
            <a:endParaRPr lang="en-US" sz="3600" dirty="0">
              <a:cs typeface="Arial" pitchFamily="34" charset="0"/>
            </a:endParaRPr>
          </a:p>
        </p:txBody>
      </p:sp>
      <p:cxnSp>
        <p:nvCxnSpPr>
          <p:cNvPr id="5" name="Straight Arrow Connector 4"/>
          <p:cNvCxnSpPr/>
          <p:nvPr/>
        </p:nvCxnSpPr>
        <p:spPr>
          <a:xfrm flipV="1">
            <a:off x="1371600" y="1295400"/>
            <a:ext cx="0" cy="4343400"/>
          </a:xfrm>
          <a:prstGeom prst="straightConnector1">
            <a:avLst/>
          </a:prstGeom>
          <a:ln w="50800" cap="sq">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371600" y="5638800"/>
            <a:ext cx="7010400" cy="0"/>
          </a:xfrm>
          <a:prstGeom prst="straightConnector1">
            <a:avLst/>
          </a:prstGeom>
          <a:ln w="50800" cap="sq">
            <a:solidFill>
              <a:schemeClr val="tx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34"/>
          <p:cNvSpPr txBox="1"/>
          <p:nvPr/>
        </p:nvSpPr>
        <p:spPr>
          <a:xfrm>
            <a:off x="4025013" y="6172200"/>
            <a:ext cx="1700337" cy="461665"/>
          </a:xfrm>
          <a:prstGeom prst="rect">
            <a:avLst/>
          </a:prstGeom>
          <a:noFill/>
          <a:ln w="38100">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latin typeface="Arial" pitchFamily="34" charset="0"/>
                <a:cs typeface="Arial" pitchFamily="34" charset="0"/>
              </a:rPr>
              <a:t>RW Speed</a:t>
            </a:r>
            <a:endParaRPr lang="en-US" sz="2400" b="1" dirty="0">
              <a:latin typeface="Arial" pitchFamily="34" charset="0"/>
              <a:cs typeface="Arial" pitchFamily="34" charset="0"/>
            </a:endParaRPr>
          </a:p>
        </p:txBody>
      </p:sp>
      <p:sp>
        <p:nvSpPr>
          <p:cNvPr id="8" name="TextBox 34"/>
          <p:cNvSpPr txBox="1"/>
          <p:nvPr/>
        </p:nvSpPr>
        <p:spPr>
          <a:xfrm rot="16200000">
            <a:off x="-709317" y="3300117"/>
            <a:ext cx="2337499" cy="461665"/>
          </a:xfrm>
          <a:prstGeom prst="rect">
            <a:avLst/>
          </a:prstGeom>
          <a:noFill/>
          <a:ln w="38100">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latin typeface="Arial" pitchFamily="34" charset="0"/>
                <a:cs typeface="Arial" pitchFamily="34" charset="0"/>
              </a:rPr>
              <a:t>Energy (</a:t>
            </a:r>
            <a:r>
              <a:rPr lang="en-US" sz="2400" b="1" dirty="0" err="1" smtClean="0">
                <a:latin typeface="Arial" pitchFamily="34" charset="0"/>
                <a:cs typeface="Arial" pitchFamily="34" charset="0"/>
              </a:rPr>
              <a:t>pJ</a:t>
            </a:r>
            <a:r>
              <a:rPr lang="en-US" sz="2400" b="1" dirty="0" smtClean="0">
                <a:latin typeface="Arial" pitchFamily="34" charset="0"/>
                <a:cs typeface="Arial" pitchFamily="34" charset="0"/>
              </a:rPr>
              <a:t>/bit)</a:t>
            </a:r>
            <a:endParaRPr lang="en-US" sz="2400" b="1" dirty="0">
              <a:latin typeface="Arial" pitchFamily="34" charset="0"/>
              <a:cs typeface="Arial" pitchFamily="34" charset="0"/>
            </a:endParaRPr>
          </a:p>
        </p:txBody>
      </p:sp>
      <p:sp>
        <p:nvSpPr>
          <p:cNvPr id="9" name="TextBox 34"/>
          <p:cNvSpPr txBox="1"/>
          <p:nvPr/>
        </p:nvSpPr>
        <p:spPr>
          <a:xfrm>
            <a:off x="609600" y="5177135"/>
            <a:ext cx="784189" cy="461665"/>
          </a:xfrm>
          <a:prstGeom prst="rect">
            <a:avLst/>
          </a:prstGeom>
          <a:noFill/>
          <a:ln w="38100">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latin typeface="Arial" pitchFamily="34" charset="0"/>
                <a:cs typeface="Arial" pitchFamily="34" charset="0"/>
              </a:rPr>
              <a:t>0.01</a:t>
            </a:r>
            <a:endParaRPr lang="en-US" sz="2400" b="1" dirty="0">
              <a:latin typeface="Arial" pitchFamily="34" charset="0"/>
              <a:cs typeface="Arial" pitchFamily="34" charset="0"/>
            </a:endParaRPr>
          </a:p>
        </p:txBody>
      </p:sp>
      <p:sp>
        <p:nvSpPr>
          <p:cNvPr id="10" name="TextBox 34"/>
          <p:cNvSpPr txBox="1"/>
          <p:nvPr/>
        </p:nvSpPr>
        <p:spPr>
          <a:xfrm>
            <a:off x="682732" y="4267200"/>
            <a:ext cx="612668" cy="461665"/>
          </a:xfrm>
          <a:prstGeom prst="rect">
            <a:avLst/>
          </a:prstGeom>
          <a:noFill/>
          <a:ln w="38100">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latin typeface="Arial" pitchFamily="34" charset="0"/>
                <a:cs typeface="Arial" pitchFamily="34" charset="0"/>
              </a:rPr>
              <a:t>0.1</a:t>
            </a:r>
            <a:endParaRPr lang="en-US" sz="2400" b="1" dirty="0">
              <a:latin typeface="Arial" pitchFamily="34" charset="0"/>
              <a:cs typeface="Arial" pitchFamily="34" charset="0"/>
            </a:endParaRPr>
          </a:p>
        </p:txBody>
      </p:sp>
      <p:sp>
        <p:nvSpPr>
          <p:cNvPr id="11" name="TextBox 34"/>
          <p:cNvSpPr txBox="1"/>
          <p:nvPr/>
        </p:nvSpPr>
        <p:spPr>
          <a:xfrm>
            <a:off x="939212" y="3352800"/>
            <a:ext cx="356188" cy="461665"/>
          </a:xfrm>
          <a:prstGeom prst="rect">
            <a:avLst/>
          </a:prstGeom>
          <a:noFill/>
          <a:ln w="38100">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latin typeface="Arial" pitchFamily="34" charset="0"/>
                <a:cs typeface="Arial" pitchFamily="34" charset="0"/>
              </a:rPr>
              <a:t>1</a:t>
            </a:r>
            <a:endParaRPr lang="en-US" sz="2400" b="1" dirty="0">
              <a:latin typeface="Arial" pitchFamily="34" charset="0"/>
              <a:cs typeface="Arial" pitchFamily="34" charset="0"/>
            </a:endParaRPr>
          </a:p>
        </p:txBody>
      </p:sp>
      <p:sp>
        <p:nvSpPr>
          <p:cNvPr id="12" name="TextBox 34"/>
          <p:cNvSpPr txBox="1"/>
          <p:nvPr/>
        </p:nvSpPr>
        <p:spPr>
          <a:xfrm>
            <a:off x="767691" y="2438400"/>
            <a:ext cx="527709" cy="461665"/>
          </a:xfrm>
          <a:prstGeom prst="rect">
            <a:avLst/>
          </a:prstGeom>
          <a:noFill/>
          <a:ln w="38100">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latin typeface="Arial" pitchFamily="34" charset="0"/>
                <a:cs typeface="Arial" pitchFamily="34" charset="0"/>
              </a:rPr>
              <a:t>10</a:t>
            </a:r>
            <a:endParaRPr lang="en-US" sz="2400" b="1" dirty="0">
              <a:latin typeface="Arial" pitchFamily="34" charset="0"/>
              <a:cs typeface="Arial" pitchFamily="34" charset="0"/>
            </a:endParaRPr>
          </a:p>
        </p:txBody>
      </p:sp>
      <p:sp>
        <p:nvSpPr>
          <p:cNvPr id="13" name="TextBox 34"/>
          <p:cNvSpPr txBox="1"/>
          <p:nvPr/>
        </p:nvSpPr>
        <p:spPr>
          <a:xfrm>
            <a:off x="609600" y="1524000"/>
            <a:ext cx="699230" cy="461665"/>
          </a:xfrm>
          <a:prstGeom prst="rect">
            <a:avLst/>
          </a:prstGeom>
          <a:noFill/>
          <a:ln w="38100">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latin typeface="Arial" pitchFamily="34" charset="0"/>
                <a:cs typeface="Arial" pitchFamily="34" charset="0"/>
              </a:rPr>
              <a:t>100</a:t>
            </a:r>
            <a:endParaRPr lang="en-US" sz="2400" b="1" dirty="0">
              <a:latin typeface="Arial" pitchFamily="34" charset="0"/>
              <a:cs typeface="Arial" pitchFamily="34" charset="0"/>
            </a:endParaRPr>
          </a:p>
        </p:txBody>
      </p:sp>
      <p:sp>
        <p:nvSpPr>
          <p:cNvPr id="14" name="TextBox 34"/>
          <p:cNvSpPr txBox="1"/>
          <p:nvPr/>
        </p:nvSpPr>
        <p:spPr>
          <a:xfrm>
            <a:off x="2362200" y="5638800"/>
            <a:ext cx="543739" cy="461665"/>
          </a:xfrm>
          <a:prstGeom prst="rect">
            <a:avLst/>
          </a:prstGeom>
          <a:noFill/>
          <a:ln w="38100">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latin typeface="Arial" pitchFamily="34" charset="0"/>
                <a:cs typeface="Arial" pitchFamily="34" charset="0"/>
              </a:rPr>
              <a:t>ns</a:t>
            </a:r>
            <a:endParaRPr lang="en-US" sz="2400" b="1" dirty="0">
              <a:latin typeface="Arial" pitchFamily="34" charset="0"/>
              <a:cs typeface="Arial" pitchFamily="34" charset="0"/>
            </a:endParaRPr>
          </a:p>
        </p:txBody>
      </p:sp>
      <p:sp>
        <p:nvSpPr>
          <p:cNvPr id="15" name="TextBox 34"/>
          <p:cNvSpPr txBox="1"/>
          <p:nvPr/>
        </p:nvSpPr>
        <p:spPr>
          <a:xfrm>
            <a:off x="4647479" y="5638800"/>
            <a:ext cx="534121" cy="461665"/>
          </a:xfrm>
          <a:prstGeom prst="rect">
            <a:avLst/>
          </a:prstGeom>
          <a:noFill/>
          <a:ln w="38100">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err="1" smtClean="0">
                <a:latin typeface="Symbol" pitchFamily="18" charset="2"/>
                <a:cs typeface="Arial" pitchFamily="34" charset="0"/>
              </a:rPr>
              <a:t>m</a:t>
            </a:r>
            <a:r>
              <a:rPr lang="en-US" sz="2400" b="1" dirty="0" err="1" smtClean="0">
                <a:latin typeface="Arial" pitchFamily="34" charset="0"/>
                <a:cs typeface="Arial" pitchFamily="34" charset="0"/>
              </a:rPr>
              <a:t>s</a:t>
            </a:r>
            <a:endParaRPr lang="en-US" sz="2400" b="1" dirty="0">
              <a:latin typeface="Arial" pitchFamily="34" charset="0"/>
              <a:cs typeface="Arial" pitchFamily="34" charset="0"/>
            </a:endParaRPr>
          </a:p>
        </p:txBody>
      </p:sp>
      <p:sp>
        <p:nvSpPr>
          <p:cNvPr id="16" name="TextBox 34"/>
          <p:cNvSpPr txBox="1"/>
          <p:nvPr/>
        </p:nvSpPr>
        <p:spPr>
          <a:xfrm>
            <a:off x="7086600" y="5638800"/>
            <a:ext cx="630301" cy="461665"/>
          </a:xfrm>
          <a:prstGeom prst="rect">
            <a:avLst/>
          </a:prstGeom>
          <a:noFill/>
          <a:ln w="38100">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err="1" smtClean="0">
                <a:latin typeface="Arial" pitchFamily="34" charset="0"/>
                <a:cs typeface="Arial" pitchFamily="34" charset="0"/>
              </a:rPr>
              <a:t>ms</a:t>
            </a:r>
            <a:endParaRPr lang="en-US" sz="2400" b="1" dirty="0">
              <a:latin typeface="Arial" pitchFamily="34" charset="0"/>
              <a:cs typeface="Arial" pitchFamily="34" charset="0"/>
            </a:endParaRPr>
          </a:p>
        </p:txBody>
      </p:sp>
      <p:sp>
        <p:nvSpPr>
          <p:cNvPr id="17" name="Oval 16"/>
          <p:cNvSpPr/>
          <p:nvPr/>
        </p:nvSpPr>
        <p:spPr>
          <a:xfrm>
            <a:off x="6760029" y="4343400"/>
            <a:ext cx="1676400" cy="833735"/>
          </a:xfrm>
          <a:prstGeom prst="ellipse">
            <a:avLst/>
          </a:prstGeom>
          <a:solidFill>
            <a:srgbClr val="C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itchFamily="34" charset="0"/>
                <a:cs typeface="Arial" pitchFamily="34" charset="0"/>
              </a:rPr>
              <a:t>Conv. Flash</a:t>
            </a:r>
            <a:endParaRPr lang="en-US" b="1" dirty="0">
              <a:latin typeface="Arial" pitchFamily="34" charset="0"/>
              <a:cs typeface="Arial" pitchFamily="34" charset="0"/>
            </a:endParaRPr>
          </a:p>
        </p:txBody>
      </p:sp>
      <p:sp>
        <p:nvSpPr>
          <p:cNvPr id="18" name="Oval 17"/>
          <p:cNvSpPr/>
          <p:nvPr/>
        </p:nvSpPr>
        <p:spPr>
          <a:xfrm>
            <a:off x="2743199" y="3850332"/>
            <a:ext cx="1676401" cy="83373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Arial" pitchFamily="34" charset="0"/>
                <a:cs typeface="Arial" pitchFamily="34" charset="0"/>
              </a:rPr>
              <a:t>FeRAM</a:t>
            </a:r>
            <a:endParaRPr lang="en-US" b="1" dirty="0">
              <a:latin typeface="Arial" pitchFamily="34" charset="0"/>
              <a:cs typeface="Arial" pitchFamily="34" charset="0"/>
            </a:endParaRPr>
          </a:p>
        </p:txBody>
      </p:sp>
      <p:sp>
        <p:nvSpPr>
          <p:cNvPr id="19" name="Oval 18"/>
          <p:cNvSpPr/>
          <p:nvPr/>
        </p:nvSpPr>
        <p:spPr>
          <a:xfrm>
            <a:off x="3581400" y="4750635"/>
            <a:ext cx="1676401" cy="833735"/>
          </a:xfrm>
          <a:prstGeom prst="ellipse">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Arial" pitchFamily="34" charset="0"/>
                <a:cs typeface="Arial" pitchFamily="34" charset="0"/>
              </a:rPr>
              <a:t>FeFET</a:t>
            </a:r>
            <a:endParaRPr lang="en-US" b="1" dirty="0">
              <a:latin typeface="Arial" pitchFamily="34" charset="0"/>
              <a:cs typeface="Arial" pitchFamily="34" charset="0"/>
            </a:endParaRPr>
          </a:p>
        </p:txBody>
      </p:sp>
      <p:sp>
        <p:nvSpPr>
          <p:cNvPr id="20" name="Oval 19"/>
          <p:cNvSpPr/>
          <p:nvPr/>
        </p:nvSpPr>
        <p:spPr>
          <a:xfrm>
            <a:off x="5725350" y="4811486"/>
            <a:ext cx="1676400" cy="833735"/>
          </a:xfrm>
          <a:prstGeom prst="ellipse">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itchFamily="34" charset="0"/>
                <a:cs typeface="Arial" pitchFamily="34" charset="0"/>
              </a:rPr>
              <a:t>NC/Trap</a:t>
            </a:r>
          </a:p>
          <a:p>
            <a:pPr algn="ctr"/>
            <a:r>
              <a:rPr lang="en-US" b="1" dirty="0" smtClean="0">
                <a:latin typeface="Arial" pitchFamily="34" charset="0"/>
                <a:cs typeface="Arial" pitchFamily="34" charset="0"/>
              </a:rPr>
              <a:t>Flash</a:t>
            </a:r>
            <a:endParaRPr lang="en-US" b="1" dirty="0">
              <a:latin typeface="Arial" pitchFamily="34" charset="0"/>
              <a:cs typeface="Arial" pitchFamily="34" charset="0"/>
            </a:endParaRPr>
          </a:p>
        </p:txBody>
      </p:sp>
      <p:sp>
        <p:nvSpPr>
          <p:cNvPr id="21" name="Oval 20"/>
          <p:cNvSpPr/>
          <p:nvPr/>
        </p:nvSpPr>
        <p:spPr>
          <a:xfrm>
            <a:off x="6760029" y="1755234"/>
            <a:ext cx="1991550" cy="1100436"/>
          </a:xfrm>
          <a:prstGeom prst="ellipse">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itchFamily="34" charset="0"/>
                <a:cs typeface="Arial" pitchFamily="34" charset="0"/>
              </a:rPr>
              <a:t>Magnetic HDD</a:t>
            </a:r>
            <a:endParaRPr lang="en-US" b="1" dirty="0">
              <a:latin typeface="Arial" pitchFamily="34" charset="0"/>
              <a:cs typeface="Arial" pitchFamily="34" charset="0"/>
            </a:endParaRPr>
          </a:p>
        </p:txBody>
      </p:sp>
      <p:sp>
        <p:nvSpPr>
          <p:cNvPr id="22" name="Oval 21"/>
          <p:cNvSpPr/>
          <p:nvPr/>
        </p:nvSpPr>
        <p:spPr>
          <a:xfrm>
            <a:off x="1707287" y="2351220"/>
            <a:ext cx="1676401" cy="833735"/>
          </a:xfrm>
          <a:prstGeom prst="ellips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itchFamily="34" charset="0"/>
                <a:cs typeface="Arial" pitchFamily="34" charset="0"/>
              </a:rPr>
              <a:t>PCRAM</a:t>
            </a:r>
            <a:endParaRPr lang="en-US" b="1" dirty="0">
              <a:latin typeface="Arial" pitchFamily="34" charset="0"/>
              <a:cs typeface="Arial" pitchFamily="34" charset="0"/>
            </a:endParaRPr>
          </a:p>
        </p:txBody>
      </p:sp>
      <p:sp>
        <p:nvSpPr>
          <p:cNvPr id="23" name="Oval 22"/>
          <p:cNvSpPr/>
          <p:nvPr/>
        </p:nvSpPr>
        <p:spPr>
          <a:xfrm>
            <a:off x="3830586" y="3040111"/>
            <a:ext cx="1676401" cy="833735"/>
          </a:xfrm>
          <a:prstGeom prst="ellipse">
            <a:avLst/>
          </a:prstGeom>
          <a:solidFill>
            <a:srgbClr val="7030A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Arial" pitchFamily="34" charset="0"/>
                <a:cs typeface="Arial" pitchFamily="34" charset="0"/>
              </a:rPr>
              <a:t>ReRAM</a:t>
            </a:r>
            <a:endParaRPr lang="en-US" b="1" dirty="0">
              <a:latin typeface="Arial" pitchFamily="34" charset="0"/>
              <a:cs typeface="Arial" pitchFamily="34" charset="0"/>
            </a:endParaRPr>
          </a:p>
        </p:txBody>
      </p:sp>
      <p:sp>
        <p:nvSpPr>
          <p:cNvPr id="24" name="Oval 23"/>
          <p:cNvSpPr/>
          <p:nvPr/>
        </p:nvSpPr>
        <p:spPr>
          <a:xfrm>
            <a:off x="2918243" y="2636112"/>
            <a:ext cx="1752601" cy="833735"/>
          </a:xfrm>
          <a:prstGeom prst="ellipse">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itchFamily="34" charset="0"/>
                <a:cs typeface="Arial" pitchFamily="34" charset="0"/>
              </a:rPr>
              <a:t>STT RAM</a:t>
            </a:r>
            <a:endParaRPr lang="en-US" b="1" dirty="0">
              <a:latin typeface="Arial" pitchFamily="34" charset="0"/>
              <a:cs typeface="Arial" pitchFamily="34" charset="0"/>
            </a:endParaRPr>
          </a:p>
        </p:txBody>
      </p:sp>
      <p:sp>
        <p:nvSpPr>
          <p:cNvPr id="25" name="Left Brace 24"/>
          <p:cNvSpPr/>
          <p:nvPr/>
        </p:nvSpPr>
        <p:spPr>
          <a:xfrm rot="6182191">
            <a:off x="3743854" y="437571"/>
            <a:ext cx="347064" cy="3839538"/>
          </a:xfrm>
          <a:prstGeom prst="leftBrace">
            <a:avLst>
              <a:gd name="adj1" fmla="val 66264"/>
              <a:gd name="adj2" fmla="val 50282"/>
            </a:avLst>
          </a:prstGeom>
          <a:ln w="38100" cap="sq">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34"/>
          <p:cNvSpPr txBox="1"/>
          <p:nvPr/>
        </p:nvSpPr>
        <p:spPr>
          <a:xfrm rot="708807">
            <a:off x="3015380" y="1483283"/>
            <a:ext cx="2549423" cy="707886"/>
          </a:xfrm>
          <a:prstGeom prst="rect">
            <a:avLst/>
          </a:prstGeom>
          <a:noFill/>
          <a:ln w="38100">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rgbClr val="C00000"/>
                </a:solidFill>
                <a:latin typeface="Arial" pitchFamily="34" charset="0"/>
                <a:cs typeface="Arial" pitchFamily="34" charset="0"/>
              </a:rPr>
              <a:t>Access device and disturb issues</a:t>
            </a:r>
            <a:endParaRPr lang="en-US" sz="2000" b="1" dirty="0">
              <a:solidFill>
                <a:srgbClr val="C00000"/>
              </a:solidFill>
              <a:latin typeface="Arial" pitchFamily="34" charset="0"/>
              <a:cs typeface="Arial" pitchFamily="34" charset="0"/>
            </a:endParaRPr>
          </a:p>
        </p:txBody>
      </p:sp>
      <p:sp>
        <p:nvSpPr>
          <p:cNvPr id="27" name="TextBox 34"/>
          <p:cNvSpPr txBox="1"/>
          <p:nvPr/>
        </p:nvSpPr>
        <p:spPr>
          <a:xfrm>
            <a:off x="1574881" y="3913257"/>
            <a:ext cx="1046112" cy="707886"/>
          </a:xfrm>
          <a:prstGeom prst="rect">
            <a:avLst/>
          </a:prstGeom>
          <a:noFill/>
          <a:ln w="38100">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rgbClr val="C00000"/>
                </a:solidFill>
                <a:latin typeface="Arial" pitchFamily="34" charset="0"/>
                <a:cs typeface="Arial" pitchFamily="34" charset="0"/>
              </a:rPr>
              <a:t>Scales poorly</a:t>
            </a:r>
            <a:endParaRPr lang="en-US" sz="2000" b="1" dirty="0">
              <a:solidFill>
                <a:srgbClr val="C00000"/>
              </a:solidFill>
              <a:latin typeface="Arial" pitchFamily="34" charset="0"/>
              <a:cs typeface="Arial" pitchFamily="34" charset="0"/>
            </a:endParaRPr>
          </a:p>
        </p:txBody>
      </p:sp>
      <p:sp>
        <p:nvSpPr>
          <p:cNvPr id="28" name="Left Brace 27"/>
          <p:cNvSpPr/>
          <p:nvPr/>
        </p:nvSpPr>
        <p:spPr>
          <a:xfrm>
            <a:off x="2597035" y="3792973"/>
            <a:ext cx="173532" cy="891094"/>
          </a:xfrm>
          <a:prstGeom prst="leftBrace">
            <a:avLst>
              <a:gd name="adj1" fmla="val 66264"/>
              <a:gd name="adj2" fmla="val 50282"/>
            </a:avLst>
          </a:prstGeom>
          <a:ln w="38100" cap="sq">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175884" y="5584370"/>
            <a:ext cx="1421151" cy="707886"/>
          </a:xfrm>
          <a:prstGeom prst="rect">
            <a:avLst/>
          </a:prstGeom>
          <a:noFill/>
          <a:ln w="38100">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C00000"/>
                </a:solidFill>
                <a:latin typeface="Arial" pitchFamily="34" charset="0"/>
                <a:cs typeface="Arial" pitchFamily="34" charset="0"/>
              </a:rPr>
              <a:t>Limited retention</a:t>
            </a:r>
            <a:endParaRPr lang="en-US" sz="2000" b="1" dirty="0">
              <a:solidFill>
                <a:srgbClr val="C00000"/>
              </a:solidFill>
              <a:latin typeface="Arial" pitchFamily="34" charset="0"/>
              <a:cs typeface="Arial" pitchFamily="34" charset="0"/>
            </a:endParaRPr>
          </a:p>
        </p:txBody>
      </p:sp>
      <p:sp>
        <p:nvSpPr>
          <p:cNvPr id="30" name="Left Brace 29"/>
          <p:cNvSpPr/>
          <p:nvPr/>
        </p:nvSpPr>
        <p:spPr>
          <a:xfrm rot="18900000">
            <a:off x="2198690" y="5043458"/>
            <a:ext cx="173532" cy="751812"/>
          </a:xfrm>
          <a:prstGeom prst="leftBrace">
            <a:avLst>
              <a:gd name="adj1" fmla="val 66264"/>
              <a:gd name="adj2" fmla="val 50282"/>
            </a:avLst>
          </a:prstGeom>
          <a:ln w="38100" cap="sq">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Oval 30"/>
          <p:cNvSpPr/>
          <p:nvPr/>
        </p:nvSpPr>
        <p:spPr>
          <a:xfrm>
            <a:off x="2362200" y="4728865"/>
            <a:ext cx="1676401" cy="833735"/>
          </a:xfrm>
          <a:prstGeom prst="ellipse">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itchFamily="34" charset="0"/>
                <a:cs typeface="Arial" pitchFamily="34" charset="0"/>
              </a:rPr>
              <a:t>SRAM/</a:t>
            </a:r>
          </a:p>
          <a:p>
            <a:pPr algn="ctr"/>
            <a:r>
              <a:rPr lang="en-US" b="1" dirty="0" smtClean="0">
                <a:latin typeface="Arial" pitchFamily="34" charset="0"/>
                <a:cs typeface="Arial" pitchFamily="34" charset="0"/>
              </a:rPr>
              <a:t>DRAM</a:t>
            </a:r>
            <a:endParaRPr lang="en-US" b="1" dirty="0">
              <a:latin typeface="Arial" pitchFamily="34" charset="0"/>
              <a:cs typeface="Arial" pitchFamily="34" charset="0"/>
            </a:endParaRPr>
          </a:p>
        </p:txBody>
      </p:sp>
      <p:sp>
        <p:nvSpPr>
          <p:cNvPr id="32" name="TextBox 31"/>
          <p:cNvSpPr txBox="1"/>
          <p:nvPr/>
        </p:nvSpPr>
        <p:spPr>
          <a:xfrm>
            <a:off x="6241187" y="3352800"/>
            <a:ext cx="1690826" cy="707886"/>
          </a:xfrm>
          <a:prstGeom prst="rect">
            <a:avLst/>
          </a:prstGeom>
          <a:noFill/>
          <a:ln w="38100">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C00000"/>
                </a:solidFill>
                <a:latin typeface="Arial" pitchFamily="34" charset="0"/>
                <a:cs typeface="Arial" pitchFamily="34" charset="0"/>
              </a:rPr>
              <a:t>Limited endurance</a:t>
            </a:r>
            <a:endParaRPr lang="en-US" sz="2000" b="1" dirty="0">
              <a:solidFill>
                <a:srgbClr val="C00000"/>
              </a:solidFill>
              <a:latin typeface="Arial" pitchFamily="34" charset="0"/>
              <a:cs typeface="Arial" pitchFamily="34" charset="0"/>
            </a:endParaRPr>
          </a:p>
        </p:txBody>
      </p:sp>
      <p:sp>
        <p:nvSpPr>
          <p:cNvPr id="33" name="Left Brace 32"/>
          <p:cNvSpPr/>
          <p:nvPr/>
        </p:nvSpPr>
        <p:spPr>
          <a:xfrm rot="5400000">
            <a:off x="7017643" y="2997999"/>
            <a:ext cx="173534" cy="2555179"/>
          </a:xfrm>
          <a:prstGeom prst="leftBrace">
            <a:avLst>
              <a:gd name="adj1" fmla="val 66264"/>
              <a:gd name="adj2" fmla="val 50282"/>
            </a:avLst>
          </a:prstGeom>
          <a:ln w="38100" cap="sq">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6876524" y="1087395"/>
            <a:ext cx="1690826" cy="707886"/>
          </a:xfrm>
          <a:prstGeom prst="rect">
            <a:avLst/>
          </a:prstGeom>
          <a:noFill/>
          <a:ln w="38100">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C00000"/>
                </a:solidFill>
                <a:latin typeface="Arial" pitchFamily="34" charset="0"/>
                <a:cs typeface="Arial" pitchFamily="34" charset="0"/>
              </a:rPr>
              <a:t>No random access</a:t>
            </a:r>
            <a:endParaRPr lang="en-US" sz="2000" b="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xmlns="" val="3084291444"/>
      </p:ext>
    </p:extLst>
  </p:cSld>
  <p:clrMapOvr>
    <a:masterClrMapping/>
  </p:clrMapOvr>
  <p:transition>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72993" y="152400"/>
            <a:ext cx="8798011" cy="696097"/>
          </a:xfrm>
        </p:spPr>
        <p:txBody>
          <a:bodyPr/>
          <a:lstStyle/>
          <a:p>
            <a:r>
              <a:rPr lang="en-US" sz="3600" b="1" dirty="0" smtClean="0">
                <a:cs typeface="Arial" pitchFamily="34" charset="0"/>
              </a:rPr>
              <a:t>Memory Wall</a:t>
            </a:r>
            <a:endParaRPr lang="en-US" sz="3600" b="1" dirty="0">
              <a:cs typeface="Arial" pitchFamily="34" charset="0"/>
            </a:endParaRPr>
          </a:p>
        </p:txBody>
      </p:sp>
      <p:sp>
        <p:nvSpPr>
          <p:cNvPr id="69635" name="Rectangle 3"/>
          <p:cNvSpPr>
            <a:spLocks noGrp="1" noChangeArrowheads="1"/>
          </p:cNvSpPr>
          <p:nvPr>
            <p:ph type="body" idx="1"/>
          </p:nvPr>
        </p:nvSpPr>
        <p:spPr>
          <a:xfrm>
            <a:off x="172993" y="980303"/>
            <a:ext cx="8798011" cy="5741773"/>
          </a:xfrm>
        </p:spPr>
        <p:txBody>
          <a:bodyPr>
            <a:normAutofit/>
          </a:bodyPr>
          <a:lstStyle/>
          <a:p>
            <a:pPr>
              <a:spcBef>
                <a:spcPts val="1800"/>
              </a:spcBef>
            </a:pPr>
            <a:r>
              <a:rPr lang="en-US" sz="2400" dirty="0" smtClean="0"/>
              <a:t>Memory wall means the access speed of memory is the slowest part in a computing problem.</a:t>
            </a:r>
          </a:p>
          <a:p>
            <a:pPr>
              <a:spcBef>
                <a:spcPts val="1800"/>
              </a:spcBef>
            </a:pPr>
            <a:r>
              <a:rPr lang="en-US" sz="2400" dirty="0" smtClean="0"/>
              <a:t>In addition to the memory technology (i.e., how fast we can access a memory cell), there is a </a:t>
            </a:r>
            <a:r>
              <a:rPr lang="en-US" sz="2400" b="1" dirty="0" smtClean="0"/>
              <a:t>mathematical</a:t>
            </a:r>
            <a:r>
              <a:rPr lang="en-US" sz="2400" dirty="0" smtClean="0"/>
              <a:t> rule for any memory array: </a:t>
            </a:r>
            <a:r>
              <a:rPr lang="en-US" sz="2400" b="1" dirty="0" smtClean="0"/>
              <a:t>Rent’s rule</a:t>
            </a:r>
            <a:r>
              <a:rPr lang="en-US" sz="2400" dirty="0" smtClean="0"/>
              <a:t>: the larger the memory array, the less is exposed in the array peripheral, and the slower the access time.</a:t>
            </a:r>
          </a:p>
          <a:p>
            <a:pPr>
              <a:spcBef>
                <a:spcPts val="1800"/>
              </a:spcBef>
            </a:pPr>
            <a:r>
              <a:rPr lang="en-US" sz="2400" dirty="0" smtClean="0"/>
              <a:t>Even with future inventions, this is always true: The larger the memory array, the slower is your access speed.  This includes our own brain.</a:t>
            </a:r>
          </a:p>
          <a:p>
            <a:pPr>
              <a:spcBef>
                <a:spcPts val="1800"/>
              </a:spcBef>
            </a:pPr>
            <a:r>
              <a:rPr lang="en-US" sz="2400" dirty="0" smtClean="0"/>
              <a:t>It is therefore important to know the memory usage for your large computing problem.  If it is automated, it is important to know the “</a:t>
            </a:r>
            <a:r>
              <a:rPr lang="en-US" sz="2400" b="1" dirty="0" smtClean="0"/>
              <a:t>performance optimization</a:t>
            </a:r>
            <a:r>
              <a:rPr lang="en-US" sz="2400" dirty="0" smtClean="0"/>
              <a:t>” scheme.</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3084291444"/>
      </p:ext>
    </p:extLst>
  </p:cSld>
  <p:clrMapOvr>
    <a:masterClrMapping/>
  </p:clrMapOvr>
  <p:transition>
    <p:check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199" y="152400"/>
            <a:ext cx="8154649" cy="934995"/>
          </a:xfrm>
        </p:spPr>
        <p:txBody>
          <a:bodyPr>
            <a:noAutofit/>
          </a:bodyPr>
          <a:lstStyle/>
          <a:p>
            <a:r>
              <a:rPr lang="en-US" sz="3600" b="1" dirty="0" smtClean="0">
                <a:cs typeface="Arial" pitchFamily="34" charset="0"/>
              </a:rPr>
              <a:t>Compiler Directives</a:t>
            </a:r>
            <a:endParaRPr lang="en-US" sz="3600" dirty="0">
              <a:cs typeface="Arial" pitchFamily="34" charset="0"/>
            </a:endParaRPr>
          </a:p>
        </p:txBody>
      </p:sp>
      <p:sp>
        <p:nvSpPr>
          <p:cNvPr id="10" name="Rectangle 3"/>
          <p:cNvSpPr txBox="1">
            <a:spLocks noChangeArrowheads="1"/>
          </p:cNvSpPr>
          <p:nvPr/>
        </p:nvSpPr>
        <p:spPr>
          <a:xfrm>
            <a:off x="131804" y="963826"/>
            <a:ext cx="8971006" cy="5659396"/>
          </a:xfrm>
          <a:prstGeom prst="rect">
            <a:avLst/>
          </a:prstGeom>
        </p:spPr>
        <p:txBody>
          <a:bodyPr vert="horz" lIns="91440" tIns="45720" rIns="91440" bIns="45720" rtlCol="0">
            <a:noAutofit/>
          </a:bodyPr>
          <a:lstStyle/>
          <a:p>
            <a:pPr marL="274320" indent="-274320">
              <a:buFont typeface="Arial" pitchFamily="34" charset="0"/>
              <a:buChar char="•"/>
            </a:pPr>
            <a:r>
              <a:rPr lang="en-US" sz="2400" dirty="0" smtClean="0"/>
              <a:t>Changing the –g </a:t>
            </a:r>
            <a:r>
              <a:rPr lang="en-US" sz="2400" b="1" dirty="0" smtClean="0"/>
              <a:t>flag</a:t>
            </a:r>
            <a:r>
              <a:rPr lang="en-US" sz="2400" dirty="0" smtClean="0"/>
              <a:t> to –O flag at compiling</a:t>
            </a:r>
          </a:p>
          <a:p>
            <a:pPr marL="274320" lvl="0" indent="-274320">
              <a:buFont typeface="Arial" pitchFamily="34" charset="0"/>
              <a:buChar char="•"/>
            </a:pPr>
            <a:r>
              <a:rPr lang="en-US" sz="2400" dirty="0" smtClean="0"/>
              <a:t>Give </a:t>
            </a:r>
            <a:r>
              <a:rPr lang="en-US" sz="2400" b="1" dirty="0" smtClean="0"/>
              <a:t>compiler directives </a:t>
            </a:r>
            <a:r>
              <a:rPr lang="en-US" sz="2400" dirty="0" smtClean="0"/>
              <a:t>about how to optimize performance on the specific platform by querying the platform about memory sizes, instruction delay and cache structures (often in BIOS).</a:t>
            </a:r>
          </a:p>
          <a:p>
            <a:pPr marL="274320" lvl="0" indent="-274320">
              <a:buFont typeface="Arial" pitchFamily="34" charset="0"/>
              <a:buChar char="•"/>
            </a:pPr>
            <a:r>
              <a:rPr lang="en-US" sz="2400" dirty="0" smtClean="0"/>
              <a:t>Perform </a:t>
            </a:r>
            <a:r>
              <a:rPr lang="en-US" sz="2400" b="1" dirty="0" smtClean="0"/>
              <a:t>profiling</a:t>
            </a:r>
            <a:r>
              <a:rPr lang="en-US" sz="2400" dirty="0" smtClean="0"/>
              <a:t> of each function, if not each line, to identify the present performance bottleneck.  </a:t>
            </a:r>
          </a:p>
          <a:p>
            <a:pPr marL="274320" lvl="0" indent="-274320">
              <a:buFont typeface="Arial" pitchFamily="34" charset="0"/>
              <a:buChar char="•"/>
            </a:pPr>
            <a:r>
              <a:rPr lang="en-US" sz="2400" dirty="0" smtClean="0"/>
              <a:t>Give further compiler directives on the </a:t>
            </a:r>
            <a:r>
              <a:rPr lang="en-US" sz="2400" b="1" dirty="0" smtClean="0"/>
              <a:t>data dependency </a:t>
            </a:r>
            <a:r>
              <a:rPr lang="en-US" sz="2400" dirty="0" smtClean="0"/>
              <a:t>so that </a:t>
            </a:r>
            <a:r>
              <a:rPr lang="en-US" sz="2400" dirty="0" err="1" smtClean="0"/>
              <a:t>vectorization</a:t>
            </a:r>
            <a:r>
              <a:rPr lang="en-US" sz="2400" dirty="0" smtClean="0"/>
              <a:t> and parallelization available on the specific platform can be fully utilized.  Today’s computing platforms often have many “cores”, and </a:t>
            </a:r>
            <a:r>
              <a:rPr lang="en-US" sz="2400" dirty="0" err="1" smtClean="0"/>
              <a:t>vectorization</a:t>
            </a:r>
            <a:r>
              <a:rPr lang="en-US" sz="2400" dirty="0" smtClean="0"/>
              <a:t> and parallelization have become more common, as well as important.  </a:t>
            </a:r>
          </a:p>
          <a:p>
            <a:pPr marL="274320" indent="-274320">
              <a:buFont typeface="Arial" pitchFamily="34" charset="0"/>
              <a:buChar char="•"/>
            </a:pPr>
            <a:r>
              <a:rPr lang="en-US" sz="2400" dirty="0" smtClean="0"/>
              <a:t>Benchmark the performance on all of the available units and regression tests.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084291444"/>
      </p:ext>
    </p:extLst>
  </p:cSld>
  <p:clrMapOvr>
    <a:masterClrMapping/>
  </p:clrMapOvr>
  <p:transition>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199" y="152400"/>
            <a:ext cx="8154649" cy="934995"/>
          </a:xfrm>
        </p:spPr>
        <p:txBody>
          <a:bodyPr>
            <a:noAutofit/>
          </a:bodyPr>
          <a:lstStyle/>
          <a:p>
            <a:r>
              <a:rPr lang="en-US" sz="3600" b="1" dirty="0" smtClean="0">
                <a:cs typeface="Arial" pitchFamily="34" charset="0"/>
              </a:rPr>
              <a:t>Logic and Memory</a:t>
            </a:r>
            <a:endParaRPr lang="en-US" sz="3600" dirty="0">
              <a:cs typeface="Arial" pitchFamily="34" charset="0"/>
            </a:endParaRPr>
          </a:p>
        </p:txBody>
      </p:sp>
      <p:sp>
        <p:nvSpPr>
          <p:cNvPr id="10" name="Rectangle 3"/>
          <p:cNvSpPr txBox="1">
            <a:spLocks noChangeArrowheads="1"/>
          </p:cNvSpPr>
          <p:nvPr/>
        </p:nvSpPr>
        <p:spPr>
          <a:xfrm>
            <a:off x="131804" y="963826"/>
            <a:ext cx="8971006" cy="5659396"/>
          </a:xfrm>
          <a:prstGeom prst="rect">
            <a:avLst/>
          </a:prstGeom>
        </p:spPr>
        <p:txBody>
          <a:bodyPr vert="horz" lIns="91440" tIns="45720" rIns="91440" bIns="45720" rtlCol="0">
            <a:noAutofit/>
          </a:bodyPr>
          <a:lstStyle/>
          <a:p>
            <a:pPr marL="274320" indent="-274320">
              <a:buFont typeface="Arial" pitchFamily="34" charset="0"/>
              <a:buChar char="•"/>
            </a:pPr>
            <a:r>
              <a:rPr lang="en-US" sz="2400" dirty="0" smtClean="0"/>
              <a:t>Remember that computation is ONLY as fast as the available data.  </a:t>
            </a:r>
          </a:p>
          <a:p>
            <a:pPr marL="274320" indent="-274320">
              <a:buFont typeface="Arial" pitchFamily="34" charset="0"/>
              <a:buChar char="•"/>
            </a:pPr>
            <a:r>
              <a:rPr lang="en-US" sz="2400" dirty="0" smtClean="0"/>
              <a:t>If the data are not directly or speedily available, the CPU speed will NOT matter.  </a:t>
            </a:r>
          </a:p>
          <a:p>
            <a:pPr marL="274320" indent="-274320">
              <a:buFont typeface="Arial" pitchFamily="34" charset="0"/>
              <a:buChar char="•"/>
            </a:pPr>
            <a:r>
              <a:rPr lang="en-US" sz="2400" dirty="0" smtClean="0"/>
              <a:t>For typical CPU, the memory has the hierarchy of:</a:t>
            </a:r>
          </a:p>
          <a:p>
            <a:pPr marL="731520" lvl="1" indent="-274320">
              <a:buFont typeface="Courier New" pitchFamily="49" charset="0"/>
              <a:buChar char="o"/>
            </a:pPr>
            <a:r>
              <a:rPr lang="en-US" sz="2400" dirty="0" smtClean="0"/>
              <a:t>Register, level-1 (L1) cache, level-2 (L2) cache, three of which are embedded on the chip, </a:t>
            </a:r>
          </a:p>
          <a:p>
            <a:pPr marL="731520" lvl="1" indent="-274320">
              <a:buFont typeface="Courier New" pitchFamily="49" charset="0"/>
              <a:buChar char="o"/>
            </a:pPr>
            <a:r>
              <a:rPr lang="en-US" sz="2400" dirty="0" smtClean="0"/>
              <a:t>Main memory (often on PCB by SDRAM) </a:t>
            </a:r>
          </a:p>
          <a:p>
            <a:pPr marL="731520" lvl="1" indent="-274320">
              <a:buFont typeface="Courier New" pitchFamily="49" charset="0"/>
              <a:buChar char="o"/>
            </a:pPr>
            <a:r>
              <a:rPr lang="en-US" sz="2400" dirty="0" smtClean="0"/>
              <a:t>Nonvolatile storage (NAND Flash as SSD or magnetic disk).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4" name="Table 3"/>
          <p:cNvGraphicFramePr>
            <a:graphicFrameLocks noGrp="1"/>
          </p:cNvGraphicFramePr>
          <p:nvPr/>
        </p:nvGraphicFramePr>
        <p:xfrm>
          <a:off x="287705" y="4291914"/>
          <a:ext cx="8708013" cy="2133600"/>
        </p:xfrm>
        <a:graphic>
          <a:graphicData uri="http://schemas.openxmlformats.org/drawingml/2006/table">
            <a:tbl>
              <a:tblPr/>
              <a:tblGrid>
                <a:gridCol w="2902671"/>
                <a:gridCol w="2902671"/>
                <a:gridCol w="2902671"/>
              </a:tblGrid>
              <a:tr h="0">
                <a:tc>
                  <a:txBody>
                    <a:bodyPr/>
                    <a:lstStyle/>
                    <a:p>
                      <a:pPr marL="0" marR="0" algn="ctr">
                        <a:spcBef>
                          <a:spcPts val="0"/>
                        </a:spcBef>
                        <a:spcAft>
                          <a:spcPts val="0"/>
                        </a:spcAft>
                      </a:pPr>
                      <a:r>
                        <a:rPr lang="en-US" sz="2000" dirty="0">
                          <a:latin typeface="+mn-lt"/>
                          <a:ea typeface="Times New Roman"/>
                        </a:rPr>
                        <a:t>Data storage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mn-lt"/>
                          <a:ea typeface="Times New Roman"/>
                        </a:rPr>
                        <a:t>System size (bits or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mn-lt"/>
                          <a:ea typeface="Times New Roman"/>
                        </a:rPr>
                        <a:t>Instruction cycle delay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2000">
                          <a:latin typeface="+mn-lt"/>
                          <a:ea typeface="Times New Roman"/>
                        </a:rPr>
                        <a:t>Registers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latin typeface="+mn-lt"/>
                          <a:ea typeface="Times New Roman"/>
                        </a:rPr>
                        <a:t>256 – 1,024 bits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mn-lt"/>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2000">
                          <a:latin typeface="+mn-lt"/>
                          <a:ea typeface="Times New Roman"/>
                        </a:rPr>
                        <a:t>L1 cache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latin typeface="+mn-lt"/>
                          <a:ea typeface="Times New Roman"/>
                        </a:rPr>
                        <a:t>64 – 256 KB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mn-lt"/>
                          <a:ea typeface="Times New Roman"/>
                        </a:rPr>
                        <a:t>1 –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2000">
                          <a:latin typeface="+mn-lt"/>
                          <a:ea typeface="Times New Roman"/>
                        </a:rPr>
                        <a:t>L2 cache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latin typeface="+mn-lt"/>
                          <a:ea typeface="Times New Roman"/>
                        </a:rPr>
                        <a:t>2 – 64 MB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mn-lt"/>
                          <a:ea typeface="Times New Roman"/>
                        </a:rPr>
                        <a:t>3 –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2000">
                          <a:latin typeface="+mn-lt"/>
                          <a:ea typeface="Times New Roman"/>
                        </a:rPr>
                        <a:t>Main off-chip memory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latin typeface="+mn-lt"/>
                          <a:ea typeface="Times New Roman"/>
                        </a:rPr>
                        <a:t>4 – 16 GB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mn-lt"/>
                          <a:ea typeface="Times New Roman"/>
                        </a:rPr>
                        <a:t>10 – 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2000">
                          <a:latin typeface="+mn-lt"/>
                          <a:ea typeface="Times New Roman"/>
                        </a:rPr>
                        <a:t>Virtual memory on disk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latin typeface="+mn-lt"/>
                          <a:ea typeface="Times New Roman"/>
                        </a:rPr>
                        <a:t>1 – 4 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latin typeface="+mn-lt"/>
                          <a:ea typeface="Times New Roman"/>
                        </a:rPr>
                        <a:t>100 – 500 </a:t>
                      </a:r>
                      <a:endParaRPr lang="en-US" sz="2000" dirty="0" smtClean="0">
                        <a:latin typeface="+mn-lt"/>
                        <a:ea typeface="Times New Roman"/>
                      </a:endParaRPr>
                    </a:p>
                    <a:p>
                      <a:pPr marL="0" marR="0" algn="ctr">
                        <a:spcBef>
                          <a:spcPts val="0"/>
                        </a:spcBef>
                        <a:spcAft>
                          <a:spcPts val="0"/>
                        </a:spcAft>
                      </a:pPr>
                      <a:r>
                        <a:rPr lang="en-US" sz="2000" dirty="0" smtClean="0">
                          <a:latin typeface="+mn-lt"/>
                          <a:ea typeface="Times New Roman"/>
                        </a:rPr>
                        <a:t>(</a:t>
                      </a:r>
                      <a:r>
                        <a:rPr lang="en-US" sz="2000" dirty="0">
                          <a:latin typeface="+mn-lt"/>
                          <a:ea typeface="Times New Roman"/>
                        </a:rPr>
                        <a:t>buffer dependent)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084291444"/>
      </p:ext>
    </p:extLst>
  </p:cSld>
  <p:clrMapOvr>
    <a:masterClrMapping/>
  </p:clrMapOvr>
  <p:transition>
    <p:check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56007</TotalTime>
  <Words>1260</Words>
  <Application>Microsoft Office PowerPoint</Application>
  <PresentationFormat>On-screen Show (4:3)</PresentationFormat>
  <Paragraphs>152</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Equation</vt:lpstr>
      <vt:lpstr>Slide 1</vt:lpstr>
      <vt:lpstr>Memory Usage</vt:lpstr>
      <vt:lpstr>Memory Disciplines</vt:lpstr>
      <vt:lpstr>Memory Bugs</vt:lpstr>
      <vt:lpstr>Memory in Computing</vt:lpstr>
      <vt:lpstr>Memory in the Future</vt:lpstr>
      <vt:lpstr>Memory Wall</vt:lpstr>
      <vt:lpstr>Compiler Directives</vt:lpstr>
      <vt:lpstr>Logic and Memory</vt:lpstr>
      <vt:lpstr>Data Locality</vt:lpstr>
      <vt:lpstr>Data Dependency and Locality</vt:lpstr>
      <vt:lpstr>Vectorization and Parallelization</vt:lpstr>
      <vt:lpstr>Hybrid Shared Memory</vt:lpstr>
      <vt:lpstr>Computing Tasks in Parallel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4740 Partial Lecture Notes</dc:title>
  <dc:creator>Edwin Kan</dc:creator>
  <cp:lastModifiedBy>Edwin C Kan</cp:lastModifiedBy>
  <cp:revision>1899</cp:revision>
  <dcterms:created xsi:type="dcterms:W3CDTF">2006-08-16T00:00:00Z</dcterms:created>
  <dcterms:modified xsi:type="dcterms:W3CDTF">2018-03-28T22:55:36Z</dcterms:modified>
</cp:coreProperties>
</file>