
<file path=[Content_Types].xml><?xml version="1.0" encoding="utf-8"?>
<Types xmlns="http://schemas.openxmlformats.org/package/2006/content-types">
  <Default Extension="jpeg" ContentType="image/jpeg"/>
  <Default Extension="jpg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0"/>
  </p:notesMasterIdLst>
  <p:handoutMasterIdLst>
    <p:handoutMasterId r:id="rId21"/>
  </p:handoutMasterIdLst>
  <p:sldIdLst>
    <p:sldId id="331" r:id="rId2"/>
    <p:sldId id="356" r:id="rId3"/>
    <p:sldId id="330" r:id="rId4"/>
    <p:sldId id="332" r:id="rId5"/>
    <p:sldId id="336" r:id="rId6"/>
    <p:sldId id="339" r:id="rId7"/>
    <p:sldId id="337" r:id="rId8"/>
    <p:sldId id="357" r:id="rId9"/>
    <p:sldId id="358" r:id="rId10"/>
    <p:sldId id="344" r:id="rId11"/>
    <p:sldId id="359" r:id="rId12"/>
    <p:sldId id="347" r:id="rId13"/>
    <p:sldId id="350" r:id="rId14"/>
    <p:sldId id="348" r:id="rId15"/>
    <p:sldId id="353" r:id="rId16"/>
    <p:sldId id="360" r:id="rId17"/>
    <p:sldId id="361" r:id="rId18"/>
    <p:sldId id="33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31" autoAdjust="0"/>
  </p:normalViewPr>
  <p:slideViewPr>
    <p:cSldViewPr>
      <p:cViewPr varScale="1">
        <p:scale>
          <a:sx n="106" d="100"/>
          <a:sy n="106" d="100"/>
        </p:scale>
        <p:origin x="1686" y="10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7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oyji1992/article/details/80030366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ICS-LAB2  </a:t>
            </a:r>
            <a:r>
              <a:rPr lang="en-US" altLang="zh-CN" sz="4800" dirty="0" err="1"/>
              <a:t>DataLab</a:t>
            </a:r>
            <a:r>
              <a:rPr lang="zh-CN" altLang="en-US" sz="4800" dirty="0"/>
              <a:t>数据表示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9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r>
              <a:rPr lang="en-US" altLang="zh-CN" b="0" dirty="0">
                <a:hlinkClick r:id="rId2"/>
              </a:rPr>
              <a:t>http://blog.csdn.net/xiaoguaihai/article/details/8705992</a:t>
            </a:r>
            <a:endParaRPr lang="en-US" altLang="zh-CN" b="0" dirty="0"/>
          </a:p>
          <a:p>
            <a:r>
              <a:rPr lang="en-US" altLang="zh-CN" dirty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   </a:t>
            </a:r>
            <a:r>
              <a:rPr lang="en-US" altLang="zh-CN" dirty="0"/>
              <a:t>  cd ~  </a:t>
            </a:r>
            <a:r>
              <a:rPr lang="zh-CN" altLang="en-US" dirty="0"/>
              <a:t>返回主目录     </a:t>
            </a:r>
            <a:r>
              <a:rPr lang="en-US" altLang="zh-CN" dirty="0"/>
              <a:t>  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</a:t>
            </a:r>
            <a:endParaRPr lang="en-US" altLang="zh-CN" dirty="0"/>
          </a:p>
          <a:p>
            <a:pPr lvl="1"/>
            <a:r>
              <a:rPr lang="en-US" altLang="zh-CN" dirty="0"/>
              <a:t>ls –l   -a   -h  </a:t>
            </a:r>
            <a:r>
              <a:rPr lang="zh-CN" altLang="en-US" dirty="0"/>
              <a:t>目录</a:t>
            </a:r>
            <a:r>
              <a:rPr lang="en-US" altLang="zh-CN" dirty="0"/>
              <a:t>    </a:t>
            </a:r>
            <a:r>
              <a:rPr lang="zh-CN" altLang="en-US" dirty="0"/>
              <a:t>文件*？                                注：可以单独用，可以组合</a:t>
            </a:r>
            <a:endParaRPr lang="en-US" altLang="zh-CN" dirty="0"/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zh-CN" altLang="en-US" dirty="0"/>
              <a:t>文件与目录操作</a:t>
            </a:r>
            <a:r>
              <a:rPr lang="en-US" altLang="zh-CN" dirty="0"/>
              <a:t>:</a:t>
            </a:r>
            <a:r>
              <a:rPr lang="en-US" altLang="zh-CN" dirty="0" err="1"/>
              <a:t>cp</a:t>
            </a:r>
            <a:r>
              <a:rPr lang="en-US" altLang="zh-CN" dirty="0"/>
              <a:t>  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rmdir</a:t>
            </a:r>
            <a:r>
              <a:rPr lang="en-US" altLang="zh-CN" dirty="0"/>
              <a:t>  mv   </a:t>
            </a:r>
            <a:r>
              <a:rPr lang="en-US" altLang="zh-CN" dirty="0" err="1"/>
              <a:t>chmod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显示打印操作</a:t>
            </a:r>
            <a:r>
              <a:rPr lang="en-US" altLang="zh-CN" dirty="0"/>
              <a:t>: cat  </a:t>
            </a:r>
            <a:r>
              <a:rPr lang="en-US" altLang="zh-CN" dirty="0" err="1"/>
              <a:t>nano</a:t>
            </a:r>
            <a:r>
              <a:rPr lang="en-US" altLang="zh-CN" dirty="0"/>
              <a:t> more  type </a:t>
            </a:r>
          </a:p>
          <a:p>
            <a:r>
              <a:rPr lang="zh-CN" altLang="en-US" dirty="0"/>
              <a:t>编辑操作：</a:t>
            </a:r>
            <a:r>
              <a:rPr lang="en-US" altLang="zh-CN" dirty="0"/>
              <a:t> vi   vim </a:t>
            </a:r>
            <a:r>
              <a:rPr lang="en-US" altLang="zh-CN" dirty="0" err="1"/>
              <a:t>emacs</a:t>
            </a:r>
            <a:r>
              <a:rPr lang="en-US" altLang="zh-CN" dirty="0"/>
              <a:t>     </a:t>
            </a:r>
            <a:r>
              <a:rPr lang="zh-CN" altLang="en-US" dirty="0"/>
              <a:t>建议</a:t>
            </a:r>
            <a:r>
              <a:rPr lang="en-US" altLang="zh-CN" dirty="0" err="1"/>
              <a:t>gedit</a:t>
            </a:r>
            <a:endParaRPr lang="en-US" altLang="zh-CN" dirty="0"/>
          </a:p>
          <a:p>
            <a:pPr lvl="1"/>
            <a:r>
              <a:rPr lang="zh-CN" altLang="en-US" dirty="0"/>
              <a:t>可用其他集成环境如</a:t>
            </a:r>
            <a:r>
              <a:rPr lang="en-US" altLang="zh-CN" dirty="0"/>
              <a:t>visual </a:t>
            </a:r>
            <a:r>
              <a:rPr lang="en-US" altLang="zh-CN" dirty="0" err="1"/>
              <a:t>code,Code</a:t>
            </a:r>
            <a:r>
              <a:rPr lang="en-US" altLang="zh-CN" dirty="0"/>
              <a:t> Blocks</a:t>
            </a:r>
          </a:p>
          <a:p>
            <a:pPr lvl="1"/>
            <a:r>
              <a:rPr lang="en-US" altLang="zh-CN" dirty="0" err="1"/>
              <a:t>Gedit</a:t>
            </a:r>
            <a:r>
              <a:rPr lang="zh-CN" altLang="en-US" dirty="0"/>
              <a:t>下更改</a:t>
            </a:r>
            <a:r>
              <a:rPr lang="en-US" altLang="zh-CN" dirty="0"/>
              <a:t>C</a:t>
            </a:r>
            <a:r>
              <a:rPr lang="zh-CN" altLang="en-US" dirty="0"/>
              <a:t>源程序（任意文件）的编码格式</a:t>
            </a:r>
            <a:r>
              <a:rPr lang="en-US" altLang="zh-CN" dirty="0"/>
              <a:t>/</a:t>
            </a:r>
            <a:r>
              <a:rPr lang="zh-CN" altLang="en-US" dirty="0"/>
              <a:t>换行方式。运行下看看！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057400" y="228600"/>
            <a:ext cx="8061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3200" kern="0" dirty="0"/>
              <a:t>3.Linux</a:t>
            </a:r>
            <a:r>
              <a:rPr lang="zh-CN" altLang="en-US" sz="3200" kern="0" dirty="0"/>
              <a:t>常用命令复习</a:t>
            </a:r>
            <a:endParaRPr lang="en-US" altLang="zh-CN" sz="3200" kern="0" dirty="0"/>
          </a:p>
          <a:p>
            <a:pPr lvl="1"/>
            <a:endParaRPr lang="en-US" altLang="zh-CN" b="0" kern="0" dirty="0"/>
          </a:p>
          <a:p>
            <a:pPr lvl="1"/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)l (</a:t>
            </a:r>
            <a:r>
              <a:rPr lang="en-US" altLang="zh-CN" dirty="0" err="1"/>
              <a:t>ist</a:t>
            </a:r>
            <a:r>
              <a:rPr lang="en-US" altLang="zh-CN" dirty="0"/>
              <a:t>)                (</a:t>
            </a:r>
            <a:r>
              <a:rPr lang="en-US" altLang="zh-CN" dirty="0" err="1"/>
              <a:t>gdb</a:t>
            </a:r>
            <a:r>
              <a:rPr lang="en-US" altLang="zh-CN" dirty="0"/>
              <a:t>) b main  </a:t>
            </a:r>
            <a:r>
              <a:rPr lang="zh-CN" altLang="en-US" dirty="0"/>
              <a:t>断点</a:t>
            </a:r>
            <a:r>
              <a:rPr lang="en-US" altLang="zh-CN" dirty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r  </a:t>
            </a:r>
            <a:r>
              <a:rPr lang="zh-CN" altLang="en-US" dirty="0"/>
              <a:t>运行  </a:t>
            </a:r>
            <a:r>
              <a:rPr lang="en-US" altLang="zh-CN" dirty="0"/>
              <a:t>c</a:t>
            </a:r>
            <a:r>
              <a:rPr lang="zh-CN" altLang="en-US" dirty="0"/>
              <a:t>继续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zh-CN" altLang="zh-CN" dirty="0">
                <a:solidFill>
                  <a:srgbClr val="FF0000"/>
                </a:solidFill>
              </a:rPr>
              <a:t>一起排列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可以查看数据</a:t>
            </a:r>
            <a:r>
              <a:rPr lang="en-US" altLang="zh-CN" dirty="0"/>
              <a:t>   s</a:t>
            </a:r>
            <a:r>
              <a:rPr lang="zh-CN" altLang="en-US" dirty="0"/>
              <a:t>字符串 </a:t>
            </a:r>
            <a:r>
              <a:rPr lang="en-US" altLang="zh-CN" dirty="0"/>
              <a:t>x</a:t>
            </a:r>
            <a:r>
              <a:rPr lang="zh-CN" altLang="en-US" dirty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/>
              <a:t>命令自动显示当前正要执行汇编指令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单步执行</a:t>
            </a:r>
            <a:r>
              <a:rPr lang="zh-CN" altLang="en-US" dirty="0"/>
              <a:t>下</a:t>
            </a:r>
            <a:r>
              <a:rPr lang="zh-CN" altLang="zh-CN" dirty="0"/>
              <a:t>一条机器指令</a:t>
            </a:r>
            <a:r>
              <a:rPr lang="en-US" altLang="zh-CN" dirty="0"/>
              <a:t>      n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单步执行</a:t>
            </a:r>
            <a:r>
              <a:rPr lang="zh-CN" altLang="en-US" dirty="0"/>
              <a:t>入</a:t>
            </a:r>
            <a:r>
              <a:rPr lang="zh-CN" altLang="zh-CN" dirty="0"/>
              <a:t>一条机器指令</a:t>
            </a:r>
            <a:r>
              <a:rPr lang="en-US" altLang="zh-CN" dirty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asm</a:t>
            </a:r>
            <a:r>
              <a:rPr lang="en-US" altLang="zh-CN" dirty="0"/>
              <a:t>/split/</a:t>
            </a:r>
            <a:r>
              <a:rPr lang="en-US" altLang="zh-CN" dirty="0" err="1"/>
              <a:t>regs</a:t>
            </a:r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 set disassembly-flavor   intel  </a:t>
            </a:r>
            <a:r>
              <a:rPr lang="zh-CN" altLang="en-US" dirty="0">
                <a:sym typeface="+mn-ea"/>
              </a:rPr>
              <a:t>改成</a:t>
            </a:r>
            <a:r>
              <a:rPr lang="en-US" altLang="zh-CN" dirty="0">
                <a:sym typeface="+mn-ea"/>
              </a:rPr>
              <a:t>Intel</a:t>
            </a:r>
            <a:r>
              <a:rPr lang="zh-CN" altLang="en-US" dirty="0">
                <a:sym typeface="+mn-ea"/>
              </a:rPr>
              <a:t>格式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4268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5791200"/>
          </a:xfrm>
        </p:spPr>
        <p:txBody>
          <a:bodyPr/>
          <a:lstStyle/>
          <a:p>
            <a:r>
              <a:rPr lang="en-US" altLang="zh-CN" sz="2800" dirty="0"/>
              <a:t>4. </a:t>
            </a:r>
            <a:r>
              <a:rPr lang="zh-CN" altLang="en-US" sz="2800" dirty="0"/>
              <a:t>类型的数据存储：类型本质是空间 </a:t>
            </a:r>
            <a:r>
              <a:rPr lang="en-US" altLang="zh-CN" dirty="0" err="1"/>
              <a:t>sizeof</a:t>
            </a:r>
            <a:endParaRPr lang="en-US" altLang="zh-CN" sz="2400" dirty="0"/>
          </a:p>
          <a:p>
            <a:pPr lvl="1"/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下分别查看</a:t>
            </a:r>
            <a:r>
              <a:rPr lang="en-US" altLang="zh-CN" dirty="0"/>
              <a:t>32/64</a:t>
            </a:r>
            <a:r>
              <a:rPr lang="zh-CN" altLang="en-US" dirty="0"/>
              <a:t>位模式的各类型所占字节数</a:t>
            </a:r>
            <a:r>
              <a:rPr lang="en-US" altLang="zh-CN" dirty="0"/>
              <a:t>:char/short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 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CB</a:t>
            </a:r>
            <a:r>
              <a:rPr lang="zh-CN" altLang="en-US" dirty="0"/>
              <a:t>或</a:t>
            </a:r>
            <a:r>
              <a:rPr lang="en-US" altLang="zh-CN" dirty="0"/>
              <a:t>GCC/GDB</a:t>
            </a:r>
            <a:r>
              <a:rPr lang="zh-CN" altLang="en-US" dirty="0"/>
              <a:t>下</a:t>
            </a:r>
            <a:r>
              <a:rPr lang="en-US" altLang="zh-CN" dirty="0"/>
              <a:t>32/64</a:t>
            </a:r>
            <a:r>
              <a:rPr lang="zh-CN" altLang="en-US" dirty="0"/>
              <a:t>位模式下查看。   画一个表格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 err="1"/>
              <a:t>sizeof</a:t>
            </a:r>
            <a:r>
              <a:rPr lang="zh-CN" altLang="en-US" dirty="0"/>
              <a:t>是函数吗？  通过</a:t>
            </a:r>
            <a:r>
              <a:rPr lang="en-US" altLang="zh-CN" dirty="0" err="1"/>
              <a:t>cpp</a:t>
            </a:r>
            <a:r>
              <a:rPr lang="zh-CN" altLang="en-US" dirty="0"/>
              <a:t>预处理文件</a:t>
            </a:r>
            <a:r>
              <a:rPr lang="en-US" altLang="zh-CN" dirty="0"/>
              <a:t>.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看</a:t>
            </a: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本质。</a:t>
            </a:r>
          </a:p>
          <a:p>
            <a:r>
              <a:rPr lang="en-US" altLang="zh-CN" sz="2800" dirty="0"/>
              <a:t>5. </a:t>
            </a:r>
            <a:r>
              <a:rPr lang="zh-CN" altLang="en-US" sz="2800" dirty="0"/>
              <a:t>探索数据存储的位置：地址！（</a:t>
            </a:r>
            <a:r>
              <a:rPr lang="en-US" altLang="zh-CN" sz="2800" dirty="0"/>
              <a:t>Linux 32</a:t>
            </a:r>
            <a:r>
              <a:rPr lang="zh-CN" altLang="en-US" sz="2800" dirty="0"/>
              <a:t>位）</a:t>
            </a:r>
            <a:endParaRPr lang="en-US" altLang="zh-CN" sz="2800" dirty="0"/>
          </a:p>
          <a:p>
            <a:pPr lvl="1"/>
            <a:r>
              <a:rPr lang="zh-CN" altLang="en-US" dirty="0"/>
              <a:t>常量：编写</a:t>
            </a:r>
            <a:r>
              <a:rPr lang="en-US" altLang="zh-CN" dirty="0"/>
              <a:t>C</a:t>
            </a:r>
            <a:r>
              <a:rPr lang="zh-CN" altLang="en-US" dirty="0"/>
              <a:t>子程序，全局变量</a:t>
            </a:r>
            <a:r>
              <a:rPr lang="en-US" altLang="zh-CN" dirty="0"/>
              <a:t>x=</a:t>
            </a:r>
            <a:r>
              <a:rPr lang="zh-CN" altLang="en-US" dirty="0"/>
              <a:t>整型常量</a:t>
            </a:r>
            <a:r>
              <a:rPr lang="en-US" altLang="zh-CN" dirty="0"/>
              <a:t>=-</a:t>
            </a:r>
            <a:r>
              <a:rPr lang="zh-CN" altLang="en-US" dirty="0"/>
              <a:t>学号（去掉字母）；局部变量</a:t>
            </a:r>
            <a:r>
              <a:rPr lang="en-US" altLang="zh-CN" dirty="0"/>
              <a:t>y=</a:t>
            </a:r>
            <a:r>
              <a:rPr lang="zh-CN" altLang="en-US" dirty="0"/>
              <a:t>浮点常量</a:t>
            </a:r>
            <a:r>
              <a:rPr lang="en-US" altLang="zh-CN" dirty="0"/>
              <a:t>=</a:t>
            </a:r>
            <a:r>
              <a:rPr lang="zh-CN" altLang="en-US" dirty="0"/>
              <a:t>身份证号（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）；静态局部变量</a:t>
            </a:r>
            <a:r>
              <a:rPr lang="en-US" altLang="zh-CN" dirty="0"/>
              <a:t>z=</a:t>
            </a:r>
            <a:r>
              <a:rPr lang="zh-CN" altLang="en-US" dirty="0"/>
              <a:t>字符串常量</a:t>
            </a:r>
            <a:r>
              <a:rPr lang="en-US" altLang="zh-CN" dirty="0"/>
              <a:t>=“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”</a:t>
            </a:r>
            <a:r>
              <a:rPr lang="zh-CN" altLang="en-US" dirty="0"/>
              <a:t>。用</a:t>
            </a:r>
            <a:r>
              <a:rPr lang="en-US" altLang="zh-CN" dirty="0" err="1"/>
              <a:t>printf</a:t>
            </a:r>
            <a:r>
              <a:rPr lang="zh-CN" altLang="en-US" dirty="0"/>
              <a:t>分行打印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。反汇编查看这些常量出现在内存什么段？每个字节内容？代码中的形式？截图说明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分析验证：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是什么阶段转换成补码与</a:t>
            </a:r>
            <a:r>
              <a:rPr lang="en-US" altLang="zh-CN" dirty="0"/>
              <a:t>ieee754</a:t>
            </a:r>
            <a:r>
              <a:rPr lang="zh-CN" altLang="en-US" dirty="0"/>
              <a:t>编码的？数值型常量与变量在存储空间上有什么区别！字符串型呢？ 常量表达式呢？</a:t>
            </a:r>
            <a:endParaRPr lang="en-US" altLang="zh-CN" dirty="0"/>
          </a:p>
          <a:p>
            <a:pPr lvl="1"/>
            <a:r>
              <a:rPr lang="en-US" altLang="zh-CN" dirty="0"/>
              <a:t>main</a:t>
            </a:r>
            <a:r>
              <a:rPr lang="zh-CN" altLang="en-US" dirty="0"/>
              <a:t>参数的位置：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 </a:t>
            </a:r>
            <a:r>
              <a:rPr lang="zh-CN" altLang="en-US" dirty="0"/>
              <a:t>分别作为参数传递给</a:t>
            </a:r>
            <a:r>
              <a:rPr lang="en-US" altLang="zh-CN" dirty="0"/>
              <a:t>main</a:t>
            </a:r>
            <a:r>
              <a:rPr lang="zh-CN" altLang="en-US" dirty="0"/>
              <a:t>函数，并打印！分析</a:t>
            </a:r>
            <a:r>
              <a:rPr lang="en-US" altLang="zh-CN" dirty="0"/>
              <a:t>main</a:t>
            </a:r>
            <a:r>
              <a:rPr lang="zh-CN" altLang="en-US" dirty="0"/>
              <a:t>参数在内存的位置以及存储形式（</a:t>
            </a:r>
            <a:r>
              <a:rPr lang="en-US" altLang="zh-CN" dirty="0" err="1"/>
              <a:t>argc</a:t>
            </a:r>
            <a:r>
              <a:rPr lang="en-US" altLang="zh-CN" dirty="0"/>
              <a:t>/</a:t>
            </a:r>
            <a:r>
              <a:rPr lang="en-US" altLang="zh-CN" dirty="0" err="1"/>
              <a:t>argv</a:t>
            </a:r>
            <a:r>
              <a:rPr lang="zh-CN" altLang="en-US" dirty="0"/>
              <a:t>）。 截图！</a:t>
            </a:r>
            <a:endParaRPr lang="en-US" altLang="zh-CN" dirty="0"/>
          </a:p>
          <a:p>
            <a:pPr lvl="1"/>
            <a:r>
              <a:rPr lang="zh-CN" altLang="en-US" dirty="0"/>
              <a:t>指针与字符串的区别： 全局变量 </a:t>
            </a:r>
            <a:r>
              <a:rPr lang="en-US" altLang="zh-CN" dirty="0"/>
              <a:t>char </a:t>
            </a:r>
            <a:r>
              <a:rPr lang="en-US" altLang="zh-CN" dirty="0" err="1"/>
              <a:t>cstr</a:t>
            </a:r>
            <a:r>
              <a:rPr lang="en-US" altLang="zh-CN" dirty="0"/>
              <a:t>[100]=“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”; char *</a:t>
            </a:r>
            <a:r>
              <a:rPr lang="en-US" altLang="zh-CN" dirty="0" err="1"/>
              <a:t>pstr</a:t>
            </a:r>
            <a:r>
              <a:rPr lang="en-US" altLang="zh-CN" dirty="0"/>
              <a:t>=“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“</a:t>
            </a:r>
            <a:r>
              <a:rPr lang="zh-CN" altLang="en-US" dirty="0"/>
              <a:t>。编程都复制为</a:t>
            </a:r>
            <a:r>
              <a:rPr lang="en-US" altLang="zh-CN" dirty="0"/>
              <a:t>”</a:t>
            </a:r>
            <a:r>
              <a:rPr lang="zh-CN" altLang="en-US" dirty="0"/>
              <a:t>身份证号</a:t>
            </a:r>
            <a:r>
              <a:rPr lang="en-US" altLang="zh-CN" dirty="0"/>
              <a:t>”</a:t>
            </a:r>
            <a:r>
              <a:rPr lang="zh-CN" altLang="en-US" dirty="0"/>
              <a:t>。有什么问题出现？</a:t>
            </a:r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28600"/>
            <a:ext cx="8915400" cy="6324600"/>
          </a:xfrm>
        </p:spPr>
        <p:txBody>
          <a:bodyPr/>
          <a:lstStyle/>
          <a:p>
            <a:r>
              <a:rPr lang="en-US" altLang="zh-CN" sz="2800" dirty="0"/>
              <a:t>6.</a:t>
            </a:r>
            <a:r>
              <a:rPr lang="zh-CN" altLang="en-US" sz="2800" dirty="0"/>
              <a:t>深入分析程序的编码</a:t>
            </a:r>
            <a:endParaRPr lang="en-US" altLang="zh-CN" sz="2800" dirty="0"/>
          </a:p>
          <a:p>
            <a:pPr lvl="1"/>
            <a:r>
              <a:rPr lang="zh-CN" altLang="en-US" sz="1800" b="1" dirty="0"/>
              <a:t>源程序的编码：和</a:t>
            </a:r>
            <a:r>
              <a:rPr lang="en-US" altLang="zh-CN" sz="1800" b="1" dirty="0"/>
              <a:t>OS</a:t>
            </a:r>
            <a:r>
              <a:rPr lang="zh-CN" altLang="en-US" sz="1800" b="1" dirty="0"/>
              <a:t>、编辑器、编译器相关，</a:t>
            </a:r>
            <a:r>
              <a:rPr lang="en-US" altLang="zh-CN" sz="1800" b="1" dirty="0"/>
              <a:t>Linux / windows/Mac </a:t>
            </a:r>
            <a:r>
              <a:rPr lang="zh-CN" altLang="en-US" sz="1800" b="1" dirty="0"/>
              <a:t>下的编码与回车处理不同，所以不同编码在不正确的使用环境下可能有编译以及错误输出。</a:t>
            </a:r>
            <a:endParaRPr lang="en-US" altLang="zh-CN" sz="1800" b="1" dirty="0"/>
          </a:p>
          <a:p>
            <a:pPr lvl="1"/>
            <a:r>
              <a:rPr lang="zh-CN" altLang="en-US" sz="1800" b="1" dirty="0"/>
              <a:t>分析验证：</a:t>
            </a:r>
            <a:r>
              <a:rPr lang="en-US" altLang="zh-CN" sz="1800" b="1" dirty="0"/>
              <a:t>VS/CB/GCC</a:t>
            </a:r>
            <a:r>
              <a:rPr lang="zh-CN" altLang="en-US" sz="1800" b="1" dirty="0"/>
              <a:t>下不同源程序编码是怎么处理的？</a:t>
            </a:r>
            <a:endParaRPr lang="en-US" altLang="zh-CN" sz="1800" b="1" dirty="0"/>
          </a:p>
          <a:p>
            <a:r>
              <a:rPr lang="en-US" altLang="zh-CN" dirty="0"/>
              <a:t>7.</a:t>
            </a:r>
            <a:r>
              <a:rPr lang="zh-CN" altLang="en-US" dirty="0"/>
              <a:t>深入研究</a:t>
            </a:r>
            <a:r>
              <a:rPr lang="en-US" altLang="zh-CN" dirty="0"/>
              <a:t>Unicode</a:t>
            </a:r>
            <a:r>
              <a:rPr lang="zh-CN" altLang="en-US" dirty="0"/>
              <a:t>与</a:t>
            </a:r>
            <a:r>
              <a:rPr lang="en-US" altLang="zh-CN" dirty="0"/>
              <a:t>UTF-8</a:t>
            </a:r>
            <a:r>
              <a:rPr lang="zh-CN" altLang="en-US" dirty="0"/>
              <a:t>编码（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Unicode.org  </a:t>
            </a:r>
            <a:r>
              <a:rPr lang="zh-CN" altLang="en-US" dirty="0"/>
              <a:t>学习！ </a:t>
            </a:r>
            <a:r>
              <a:rPr lang="en-US" altLang="zh-CN" dirty="0"/>
              <a:t>Code chart       CJK:   U4E00.PDF </a:t>
            </a:r>
            <a:r>
              <a:rPr lang="zh-CN" altLang="en-US" dirty="0"/>
              <a:t>基本多文种平面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https://blog.csdn.net/oyji1992/article/details/80030366</a:t>
            </a:r>
            <a:r>
              <a:rPr lang="en-US" altLang="zh-CN" dirty="0"/>
              <a:t>   </a:t>
            </a:r>
            <a:r>
              <a:rPr lang="en-US" altLang="zh-CN" b="1" dirty="0"/>
              <a:t>17</a:t>
            </a:r>
            <a:r>
              <a:rPr lang="zh-CN" altLang="en-US" dirty="0"/>
              <a:t>个平面</a:t>
            </a:r>
            <a:endParaRPr lang="en-US" altLang="zh-CN" dirty="0"/>
          </a:p>
          <a:p>
            <a:pPr lvl="1"/>
            <a:r>
              <a:rPr lang="en-US" altLang="zh-CN" dirty="0"/>
              <a:t>UTF-8</a:t>
            </a:r>
            <a:r>
              <a:rPr lang="zh-CN" altLang="en-US" dirty="0"/>
              <a:t>是</a:t>
            </a:r>
            <a:r>
              <a:rPr lang="en-US" altLang="zh-CN" dirty="0"/>
              <a:t>Unicode</a:t>
            </a:r>
            <a:r>
              <a:rPr lang="zh-CN" altLang="en-US" dirty="0"/>
              <a:t>的一种编码方式，</a:t>
            </a:r>
            <a:r>
              <a:rPr lang="en-US" altLang="zh-CN" dirty="0"/>
              <a:t>C</a:t>
            </a:r>
            <a:r>
              <a:rPr lang="zh-CN" altLang="en-US" dirty="0"/>
              <a:t>有各种编码转换函数</a:t>
            </a:r>
            <a:endParaRPr lang="en-US" altLang="zh-CN" dirty="0"/>
          </a:p>
          <a:p>
            <a:pPr lvl="1"/>
            <a:r>
              <a:rPr lang="en-US" altLang="zh-CN" dirty="0"/>
              <a:t>//0000 0000 – 0000 007F: 	0xxxxxxx                                     7</a:t>
            </a:r>
            <a:r>
              <a:rPr lang="zh-CN" altLang="zh-CN" dirty="0"/>
              <a:t>位 </a:t>
            </a:r>
            <a:r>
              <a:rPr lang="en-US" altLang="zh-CN" dirty="0"/>
              <a:t>                   </a:t>
            </a:r>
            <a:endParaRPr lang="zh-CN" altLang="zh-CN" dirty="0"/>
          </a:p>
          <a:p>
            <a:pPr lvl="1"/>
            <a:r>
              <a:rPr lang="en-US" altLang="zh-CN" dirty="0"/>
              <a:t>//0000 0080 – 0000 07FF: 	110xxxxx 10xxxxxx		11 </a:t>
            </a:r>
            <a:r>
              <a:rPr lang="zh-CN" altLang="zh-CN" dirty="0"/>
              <a:t>位</a:t>
            </a:r>
          </a:p>
          <a:p>
            <a:pPr lvl="1"/>
            <a:r>
              <a:rPr lang="en-US" altLang="zh-CN" dirty="0"/>
              <a:t>//0000 0800 – 0000 FFFF: 	1110xxxx 10xxxxxx </a:t>
            </a:r>
            <a:r>
              <a:rPr lang="en-US" altLang="zh-CN" dirty="0" err="1"/>
              <a:t>10xxxxxx</a:t>
            </a:r>
            <a:r>
              <a:rPr lang="en-US" altLang="zh-CN" dirty="0"/>
              <a:t>                  16</a:t>
            </a:r>
            <a:r>
              <a:rPr lang="zh-CN" altLang="zh-CN" dirty="0"/>
              <a:t>位</a:t>
            </a:r>
          </a:p>
          <a:p>
            <a:pPr lvl="1"/>
            <a:r>
              <a:rPr lang="en-US" altLang="zh-CN" dirty="0"/>
              <a:t>//0001 0000 -- 001F FFFF: 	11110xxx 10xxxxxx </a:t>
            </a:r>
            <a:r>
              <a:rPr lang="en-US" altLang="zh-CN" dirty="0" err="1"/>
              <a:t>10xxxxxx</a:t>
            </a:r>
            <a:r>
              <a:rPr lang="en-US" altLang="zh-CN" dirty="0"/>
              <a:t> </a:t>
            </a:r>
            <a:r>
              <a:rPr lang="en-US" altLang="zh-CN" dirty="0" err="1"/>
              <a:t>10xxxxxx</a:t>
            </a:r>
            <a:r>
              <a:rPr lang="en-US" altLang="zh-CN" dirty="0"/>
              <a:t>    21</a:t>
            </a:r>
            <a:r>
              <a:rPr lang="zh-CN" altLang="zh-CN" dirty="0"/>
              <a:t>位</a:t>
            </a:r>
          </a:p>
          <a:p>
            <a:pPr lvl="1"/>
            <a:r>
              <a:rPr lang="en-US" altLang="zh-CN" dirty="0"/>
              <a:t>//</a:t>
            </a:r>
            <a:r>
              <a:rPr lang="zh-CN" altLang="zh-CN" dirty="0"/>
              <a:t>常用汉字</a:t>
            </a:r>
            <a:r>
              <a:rPr lang="en-US" altLang="zh-CN" dirty="0" err="1"/>
              <a:t>cjk</a:t>
            </a:r>
            <a:r>
              <a:rPr lang="en-US" altLang="zh-CN" dirty="0"/>
              <a:t> 4e00-9fbf </a:t>
            </a:r>
            <a:r>
              <a:rPr lang="zh-CN" altLang="zh-CN" dirty="0"/>
              <a:t>所以三个字节</a:t>
            </a:r>
            <a:r>
              <a:rPr lang="en-US" altLang="zh-CN" dirty="0"/>
              <a:t>,2</a:t>
            </a:r>
            <a:r>
              <a:rPr lang="zh-CN" altLang="zh-CN" dirty="0"/>
              <a:t>万多个中日韩汉字</a:t>
            </a:r>
          </a:p>
          <a:p>
            <a:pPr lvl="1"/>
            <a:r>
              <a:rPr lang="zh-CN" altLang="en-US" dirty="0"/>
              <a:t>编写子程序 </a:t>
            </a:r>
            <a:r>
              <a:rPr lang="en-US" altLang="zh-CN" dirty="0" err="1"/>
              <a:t>int</a:t>
            </a:r>
            <a:r>
              <a:rPr lang="en-US" altLang="zh-CN" dirty="0"/>
              <a:t> utf8len(char*) </a:t>
            </a:r>
            <a:r>
              <a:rPr lang="zh-CN" altLang="en-US" dirty="0"/>
              <a:t>返回字符个数（一个</a:t>
            </a:r>
            <a:r>
              <a:rPr lang="en-US" altLang="zh-CN" dirty="0"/>
              <a:t>utf8</a:t>
            </a:r>
            <a:r>
              <a:rPr lang="zh-CN" altLang="en-US" dirty="0"/>
              <a:t>编码一个字符）</a:t>
            </a:r>
            <a:endParaRPr lang="en-US" altLang="zh-CN" dirty="0"/>
          </a:p>
          <a:p>
            <a:pPr lvl="1"/>
            <a:r>
              <a:rPr lang="zh-CN" altLang="en-US" dirty="0"/>
              <a:t>分析验证字符串比较函数，不同编码的串按姓名排序的正确性！</a:t>
            </a:r>
            <a:endParaRPr lang="en-US" altLang="zh-CN" dirty="0"/>
          </a:p>
          <a:p>
            <a:pPr lvl="1"/>
            <a:r>
              <a:rPr lang="zh-CN" altLang="en-US" dirty="0"/>
              <a:t>讨论：按照姓氏笔画排序怎么实现呢？  输入法</a:t>
            </a:r>
            <a:r>
              <a:rPr lang="en-US" altLang="zh-CN" dirty="0"/>
              <a:t>/</a:t>
            </a:r>
            <a:r>
              <a:rPr lang="zh-CN" altLang="en-US" dirty="0"/>
              <a:t>显示打印软件中编码。</a:t>
            </a:r>
            <a:endParaRPr lang="en-US" altLang="zh-CN" dirty="0"/>
          </a:p>
          <a:p>
            <a:pPr lvl="1"/>
            <a:r>
              <a:rPr lang="zh-CN" altLang="en-US" dirty="0"/>
              <a:t>政治局常委们排的对吗？请你咨询下！！！！！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771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数据变换与输入输出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en-US" altLang="zh-CN" sz="2800" dirty="0" err="1"/>
              <a:t>Int</a:t>
            </a:r>
            <a:r>
              <a:rPr lang="en-US" altLang="zh-CN" sz="2800" dirty="0"/>
              <a:t>/float</a:t>
            </a:r>
            <a:r>
              <a:rPr lang="zh-CN" altLang="en-US" sz="2800" dirty="0"/>
              <a:t>与</a:t>
            </a:r>
            <a:r>
              <a:rPr lang="en-US" altLang="zh-CN" sz="2800" dirty="0"/>
              <a:t>char*</a:t>
            </a:r>
            <a:r>
              <a:rPr lang="zh-CN" altLang="en-US" sz="2800" dirty="0"/>
              <a:t>的转换情景：</a:t>
            </a:r>
            <a:endParaRPr lang="en-US" altLang="zh-CN" sz="2800" dirty="0"/>
          </a:p>
          <a:p>
            <a:pPr lvl="1"/>
            <a:r>
              <a:rPr lang="zh-CN" altLang="en-US" sz="2400" dirty="0"/>
              <a:t>编译器碰到的常数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的实现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cs_atoi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cs_atof</a:t>
            </a:r>
            <a:r>
              <a:rPr lang="en-US" altLang="zh-CN" sz="2800" dirty="0"/>
              <a:t>  </a:t>
            </a:r>
            <a:r>
              <a:rPr lang="zh-CN" altLang="en-US" sz="2800" dirty="0"/>
              <a:t>字符串转正数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语言内置函数如</a:t>
            </a:r>
            <a:r>
              <a:rPr lang="en-US" altLang="zh-CN" sz="2400" dirty="0" err="1"/>
              <a:t>sprintf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atoi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scanf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cs_itoa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cs_ftoa</a:t>
            </a:r>
            <a:r>
              <a:rPr lang="en-US" altLang="zh-CN" sz="2800" dirty="0"/>
              <a:t>  </a:t>
            </a:r>
            <a:r>
              <a:rPr lang="zh-CN" altLang="en-US" sz="2800" dirty="0"/>
              <a:t>正数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浮点数转字符串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</a:t>
            </a:r>
            <a:r>
              <a:rPr lang="en-US" altLang="zh-CN" sz="2400" dirty="0" err="1"/>
              <a:t>itoa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sprintf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printf</a:t>
            </a:r>
            <a:endParaRPr lang="en-US" altLang="zh-CN" sz="2400" dirty="0"/>
          </a:p>
          <a:p>
            <a:r>
              <a:rPr lang="zh-CN" altLang="en-US" sz="2800" dirty="0"/>
              <a:t>讨论：</a:t>
            </a:r>
            <a:r>
              <a:rPr lang="en-US" altLang="zh-CN" sz="2800" dirty="0"/>
              <a:t>OS</a:t>
            </a:r>
            <a:r>
              <a:rPr lang="zh-CN" altLang="en-US" sz="2800" dirty="0"/>
              <a:t>的函数对输入输出的数据有类型要求吗？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整数表示与运算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204913"/>
            <a:ext cx="8594725" cy="1995487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为多少时会出错（错误要处理）</a:t>
            </a:r>
          </a:p>
          <a:p>
            <a:pPr lvl="1"/>
            <a:r>
              <a:rPr lang="zh-CN" altLang="en-US" dirty="0"/>
              <a:t>先用递归程序实现，会出现什么问题？    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8……</a:t>
            </a:r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程序，验证</a:t>
            </a:r>
            <a:r>
              <a:rPr lang="en-US" altLang="zh-CN" dirty="0"/>
              <a:t>C</a:t>
            </a:r>
            <a:r>
              <a:rPr lang="zh-CN" altLang="en-US" dirty="0"/>
              <a:t>语言中整数除以</a:t>
            </a:r>
            <a:r>
              <a:rPr lang="en-US" altLang="zh-CN" dirty="0"/>
              <a:t>0/</a:t>
            </a:r>
            <a:r>
              <a:rPr lang="zh-CN" altLang="en-US" dirty="0"/>
              <a:t>极小浮点数后果，截图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96875" y="3200400"/>
            <a:ext cx="82535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dirty="0"/>
              <a:t>10.</a:t>
            </a:r>
            <a:r>
              <a:rPr lang="zh-CN" altLang="en-US" dirty="0"/>
              <a:t>千年虫</a:t>
            </a:r>
            <a:r>
              <a:rPr lang="en-US" altLang="zh-CN" dirty="0"/>
              <a:t>/</a:t>
            </a:r>
            <a:r>
              <a:rPr lang="zh-CN" altLang="en-US" dirty="0"/>
              <a:t>万年虫模拟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83522" y="3962400"/>
            <a:ext cx="85947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2000</a:t>
            </a:r>
            <a:r>
              <a:rPr lang="zh-CN" altLang="en-US" kern="0" dirty="0"/>
              <a:t>年问题：年份而已，只有两位，问题是什么？怎么解决</a:t>
            </a:r>
            <a:endParaRPr lang="en-US" altLang="zh-CN" kern="0" dirty="0"/>
          </a:p>
          <a:p>
            <a:r>
              <a:rPr lang="en-US" altLang="zh-CN" kern="0" dirty="0"/>
              <a:t>9999</a:t>
            </a:r>
            <a:r>
              <a:rPr lang="zh-CN" altLang="en-US" kern="0" dirty="0"/>
              <a:t>年问题：</a:t>
            </a:r>
            <a:r>
              <a:rPr lang="en-US" altLang="zh-CN" kern="0" dirty="0"/>
              <a:t>4</a:t>
            </a:r>
            <a:r>
              <a:rPr lang="zh-CN" altLang="en-US" kern="0" dirty="0"/>
              <a:t>位年份，问题是什么？怎么解决？  </a:t>
            </a:r>
            <a:endParaRPr lang="en-US" altLang="zh-CN" kern="0" dirty="0"/>
          </a:p>
          <a:p>
            <a:pPr lvl="1"/>
            <a:r>
              <a:rPr lang="zh-CN" altLang="en-US" kern="0" dirty="0"/>
              <a:t>请在</a:t>
            </a:r>
            <a:r>
              <a:rPr lang="en-US" altLang="zh-CN" kern="0" dirty="0"/>
              <a:t>BIOS</a:t>
            </a:r>
            <a:r>
              <a:rPr lang="zh-CN" altLang="en-US" kern="0" dirty="0"/>
              <a:t>与</a:t>
            </a:r>
            <a:r>
              <a:rPr lang="en-US" altLang="zh-CN" kern="0" dirty="0"/>
              <a:t>OS</a:t>
            </a:r>
            <a:r>
              <a:rPr lang="zh-CN" altLang="en-US" kern="0" dirty="0"/>
              <a:t>中验证你的机器到底会有什么问题？</a:t>
            </a:r>
            <a:r>
              <a:rPr lang="zh-CN" altLang="en-US" kern="0" dirty="0">
                <a:solidFill>
                  <a:srgbClr val="FF0000"/>
                </a:solidFill>
              </a:rPr>
              <a:t>改不了？</a:t>
            </a:r>
            <a:r>
              <a:rPr lang="en-US" altLang="zh-CN" kern="0" dirty="0"/>
              <a:t>C</a:t>
            </a:r>
            <a:r>
              <a:rPr lang="zh-CN" altLang="en-US" kern="0" dirty="0"/>
              <a:t>语言中日期时间的设置与读取函数，分析下结构体的数据类型，改下试试</a:t>
            </a:r>
            <a:endParaRPr lang="en-US" altLang="zh-CN" kern="0" dirty="0"/>
          </a:p>
          <a:p>
            <a:r>
              <a:rPr lang="en-US" altLang="zh-CN" kern="0" dirty="0"/>
              <a:t>2038</a:t>
            </a:r>
            <a:r>
              <a:rPr lang="zh-CN" altLang="en-US" kern="0" dirty="0"/>
              <a:t>年问题：</a:t>
            </a:r>
            <a:r>
              <a:rPr lang="en-US" altLang="zh-CN" kern="0" dirty="0"/>
              <a:t>32</a:t>
            </a:r>
            <a:r>
              <a:rPr lang="zh-CN" altLang="en-US" kern="0" dirty="0"/>
              <a:t>位系统计算机</a:t>
            </a:r>
            <a:r>
              <a:rPr lang="en-US" altLang="zh-CN" kern="0" dirty="0" err="1"/>
              <a:t>posix</a:t>
            </a:r>
            <a:r>
              <a:rPr lang="zh-CN" altLang="en-US" kern="0" dirty="0"/>
              <a:t>时间获取与</a:t>
            </a:r>
            <a:r>
              <a:rPr lang="en-US" altLang="zh-CN" kern="0" dirty="0" err="1"/>
              <a:t>int</a:t>
            </a:r>
            <a:r>
              <a:rPr lang="zh-CN" altLang="en-US" kern="0" dirty="0"/>
              <a:t>的计数问题</a:t>
            </a:r>
            <a:endParaRPr lang="en-US" altLang="zh-CN" kern="0" dirty="0"/>
          </a:p>
          <a:p>
            <a:pPr lvl="1"/>
            <a:r>
              <a:rPr lang="zh-CN" altLang="en-US" kern="0" dirty="0"/>
              <a:t>请在</a:t>
            </a:r>
            <a:r>
              <a:rPr lang="en-US" altLang="zh-CN" kern="0" dirty="0"/>
              <a:t>BIOS</a:t>
            </a:r>
            <a:r>
              <a:rPr lang="zh-CN" altLang="en-US" kern="0" dirty="0"/>
              <a:t>与</a:t>
            </a:r>
            <a:r>
              <a:rPr lang="en-US" altLang="zh-CN" kern="0" dirty="0"/>
              <a:t>OS</a:t>
            </a:r>
            <a:r>
              <a:rPr lang="zh-CN" altLang="en-US" kern="0" dirty="0"/>
              <a:t>中验证你的机器到底会有什么问题？包括</a:t>
            </a:r>
            <a:r>
              <a:rPr lang="en-US" altLang="zh-CN" kern="0" dirty="0"/>
              <a:t>C</a:t>
            </a:r>
            <a:r>
              <a:rPr lang="zh-CN" altLang="en-US" kern="0" dirty="0"/>
              <a:t>中获取日期时间的函数。      会出问题吗？   </a:t>
            </a:r>
            <a:r>
              <a:rPr lang="en-US" altLang="zh-CN" kern="0" dirty="0"/>
              <a:t>32==》64    </a:t>
            </a:r>
            <a:r>
              <a:rPr lang="en-US" altLang="zh-CN" kern="0" dirty="0" err="1"/>
              <a:t>int</a:t>
            </a:r>
            <a:r>
              <a:rPr lang="en-US" altLang="zh-CN" kern="0" dirty="0"/>
              <a:t>=&gt;long</a:t>
            </a:r>
            <a:r>
              <a:rPr lang="zh-CN" altLang="en-US" kern="0" dirty="0"/>
              <a:t>。早都解决了</a:t>
            </a:r>
            <a:endParaRPr lang="en-US" altLang="zh-CN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3810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8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156735"/>
            <a:ext cx="8253582" cy="7620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11.</a:t>
            </a:r>
            <a:r>
              <a:rPr lang="zh-CN" altLang="en-US" dirty="0">
                <a:solidFill>
                  <a:srgbClr val="FF0000"/>
                </a:solidFill>
              </a:rPr>
              <a:t>浮点数据的表示与运算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190" y="766542"/>
            <a:ext cx="8594725" cy="3424458"/>
          </a:xfrm>
        </p:spPr>
        <p:txBody>
          <a:bodyPr/>
          <a:lstStyle/>
          <a:p>
            <a:pPr>
              <a:lnSpc>
                <a:spcPts val="2200"/>
              </a:lnSpc>
            </a:pPr>
            <a:r>
              <a:rPr lang="zh-CN" altLang="en-US" sz="2000" dirty="0"/>
              <a:t>按步骤写出</a:t>
            </a:r>
            <a:r>
              <a:rPr lang="en-US" altLang="zh-CN" sz="2000" dirty="0"/>
              <a:t>float</a:t>
            </a:r>
            <a:r>
              <a:rPr lang="zh-CN" altLang="en-US" sz="2000" dirty="0"/>
              <a:t>数</a:t>
            </a:r>
            <a:r>
              <a:rPr lang="en-US" altLang="zh-CN" sz="2000" dirty="0"/>
              <a:t>-10.1</a:t>
            </a:r>
            <a:r>
              <a:rPr lang="zh-CN" altLang="en-US" sz="2000" dirty="0"/>
              <a:t>在内存从低到高地址的字节值</a:t>
            </a:r>
            <a:r>
              <a:rPr lang="en-US" altLang="zh-CN" sz="2000" dirty="0"/>
              <a:t>-16</a:t>
            </a:r>
            <a:r>
              <a:rPr lang="zh-CN" altLang="en-US" sz="2000" dirty="0"/>
              <a:t>进制，（</a:t>
            </a:r>
            <a:r>
              <a:rPr lang="en-US" altLang="zh-CN" sz="2000" dirty="0"/>
              <a:t>10-2</a:t>
            </a:r>
            <a:r>
              <a:rPr lang="zh-CN" altLang="en-US" sz="2000" dirty="0"/>
              <a:t>转换、科学记数、尾数规格化与舍入、阶码表示、</a:t>
            </a:r>
            <a:r>
              <a:rPr lang="en-US" altLang="zh-CN" sz="2000" dirty="0"/>
              <a:t>754</a:t>
            </a:r>
            <a:r>
              <a:rPr lang="zh-CN" altLang="en-US" sz="2000" dirty="0"/>
              <a:t>格式、小端存储格式）编写子程序在内存验证，截图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构造多个</a:t>
            </a:r>
            <a:r>
              <a:rPr lang="en-US" altLang="zh-CN" sz="2000" dirty="0"/>
              <a:t>float</a:t>
            </a:r>
            <a:r>
              <a:rPr lang="zh-CN" altLang="en-US" sz="2000" dirty="0"/>
              <a:t>变量，分别存储</a:t>
            </a:r>
            <a:r>
              <a:rPr lang="en-US" altLang="zh-CN" sz="2000" dirty="0"/>
              <a:t>+0-0</a:t>
            </a:r>
            <a:r>
              <a:rPr lang="zh-CN" altLang="en-US" sz="2000" dirty="0"/>
              <a:t>，最小浮点正数，最大浮点正数、最小正的规格化浮点数、正无穷大、</a:t>
            </a:r>
            <a:r>
              <a:rPr lang="en-US" altLang="zh-CN" sz="2000" dirty="0"/>
              <a:t>Nan,</a:t>
            </a:r>
            <a:r>
              <a:rPr lang="zh-CN" altLang="en-US" sz="2000" dirty="0"/>
              <a:t>并用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最可能精确地打印每个数据（十进制</a:t>
            </a:r>
            <a:r>
              <a:rPr lang="en-US" altLang="zh-CN" sz="2000" dirty="0"/>
              <a:t>/16</a:t>
            </a:r>
            <a:r>
              <a:rPr lang="zh-CN" altLang="en-US" sz="2000" dirty="0"/>
              <a:t>进制）。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编写</a:t>
            </a:r>
            <a:r>
              <a:rPr lang="en-US" altLang="zh-CN" sz="2000" dirty="0"/>
              <a:t>C</a:t>
            </a:r>
            <a:r>
              <a:rPr lang="zh-CN" altLang="en-US" sz="2000" dirty="0"/>
              <a:t>程序，验证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</a:t>
            </a:r>
            <a:r>
              <a:rPr lang="en-US" altLang="zh-CN" sz="2000" dirty="0"/>
              <a:t>float</a:t>
            </a:r>
            <a:r>
              <a:rPr lang="zh-CN" altLang="en-US" sz="2000" dirty="0"/>
              <a:t>除以</a:t>
            </a:r>
            <a:r>
              <a:rPr lang="en-US" altLang="zh-CN" sz="2000" dirty="0"/>
              <a:t>0/</a:t>
            </a:r>
            <a:r>
              <a:rPr lang="zh-CN" altLang="en-US" sz="2000" dirty="0"/>
              <a:t>极小浮点数后果，截图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第</a:t>
            </a:r>
            <a:r>
              <a:rPr lang="en-US" altLang="zh-CN" sz="2000" dirty="0"/>
              <a:t>5</a:t>
            </a:r>
            <a:r>
              <a:rPr lang="zh-CN" altLang="en-US" sz="2000" dirty="0"/>
              <a:t>步骤的</a:t>
            </a:r>
            <a:r>
              <a:rPr lang="en-US" altLang="zh-CN" sz="2000" dirty="0"/>
              <a:t>x</a:t>
            </a:r>
            <a:r>
              <a:rPr lang="zh-CN" altLang="en-US" sz="2000" dirty="0"/>
              <a:t>变量，执行 </a:t>
            </a:r>
            <a:r>
              <a:rPr lang="en-US" altLang="zh-CN" sz="2000" dirty="0"/>
              <a:t>x=(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)(float)x </a:t>
            </a:r>
            <a:r>
              <a:rPr lang="zh-CN" altLang="en-US" sz="2000" dirty="0"/>
              <a:t>后结果为多少？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讨论</a:t>
            </a:r>
            <a:r>
              <a:rPr lang="en-US" altLang="zh-CN" sz="2000" dirty="0"/>
              <a:t>1</a:t>
            </a:r>
            <a:r>
              <a:rPr lang="zh-CN" altLang="en-US" sz="2000" dirty="0"/>
              <a:t>：到底有多少个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zh-CN" altLang="en-US" sz="2000" dirty="0"/>
              <a:t>可以用 </a:t>
            </a:r>
            <a:r>
              <a:rPr lang="en-US" altLang="zh-CN" sz="2000" dirty="0"/>
              <a:t>float </a:t>
            </a:r>
            <a:r>
              <a:rPr lang="zh-CN" altLang="en-US" sz="2000" dirty="0"/>
              <a:t>精确表示呢？是哪些？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讨论</a:t>
            </a:r>
            <a:r>
              <a:rPr lang="en-US" altLang="zh-CN" sz="2000" dirty="0"/>
              <a:t>2</a:t>
            </a:r>
            <a:r>
              <a:rPr lang="zh-CN" altLang="en-US" sz="2000" dirty="0"/>
              <a:t>：怎么验证</a:t>
            </a:r>
            <a:r>
              <a:rPr lang="en-US" altLang="zh-CN" sz="2000" dirty="0"/>
              <a:t>float</a:t>
            </a:r>
            <a:r>
              <a:rPr lang="zh-CN" altLang="en-US" sz="2000" dirty="0"/>
              <a:t>采用的向偶数舍入呢？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讨论</a:t>
            </a:r>
            <a:r>
              <a:rPr lang="en-US" altLang="zh-CN" sz="2000" dirty="0"/>
              <a:t>3</a:t>
            </a:r>
            <a:r>
              <a:rPr lang="zh-CN" altLang="en-US" sz="2000" dirty="0"/>
              <a:t>：人民币</a:t>
            </a:r>
            <a:r>
              <a:rPr lang="en-US" altLang="zh-CN" sz="2000" dirty="0"/>
              <a:t>0.01-0.99</a:t>
            </a:r>
            <a:r>
              <a:rPr lang="zh-CN" altLang="en-US" sz="2000" dirty="0"/>
              <a:t>元之间的十进制数，有多少个可用</a:t>
            </a:r>
            <a:r>
              <a:rPr lang="en-US" altLang="zh-CN" sz="2000" dirty="0"/>
              <a:t>float</a:t>
            </a:r>
            <a:r>
              <a:rPr lang="zh-CN" altLang="en-US" sz="2000" dirty="0"/>
              <a:t>精确表示？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-170234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57018" y="4191000"/>
            <a:ext cx="82535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12.</a:t>
            </a:r>
            <a:r>
              <a:rPr lang="zh-CN" altLang="en-US" dirty="0">
                <a:solidFill>
                  <a:srgbClr val="FF0000"/>
                </a:solidFill>
              </a:rPr>
              <a:t>探讨：</a:t>
            </a:r>
            <a:r>
              <a:rPr lang="en-US" altLang="zh-CN" dirty="0">
                <a:solidFill>
                  <a:srgbClr val="FF0000"/>
                </a:solidFill>
              </a:rPr>
              <a:t>Float</a:t>
            </a:r>
            <a:r>
              <a:rPr lang="zh-CN" altLang="en-US" dirty="0">
                <a:solidFill>
                  <a:srgbClr val="FF0000"/>
                </a:solidFill>
              </a:rPr>
              <a:t>的微观与宏观世界</a:t>
            </a:r>
          </a:p>
        </p:txBody>
      </p:sp>
      <p:sp>
        <p:nvSpPr>
          <p:cNvPr id="6" name="矩形 5"/>
          <p:cNvSpPr/>
          <p:nvPr/>
        </p:nvSpPr>
        <p:spPr>
          <a:xfrm>
            <a:off x="384276" y="4770990"/>
            <a:ext cx="840598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按照阶码区域写出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float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的最大密度区域范围及其密度，最小密度区域及其密度（区域长度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表示的浮点个数）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锱铢必究的微观世界：能够区别最小的变化是多少？用十进制表示这个变化是多少（十进制科学记数法）？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心系宇宙的宏观世界：那心得有多粗呢？十进制科学记数法呢？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讨论：怎么比较两个浮点数的大小呢？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95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 </a:t>
            </a:r>
            <a:r>
              <a:rPr lang="zh-CN" altLang="en-US" dirty="0"/>
              <a:t>舍尾平衡的讨论：当天税务局长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zh-CN" altLang="en-US" sz="2800" dirty="0"/>
              <a:t>全国税收是从一个个单位</a:t>
            </a:r>
            <a:r>
              <a:rPr lang="en-US" altLang="zh-CN" sz="2800" dirty="0"/>
              <a:t>/</a:t>
            </a:r>
            <a:r>
              <a:rPr lang="zh-CN" altLang="en-US" sz="2800" dirty="0"/>
              <a:t>个人的每一笔消费</a:t>
            </a:r>
            <a:r>
              <a:rPr lang="en-US" altLang="zh-CN" sz="2800" dirty="0"/>
              <a:t>/</a:t>
            </a:r>
            <a:r>
              <a:rPr lang="zh-CN" altLang="en-US" sz="2800" dirty="0"/>
              <a:t>营收等计算出来的。</a:t>
            </a:r>
            <a:endParaRPr lang="en-US" altLang="zh-CN" sz="2800" dirty="0"/>
          </a:p>
          <a:p>
            <a:r>
              <a:rPr lang="zh-CN" altLang="en-US" sz="2800" dirty="0"/>
              <a:t>不同时间段、不同行业、不同县市省国的统计口径不同，最后的统计数据也不一样，经常出现分项数据的和与总数不一致的情况。</a:t>
            </a:r>
            <a:endParaRPr lang="en-US" altLang="zh-CN" sz="2800" dirty="0"/>
          </a:p>
          <a:p>
            <a:r>
              <a:rPr lang="zh-CN" altLang="en-US" sz="2800" dirty="0"/>
              <a:t>浮点数的二进制表示，导致有精度问题。浮点数据的密度不同，也导致数据的精度。</a:t>
            </a:r>
            <a:endParaRPr lang="en-US" altLang="zh-CN" sz="2800" dirty="0"/>
          </a:p>
          <a:p>
            <a:r>
              <a:rPr lang="zh-CN" altLang="en-US" sz="2800" dirty="0"/>
              <a:t>不要找借口、不要推脱！</a:t>
            </a:r>
            <a:endParaRPr lang="en-US" altLang="zh-CN" sz="2800" dirty="0"/>
          </a:p>
          <a:p>
            <a:r>
              <a:rPr lang="zh-CN" altLang="en-US" sz="2800" dirty="0"/>
              <a:t>设计一套完美的舍尾平衡算法吧！！！！！！！！</a:t>
            </a:r>
            <a:endParaRPr lang="en-US" altLang="zh-CN" sz="2800" dirty="0"/>
          </a:p>
          <a:p>
            <a:r>
              <a:rPr lang="en-US" altLang="zh-CN" sz="2800" dirty="0"/>
              <a:t>…………………………………………………………………………………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06351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3</a:t>
            </a:r>
            <a:r>
              <a:rPr lang="zh-CN" altLang="en-US" dirty="0"/>
              <a:t>周内提交至课代表并打包给授课教师。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个文件包，课代表提交</a:t>
            </a:r>
            <a:r>
              <a:rPr lang="en-US" altLang="zh-CN" dirty="0"/>
              <a:t>1</a:t>
            </a:r>
            <a:r>
              <a:rPr lang="zh-CN" altLang="en-US"/>
              <a:t>个</a:t>
            </a:r>
            <a:r>
              <a:rPr lang="zh-CN" altLang="en-US" dirty="0"/>
              <a:t>包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imgsa.baidu.com/timg?image&amp;quality=80&amp;size=b9999_10000&amp;sec=1569376998749&amp;di=3805e9dff56819cdc8d296af5ab7ca58&amp;imgtype=0&amp;src=http%3A%2F%2Fimg.mp.itc.cn%2Fupload%2F20160829%2F71afebad0d2a4127aacde5ed1807af6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2843"/>
            <a:ext cx="257633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imgsa.baidu.com/timg?image&amp;quality=80&amp;size=b9999_10000&amp;sec=1569377026737&amp;di=d3af2481c68b8d07932c546c45f1a37f&amp;imgtype=0&amp;src=http%3A%2F%2Fs3.sinaimg.cn%2Fmw690%2F001oEuZmzy7m6M5v1L442%266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25" y="1442843"/>
            <a:ext cx="2658577" cy="497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imgsa.baidu.com/timg?image&amp;quality=80&amp;size=b9999_10000&amp;sec=1569377133143&amp;di=abe634a4f2e367a9d70338a9304e1663&amp;imgtype=0&amp;src=http%3A%2F%2Fgss0.baidu.com%2F-fo3dSag_xI4khGko9WTAnF6hhy%2Fzhidao%2Fpic%2Fitem%2F6a600c338744ebf81c1e1167dcf9d72a6059a77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64" y="304361"/>
            <a:ext cx="54292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 bwMode="auto">
          <a:xfrm>
            <a:off x="3393906" y="1752600"/>
            <a:ext cx="254954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调试箴言：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r>
              <a:rPr lang="zh-CN" altLang="en-US" dirty="0">
                <a:solidFill>
                  <a:srgbClr val="FF0000"/>
                </a:solidFill>
              </a:rPr>
              <a:t>没病不死人！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 bwMode="auto">
          <a:xfrm>
            <a:off x="3393906" y="3957443"/>
            <a:ext cx="2549546" cy="213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计算机也会错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相信机器   死的快！</a:t>
            </a:r>
          </a:p>
        </p:txBody>
      </p:sp>
    </p:spTree>
    <p:extLst>
      <p:ext uri="{BB962C8B-B14F-4D97-AF65-F5344CB8AC3E}">
        <p14:creationId xmlns:p14="http://schemas.microsoft.com/office/powerpoint/2010/main" val="117195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熟练掌握计算机系统的数据表示与数据运算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C</a:t>
            </a:r>
            <a:r>
              <a:rPr lang="zh-CN" altLang="en-US" dirty="0"/>
              <a:t>程序深入理解计算机运算器的底层实现与优化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VS/CB/GCC</a:t>
            </a:r>
            <a:r>
              <a:rPr lang="zh-CN" altLang="en-US" dirty="0"/>
              <a:t>等工具的使用技巧与注意事项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任课教师：史先俊</a:t>
            </a:r>
            <a:endParaRPr lang="en-US" altLang="zh-CN" dirty="0"/>
          </a:p>
          <a:p>
            <a:pPr lvl="1"/>
            <a:r>
              <a:rPr lang="zh-CN" altLang="en-US" dirty="0"/>
              <a:t>实验室教师：王晴、王宇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：田成、唐儒星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1837101</a:t>
            </a:r>
            <a:r>
              <a:rPr lang="zh-CN" altLang="en-US" dirty="0"/>
              <a:t>、</a:t>
            </a:r>
            <a:r>
              <a:rPr lang="en-US" altLang="zh-CN" dirty="0"/>
              <a:t>1837102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13:00-15:30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sizeof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以及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CB/GCC</a:t>
            </a:r>
            <a:r>
              <a:rPr lang="zh-CN" altLang="en-US" dirty="0"/>
              <a:t>下获得</a:t>
            </a:r>
            <a:r>
              <a:rPr lang="en-US" altLang="zh-CN" dirty="0"/>
              <a:t>C</a:t>
            </a:r>
            <a:r>
              <a:rPr lang="zh-CN" altLang="en-US" dirty="0"/>
              <a:t>语言每一类型在</a:t>
            </a:r>
            <a:r>
              <a:rPr lang="en-US" altLang="zh-CN" dirty="0"/>
              <a:t>32/64</a:t>
            </a:r>
            <a:r>
              <a:rPr lang="zh-CN" altLang="en-US" dirty="0"/>
              <a:t>位模式下的空间大小</a:t>
            </a:r>
            <a:endParaRPr lang="en-US" altLang="zh-CN" dirty="0"/>
          </a:p>
          <a:p>
            <a:pPr lvl="1"/>
            <a:r>
              <a:rPr lang="en-US" altLang="zh-CN" dirty="0"/>
              <a:t>Char 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</a:t>
            </a:r>
          </a:p>
          <a:p>
            <a:pPr lvl="1"/>
            <a:r>
              <a:rPr lang="zh-CN" altLang="en-US" dirty="0"/>
              <a:t>先用递归程序实现，会出现什么问题？</a:t>
            </a:r>
            <a:endParaRPr lang="en-US" altLang="zh-CN" dirty="0"/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写出</a:t>
            </a:r>
            <a:r>
              <a:rPr lang="en-US" altLang="zh-CN" dirty="0"/>
              <a:t>float/double</a:t>
            </a:r>
            <a:r>
              <a:rPr lang="zh-CN" altLang="en-US" dirty="0"/>
              <a:t>类型最小的正数、最大的正数（非无穷）</a:t>
            </a:r>
            <a:endParaRPr lang="en-US" altLang="zh-CN" dirty="0"/>
          </a:p>
          <a:p>
            <a:r>
              <a:rPr lang="zh-CN" altLang="en-US" dirty="0"/>
              <a:t>按步骤写出</a:t>
            </a:r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-10.1</a:t>
            </a:r>
            <a:r>
              <a:rPr lang="zh-CN" altLang="en-US" dirty="0"/>
              <a:t>在内存从低到高地址的字节值</a:t>
            </a:r>
            <a:r>
              <a:rPr lang="en-US" altLang="zh-CN" dirty="0"/>
              <a:t>-16</a:t>
            </a:r>
            <a:r>
              <a:rPr lang="zh-CN" altLang="en-US" dirty="0"/>
              <a:t>进制</a:t>
            </a:r>
            <a:endParaRPr lang="en-US" altLang="zh-CN" dirty="0"/>
          </a:p>
          <a:p>
            <a:r>
              <a:rPr lang="zh-CN" altLang="en-US" dirty="0"/>
              <a:t>按照阶码区域写出</a:t>
            </a:r>
            <a:r>
              <a:rPr lang="en-US" altLang="zh-CN" dirty="0"/>
              <a:t>float</a:t>
            </a:r>
            <a:r>
              <a:rPr lang="zh-CN" altLang="en-US" dirty="0"/>
              <a:t>的最大密度区域范围及其密度，最小密度区域及其密度（区域长度</a:t>
            </a:r>
            <a:r>
              <a:rPr lang="en-US" altLang="zh-CN" dirty="0"/>
              <a:t>/</a:t>
            </a:r>
            <a:r>
              <a:rPr lang="zh-CN" altLang="en-US" dirty="0"/>
              <a:t>表示的浮点个数）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 err="1"/>
              <a:t>CodeBlocks</a:t>
            </a:r>
            <a:r>
              <a:rPr lang="zh-CN" altLang="en-US" dirty="0"/>
              <a:t>（为以后编程调试准备</a:t>
            </a:r>
            <a:r>
              <a:rPr lang="en-US" altLang="zh-CN" dirty="0"/>
              <a:t>—</a:t>
            </a:r>
            <a:r>
              <a:rPr lang="zh-CN" altLang="en-US" dirty="0"/>
              <a:t>可省略）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位编译与运行环境（为</a:t>
            </a:r>
            <a:r>
              <a:rPr lang="en-US" altLang="zh-CN" dirty="0"/>
              <a:t>32</a:t>
            </a:r>
            <a:r>
              <a:rPr lang="zh-CN" altLang="en-US" dirty="0"/>
              <a:t>位程序运行与反编译准备）</a:t>
            </a:r>
            <a:endParaRPr lang="en-US" altLang="zh-CN" dirty="0"/>
          </a:p>
          <a:p>
            <a:r>
              <a:rPr lang="en-US" altLang="zh-CN" dirty="0"/>
              <a:t>2.Windows </a:t>
            </a:r>
            <a:r>
              <a:rPr lang="zh-CN" altLang="en-US" dirty="0"/>
              <a:t>环境下开发工具使用</a:t>
            </a:r>
            <a:endParaRPr lang="en-US" altLang="zh-CN" dirty="0"/>
          </a:p>
          <a:p>
            <a:pPr lvl="1"/>
            <a:r>
              <a:rPr lang="zh-CN" altLang="en-US" dirty="0"/>
              <a:t>解决方案</a:t>
            </a:r>
            <a:r>
              <a:rPr lang="en-US" altLang="zh-CN" dirty="0"/>
              <a:t>-&gt;</a:t>
            </a:r>
            <a:r>
              <a:rPr lang="zh-CN" altLang="en-US" dirty="0"/>
              <a:t>工程</a:t>
            </a:r>
            <a:r>
              <a:rPr lang="en-US" altLang="zh-CN" dirty="0"/>
              <a:t>-&gt;</a:t>
            </a:r>
            <a:r>
              <a:rPr lang="zh-CN" altLang="en-US" dirty="0"/>
              <a:t>源程序</a:t>
            </a:r>
            <a:r>
              <a:rPr lang="en-US" altLang="zh-CN" dirty="0"/>
              <a:t>-&gt;</a:t>
            </a:r>
            <a:r>
              <a:rPr lang="zh-CN" altLang="en-US" dirty="0"/>
              <a:t>头文件</a:t>
            </a:r>
            <a:r>
              <a:rPr lang="en-US" altLang="zh-CN" dirty="0"/>
              <a:t>/</a:t>
            </a:r>
            <a:r>
              <a:rPr lang="zh-CN" altLang="en-US" dirty="0"/>
              <a:t>资源文件等的软件工程理念</a:t>
            </a:r>
            <a:endParaRPr lang="en-US" altLang="zh-CN" dirty="0"/>
          </a:p>
          <a:p>
            <a:pPr lvl="1"/>
            <a:r>
              <a:rPr lang="en-US" altLang="zh-CN" dirty="0"/>
              <a:t>Visual Studio 2019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x86/x64</a:t>
            </a:r>
            <a:r>
              <a:rPr lang="zh-CN" altLang="en-US" dirty="0"/>
              <a:t>切换下看看</a:t>
            </a:r>
            <a:endParaRPr lang="en-US" altLang="zh-CN" dirty="0"/>
          </a:p>
          <a:p>
            <a:pPr lvl="2"/>
            <a:r>
              <a:rPr lang="en-US" altLang="zh-CN" dirty="0" err="1"/>
              <a:t>scanf</a:t>
            </a:r>
            <a:r>
              <a:rPr lang="en-US" altLang="zh-CN" dirty="0"/>
              <a:t> </a:t>
            </a:r>
            <a:r>
              <a:rPr lang="zh-CN" altLang="en-US" dirty="0"/>
              <a:t>问题与解决、各类开关的含义</a:t>
            </a:r>
            <a:endParaRPr lang="en-US" altLang="zh-CN" dirty="0"/>
          </a:p>
          <a:p>
            <a:pPr lvl="2"/>
            <a:r>
              <a:rPr lang="zh-CN" altLang="en-US" dirty="0"/>
              <a:t>调试查看各类寄存器、变量</a:t>
            </a:r>
            <a:r>
              <a:rPr lang="en-US" altLang="zh-CN" dirty="0"/>
              <a:t>/</a:t>
            </a:r>
            <a:r>
              <a:rPr lang="zh-CN" altLang="en-US" dirty="0"/>
              <a:t>参数、汇编与机器代码、堆栈等等</a:t>
            </a:r>
            <a:endParaRPr lang="en-US" altLang="zh-CN" dirty="0"/>
          </a:p>
          <a:p>
            <a:pPr lvl="2"/>
            <a:r>
              <a:rPr lang="zh-CN" altLang="en-US" dirty="0"/>
              <a:t>性能分析              源程序的编码切换！！执行对吗？</a:t>
            </a:r>
            <a:endParaRPr lang="en-US" altLang="zh-CN" dirty="0"/>
          </a:p>
          <a:p>
            <a:pPr lvl="1"/>
            <a:r>
              <a:rPr lang="en-US" altLang="zh-CN" dirty="0" err="1"/>
              <a:t>CodeBlocks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m32/m64</a:t>
            </a:r>
            <a:r>
              <a:rPr lang="zh-CN" altLang="en-US" dirty="0"/>
              <a:t>的切换（</a:t>
            </a:r>
            <a:r>
              <a:rPr lang="en-US" altLang="zh-CN" dirty="0"/>
              <a:t>CB</a:t>
            </a:r>
            <a:r>
              <a:rPr lang="zh-CN" altLang="en-US" dirty="0"/>
              <a:t>会傻哭你）</a:t>
            </a:r>
            <a:endParaRPr lang="en-US" altLang="zh-CN" dirty="0"/>
          </a:p>
          <a:p>
            <a:pPr lvl="2"/>
            <a:r>
              <a:rPr lang="zh-CN" altLang="en-US" dirty="0"/>
              <a:t>源程序是</a:t>
            </a:r>
            <a:r>
              <a:rPr lang="en-US" altLang="zh-CN" dirty="0" err="1"/>
              <a:t>ansi</a:t>
            </a:r>
            <a:r>
              <a:rPr lang="zh-CN" altLang="en-US" dirty="0"/>
              <a:t>还是</a:t>
            </a:r>
            <a:r>
              <a:rPr lang="en-US" altLang="zh-CN" dirty="0"/>
              <a:t>utf-8</a:t>
            </a:r>
            <a:r>
              <a:rPr lang="zh-CN" altLang="en-US" dirty="0"/>
              <a:t>编码。验证下。</a:t>
            </a:r>
            <a:endParaRPr lang="en-US" altLang="zh-CN" dirty="0"/>
          </a:p>
          <a:p>
            <a:pPr lvl="2"/>
            <a:r>
              <a:rPr lang="zh-CN" altLang="en-US" dirty="0"/>
              <a:t>能变更源程序编码吗？                        采用类</a:t>
            </a:r>
            <a:r>
              <a:rPr lang="en-US" altLang="zh-CN" dirty="0"/>
              <a:t>Linux</a:t>
            </a:r>
            <a:r>
              <a:rPr lang="zh-CN" altLang="en-US" dirty="0"/>
              <a:t>编译调试环境。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31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r>
              <a:rPr lang="en-US" altLang="zh-CN" dirty="0"/>
              <a:t>GDB</a:t>
            </a:r>
            <a:r>
              <a:rPr lang="zh-CN" altLang="en-US" dirty="0"/>
              <a:t>同</a:t>
            </a:r>
            <a:r>
              <a:rPr lang="en-US" altLang="zh-CN" dirty="0"/>
              <a:t>Linux</a:t>
            </a:r>
            <a:r>
              <a:rPr lang="zh-CN" altLang="en-US" dirty="0"/>
              <a:t>，可以代替</a:t>
            </a:r>
            <a:r>
              <a:rPr lang="en-US" altLang="zh-CN" dirty="0"/>
              <a:t>Linux</a:t>
            </a:r>
            <a:r>
              <a:rPr lang="zh-CN" altLang="en-US"/>
              <a:t>环境的学习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131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5997</TotalTime>
  <Pages>0</Pages>
  <Words>2899</Words>
  <Characters>0</Characters>
  <Application>Microsoft Office PowerPoint</Application>
  <PresentationFormat>全屏显示(4:3)</PresentationFormat>
  <Lines>0</Lines>
  <Paragraphs>216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ICS-LAB2  DataLab数据表示</vt:lpstr>
      <vt:lpstr>PowerPoint 演示文稿</vt:lpstr>
      <vt:lpstr>一、实验基本信息</vt:lpstr>
      <vt:lpstr>PowerPoint 演示文稿</vt:lpstr>
      <vt:lpstr>二、实验要求</vt:lpstr>
      <vt:lpstr>三、实验预习</vt:lpstr>
      <vt:lpstr>四、实验内容与步骤</vt:lpstr>
      <vt:lpstr>VS的使用</vt:lpstr>
      <vt:lpstr>CB的使用</vt:lpstr>
      <vt:lpstr>PowerPoint 演示文稿</vt:lpstr>
      <vt:lpstr>GDB的使用</vt:lpstr>
      <vt:lpstr>PowerPoint 演示文稿</vt:lpstr>
      <vt:lpstr>PowerPoint 演示文稿</vt:lpstr>
      <vt:lpstr>8.数据变换与输入输出</vt:lpstr>
      <vt:lpstr>9.整数表示与运算</vt:lpstr>
      <vt:lpstr>11.浮点数据的表示与运算</vt:lpstr>
      <vt:lpstr>13. 舍尾平衡的讨论：当天税务局长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许 健</cp:lastModifiedBy>
  <cp:revision>329</cp:revision>
  <cp:lastPrinted>2012-09-05T04:08:39Z</cp:lastPrinted>
  <dcterms:created xsi:type="dcterms:W3CDTF">2012-09-06T15:16:51Z</dcterms:created>
  <dcterms:modified xsi:type="dcterms:W3CDTF">2019-10-12T09:20:13Z</dcterms:modified>
</cp:coreProperties>
</file>