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8" r:id="rId3"/>
    <p:sldId id="281" r:id="rId4"/>
    <p:sldId id="282" r:id="rId5"/>
    <p:sldId id="298" r:id="rId6"/>
    <p:sldId id="285" r:id="rId7"/>
    <p:sldId id="296" r:id="rId8"/>
    <p:sldId id="286" r:id="rId9"/>
    <p:sldId id="302" r:id="rId10"/>
    <p:sldId id="308" r:id="rId11"/>
    <p:sldId id="307" r:id="rId12"/>
    <p:sldId id="306" r:id="rId13"/>
    <p:sldId id="287" r:id="rId14"/>
    <p:sldId id="301" r:id="rId15"/>
    <p:sldId id="297" r:id="rId16"/>
    <p:sldId id="304" r:id="rId17"/>
    <p:sldId id="309" r:id="rId18"/>
    <p:sldId id="310" r:id="rId19"/>
    <p:sldId id="312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224"/>
    <a:srgbClr val="E8620E"/>
    <a:srgbClr val="B88240"/>
    <a:srgbClr val="222325"/>
    <a:srgbClr val="2E3B4B"/>
    <a:srgbClr val="2D3848"/>
    <a:srgbClr val="DCB89C"/>
    <a:srgbClr val="283743"/>
    <a:srgbClr val="855033"/>
    <a:srgbClr val="B99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2E3B4B"/>
            </a:gs>
            <a:gs pos="0">
              <a:srgbClr val="222325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2E3B4B"/>
            </a:gs>
            <a:gs pos="0">
              <a:srgbClr val="222325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0" y="1311314"/>
            <a:ext cx="4547870" cy="31457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72075" y="2161540"/>
            <a:ext cx="4771390" cy="3311525"/>
          </a:xfrm>
          <a:prstGeom prst="rect">
            <a:avLst/>
          </a:prstGeom>
          <a:gradFill>
            <a:gsLst>
              <a:gs pos="0">
                <a:srgbClr val="B88240">
                  <a:alpha val="54000"/>
                </a:srgbClr>
              </a:gs>
              <a:gs pos="85000">
                <a:srgbClr val="E8620E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5225" y="3241494"/>
            <a:ext cx="3573974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VSMS</a:t>
            </a:r>
          </a:p>
        </p:txBody>
      </p:sp>
      <p:sp>
        <p:nvSpPr>
          <p:cNvPr id="5" name="十字形 4"/>
          <p:cNvSpPr/>
          <p:nvPr/>
        </p:nvSpPr>
        <p:spPr>
          <a:xfrm>
            <a:off x="11205845" y="710565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58200" y="1580515"/>
            <a:ext cx="461665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SOFTWARE</a:t>
            </a:r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64556" y="2367611"/>
            <a:ext cx="357397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Vehicle Sales Management System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汽车销售管理系统</a:t>
            </a:r>
            <a:endParaRPr lang="en-US" altLang="zh-CN" sz="16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4556" y="4573089"/>
            <a:ext cx="336994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汇报人：郭茁宁、许健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6"/>
          <p:cNvSpPr/>
          <p:nvPr/>
        </p:nvSpPr>
        <p:spPr>
          <a:xfrm>
            <a:off x="4896396" y="2652700"/>
            <a:ext cx="1143000" cy="1143000"/>
          </a:xfrm>
          <a:prstGeom prst="roundRect">
            <a:avLst>
              <a:gd name="adj" fmla="val 888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</a:t>
            </a:r>
          </a:p>
        </p:txBody>
      </p:sp>
      <p:sp>
        <p:nvSpPr>
          <p:cNvPr id="4" name="圆角矩形 7"/>
          <p:cNvSpPr/>
          <p:nvPr/>
        </p:nvSpPr>
        <p:spPr>
          <a:xfrm>
            <a:off x="6126480" y="2652700"/>
            <a:ext cx="1143000" cy="1143000"/>
          </a:xfrm>
          <a:prstGeom prst="roundRect">
            <a:avLst>
              <a:gd name="adj" fmla="val 888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</a:t>
            </a:r>
            <a:endParaRPr lang="en-US" altLang="zh-CN" sz="3600" noProof="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圆角矩形 8"/>
          <p:cNvSpPr/>
          <p:nvPr/>
        </p:nvSpPr>
        <p:spPr>
          <a:xfrm>
            <a:off x="6126480" y="3882784"/>
            <a:ext cx="1143000" cy="1143000"/>
          </a:xfrm>
          <a:prstGeom prst="roundRect">
            <a:avLst>
              <a:gd name="adj" fmla="val 888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</a:t>
            </a:r>
          </a:p>
        </p:txBody>
      </p:sp>
      <p:sp>
        <p:nvSpPr>
          <p:cNvPr id="6" name="圆角矩形 9"/>
          <p:cNvSpPr/>
          <p:nvPr/>
        </p:nvSpPr>
        <p:spPr>
          <a:xfrm>
            <a:off x="4896396" y="3882784"/>
            <a:ext cx="1143000" cy="1143000"/>
          </a:xfrm>
          <a:prstGeom prst="roundRect">
            <a:avLst>
              <a:gd name="adj" fmla="val 888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5581" y="2507184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添加订单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TextBox 34"/>
          <p:cNvSpPr txBox="1"/>
          <p:nvPr/>
        </p:nvSpPr>
        <p:spPr>
          <a:xfrm>
            <a:off x="1255580" y="2919998"/>
            <a:ext cx="342309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输入购买车辆的信息、配件和附加条件，与销售人员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、价格一起作为输入项；输出将新订单的信息保存到数据库中；在数据库中生成一行新数据，填入信息。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5581" y="455128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查询订单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255581" y="4964102"/>
            <a:ext cx="342309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以订单号、销售人员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作为关键字查询；输出所查询的订单的信息；遍历数据库，匹配关键字。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17280" y="257435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审核订单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8200842" y="3036015"/>
            <a:ext cx="273557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查询订单的基础上，选择订单号审核；输出审核成功与否；判断权限，有权限的人员审核。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02039" y="4616187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业绩统计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8185601" y="4975926"/>
            <a:ext cx="273557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遍历订单，对每位销售人员的业绩进行统计；通过数据库的表展示销售人员业绩的统计结果。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7315" y="4895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模块设计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4529F9-AF23-409E-A577-0A30FA73865B}"/>
              </a:ext>
            </a:extLst>
          </p:cNvPr>
          <p:cNvSpPr txBox="1"/>
          <p:nvPr/>
        </p:nvSpPr>
        <p:spPr>
          <a:xfrm>
            <a:off x="3622767" y="1156663"/>
            <a:ext cx="483325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包括：订单管理、客户管理、车辆管理、工作人员管理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这里以订单管理为例，其余模块功能范围小于等于订单管理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7"/>
          <p:cNvSpPr>
            <a:spLocks noChangeArrowheads="1"/>
          </p:cNvSpPr>
          <p:nvPr/>
        </p:nvSpPr>
        <p:spPr bwMode="auto">
          <a:xfrm>
            <a:off x="3925909" y="1657912"/>
            <a:ext cx="1552575" cy="15509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Oval 29"/>
          <p:cNvSpPr>
            <a:spLocks noChangeArrowheads="1"/>
          </p:cNvSpPr>
          <p:nvPr/>
        </p:nvSpPr>
        <p:spPr bwMode="auto">
          <a:xfrm>
            <a:off x="1543712" y="1657912"/>
            <a:ext cx="1552575" cy="15509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6464938" y="1702175"/>
            <a:ext cx="1552575" cy="15509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8797357" y="1671298"/>
            <a:ext cx="1552575" cy="15509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36"/>
          <p:cNvSpPr/>
          <p:nvPr/>
        </p:nvSpPr>
        <p:spPr bwMode="auto">
          <a:xfrm>
            <a:off x="2069174" y="2099237"/>
            <a:ext cx="503238" cy="668338"/>
          </a:xfrm>
          <a:custGeom>
            <a:avLst/>
            <a:gdLst/>
            <a:ahLst/>
            <a:cxnLst>
              <a:cxn ang="0">
                <a:pos x="134" y="165"/>
              </a:cxn>
              <a:cxn ang="0">
                <a:pos x="67" y="178"/>
              </a:cxn>
              <a:cxn ang="0">
                <a:pos x="0" y="165"/>
              </a:cxn>
              <a:cxn ang="0">
                <a:pos x="0" y="155"/>
              </a:cxn>
              <a:cxn ang="0">
                <a:pos x="12" y="135"/>
              </a:cxn>
              <a:cxn ang="0">
                <a:pos x="40" y="120"/>
              </a:cxn>
              <a:cxn ang="0">
                <a:pos x="48" y="107"/>
              </a:cxn>
              <a:cxn ang="0">
                <a:pos x="48" y="94"/>
              </a:cxn>
              <a:cxn ang="0">
                <a:pos x="47" y="93"/>
              </a:cxn>
              <a:cxn ang="0">
                <a:pos x="37" y="71"/>
              </a:cxn>
              <a:cxn ang="0">
                <a:pos x="36" y="69"/>
              </a:cxn>
              <a:cxn ang="0">
                <a:pos x="35" y="69"/>
              </a:cxn>
              <a:cxn ang="0">
                <a:pos x="32" y="63"/>
              </a:cxn>
              <a:cxn ang="0">
                <a:pos x="32" y="51"/>
              </a:cxn>
              <a:cxn ang="0">
                <a:pos x="34" y="46"/>
              </a:cxn>
              <a:cxn ang="0">
                <a:pos x="35" y="45"/>
              </a:cxn>
              <a:cxn ang="0">
                <a:pos x="35" y="25"/>
              </a:cxn>
              <a:cxn ang="0">
                <a:pos x="35" y="25"/>
              </a:cxn>
              <a:cxn ang="0">
                <a:pos x="40" y="9"/>
              </a:cxn>
              <a:cxn ang="0">
                <a:pos x="67" y="0"/>
              </a:cxn>
              <a:cxn ang="0">
                <a:pos x="94" y="9"/>
              </a:cxn>
              <a:cxn ang="0">
                <a:pos x="99" y="25"/>
              </a:cxn>
              <a:cxn ang="0">
                <a:pos x="99" y="45"/>
              </a:cxn>
              <a:cxn ang="0">
                <a:pos x="100" y="46"/>
              </a:cxn>
              <a:cxn ang="0">
                <a:pos x="102" y="51"/>
              </a:cxn>
              <a:cxn ang="0">
                <a:pos x="102" y="63"/>
              </a:cxn>
              <a:cxn ang="0">
                <a:pos x="97" y="69"/>
              </a:cxn>
              <a:cxn ang="0">
                <a:pos x="96" y="70"/>
              </a:cxn>
              <a:cxn ang="0">
                <a:pos x="95" y="72"/>
              </a:cxn>
              <a:cxn ang="0">
                <a:pos x="86" y="90"/>
              </a:cxn>
              <a:cxn ang="0">
                <a:pos x="84" y="93"/>
              </a:cxn>
              <a:cxn ang="0">
                <a:pos x="83" y="94"/>
              </a:cxn>
              <a:cxn ang="0">
                <a:pos x="83" y="107"/>
              </a:cxn>
              <a:cxn ang="0">
                <a:pos x="91" y="120"/>
              </a:cxn>
              <a:cxn ang="0">
                <a:pos x="121" y="135"/>
              </a:cxn>
              <a:cxn ang="0">
                <a:pos x="134" y="155"/>
              </a:cxn>
              <a:cxn ang="0">
                <a:pos x="134" y="165"/>
              </a:cxn>
            </a:cxnLst>
            <a:rect l="0" t="0" r="r" b="b"/>
            <a:pathLst>
              <a:path w="134" h="178">
                <a:moveTo>
                  <a:pt x="134" y="165"/>
                </a:moveTo>
                <a:cubicBezTo>
                  <a:pt x="134" y="169"/>
                  <a:pt x="110" y="178"/>
                  <a:pt x="67" y="178"/>
                </a:cubicBezTo>
                <a:cubicBezTo>
                  <a:pt x="24" y="178"/>
                  <a:pt x="0" y="169"/>
                  <a:pt x="0" y="16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7"/>
                  <a:pt x="5" y="139"/>
                  <a:pt x="12" y="135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5" y="117"/>
                  <a:pt x="48" y="112"/>
                  <a:pt x="48" y="107"/>
                </a:cubicBezTo>
                <a:cubicBezTo>
                  <a:pt x="48" y="94"/>
                  <a:pt x="48" y="94"/>
                  <a:pt x="48" y="9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3"/>
                  <a:pt x="39" y="84"/>
                  <a:pt x="37" y="71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8"/>
                  <a:pt x="32" y="66"/>
                  <a:pt x="32" y="63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49"/>
                  <a:pt x="33" y="47"/>
                  <a:pt x="34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4" y="16"/>
                  <a:pt x="40" y="9"/>
                </a:cubicBezTo>
                <a:cubicBezTo>
                  <a:pt x="46" y="3"/>
                  <a:pt x="55" y="0"/>
                  <a:pt x="67" y="0"/>
                </a:cubicBezTo>
                <a:cubicBezTo>
                  <a:pt x="79" y="0"/>
                  <a:pt x="88" y="3"/>
                  <a:pt x="94" y="9"/>
                </a:cubicBezTo>
                <a:cubicBezTo>
                  <a:pt x="100" y="16"/>
                  <a:pt x="99" y="25"/>
                  <a:pt x="99" y="2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7"/>
                  <a:pt x="102" y="49"/>
                  <a:pt x="102" y="51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6"/>
                  <a:pt x="100" y="69"/>
                  <a:pt x="97" y="69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2"/>
                  <a:pt x="95" y="72"/>
                  <a:pt x="95" y="72"/>
                </a:cubicBezTo>
                <a:cubicBezTo>
                  <a:pt x="93" y="78"/>
                  <a:pt x="90" y="84"/>
                  <a:pt x="86" y="90"/>
                </a:cubicBezTo>
                <a:cubicBezTo>
                  <a:pt x="85" y="91"/>
                  <a:pt x="85" y="92"/>
                  <a:pt x="84" y="93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83" y="113"/>
                  <a:pt x="86" y="118"/>
                  <a:pt x="91" y="120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9" y="139"/>
                  <a:pt x="134" y="147"/>
                  <a:pt x="134" y="155"/>
                </a:cubicBezTo>
                <a:lnTo>
                  <a:pt x="134" y="1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Freeform 37"/>
          <p:cNvSpPr>
            <a:spLocks noEditPoints="1"/>
          </p:cNvSpPr>
          <p:nvPr/>
        </p:nvSpPr>
        <p:spPr bwMode="auto">
          <a:xfrm>
            <a:off x="9273607" y="2147548"/>
            <a:ext cx="600075" cy="60007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" y="78"/>
              </a:cxn>
              <a:cxn ang="0">
                <a:pos x="13" y="119"/>
              </a:cxn>
              <a:cxn ang="0">
                <a:pos x="0" y="160"/>
              </a:cxn>
              <a:cxn ang="0">
                <a:pos x="45" y="148"/>
              </a:cxn>
              <a:cxn ang="0">
                <a:pos x="81" y="157"/>
              </a:cxn>
              <a:cxn ang="0">
                <a:pos x="160" y="78"/>
              </a:cxn>
              <a:cxn ang="0">
                <a:pos x="81" y="0"/>
              </a:cxn>
              <a:cxn ang="0">
                <a:pos x="44" y="88"/>
              </a:cxn>
              <a:cxn ang="0">
                <a:pos x="34" y="78"/>
              </a:cxn>
              <a:cxn ang="0">
                <a:pos x="44" y="68"/>
              </a:cxn>
              <a:cxn ang="0">
                <a:pos x="54" y="78"/>
              </a:cxn>
              <a:cxn ang="0">
                <a:pos x="44" y="88"/>
              </a:cxn>
              <a:cxn ang="0">
                <a:pos x="82" y="88"/>
              </a:cxn>
              <a:cxn ang="0">
                <a:pos x="71" y="78"/>
              </a:cxn>
              <a:cxn ang="0">
                <a:pos x="82" y="68"/>
              </a:cxn>
              <a:cxn ang="0">
                <a:pos x="92" y="78"/>
              </a:cxn>
              <a:cxn ang="0">
                <a:pos x="82" y="88"/>
              </a:cxn>
              <a:cxn ang="0">
                <a:pos x="119" y="88"/>
              </a:cxn>
              <a:cxn ang="0">
                <a:pos x="109" y="78"/>
              </a:cxn>
              <a:cxn ang="0">
                <a:pos x="119" y="68"/>
              </a:cxn>
              <a:cxn ang="0">
                <a:pos x="130" y="78"/>
              </a:cxn>
              <a:cxn ang="0">
                <a:pos x="119" y="88"/>
              </a:cxn>
            </a:cxnLst>
            <a:rect l="0" t="0" r="r" b="b"/>
            <a:pathLst>
              <a:path w="160" h="160">
                <a:moveTo>
                  <a:pt x="81" y="0"/>
                </a:moveTo>
                <a:cubicBezTo>
                  <a:pt x="38" y="0"/>
                  <a:pt x="2" y="35"/>
                  <a:pt x="2" y="78"/>
                </a:cubicBezTo>
                <a:cubicBezTo>
                  <a:pt x="2" y="93"/>
                  <a:pt x="6" y="107"/>
                  <a:pt x="13" y="119"/>
                </a:cubicBezTo>
                <a:cubicBezTo>
                  <a:pt x="0" y="160"/>
                  <a:pt x="0" y="160"/>
                  <a:pt x="0" y="160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56" y="154"/>
                  <a:pt x="68" y="157"/>
                  <a:pt x="81" y="157"/>
                </a:cubicBezTo>
                <a:cubicBezTo>
                  <a:pt x="125" y="157"/>
                  <a:pt x="160" y="122"/>
                  <a:pt x="160" y="78"/>
                </a:cubicBezTo>
                <a:cubicBezTo>
                  <a:pt x="160" y="35"/>
                  <a:pt x="125" y="0"/>
                  <a:pt x="81" y="0"/>
                </a:cubicBezTo>
                <a:close/>
                <a:moveTo>
                  <a:pt x="44" y="88"/>
                </a:moveTo>
                <a:cubicBezTo>
                  <a:pt x="38" y="88"/>
                  <a:pt x="34" y="84"/>
                  <a:pt x="34" y="78"/>
                </a:cubicBezTo>
                <a:cubicBezTo>
                  <a:pt x="34" y="72"/>
                  <a:pt x="38" y="68"/>
                  <a:pt x="44" y="68"/>
                </a:cubicBezTo>
                <a:cubicBezTo>
                  <a:pt x="50" y="68"/>
                  <a:pt x="54" y="72"/>
                  <a:pt x="54" y="78"/>
                </a:cubicBezTo>
                <a:cubicBezTo>
                  <a:pt x="54" y="84"/>
                  <a:pt x="50" y="88"/>
                  <a:pt x="44" y="88"/>
                </a:cubicBezTo>
                <a:close/>
                <a:moveTo>
                  <a:pt x="82" y="88"/>
                </a:moveTo>
                <a:cubicBezTo>
                  <a:pt x="76" y="88"/>
                  <a:pt x="71" y="84"/>
                  <a:pt x="71" y="78"/>
                </a:cubicBezTo>
                <a:cubicBezTo>
                  <a:pt x="71" y="72"/>
                  <a:pt x="76" y="68"/>
                  <a:pt x="82" y="68"/>
                </a:cubicBezTo>
                <a:cubicBezTo>
                  <a:pt x="87" y="68"/>
                  <a:pt x="92" y="72"/>
                  <a:pt x="92" y="78"/>
                </a:cubicBezTo>
                <a:cubicBezTo>
                  <a:pt x="92" y="84"/>
                  <a:pt x="87" y="88"/>
                  <a:pt x="82" y="88"/>
                </a:cubicBezTo>
                <a:close/>
                <a:moveTo>
                  <a:pt x="119" y="88"/>
                </a:moveTo>
                <a:cubicBezTo>
                  <a:pt x="114" y="88"/>
                  <a:pt x="109" y="84"/>
                  <a:pt x="109" y="78"/>
                </a:cubicBezTo>
                <a:cubicBezTo>
                  <a:pt x="109" y="72"/>
                  <a:pt x="114" y="68"/>
                  <a:pt x="119" y="68"/>
                </a:cubicBezTo>
                <a:cubicBezTo>
                  <a:pt x="125" y="68"/>
                  <a:pt x="130" y="72"/>
                  <a:pt x="130" y="78"/>
                </a:cubicBezTo>
                <a:cubicBezTo>
                  <a:pt x="130" y="84"/>
                  <a:pt x="125" y="88"/>
                  <a:pt x="119" y="8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59"/>
          <p:cNvSpPr>
            <a:spLocks noEditPoints="1"/>
          </p:cNvSpPr>
          <p:nvPr/>
        </p:nvSpPr>
        <p:spPr bwMode="auto">
          <a:xfrm>
            <a:off x="4402159" y="2200837"/>
            <a:ext cx="600075" cy="544513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22" y="0"/>
              </a:cxn>
              <a:cxn ang="0">
                <a:pos x="0" y="22"/>
              </a:cxn>
              <a:cxn ang="0">
                <a:pos x="0" y="96"/>
              </a:cxn>
              <a:cxn ang="0">
                <a:pos x="22" y="118"/>
              </a:cxn>
              <a:cxn ang="0">
                <a:pos x="97" y="118"/>
              </a:cxn>
              <a:cxn ang="0">
                <a:pos x="137" y="144"/>
              </a:cxn>
              <a:cxn ang="0">
                <a:pos x="139" y="145"/>
              </a:cxn>
              <a:cxn ang="0">
                <a:pos x="141" y="144"/>
              </a:cxn>
              <a:cxn ang="0">
                <a:pos x="143" y="141"/>
              </a:cxn>
              <a:cxn ang="0">
                <a:pos x="143" y="116"/>
              </a:cxn>
              <a:cxn ang="0">
                <a:pos x="160" y="96"/>
              </a:cxn>
              <a:cxn ang="0">
                <a:pos x="160" y="22"/>
              </a:cxn>
              <a:cxn ang="0">
                <a:pos x="138" y="0"/>
              </a:cxn>
              <a:cxn ang="0">
                <a:pos x="99" y="87"/>
              </a:cxn>
              <a:cxn ang="0">
                <a:pos x="31" y="87"/>
              </a:cxn>
              <a:cxn ang="0">
                <a:pos x="22" y="78"/>
              </a:cxn>
              <a:cxn ang="0">
                <a:pos x="31" y="69"/>
              </a:cxn>
              <a:cxn ang="0">
                <a:pos x="99" y="69"/>
              </a:cxn>
              <a:cxn ang="0">
                <a:pos x="107" y="78"/>
              </a:cxn>
              <a:cxn ang="0">
                <a:pos x="99" y="87"/>
              </a:cxn>
              <a:cxn ang="0">
                <a:pos x="129" y="51"/>
              </a:cxn>
              <a:cxn ang="0">
                <a:pos x="31" y="51"/>
              </a:cxn>
              <a:cxn ang="0">
                <a:pos x="22" y="42"/>
              </a:cxn>
              <a:cxn ang="0">
                <a:pos x="31" y="34"/>
              </a:cxn>
              <a:cxn ang="0">
                <a:pos x="129" y="34"/>
              </a:cxn>
              <a:cxn ang="0">
                <a:pos x="138" y="42"/>
              </a:cxn>
              <a:cxn ang="0">
                <a:pos x="129" y="51"/>
              </a:cxn>
            </a:cxnLst>
            <a:rect l="0" t="0" r="r" b="b"/>
            <a:pathLst>
              <a:path w="160" h="145">
                <a:moveTo>
                  <a:pt x="13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8"/>
                  <a:pt x="10" y="118"/>
                  <a:pt x="22" y="118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137" y="144"/>
                  <a:pt x="137" y="144"/>
                  <a:pt x="137" y="144"/>
                </a:cubicBezTo>
                <a:cubicBezTo>
                  <a:pt x="137" y="145"/>
                  <a:pt x="138" y="145"/>
                  <a:pt x="139" y="145"/>
                </a:cubicBezTo>
                <a:cubicBezTo>
                  <a:pt x="140" y="145"/>
                  <a:pt x="140" y="145"/>
                  <a:pt x="141" y="144"/>
                </a:cubicBezTo>
                <a:cubicBezTo>
                  <a:pt x="142" y="144"/>
                  <a:pt x="143" y="142"/>
                  <a:pt x="143" y="141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51" y="113"/>
                  <a:pt x="160" y="106"/>
                  <a:pt x="160" y="96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10"/>
                  <a:pt x="150" y="0"/>
                  <a:pt x="138" y="0"/>
                </a:cubicBezTo>
                <a:close/>
                <a:moveTo>
                  <a:pt x="99" y="87"/>
                </a:moveTo>
                <a:cubicBezTo>
                  <a:pt x="31" y="87"/>
                  <a:pt x="31" y="87"/>
                  <a:pt x="31" y="87"/>
                </a:cubicBezTo>
                <a:cubicBezTo>
                  <a:pt x="26" y="87"/>
                  <a:pt x="22" y="83"/>
                  <a:pt x="22" y="78"/>
                </a:cubicBezTo>
                <a:cubicBezTo>
                  <a:pt x="22" y="73"/>
                  <a:pt x="26" y="69"/>
                  <a:pt x="31" y="69"/>
                </a:cubicBezTo>
                <a:cubicBezTo>
                  <a:pt x="99" y="69"/>
                  <a:pt x="99" y="69"/>
                  <a:pt x="99" y="69"/>
                </a:cubicBezTo>
                <a:cubicBezTo>
                  <a:pt x="104" y="69"/>
                  <a:pt x="107" y="73"/>
                  <a:pt x="107" y="78"/>
                </a:cubicBezTo>
                <a:cubicBezTo>
                  <a:pt x="107" y="83"/>
                  <a:pt x="104" y="87"/>
                  <a:pt x="99" y="87"/>
                </a:cubicBezTo>
                <a:close/>
                <a:moveTo>
                  <a:pt x="129" y="51"/>
                </a:moveTo>
                <a:cubicBezTo>
                  <a:pt x="31" y="51"/>
                  <a:pt x="31" y="51"/>
                  <a:pt x="31" y="51"/>
                </a:cubicBezTo>
                <a:cubicBezTo>
                  <a:pt x="26" y="51"/>
                  <a:pt x="22" y="47"/>
                  <a:pt x="22" y="42"/>
                </a:cubicBezTo>
                <a:cubicBezTo>
                  <a:pt x="22" y="38"/>
                  <a:pt x="26" y="34"/>
                  <a:pt x="31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4" y="34"/>
                  <a:pt x="138" y="38"/>
                  <a:pt x="138" y="42"/>
                </a:cubicBezTo>
                <a:cubicBezTo>
                  <a:pt x="138" y="47"/>
                  <a:pt x="134" y="51"/>
                  <a:pt x="129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60"/>
          <p:cNvSpPr>
            <a:spLocks noEditPoints="1"/>
          </p:cNvSpPr>
          <p:nvPr/>
        </p:nvSpPr>
        <p:spPr bwMode="auto">
          <a:xfrm>
            <a:off x="6903088" y="2140325"/>
            <a:ext cx="674688" cy="674688"/>
          </a:xfrm>
          <a:custGeom>
            <a:avLst/>
            <a:gdLst/>
            <a:ahLst/>
            <a:cxnLst>
              <a:cxn ang="0">
                <a:pos x="154" y="70"/>
              </a:cxn>
              <a:cxn ang="0">
                <a:pos x="149" y="59"/>
              </a:cxn>
              <a:cxn ang="0">
                <a:pos x="164" y="40"/>
              </a:cxn>
              <a:cxn ang="0">
                <a:pos x="146" y="19"/>
              </a:cxn>
              <a:cxn ang="0">
                <a:pos x="121" y="31"/>
              </a:cxn>
              <a:cxn ang="0">
                <a:pos x="110" y="26"/>
              </a:cxn>
              <a:cxn ang="0">
                <a:pos x="101" y="0"/>
              </a:cxn>
              <a:cxn ang="0">
                <a:pos x="70" y="9"/>
              </a:cxn>
              <a:cxn ang="0">
                <a:pos x="66" y="32"/>
              </a:cxn>
              <a:cxn ang="0">
                <a:pos x="47" y="19"/>
              </a:cxn>
              <a:cxn ang="0">
                <a:pos x="19" y="34"/>
              </a:cxn>
              <a:cxn ang="0">
                <a:pos x="19" y="47"/>
              </a:cxn>
              <a:cxn ang="0">
                <a:pos x="32" y="66"/>
              </a:cxn>
              <a:cxn ang="0">
                <a:pos x="9" y="70"/>
              </a:cxn>
              <a:cxn ang="0">
                <a:pos x="0" y="101"/>
              </a:cxn>
              <a:cxn ang="0">
                <a:pos x="26" y="110"/>
              </a:cxn>
              <a:cxn ang="0">
                <a:pos x="31" y="121"/>
              </a:cxn>
              <a:cxn ang="0">
                <a:pos x="16" y="139"/>
              </a:cxn>
              <a:cxn ang="0">
                <a:pos x="34" y="161"/>
              </a:cxn>
              <a:cxn ang="0">
                <a:pos x="59" y="149"/>
              </a:cxn>
              <a:cxn ang="0">
                <a:pos x="70" y="154"/>
              </a:cxn>
              <a:cxn ang="0">
                <a:pos x="79" y="180"/>
              </a:cxn>
              <a:cxn ang="0">
                <a:pos x="110" y="171"/>
              </a:cxn>
              <a:cxn ang="0">
                <a:pos x="114" y="148"/>
              </a:cxn>
              <a:cxn ang="0">
                <a:pos x="133" y="161"/>
              </a:cxn>
              <a:cxn ang="0">
                <a:pos x="161" y="146"/>
              </a:cxn>
              <a:cxn ang="0">
                <a:pos x="161" y="133"/>
              </a:cxn>
              <a:cxn ang="0">
                <a:pos x="148" y="114"/>
              </a:cxn>
              <a:cxn ang="0">
                <a:pos x="171" y="110"/>
              </a:cxn>
              <a:cxn ang="0">
                <a:pos x="180" y="79"/>
              </a:cxn>
              <a:cxn ang="0">
                <a:pos x="90" y="113"/>
              </a:cxn>
              <a:cxn ang="0">
                <a:pos x="90" y="67"/>
              </a:cxn>
              <a:cxn ang="0">
                <a:pos x="90" y="113"/>
              </a:cxn>
            </a:cxnLst>
            <a:rect l="0" t="0" r="r" b="b"/>
            <a:pathLst>
              <a:path w="180" h="180">
                <a:moveTo>
                  <a:pt x="171" y="70"/>
                </a:moveTo>
                <a:cubicBezTo>
                  <a:pt x="154" y="70"/>
                  <a:pt x="154" y="70"/>
                  <a:pt x="154" y="70"/>
                </a:cubicBezTo>
                <a:cubicBezTo>
                  <a:pt x="151" y="70"/>
                  <a:pt x="149" y="68"/>
                  <a:pt x="148" y="66"/>
                </a:cubicBezTo>
                <a:cubicBezTo>
                  <a:pt x="147" y="63"/>
                  <a:pt x="147" y="61"/>
                  <a:pt x="149" y="59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3" y="45"/>
                  <a:pt x="164" y="43"/>
                  <a:pt x="164" y="40"/>
                </a:cubicBezTo>
                <a:cubicBezTo>
                  <a:pt x="164" y="38"/>
                  <a:pt x="163" y="36"/>
                  <a:pt x="161" y="34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2" y="15"/>
                  <a:pt x="136" y="15"/>
                  <a:pt x="133" y="19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2"/>
                  <a:pt x="116" y="33"/>
                  <a:pt x="114" y="32"/>
                </a:cubicBezTo>
                <a:cubicBezTo>
                  <a:pt x="111" y="31"/>
                  <a:pt x="110" y="29"/>
                  <a:pt x="110" y="26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9"/>
                  <a:pt x="68" y="31"/>
                  <a:pt x="66" y="32"/>
                </a:cubicBezTo>
                <a:cubicBezTo>
                  <a:pt x="63" y="33"/>
                  <a:pt x="61" y="32"/>
                  <a:pt x="59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3" y="15"/>
                  <a:pt x="37" y="15"/>
                  <a:pt x="34" y="19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6"/>
                  <a:pt x="16" y="38"/>
                  <a:pt x="16" y="40"/>
                </a:cubicBezTo>
                <a:cubicBezTo>
                  <a:pt x="16" y="43"/>
                  <a:pt x="17" y="45"/>
                  <a:pt x="19" y="47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1"/>
                  <a:pt x="33" y="63"/>
                  <a:pt x="32" y="66"/>
                </a:cubicBezTo>
                <a:cubicBezTo>
                  <a:pt x="31" y="68"/>
                  <a:pt x="29" y="70"/>
                  <a:pt x="26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74"/>
                  <a:pt x="0" y="7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9" y="110"/>
                  <a:pt x="31" y="111"/>
                  <a:pt x="32" y="114"/>
                </a:cubicBezTo>
                <a:cubicBezTo>
                  <a:pt x="33" y="116"/>
                  <a:pt x="32" y="119"/>
                  <a:pt x="31" y="12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7" y="135"/>
                  <a:pt x="16" y="137"/>
                  <a:pt x="16" y="139"/>
                </a:cubicBezTo>
                <a:cubicBezTo>
                  <a:pt x="16" y="142"/>
                  <a:pt x="17" y="144"/>
                  <a:pt x="19" y="14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7" y="165"/>
                  <a:pt x="43" y="165"/>
                  <a:pt x="47" y="161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61" y="147"/>
                  <a:pt x="63" y="147"/>
                  <a:pt x="66" y="148"/>
                </a:cubicBezTo>
                <a:cubicBezTo>
                  <a:pt x="68" y="149"/>
                  <a:pt x="70" y="151"/>
                  <a:pt x="70" y="154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6"/>
                  <a:pt x="74" y="180"/>
                  <a:pt x="79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6" y="180"/>
                  <a:pt x="110" y="176"/>
                  <a:pt x="110" y="171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0" y="151"/>
                  <a:pt x="111" y="149"/>
                  <a:pt x="114" y="148"/>
                </a:cubicBezTo>
                <a:cubicBezTo>
                  <a:pt x="116" y="147"/>
                  <a:pt x="119" y="147"/>
                  <a:pt x="121" y="149"/>
                </a:cubicBezTo>
                <a:cubicBezTo>
                  <a:pt x="133" y="161"/>
                  <a:pt x="133" y="161"/>
                  <a:pt x="133" y="161"/>
                </a:cubicBezTo>
                <a:cubicBezTo>
                  <a:pt x="136" y="165"/>
                  <a:pt x="142" y="165"/>
                  <a:pt x="146" y="161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3" y="144"/>
                  <a:pt x="164" y="142"/>
                  <a:pt x="164" y="139"/>
                </a:cubicBezTo>
                <a:cubicBezTo>
                  <a:pt x="164" y="137"/>
                  <a:pt x="163" y="135"/>
                  <a:pt x="161" y="133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47" y="119"/>
                  <a:pt x="147" y="116"/>
                  <a:pt x="148" y="114"/>
                </a:cubicBezTo>
                <a:cubicBezTo>
                  <a:pt x="149" y="111"/>
                  <a:pt x="151" y="110"/>
                  <a:pt x="154" y="110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76" y="110"/>
                  <a:pt x="180" y="106"/>
                  <a:pt x="180" y="101"/>
                </a:cubicBezTo>
                <a:cubicBezTo>
                  <a:pt x="180" y="79"/>
                  <a:pt x="180" y="79"/>
                  <a:pt x="180" y="79"/>
                </a:cubicBezTo>
                <a:cubicBezTo>
                  <a:pt x="180" y="74"/>
                  <a:pt x="176" y="70"/>
                  <a:pt x="171" y="70"/>
                </a:cubicBezTo>
                <a:close/>
                <a:moveTo>
                  <a:pt x="90" y="113"/>
                </a:moveTo>
                <a:cubicBezTo>
                  <a:pt x="77" y="113"/>
                  <a:pt x="67" y="103"/>
                  <a:pt x="67" y="90"/>
                </a:cubicBezTo>
                <a:cubicBezTo>
                  <a:pt x="67" y="77"/>
                  <a:pt x="77" y="67"/>
                  <a:pt x="90" y="67"/>
                </a:cubicBezTo>
                <a:cubicBezTo>
                  <a:pt x="103" y="67"/>
                  <a:pt x="113" y="77"/>
                  <a:pt x="113" y="90"/>
                </a:cubicBezTo>
                <a:cubicBezTo>
                  <a:pt x="113" y="103"/>
                  <a:pt x="103" y="113"/>
                  <a:pt x="90" y="11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6667" y="4151141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原因：权限配置错误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解决方式：确认权限的配置，修改错误权限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56665" y="3727596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功能图标消失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31885" y="4557612"/>
            <a:ext cx="2218055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报错原因：在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OrderMapper.xml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中，</a:t>
            </a:r>
            <a:r>
              <a:rPr lang="en-US" altLang="zh-CN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resultType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写成 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"order "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，多了一个空格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解决方式：去掉空格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16551" y="3727596"/>
            <a:ext cx="2050415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启动报错：找不到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Order</a:t>
            </a: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31404" y="4933435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原因：没有相应的实体类以保存数据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解决方式：新建实体类，将实体类数据返回给页面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76437" y="3771598"/>
            <a:ext cx="205041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业绩统计，统计表格数据无法显示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514828" y="4557612"/>
            <a:ext cx="2218055" cy="19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原因：返回页面内容时，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records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保存了所有的数据，所以会显示所有数据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解决：根据页面大小与页面数据条数计算当前页面应该显示的数据，然后将它们保存在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records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中返回给页面即可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8649" y="3786007"/>
            <a:ext cx="2050415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业绩统计，无法分页显示</a:t>
            </a:r>
          </a:p>
        </p:txBody>
      </p:sp>
      <p:sp>
        <p:nvSpPr>
          <p:cNvPr id="18" name="矩形 17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77315" y="4895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困难问题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94" y="1490345"/>
            <a:ext cx="5232947" cy="3249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6050" y="1079500"/>
            <a:ext cx="243749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b="1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04</a:t>
            </a:r>
          </a:p>
        </p:txBody>
      </p:sp>
      <p:sp>
        <p:nvSpPr>
          <p:cNvPr id="6" name="十字形 5"/>
          <p:cNvSpPr/>
          <p:nvPr/>
        </p:nvSpPr>
        <p:spPr>
          <a:xfrm>
            <a:off x="11205845" y="1407160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60125" y="2277110"/>
            <a:ext cx="459740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BUNISESS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88965" y="5120005"/>
            <a:ext cx="46964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软件数据库的设计和字段配置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9405" y="3079750"/>
            <a:ext cx="25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数据存储</a:t>
            </a:r>
          </a:p>
        </p:txBody>
      </p:sp>
      <p:sp>
        <p:nvSpPr>
          <p:cNvPr id="10" name="矩形 9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78" y="3441574"/>
            <a:ext cx="2509736" cy="21564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86" y="2415219"/>
            <a:ext cx="2509736" cy="21564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93779" y="2414486"/>
            <a:ext cx="2509736" cy="7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4306" y="2552218"/>
            <a:ext cx="204735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Times New Roman" panose="02020603050405020304" pitchFamily="18" charset="0"/>
              </a:rPr>
              <a:t>唯一标识符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Times New Roman" panose="02020603050405020304" pitchFamily="18" charset="0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9618" y="2414486"/>
            <a:ext cx="2652765" cy="31754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8485" y="4821451"/>
            <a:ext cx="2509736" cy="7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22901" y="4959183"/>
            <a:ext cx="1739579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Times New Roman" panose="02020603050405020304" pitchFamily="18" charset="0"/>
              </a:rPr>
              <a:t>链接数据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4905271" y="3579419"/>
            <a:ext cx="2381459" cy="13469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每个订单存储销售人员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ID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、客户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和车辆</a:t>
            </a: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；每个有购买车辆的客户存储有已购买车辆的</a:t>
            </a: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ID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8810" y="2844225"/>
            <a:ext cx="2234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0" spc="600" noProof="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数据关联</a:t>
            </a:r>
            <a:endParaRPr kumimoji="0" lang="zh-CN" altLang="en-US" sz="32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数据库设计思路</a:t>
            </a:r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数据结构设计示意图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10A7B62-98E6-4063-9B08-E99C2389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40399"/>
            <a:ext cx="7581900" cy="447294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用户表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B9D94EB-863D-474D-B740-0F1F7D79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20498"/>
              </p:ext>
            </p:extLst>
          </p:nvPr>
        </p:nvGraphicFramePr>
        <p:xfrm>
          <a:off x="1481448" y="1406770"/>
          <a:ext cx="9229104" cy="4961642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67083">
                  <a:extLst>
                    <a:ext uri="{9D8B030D-6E8A-4147-A177-3AD203B41FA5}">
                      <a16:colId xmlns:a16="http://schemas.microsoft.com/office/drawing/2014/main" val="327358927"/>
                    </a:ext>
                  </a:extLst>
                </a:gridCol>
                <a:gridCol w="2349236">
                  <a:extLst>
                    <a:ext uri="{9D8B030D-6E8A-4147-A177-3AD203B41FA5}">
                      <a16:colId xmlns:a16="http://schemas.microsoft.com/office/drawing/2014/main" val="3219450483"/>
                    </a:ext>
                  </a:extLst>
                </a:gridCol>
                <a:gridCol w="1767259">
                  <a:extLst>
                    <a:ext uri="{9D8B030D-6E8A-4147-A177-3AD203B41FA5}">
                      <a16:colId xmlns:a16="http://schemas.microsoft.com/office/drawing/2014/main" val="2886823708"/>
                    </a:ext>
                  </a:extLst>
                </a:gridCol>
                <a:gridCol w="2337108">
                  <a:extLst>
                    <a:ext uri="{9D8B030D-6E8A-4147-A177-3AD203B41FA5}">
                      <a16:colId xmlns:a16="http://schemas.microsoft.com/office/drawing/2014/main" val="1519881389"/>
                    </a:ext>
                  </a:extLst>
                </a:gridCol>
                <a:gridCol w="1908418">
                  <a:extLst>
                    <a:ext uri="{9D8B030D-6E8A-4147-A177-3AD203B41FA5}">
                      <a16:colId xmlns:a16="http://schemas.microsoft.com/office/drawing/2014/main" val="2047577940"/>
                    </a:ext>
                  </a:extLst>
                </a:gridCol>
              </a:tblGrid>
              <a:tr h="41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字段名称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05502537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USER_ID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非空、自增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33811467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92362557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Varchar(128)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用户密码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27828203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DEPT_ID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0328300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Varchar(128)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15563288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MOBILE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41043217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Char(1)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状态（</a:t>
                      </a: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锁定</a:t>
                      </a: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正常）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76761213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CREATE_TIME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创建时间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42924975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MODIFY_TIME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9015716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LAST_LOGIN_TIME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最近访问时间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65718401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SSEX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Char(1)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性别（</a:t>
                      </a: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女）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8060534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IS_TAB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Char(1)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是否开启</a:t>
                      </a: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7560355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THEME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Varchar(10)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主题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88162966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AVATAR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Varchar(100)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头像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69958403"/>
                  </a:ext>
                </a:extLst>
              </a:tr>
              <a:tr h="33234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Varchar(100)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29" marR="66829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9450562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订单表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E0083D-5AFD-40A7-B8D5-B30C849D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37753"/>
              </p:ext>
            </p:extLst>
          </p:nvPr>
        </p:nvGraphicFramePr>
        <p:xfrm>
          <a:off x="1608117" y="1781541"/>
          <a:ext cx="9217728" cy="421803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3889194747"/>
                    </a:ext>
                  </a:extLst>
                </a:gridCol>
                <a:gridCol w="2478341">
                  <a:extLst>
                    <a:ext uri="{9D8B030D-6E8A-4147-A177-3AD203B41FA5}">
                      <a16:colId xmlns:a16="http://schemas.microsoft.com/office/drawing/2014/main" val="2628849643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119480625"/>
                    </a:ext>
                  </a:extLst>
                </a:gridCol>
                <a:gridCol w="2340610">
                  <a:extLst>
                    <a:ext uri="{9D8B030D-6E8A-4147-A177-3AD203B41FA5}">
                      <a16:colId xmlns:a16="http://schemas.microsoft.com/office/drawing/2014/main" val="2561111038"/>
                    </a:ext>
                  </a:extLst>
                </a:gridCol>
                <a:gridCol w="1447932">
                  <a:extLst>
                    <a:ext uri="{9D8B030D-6E8A-4147-A177-3AD203B41FA5}">
                      <a16:colId xmlns:a16="http://schemas.microsoft.com/office/drawing/2014/main" val="3975121714"/>
                    </a:ext>
                  </a:extLst>
                </a:gridCol>
              </a:tblGrid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序号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字段名称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数据类型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说明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备注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5964461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1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ORDER_ID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</a:rPr>
                        <a:t>Bigint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 unsigned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订单</a:t>
                      </a: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ID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非空、自增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61916805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CREATE_TIME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Datetime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创建时间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非空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65910103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3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SALES_ID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</a:rPr>
                        <a:t>Bigint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 unsigned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销售人员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59237727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4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CUSTOMER_NAME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客户姓名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19887097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5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CUSTOMER_PHONE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客户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38327699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6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VEHICLE_ID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Bigint unsigned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车辆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23619443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7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PRICE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Bigint unsigned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价格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26913761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8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STATUS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Varchar(100)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状态（</a:t>
                      </a: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0</a:t>
                      </a: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锁定</a:t>
                      </a: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</a:rPr>
                        <a:t>1</a:t>
                      </a: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</a:rPr>
                        <a:t>正常）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47637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75719"/>
      </p:ext>
    </p:extLst>
  </p:cSld>
  <p:clrMapOvr>
    <a:masterClrMapping/>
  </p:clrMapOvr>
  <p:transition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客户表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E0083D-5AFD-40A7-B8D5-B30C849D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96889"/>
              </p:ext>
            </p:extLst>
          </p:nvPr>
        </p:nvGraphicFramePr>
        <p:xfrm>
          <a:off x="2194176" y="1768509"/>
          <a:ext cx="7803648" cy="4139926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65823">
                  <a:extLst>
                    <a:ext uri="{9D8B030D-6E8A-4147-A177-3AD203B41FA5}">
                      <a16:colId xmlns:a16="http://schemas.microsoft.com/office/drawing/2014/main" val="3889194747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628849643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119480625"/>
                    </a:ext>
                  </a:extLst>
                </a:gridCol>
                <a:gridCol w="1272223">
                  <a:extLst>
                    <a:ext uri="{9D8B030D-6E8A-4147-A177-3AD203B41FA5}">
                      <a16:colId xmlns:a16="http://schemas.microsoft.com/office/drawing/2014/main" val="2561111038"/>
                    </a:ext>
                  </a:extLst>
                </a:gridCol>
                <a:gridCol w="1447932">
                  <a:extLst>
                    <a:ext uri="{9D8B030D-6E8A-4147-A177-3AD203B41FA5}">
                      <a16:colId xmlns:a16="http://schemas.microsoft.com/office/drawing/2014/main" val="3975121714"/>
                    </a:ext>
                  </a:extLst>
                </a:gridCol>
              </a:tblGrid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5964461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 unsigned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顾客</a:t>
                      </a: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非空、自增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61916805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65910103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59237727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unsigned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负载重量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19887097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VEHICLE_ID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车辆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38327699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PURCHASING_DATE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购买时间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2361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619865"/>
      </p:ext>
    </p:extLst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车辆表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E0083D-5AFD-40A7-B8D5-B30C849D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28903"/>
              </p:ext>
            </p:extLst>
          </p:nvPr>
        </p:nvGraphicFramePr>
        <p:xfrm>
          <a:off x="2073526" y="1557495"/>
          <a:ext cx="8044948" cy="4481568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65823">
                  <a:extLst>
                    <a:ext uri="{9D8B030D-6E8A-4147-A177-3AD203B41FA5}">
                      <a16:colId xmlns:a16="http://schemas.microsoft.com/office/drawing/2014/main" val="3889194747"/>
                    </a:ext>
                  </a:extLst>
                </a:gridCol>
                <a:gridCol w="2553335">
                  <a:extLst>
                    <a:ext uri="{9D8B030D-6E8A-4147-A177-3AD203B41FA5}">
                      <a16:colId xmlns:a16="http://schemas.microsoft.com/office/drawing/2014/main" val="2628849643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119480625"/>
                    </a:ext>
                  </a:extLst>
                </a:gridCol>
                <a:gridCol w="1272223">
                  <a:extLst>
                    <a:ext uri="{9D8B030D-6E8A-4147-A177-3AD203B41FA5}">
                      <a16:colId xmlns:a16="http://schemas.microsoft.com/office/drawing/2014/main" val="2561111038"/>
                    </a:ext>
                  </a:extLst>
                </a:gridCol>
                <a:gridCol w="1447932">
                  <a:extLst>
                    <a:ext uri="{9D8B030D-6E8A-4147-A177-3AD203B41FA5}">
                      <a16:colId xmlns:a16="http://schemas.microsoft.com/office/drawing/2014/main" val="3975121714"/>
                    </a:ext>
                  </a:extLst>
                </a:gridCol>
              </a:tblGrid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5964461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VEHICLE_ID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unsigned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车辆</a:t>
                      </a: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非空、自增</a:t>
                      </a: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61916805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车辆型号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65910103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颜色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59237727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DEAD_WEIGHT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负载重量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19887097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MANUFACTURE_DATE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生产日期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38327699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LOWEST_PRICE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Varchar(100)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最低价格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23619443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MAINTENANCE_TIMES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 unsigned</a:t>
                      </a:r>
                      <a:endParaRPr lang="zh-CN" altLang="en-US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保养次数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2691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53759"/>
      </p:ext>
    </p:ext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0" y="1311314"/>
            <a:ext cx="4547870" cy="31457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72075" y="2161540"/>
            <a:ext cx="4771390" cy="3311525"/>
          </a:xfrm>
          <a:prstGeom prst="rect">
            <a:avLst/>
          </a:prstGeom>
          <a:gradFill>
            <a:gsLst>
              <a:gs pos="0">
                <a:srgbClr val="B88240">
                  <a:alpha val="54000"/>
                </a:srgbClr>
              </a:gs>
              <a:gs pos="85000">
                <a:srgbClr val="E8620E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5895" y="3386455"/>
            <a:ext cx="538861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THANKS</a:t>
            </a:r>
          </a:p>
        </p:txBody>
      </p:sp>
      <p:sp>
        <p:nvSpPr>
          <p:cNvPr id="5" name="十字形 4"/>
          <p:cNvSpPr/>
          <p:nvPr/>
        </p:nvSpPr>
        <p:spPr>
          <a:xfrm>
            <a:off x="11205845" y="710565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60125" y="1580515"/>
            <a:ext cx="459740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BUNISESS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45260" y="2247900"/>
            <a:ext cx="336994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项目汇报到此结束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汇报人：郭茁宁、许健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6140" y="1149350"/>
            <a:ext cx="906780" cy="4558665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30" y="2061700"/>
            <a:ext cx="3953510" cy="27345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4730" y="2059940"/>
            <a:ext cx="2475865" cy="1285875"/>
          </a:xfrm>
          <a:prstGeom prst="rect">
            <a:avLst/>
          </a:prstGeom>
          <a:noFill/>
          <a:ln w="28575">
            <a:solidFill>
              <a:srgbClr val="F2722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26170" y="2059940"/>
            <a:ext cx="2475865" cy="1285875"/>
          </a:xfrm>
          <a:prstGeom prst="rect">
            <a:avLst/>
          </a:prstGeom>
          <a:noFill/>
          <a:ln w="28575">
            <a:solidFill>
              <a:srgbClr val="F2722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4095" y="3512185"/>
            <a:ext cx="2475865" cy="1285875"/>
          </a:xfrm>
          <a:prstGeom prst="rect">
            <a:avLst/>
          </a:prstGeom>
          <a:noFill/>
          <a:ln w="28575">
            <a:solidFill>
              <a:srgbClr val="F2722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25535" y="3512185"/>
            <a:ext cx="2475865" cy="1285875"/>
          </a:xfrm>
          <a:prstGeom prst="rect">
            <a:avLst/>
          </a:prstGeom>
          <a:noFill/>
          <a:ln w="28575">
            <a:solidFill>
              <a:srgbClr val="F2722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2722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60849" y="3014345"/>
            <a:ext cx="3331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66180" y="2411095"/>
            <a:ext cx="213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项目简介</a:t>
            </a:r>
            <a:endParaRPr lang="zh-CN" altLang="en-US" sz="3200" dirty="0">
              <a:solidFill>
                <a:schemeClr val="bg1"/>
              </a:solidFill>
              <a:effectLst/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98255" y="2411095"/>
            <a:ext cx="213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功能需求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66180" y="3844290"/>
            <a:ext cx="213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软件设计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98255" y="3844290"/>
            <a:ext cx="213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数据存储</a:t>
            </a:r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11" y="1490345"/>
            <a:ext cx="5232947" cy="3249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9865" y="1079500"/>
            <a:ext cx="237501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b="1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</a:p>
        </p:txBody>
      </p:sp>
      <p:sp>
        <p:nvSpPr>
          <p:cNvPr id="6" name="十字形 5"/>
          <p:cNvSpPr/>
          <p:nvPr/>
        </p:nvSpPr>
        <p:spPr>
          <a:xfrm>
            <a:off x="11205845" y="1407160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60125" y="2277110"/>
            <a:ext cx="459740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BUNISESS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88965" y="5120005"/>
            <a:ext cx="46964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Project Introduction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89405" y="3079750"/>
            <a:ext cx="25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项目简介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1115" y="1108075"/>
            <a:ext cx="2578735" cy="46418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7212329" y="1770459"/>
            <a:ext cx="45719" cy="584775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8584" y="2811780"/>
            <a:ext cx="3454319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该软件系统需要对订单、产品、客户和工作人员进行管理，完成订单生成、客户信息统计、工作人员业绩统计等功能；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58074" y="1832013"/>
            <a:ext cx="396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汽车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4S</a:t>
            </a: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店销售系统管理系统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38584" y="4159019"/>
            <a:ext cx="3454319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该软件为汽车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4S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店的销售进行管理和统计，帮助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4S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店更全面掌握订单数据、客户信息等，以及对工作人员的业绩进行评估。</a:t>
            </a:r>
            <a:endParaRPr lang="en-US" altLang="zh-CN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88" y="1108666"/>
            <a:ext cx="2622191" cy="464066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90846" y="1788615"/>
            <a:ext cx="1905154" cy="13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OUR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30624" y="3257126"/>
            <a:ext cx="1825597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PROJECT</a:t>
            </a:r>
            <a:endParaRPr 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00" y="1490345"/>
            <a:ext cx="5233969" cy="3249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9865" y="1079500"/>
            <a:ext cx="237501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b="1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</a:p>
        </p:txBody>
      </p:sp>
      <p:sp>
        <p:nvSpPr>
          <p:cNvPr id="6" name="十字形 5"/>
          <p:cNvSpPr/>
          <p:nvPr/>
        </p:nvSpPr>
        <p:spPr>
          <a:xfrm>
            <a:off x="11205845" y="1407160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60125" y="2277110"/>
            <a:ext cx="459740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BUNISESS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88965" y="5120005"/>
            <a:ext cx="46964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软件各项功能的需求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9405" y="3079750"/>
            <a:ext cx="25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功能需求</a:t>
            </a:r>
          </a:p>
        </p:txBody>
      </p:sp>
      <p:sp>
        <p:nvSpPr>
          <p:cNvPr id="10" name="矩形 9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H="1">
            <a:off x="1006475" y="6350"/>
            <a:ext cx="339090" cy="1760391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8950" y="482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功能需求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8950" y="1066165"/>
            <a:ext cx="88836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该软件为汽车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4S</a:t>
            </a: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店的销售进行管理和统计，帮助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4S</a:t>
            </a: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店更全面掌握订单数据、客户信息等，以及对工作人员的业绩进行评估。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3743" y="2715260"/>
            <a:ext cx="990600" cy="990600"/>
            <a:chOff x="1962150" y="2000250"/>
            <a:chExt cx="990600" cy="990600"/>
          </a:xfrm>
        </p:grpSpPr>
        <p:sp>
          <p:nvSpPr>
            <p:cNvPr id="3" name="矩形: 圆角 1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" name="Freeform 84"/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42577" y="3088640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添加订单、查询订单、审核订单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257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订单管理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23743" y="4641216"/>
            <a:ext cx="990600" cy="990600"/>
            <a:chOff x="1962150" y="2000250"/>
            <a:chExt cx="990600" cy="990600"/>
          </a:xfrm>
        </p:grpSpPr>
        <p:sp>
          <p:nvSpPr>
            <p:cNvPr id="14" name="矩形: 圆角 13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5" name="Freeform 84"/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342577" y="5014596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新建客户信息、添加客户拥有的车辆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4257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客户管理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43493" y="2715260"/>
            <a:ext cx="990600" cy="990600"/>
            <a:chOff x="1962150" y="2000250"/>
            <a:chExt cx="990600" cy="990600"/>
          </a:xfrm>
        </p:grpSpPr>
        <p:sp>
          <p:nvSpPr>
            <p:cNvPr id="19" name="矩形: 圆角 18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962327" y="3088640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管理工作人员、查看业绩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6232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工作人员管理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543493" y="4641216"/>
            <a:ext cx="990600" cy="990600"/>
            <a:chOff x="1962150" y="2000250"/>
            <a:chExt cx="990600" cy="990600"/>
          </a:xfrm>
        </p:grpSpPr>
        <p:sp>
          <p:nvSpPr>
            <p:cNvPr id="24" name="矩形: 圆角 23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Freeform 84"/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62327" y="5014596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管理车辆、存储车辆信息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6232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车辆管理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29" y="1490345"/>
            <a:ext cx="5232947" cy="3249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9865" y="1079500"/>
            <a:ext cx="23563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b="1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</a:p>
        </p:txBody>
      </p:sp>
      <p:sp>
        <p:nvSpPr>
          <p:cNvPr id="6" name="十字形 5"/>
          <p:cNvSpPr/>
          <p:nvPr/>
        </p:nvSpPr>
        <p:spPr>
          <a:xfrm>
            <a:off x="11205845" y="1407160"/>
            <a:ext cx="368935" cy="368935"/>
          </a:xfrm>
          <a:prstGeom prst="plus">
            <a:avLst>
              <a:gd name="adj" fmla="val 3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60125" y="2277110"/>
            <a:ext cx="459740" cy="2462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BUNISESS PLAN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88965" y="5120005"/>
            <a:ext cx="46964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软件程序的设计思路和实现方法</a:t>
            </a:r>
            <a:endParaRPr lang="en-US" altLang="zh-CN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9405" y="3079750"/>
            <a:ext cx="2585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软件设计</a:t>
            </a:r>
          </a:p>
        </p:txBody>
      </p:sp>
      <p:sp>
        <p:nvSpPr>
          <p:cNvPr id="10" name="矩形 9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6670946" y="3019530"/>
            <a:ext cx="103204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4530667" y="3019530"/>
            <a:ext cx="103085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Freeform 8"/>
          <p:cNvSpPr/>
          <p:nvPr/>
        </p:nvSpPr>
        <p:spPr bwMode="auto">
          <a:xfrm>
            <a:off x="5065142" y="2089364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Freeform 9"/>
          <p:cNvSpPr/>
          <p:nvPr/>
        </p:nvSpPr>
        <p:spPr bwMode="auto">
          <a:xfrm>
            <a:off x="6137662" y="2089364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10"/>
          <p:cNvSpPr/>
          <p:nvPr/>
        </p:nvSpPr>
        <p:spPr bwMode="auto">
          <a:xfrm>
            <a:off x="5065142" y="3943740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>
            <a:off x="6137662" y="3943740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835401" y="3389928"/>
            <a:ext cx="459482" cy="45376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5431774" y="2412124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15"/>
          <p:cNvSpPr>
            <a:spLocks noEditPoints="1"/>
          </p:cNvSpPr>
          <p:nvPr/>
        </p:nvSpPr>
        <p:spPr bwMode="auto">
          <a:xfrm>
            <a:off x="6392400" y="2462145"/>
            <a:ext cx="523761" cy="449005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6944284" y="3387546"/>
            <a:ext cx="459482" cy="460915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01058" y="4304823"/>
            <a:ext cx="506444" cy="470018"/>
            <a:chOff x="5928340" y="670992"/>
            <a:chExt cx="506444" cy="470018"/>
          </a:xfrm>
          <a:solidFill>
            <a:schemeClr val="bg1"/>
          </a:solidFill>
        </p:grpSpPr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5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34417" y="4297724"/>
            <a:ext cx="428365" cy="468379"/>
            <a:chOff x="697828" y="4453123"/>
            <a:chExt cx="229831" cy="251300"/>
          </a:xfrm>
        </p:grpSpPr>
        <p:sp>
          <p:nvSpPr>
            <p:cNvPr id="17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0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423258" y="232490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Shiro 1.4.2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6332" y="335876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Layui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2.5.5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48465" y="4392631"/>
            <a:ext cx="1950203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Nepadmin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formSelects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4.x 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多选框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eleTree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树组件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formSelect.js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树形下拉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Apexcharts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图表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31916" y="4392631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其他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784986" y="436720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MySQL 8.0.x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0738" y="3357478"/>
            <a:ext cx="243333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Mybatis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-Plus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77975" y="2323615"/>
            <a:ext cx="275979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Spring Boot 2.2.1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377315" y="48958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框架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77315" y="48958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软件系统结构设计示意图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51B8CB-5BF4-4273-9D17-BCDC06B1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46" y="1200616"/>
            <a:ext cx="6903781" cy="4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1160"/>
      </p:ext>
    </p:extLst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992</Words>
  <Application>Microsoft Office PowerPoint</Application>
  <PresentationFormat>宽屏</PresentationFormat>
  <Paragraphs>297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字魂58号-创中黑</vt:lpstr>
      <vt:lpstr>字魂59号-创粗黑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Guo Zhuoning</cp:lastModifiedBy>
  <cp:revision>103</cp:revision>
  <dcterms:created xsi:type="dcterms:W3CDTF">2019-07-29T02:38:00Z</dcterms:created>
  <dcterms:modified xsi:type="dcterms:W3CDTF">2020-07-31T01:31:25Z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