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ink/ink1.xml" ContentType="application/inkml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4020" r:id="rId1"/>
  </p:sldMasterIdLst>
  <p:notesMasterIdLst>
    <p:notesMasterId r:id="rId10"/>
  </p:notesMasterIdLst>
  <p:sldIdLst>
    <p:sldId id="331" r:id="rId2"/>
    <p:sldId id="327" r:id="rId3"/>
    <p:sldId id="328" r:id="rId4"/>
    <p:sldId id="329" r:id="rId5"/>
    <p:sldId id="311" r:id="rId6"/>
    <p:sldId id="312" r:id="rId7"/>
    <p:sldId id="313" r:id="rId8"/>
    <p:sldId id="330" r:id="rId9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614" autoAdjust="0"/>
    <p:restoredTop sz="92416" autoAdjust="0"/>
  </p:normalViewPr>
  <p:slideViewPr>
    <p:cSldViewPr>
      <p:cViewPr varScale="1">
        <p:scale>
          <a:sx n="114" d="100"/>
          <a:sy n="114" d="100"/>
        </p:scale>
        <p:origin x="2040" y="1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in="-2.14748E9" max="2.14748E9" units="cm"/>
          <inkml:channel name="Y" type="integer" min="-2.14748E9" max="2.14748E9" units="cm"/>
          <inkml:channel name="F" type="integer" max="32767" units="dev"/>
        </inkml:traceFormat>
        <inkml:channelProperties>
          <inkml:channelProperty channel="X" name="resolution" value="1000" units="1/cm"/>
          <inkml:channelProperty channel="Y" name="resolution" value="1000" units="1/cm"/>
          <inkml:channelProperty channel="F" name="resolution" value="0" units="1/dev"/>
        </inkml:channelProperties>
      </inkml:inkSource>
      <inkml:timestamp xml:id="ts0" timeString="2021-03-04T17:25:34.623"/>
    </inkml:context>
    <inkml:brush xml:id="br0">
      <inkml:brushProperty name="width" value="0.2" units="cm"/>
      <inkml:brushProperty name="height" value="0.4" units="cm"/>
      <inkml:brushProperty name="color" value="#FFFC00"/>
      <inkml:brushProperty name="tip" value="rectangle"/>
      <inkml:brushProperty name="rasterOp" value="maskPen"/>
    </inkml:brush>
  </inkml:definitions>
  <inkml:trace contextRef="#ctx0" brushRef="#br0">0 13 16383,'71'-2'0,"-1"0"0,1-1 0,0 2 0,1 1 0,-1-1 0,30-1 0,-5 0 0,-14 2 0,-5 1 0,-20 0 0,-1 1 0,14 0 0,0 0 0,-15 0 0,1 0 0,21 1 0,-1-1 0,21 1 0,-18-3 0,0 0 0,-28 1 0,1 0 0,16-1 0,7 0 0,-10 0 0,22 0 0,-9 1 0,-5-1 0,-30 1 0,42 1 0,-53-1 0,14 0 0,-28-1 0,10 0 0,-9 1 0,27 0 0,-12 1 0,12 0 0,-14 1 0,31 0 0,-12 0 0,22 0 0,-25 1 0,7-1 0,-19 0 0,9 0 0,-18-2 0,-4 2 0,20-2 0,-9 1 0,53-1 0,-53-1 0,21 0 0,-48 0 0,1 0 0,17 4 0,-6-1 0,11 2 0,-13-1 0,12 0 0,-5-1 0,19 1 0,-17-3 0,-1 0 0,-19-1 0,-57-5 0,8 4 0,-40-5 0,43 6 0,0 0 0,4 1 0,-50 1 0,21-3 0,-5-2 0,1 3 0,0-2 0,-1-1 0,3-1 0,-28-2 0,31 3 0,-1 0 0,-28-3 0,8 3 0,-1-1 0,32 2 0,4-1 0,-6 0 0,-1 0 0,-11-1 0,3 1 0,-11 1 0,21-1 0,2 1 0,-7 2 0,12-2 0,9 2 0,0 0 0,7 0 0,-21-1 0,-24 1 0,16-2 0,8 2 0,2 0 0,4 0 0,-7 0 0,-5-1 0,-40-1 0,4-2 0,38 3 0,4 0 0,-4 0 0,5 0 0,1 2 0,1-1 0,-15 0 0,47 0 0,5 0 0,-1 0 0,1 0 0,-9 0 0,10-2 0,-3 2 0,10-1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6A1DBDC4-F84B-4B3A-9BA0-F77140A66E90}" type="datetimeFigureOut">
              <a:rPr lang="en-US"/>
              <a:pPr/>
              <a:t>3/5/21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F967494-5CD2-4A8C-BB45-7F1FAACBB45B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C498CA56-6208-4A5A-9D23-DDD25A18C2B3}" type="datetimeFigureOut">
              <a:rPr lang="en-US"/>
              <a:pPr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23C813D3-63A3-4586-AFF0-087EB30636B5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624805B7-2B4A-43C9-B3C5-64F2C528AD69}" type="datetimeFigureOut">
              <a:rPr lang="en-US"/>
              <a:pPr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D4A3B30-505A-4FCD-ACF4-CFA6B5C74556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1DCC2F5-5EE7-45BF-99F9-75890DB739B3}" type="datetimeFigureOut">
              <a:rPr lang="en-US"/>
              <a:pPr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AB50D9E-22D0-4B86-B920-D454F0CA74D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000">
                <a:solidFill>
                  <a:schemeClr val="accent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Verdana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E2E976A5-1009-4436-9B8C-9835B82C0FBB}" type="datetimeFigureOut">
              <a:rPr lang="en-US"/>
              <a:pPr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0FF32294-D00A-4A38-A2AF-17C9639E3286}" type="slidenum">
              <a:rPr lang="en-US"/>
              <a:pPr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A8AA87E-C144-4B2A-81EA-9E72F880C0CA}" type="datetimeFigureOut">
              <a:rPr lang="en-US"/>
              <a:pPr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749C522-363C-4BDA-B40F-28B8DDE2E785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866C2420-2C3E-4748-8453-226F4817B4EC}" type="datetimeFigureOut">
              <a:rPr lang="en-US"/>
              <a:pPr/>
              <a:t>3/5/21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4E82647-A9A6-48AB-8935-A84EC4822A9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9487ECFB-269A-4EB6-9175-6162B8DD08E6}" type="datetimeFigureOut">
              <a:rPr lang="en-US"/>
              <a:pPr/>
              <a:t>3/5/21</a:t>
            </a:fld>
            <a:endParaRPr lang="en-US"/>
          </a:p>
        </p:txBody>
      </p:sp>
      <p:sp>
        <p:nvSpPr>
          <p:cNvPr id="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AF0F85A-4597-4C73-AD72-988F112FEB8A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1AF75B6C-5D1D-40DC-9998-BF03558B319A}" type="datetimeFigureOut">
              <a:rPr lang="en-US"/>
              <a:pPr/>
              <a:t>3/5/21</a:t>
            </a:fld>
            <a:endParaRPr lang="en-US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B20943A-C0EF-479C-8DFB-42AAF2D55BB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919E438-5101-4170-AE07-87A782222B07}" type="datetimeFigureOut">
              <a:rPr lang="en-US"/>
              <a:pPr/>
              <a:t>3/5/21</a:t>
            </a:fld>
            <a:endParaRPr lang="en-US"/>
          </a:p>
        </p:txBody>
      </p:sp>
      <p:sp>
        <p:nvSpPr>
          <p:cNvPr id="3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F35CAFF-2EAE-480C-B435-CA9013913DF3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A466955D-1EC8-499F-9263-BF2FDD726013}" type="datetimeFigureOut">
              <a:rPr lang="en-US"/>
              <a:pPr/>
              <a:t>3/5/21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AE126C68-CF28-4E70-8F93-3D51105AC6A7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0680152A-1D85-4AE3-AA4E-3962D2958CEE}" type="datetimeFigureOut">
              <a:rPr lang="en-US"/>
              <a:pPr/>
              <a:t>3/5/21</a:t>
            </a:fld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700C576-E642-4610-B9B7-5E22BFCC28E0}" type="slidenum">
              <a:rPr lang="en-US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200">
                <a:solidFill>
                  <a:srgbClr val="898989"/>
                </a:solidFill>
              </a:defRPr>
            </a:lvl1pPr>
          </a:lstStyle>
          <a:p>
            <a:fld id="{10932223-8D2A-4930-ACED-A722D6E87D91}" type="datetimeFigureOut">
              <a:rPr lang="en-US"/>
              <a:pPr/>
              <a:t>3/5/21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ctr">
              <a:defRPr sz="1200">
                <a:solidFill>
                  <a:srgbClr val="898989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 algn="r">
              <a:defRPr sz="1200">
                <a:solidFill>
                  <a:srgbClr val="898989"/>
                </a:solidFill>
              </a:defRPr>
            </a:lvl1pPr>
          </a:lstStyle>
          <a:p>
            <a:fld id="{6B139522-AC6B-4AB7-870F-60081D8444AA}" type="slidenum">
              <a:rPr lang="en-US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084" r:id="rId1"/>
    <p:sldLayoutId id="2147484085" r:id="rId2"/>
    <p:sldLayoutId id="2147484075" r:id="rId3"/>
    <p:sldLayoutId id="2147484076" r:id="rId4"/>
    <p:sldLayoutId id="2147484077" r:id="rId5"/>
    <p:sldLayoutId id="2147484078" r:id="rId6"/>
    <p:sldLayoutId id="2147484079" r:id="rId7"/>
    <p:sldLayoutId id="2147484080" r:id="rId8"/>
    <p:sldLayoutId id="2147484081" r:id="rId9"/>
    <p:sldLayoutId id="2147484082" r:id="rId10"/>
    <p:sldLayoutId id="2147484083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NULL"/><Relationship Id="rId2" Type="http://schemas.openxmlformats.org/officeDocument/2006/relationships/customXml" Target="../ink/ink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14400"/>
            <a:ext cx="8229600" cy="5943600"/>
          </a:xfrm>
        </p:spPr>
        <p:txBody>
          <a:bodyPr/>
          <a:lstStyle/>
          <a:p>
            <a:r>
              <a:rPr lang="en-US" dirty="0"/>
              <a:t>Write a function that </a:t>
            </a:r>
            <a:r>
              <a:rPr lang="en-US" i="1" dirty="0"/>
              <a:t>gets 2 numbers from the user </a:t>
            </a:r>
            <a:r>
              <a:rPr lang="en-US" dirty="0"/>
              <a:t>and </a:t>
            </a:r>
            <a:r>
              <a:rPr lang="en-US" dirty="0">
                <a:highlight>
                  <a:srgbClr val="FFFF00"/>
                </a:highlight>
              </a:rPr>
              <a:t>passes them both back (pass by reference)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What are the input values?  What type of parameters should they be?</a:t>
            </a:r>
          </a:p>
          <a:p>
            <a:pPr lvl="1"/>
            <a:r>
              <a:rPr lang="en-US" dirty="0"/>
              <a:t>What are the output values?  Are they parameters or local variables?</a:t>
            </a:r>
          </a:p>
          <a:p>
            <a:r>
              <a:rPr lang="en-US" dirty="0"/>
              <a:t>Write a function that takes one integer as input and gets another number from the user.  This function must pass back the sum (+) and difference (-) of the two numbers.</a:t>
            </a:r>
          </a:p>
          <a:p>
            <a:pPr lvl="1"/>
            <a:r>
              <a:rPr lang="en-US" dirty="0"/>
              <a:t>What are the input values?  What type of parameters should they be?</a:t>
            </a:r>
          </a:p>
          <a:p>
            <a:pPr lvl="1"/>
            <a:r>
              <a:rPr lang="en-US" dirty="0"/>
              <a:t>What are the output values?  Are they parameters or local variables?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2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2E1B6A96-ED8A-9D44-8310-49F66FA15882}"/>
                  </a:ext>
                </a:extLst>
              </p14:cNvPr>
              <p14:cNvContentPartPr/>
              <p14:nvPr/>
            </p14:nvContentPartPr>
            <p14:xfrm>
              <a:off x="970948" y="4568345"/>
              <a:ext cx="1247760" cy="3492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2E1B6A96-ED8A-9D44-8310-49F66FA15882}"/>
                  </a:ext>
                </a:extLst>
              </p:cNvPr>
              <p:cNvPicPr/>
              <p:nvPr/>
            </p:nvPicPr>
            <p:blipFill>
              <a:blip r:embed="rId3"/>
              <a:stretch>
                <a:fillRect/>
              </a:stretch>
            </p:blipFill>
            <p:spPr>
              <a:xfrm>
                <a:off x="934948" y="4496345"/>
                <a:ext cx="1319400" cy="178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9365917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Function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Functions are characterized in terms of:</a:t>
            </a:r>
          </a:p>
          <a:p>
            <a:pPr lvl="1">
              <a:defRPr/>
            </a:pPr>
            <a:r>
              <a:rPr lang="en-US" dirty="0"/>
              <a:t>Input (data that must be passed in to the function)</a:t>
            </a:r>
          </a:p>
          <a:p>
            <a:pPr lvl="1">
              <a:defRPr/>
            </a:pPr>
            <a:r>
              <a:rPr lang="en-US" dirty="0"/>
              <a:t>Output (data the function passes back to the caller)</a:t>
            </a:r>
          </a:p>
          <a:p>
            <a:pPr lvl="1">
              <a:defRPr/>
            </a:pPr>
            <a:r>
              <a:rPr lang="en-US" dirty="0"/>
              <a:t>Side-effects (other changes, like printing or waiting for user input)</a:t>
            </a:r>
          </a:p>
          <a:p>
            <a:pPr>
              <a:defRPr/>
            </a:pPr>
            <a:r>
              <a:rPr lang="en-US" dirty="0"/>
              <a:t>Data can only be stored in three types of variables:</a:t>
            </a:r>
          </a:p>
          <a:p>
            <a:pPr lvl="1">
              <a:defRPr/>
            </a:pPr>
            <a:r>
              <a:rPr lang="en-US" dirty="0"/>
              <a:t>Value parameters</a:t>
            </a:r>
          </a:p>
          <a:p>
            <a:pPr lvl="1">
              <a:defRPr/>
            </a:pPr>
            <a:r>
              <a:rPr lang="en-US" dirty="0"/>
              <a:t>Reference parameters</a:t>
            </a:r>
          </a:p>
          <a:p>
            <a:pPr lvl="1">
              <a:defRPr/>
            </a:pPr>
            <a:r>
              <a:rPr lang="en-US" dirty="0"/>
              <a:t>Local variables</a:t>
            </a:r>
          </a:p>
          <a:p>
            <a:pPr lvl="1">
              <a:buFont typeface="Arial" charset="0"/>
              <a:buNone/>
              <a:defRPr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Function input and output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562600"/>
          </a:xfrm>
        </p:spPr>
        <p:txBody>
          <a:bodyPr/>
          <a:lstStyle/>
          <a:p>
            <a:pPr>
              <a:defRPr/>
            </a:pPr>
            <a:r>
              <a:rPr lang="en-US" dirty="0"/>
              <a:t>Parameters support input</a:t>
            </a:r>
          </a:p>
          <a:p>
            <a:pPr lvl="1">
              <a:defRPr/>
            </a:pPr>
            <a:r>
              <a:rPr lang="en-US" dirty="0"/>
              <a:t>Only reference parameters also support output</a:t>
            </a:r>
          </a:p>
          <a:p>
            <a:pPr lvl="1">
              <a:defRPr/>
            </a:pPr>
            <a:r>
              <a:rPr lang="en-US" dirty="0"/>
              <a:t>Local variables can not be used for input</a:t>
            </a:r>
          </a:p>
          <a:p>
            <a:pPr lvl="1">
              <a:defRPr/>
            </a:pPr>
            <a:r>
              <a:rPr lang="en-US" dirty="0"/>
              <a:t>A single parameter or variable can be output with </a:t>
            </a:r>
            <a:r>
              <a:rPr lang="en-US" dirty="0">
                <a:latin typeface="Courier New" pitchFamily="49" charset="0"/>
                <a:cs typeface="Courier New" pitchFamily="49" charset="0"/>
              </a:rPr>
              <a:t>return</a:t>
            </a:r>
          </a:p>
          <a:p>
            <a:pPr>
              <a:defRPr/>
            </a:pPr>
            <a:endParaRPr lang="en-US" dirty="0"/>
          </a:p>
          <a:p>
            <a:pPr>
              <a:defRPr/>
            </a:pPr>
            <a:r>
              <a:rPr lang="en-US" dirty="0"/>
              <a:t>Data requirements dictate parameters</a:t>
            </a:r>
          </a:p>
          <a:p>
            <a:pPr lvl="1">
              <a:defRPr/>
            </a:pPr>
            <a:r>
              <a:rPr lang="en-US" dirty="0"/>
              <a:t>Input only: value parameter</a:t>
            </a:r>
          </a:p>
          <a:p>
            <a:pPr lvl="1">
              <a:defRPr/>
            </a:pPr>
            <a:r>
              <a:rPr lang="en-US" dirty="0"/>
              <a:t>Output only: </a:t>
            </a:r>
          </a:p>
          <a:p>
            <a:pPr lvl="2">
              <a:defRPr/>
            </a:pPr>
            <a:r>
              <a:rPr lang="en-US" dirty="0"/>
              <a:t>Local variable and return (if only 1 output)</a:t>
            </a:r>
          </a:p>
          <a:p>
            <a:pPr lvl="2">
              <a:defRPr/>
            </a:pPr>
            <a:r>
              <a:rPr lang="en-US" dirty="0"/>
              <a:t>Reference parameter (if more than 1)</a:t>
            </a:r>
          </a:p>
          <a:p>
            <a:pPr lvl="1">
              <a:defRPr/>
            </a:pPr>
            <a:r>
              <a:rPr lang="en-US" dirty="0"/>
              <a:t>Input and output: reference parameter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762000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en-US" dirty="0"/>
              <a:t>Exercise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6019800"/>
          </a:xfrm>
        </p:spPr>
        <p:txBody>
          <a:bodyPr/>
          <a:lstStyle/>
          <a:p>
            <a:pPr>
              <a:defRPr/>
            </a:pPr>
            <a:r>
              <a:rPr lang="en-US" dirty="0"/>
              <a:t>Consider the following function body</a:t>
            </a:r>
          </a:p>
          <a:p>
            <a:pPr lvl="1">
              <a:defRPr/>
            </a:pPr>
            <a:r>
              <a:rPr lang="en-US" dirty="0"/>
              <a:t>Write an appropriate heading for this function</a:t>
            </a:r>
          </a:p>
          <a:p>
            <a:pPr lvl="2">
              <a:defRPr/>
            </a:pPr>
            <a:r>
              <a:rPr lang="en-US" dirty="0"/>
              <a:t>Choose any name you like for the function</a:t>
            </a:r>
          </a:p>
          <a:p>
            <a:pPr lvl="2">
              <a:defRPr/>
            </a:pPr>
            <a:r>
              <a:rPr lang="en-US" dirty="0"/>
              <a:t>What parameters? Reference or value?</a:t>
            </a:r>
          </a:p>
          <a:p>
            <a:pPr lvl="3">
              <a:defRPr/>
            </a:pPr>
            <a:r>
              <a:rPr lang="en-US" dirty="0"/>
              <a:t>(Assume a, b and c are all </a:t>
            </a:r>
            <a:r>
              <a:rPr lang="en-US" i="1" dirty="0"/>
              <a:t>int</a:t>
            </a:r>
            <a:r>
              <a:rPr lang="en-US" dirty="0"/>
              <a:t>)</a:t>
            </a:r>
          </a:p>
          <a:p>
            <a:pPr lvl="3">
              <a:defRPr/>
            </a:pPr>
            <a:r>
              <a:rPr lang="en-US" dirty="0"/>
              <a:t>Assume to update the values of all parameters. </a:t>
            </a:r>
          </a:p>
          <a:p>
            <a:pPr lvl="2">
              <a:buNone/>
              <a:defRPr/>
            </a:pPr>
            <a:endParaRPr lang="en-US" dirty="0"/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{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c = (a * b)/2;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if( a &gt; b )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b = 17;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}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else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{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	b = 20;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	}	</a:t>
            </a:r>
          </a:p>
          <a:p>
            <a:pPr lvl="1">
              <a:buFont typeface="Arial" charset="0"/>
              <a:buNone/>
              <a:defRPr/>
            </a:pPr>
            <a:r>
              <a:rPr lang="en-US" sz="1800" dirty="0">
                <a:solidFill>
                  <a:schemeClr val="accent4"/>
                </a:solidFill>
                <a:latin typeface="Courier New" pitchFamily="49" charset="0"/>
                <a:cs typeface="Courier New" pitchFamily="49" charset="0"/>
              </a:rPr>
              <a:t>}</a:t>
            </a:r>
          </a:p>
          <a:p>
            <a:pPr lvl="1">
              <a:buFont typeface="Arial" charset="0"/>
              <a:buNone/>
              <a:defRPr/>
            </a:pPr>
            <a:endParaRPr lang="en-US" sz="1800" dirty="0">
              <a:solidFill>
                <a:schemeClr val="accent4"/>
              </a:solidFill>
              <a:latin typeface="Courier New" pitchFamily="49" charset="0"/>
              <a:cs typeface="Courier New" pitchFamily="49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943600" cy="334962"/>
          </a:xfrm>
        </p:spPr>
        <p:txBody>
          <a:bodyPr>
            <a:normAutofit fontScale="90000"/>
          </a:bodyPr>
          <a:lstStyle/>
          <a:p>
            <a:r>
              <a:rPr lang="en-US" sz="2000" dirty="0"/>
              <a:t>Example: Largest and Smallest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762000"/>
            <a:ext cx="8382000" cy="5364163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sz="1200" dirty="0"/>
              <a:t>Get 4 numbers from the user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200" dirty="0"/>
              <a:t>Print the largest and smallest of those numbers</a:t>
            </a:r>
          </a:p>
          <a:p>
            <a:pPr marL="0" indent="0">
              <a:buNone/>
            </a:pPr>
            <a:r>
              <a:rPr lang="en-US" sz="1200" dirty="0"/>
              <a:t>//Bubble Sort (1</a:t>
            </a:r>
            <a:r>
              <a:rPr lang="en-US" sz="1200" baseline="30000" dirty="0"/>
              <a:t>st</a:t>
            </a:r>
            <a:r>
              <a:rPr lang="en-US" sz="1200" dirty="0"/>
              <a:t> algorithm we would learn in CS). Sorry. This is for sorting the numbers in increasing or decreasing orders. 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largest and smallest of those numbers</a:t>
            </a:r>
          </a:p>
          <a:p>
            <a:pPr marL="0" indent="0">
              <a:buNone/>
            </a:pPr>
            <a:r>
              <a:rPr lang="en-US" sz="1200" dirty="0"/>
              <a:t>Numbers: 25, 87, 65, 15, 7, 100, -10  (min: 7; max: 100)</a:t>
            </a:r>
          </a:p>
          <a:p>
            <a:pPr marL="0" indent="0">
              <a:buNone/>
            </a:pPr>
            <a:r>
              <a:rPr lang="en-US" sz="1200" dirty="0"/>
              <a:t>Find min: </a:t>
            </a:r>
          </a:p>
          <a:p>
            <a:pPr marL="0" indent="0">
              <a:buNone/>
            </a:pPr>
            <a:r>
              <a:rPr lang="en-US" sz="1200" dirty="0" err="1"/>
              <a:t>mini_variable</a:t>
            </a:r>
            <a:r>
              <a:rPr lang="en-US" sz="1200" dirty="0"/>
              <a:t> = 10000; </a:t>
            </a:r>
            <a:r>
              <a:rPr lang="en-US" sz="1200" dirty="0" err="1"/>
              <a:t>max_variable</a:t>
            </a:r>
            <a:r>
              <a:rPr lang="en-US" sz="1200" dirty="0"/>
              <a:t> = 0;</a:t>
            </a:r>
          </a:p>
          <a:p>
            <a:pPr marL="0" indent="0">
              <a:buNone/>
            </a:pPr>
            <a:r>
              <a:rPr lang="en-US" sz="1200" dirty="0"/>
              <a:t>// </a:t>
            </a:r>
            <a:r>
              <a:rPr lang="en-US" sz="1200" dirty="0" err="1"/>
              <a:t>mini_variable</a:t>
            </a:r>
            <a:r>
              <a:rPr lang="en-US" sz="1200" dirty="0"/>
              <a:t> = </a:t>
            </a:r>
            <a:r>
              <a:rPr lang="en-US" sz="1200" dirty="0" err="1"/>
              <a:t>positive_Infinity</a:t>
            </a:r>
            <a:r>
              <a:rPr lang="en-US" sz="1200" dirty="0"/>
              <a:t>; </a:t>
            </a:r>
            <a:r>
              <a:rPr lang="en-US" sz="1200" dirty="0" err="1"/>
              <a:t>max_variable</a:t>
            </a:r>
            <a:r>
              <a:rPr lang="en-US" sz="1200" dirty="0"/>
              <a:t> = </a:t>
            </a:r>
            <a:r>
              <a:rPr lang="en-US" sz="1200" dirty="0" err="1"/>
              <a:t>negative_infinity</a:t>
            </a:r>
            <a:r>
              <a:rPr lang="en-US" sz="1200" dirty="0"/>
              <a:t>;</a:t>
            </a:r>
          </a:p>
          <a:p>
            <a:pPr marL="0" indent="0">
              <a:buNone/>
            </a:pPr>
            <a:r>
              <a:rPr lang="en-US" sz="1200" dirty="0" err="1"/>
              <a:t>mini_variable</a:t>
            </a:r>
            <a:r>
              <a:rPr lang="en-US" sz="1200" dirty="0"/>
              <a:t> (10000) compare with the rest (25, 87, 65, 15, 7, 100 )</a:t>
            </a:r>
          </a:p>
          <a:p>
            <a:pPr marL="0" indent="0">
              <a:buNone/>
            </a:pPr>
            <a:r>
              <a:rPr lang="en-US" sz="1200" dirty="0"/>
              <a:t>	10000 </a:t>
            </a:r>
            <a:r>
              <a:rPr lang="en-US" sz="1200" dirty="0" err="1"/>
              <a:t>v.s</a:t>
            </a:r>
            <a:r>
              <a:rPr lang="en-US" sz="1200" dirty="0"/>
              <a:t>. 25: if 10000 &gt; 25: update</a:t>
            </a:r>
          </a:p>
          <a:p>
            <a:pPr marL="0" indent="0">
              <a:buNone/>
            </a:pPr>
            <a:r>
              <a:rPr lang="en-US" sz="1200" dirty="0"/>
              <a:t>		 update the </a:t>
            </a:r>
            <a:r>
              <a:rPr lang="en-US" sz="1200" dirty="0" err="1"/>
              <a:t>mini_variable</a:t>
            </a:r>
            <a:r>
              <a:rPr lang="en-US" sz="1200" dirty="0"/>
              <a:t> = 25;</a:t>
            </a:r>
          </a:p>
          <a:p>
            <a:pPr marL="0" indent="0">
              <a:buNone/>
            </a:pPr>
            <a:r>
              <a:rPr lang="en-US" sz="1200" dirty="0"/>
              <a:t>	25 </a:t>
            </a:r>
            <a:r>
              <a:rPr lang="en-US" sz="1200" dirty="0" err="1"/>
              <a:t>v.s</a:t>
            </a:r>
            <a:r>
              <a:rPr lang="en-US" sz="1200" dirty="0"/>
              <a:t>. 87: if 25 &gt; 87: swap; otherwise: do not do anything;</a:t>
            </a:r>
          </a:p>
          <a:p>
            <a:pPr marL="0" indent="0">
              <a:buNone/>
            </a:pPr>
            <a:r>
              <a:rPr lang="en-US" sz="1200" dirty="0"/>
              <a:t>	25 </a:t>
            </a:r>
            <a:r>
              <a:rPr lang="en-US" sz="1200" dirty="0" err="1"/>
              <a:t>v.s</a:t>
            </a:r>
            <a:r>
              <a:rPr lang="en-US" sz="1200" dirty="0"/>
              <a:t>. 65:  if 25 &gt; 65: swap; otherwise: do not do anything;</a:t>
            </a:r>
          </a:p>
          <a:p>
            <a:pPr marL="0" indent="0">
              <a:buNone/>
            </a:pPr>
            <a:r>
              <a:rPr lang="en-US" sz="1200" dirty="0"/>
              <a:t>	25 </a:t>
            </a:r>
            <a:r>
              <a:rPr lang="en-US" sz="1200" dirty="0" err="1"/>
              <a:t>v.s</a:t>
            </a:r>
            <a:r>
              <a:rPr lang="en-US" sz="1200" dirty="0"/>
              <a:t>. 15:  </a:t>
            </a:r>
            <a:r>
              <a:rPr lang="en-US" sz="1200" dirty="0">
                <a:highlight>
                  <a:srgbClr val="FFFF00"/>
                </a:highlight>
              </a:rPr>
              <a:t>if 25 &gt; 15: update</a:t>
            </a:r>
            <a:r>
              <a:rPr lang="en-US" sz="1200" dirty="0"/>
              <a:t>; otherwise: do not do anything;</a:t>
            </a:r>
          </a:p>
          <a:p>
            <a:pPr marL="0" indent="0">
              <a:buNone/>
            </a:pPr>
            <a:r>
              <a:rPr lang="en-US" sz="1200" dirty="0"/>
              <a:t>		update the </a:t>
            </a:r>
            <a:r>
              <a:rPr lang="en-US" sz="1200" dirty="0" err="1"/>
              <a:t>mini_variable</a:t>
            </a:r>
            <a:r>
              <a:rPr lang="en-US" sz="1200" dirty="0"/>
              <a:t> = 15;		</a:t>
            </a:r>
          </a:p>
          <a:p>
            <a:pPr marL="0" indent="0">
              <a:buNone/>
            </a:pPr>
            <a:r>
              <a:rPr lang="en-US" sz="1200" dirty="0"/>
              <a:t>	15 </a:t>
            </a:r>
            <a:r>
              <a:rPr lang="en-US" sz="1200" dirty="0" err="1"/>
              <a:t>v.s</a:t>
            </a:r>
            <a:r>
              <a:rPr lang="en-US" sz="1200" dirty="0"/>
              <a:t>. 7:  if 15 &gt; 7: update; otherwise: do not do anything;</a:t>
            </a:r>
          </a:p>
          <a:p>
            <a:pPr marL="0" indent="0">
              <a:buNone/>
            </a:pPr>
            <a:r>
              <a:rPr lang="en-US" sz="1200" dirty="0"/>
              <a:t>		update the </a:t>
            </a:r>
            <a:r>
              <a:rPr lang="en-US" sz="1200" dirty="0" err="1"/>
              <a:t>mini_variable</a:t>
            </a:r>
            <a:r>
              <a:rPr lang="en-US" sz="1200" dirty="0"/>
              <a:t> = 7;		</a:t>
            </a:r>
          </a:p>
          <a:p>
            <a:pPr marL="0" indent="0">
              <a:buNone/>
            </a:pPr>
            <a:r>
              <a:rPr lang="en-US" sz="1200" dirty="0"/>
              <a:t>	7 </a:t>
            </a:r>
            <a:r>
              <a:rPr lang="en-US" sz="1200" dirty="0" err="1"/>
              <a:t>v.s</a:t>
            </a:r>
            <a:r>
              <a:rPr lang="en-US" sz="1200" dirty="0"/>
              <a:t>. 100:  if 7 &gt; 100: update; otherwise: do not do anything;</a:t>
            </a:r>
          </a:p>
          <a:p>
            <a:pPr marL="0" indent="0">
              <a:buNone/>
            </a:pPr>
            <a:r>
              <a:rPr lang="en-US" sz="1200" dirty="0"/>
              <a:t>	7 </a:t>
            </a:r>
            <a:r>
              <a:rPr lang="en-US" sz="1200" dirty="0" err="1"/>
              <a:t>v.s</a:t>
            </a:r>
            <a:r>
              <a:rPr lang="en-US" sz="1200" dirty="0"/>
              <a:t>. -10:  if 7 &gt; -10: update; otherwise: do not do anything;</a:t>
            </a:r>
          </a:p>
          <a:p>
            <a:pPr marL="0" indent="0">
              <a:buNone/>
            </a:pPr>
            <a:r>
              <a:rPr lang="en-US" sz="1200" dirty="0"/>
              <a:t>		update the </a:t>
            </a:r>
            <a:r>
              <a:rPr lang="en-US" sz="1200" dirty="0" err="1"/>
              <a:t>mini_variable</a:t>
            </a:r>
            <a:r>
              <a:rPr lang="en-US" sz="1200" dirty="0"/>
              <a:t> = -10;</a:t>
            </a: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r>
              <a:rPr lang="en-US" sz="1200" dirty="0"/>
              <a:t>// after the last update, the </a:t>
            </a:r>
            <a:r>
              <a:rPr lang="en-US" sz="1200" dirty="0" err="1"/>
              <a:t>mini_variable</a:t>
            </a:r>
            <a:r>
              <a:rPr lang="en-US" sz="1200" dirty="0"/>
              <a:t> value is 7. </a:t>
            </a:r>
          </a:p>
          <a:p>
            <a:pPr marL="0" indent="0">
              <a:buNone/>
            </a:pPr>
            <a:r>
              <a:rPr lang="en-US" sz="1200" dirty="0"/>
              <a:t>return </a:t>
            </a:r>
            <a:r>
              <a:rPr lang="en-US" sz="1200" dirty="0" err="1"/>
              <a:t>mini_variable</a:t>
            </a:r>
            <a:endParaRPr lang="en-US" sz="1200" dirty="0"/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>
              <a:highlight>
                <a:srgbClr val="FFFF00"/>
              </a:highlight>
            </a:endParaRPr>
          </a:p>
          <a:p>
            <a:pPr marL="0" indent="0">
              <a:buNone/>
            </a:pPr>
            <a:endParaRPr lang="en-US" sz="1200" dirty="0"/>
          </a:p>
          <a:p>
            <a:pPr marL="0" indent="0">
              <a:buNone/>
            </a:pPr>
            <a:endParaRPr lang="en-US" sz="12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Largest and Smallest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any number of numbers from the user</a:t>
            </a:r>
          </a:p>
          <a:p>
            <a:pPr lvl="1"/>
            <a:r>
              <a:rPr lang="en-US" dirty="0"/>
              <a:t>Stop when the user types in -1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Print the largest and smallest of those numbers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/>
            <a:r>
              <a:rPr lang="en-US" dirty="0"/>
              <a:t>How would you do it?</a:t>
            </a:r>
          </a:p>
          <a:p>
            <a:pPr marL="914400" lvl="1" indent="-514350"/>
            <a:r>
              <a:rPr lang="en-US" dirty="0"/>
              <a:t>Imagine a deck of cards with numbers on them</a:t>
            </a:r>
          </a:p>
          <a:p>
            <a:pPr marL="914400" lvl="1" indent="-514350"/>
            <a:r>
              <a:rPr lang="en-US" dirty="0"/>
              <a:t>How would you find the largest and smallest numbers in the deck?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Example: Largest and Smallest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876800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dirty="0"/>
              <a:t>Get any number of numbers from the user</a:t>
            </a:r>
          </a:p>
          <a:p>
            <a:pPr lvl="1"/>
            <a:r>
              <a:rPr lang="en-US" dirty="0"/>
              <a:t>Stop when the user types in -1 // while loop in the function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Pass back the largest and smallest of those numbers</a:t>
            </a:r>
          </a:p>
          <a:p>
            <a:pPr marL="514350" indent="-514350">
              <a:buFont typeface="+mj-lt"/>
              <a:buAutoNum type="arabicPeriod"/>
            </a:pPr>
            <a:endParaRPr lang="en-US" dirty="0"/>
          </a:p>
          <a:p>
            <a:pPr marL="514350" indent="-514350"/>
            <a:r>
              <a:rPr lang="en-US" dirty="0"/>
              <a:t>Now make step 1 a function</a:t>
            </a:r>
          </a:p>
          <a:p>
            <a:pPr marL="914400" lvl="1" indent="-514350"/>
            <a:r>
              <a:rPr lang="en-US" dirty="0"/>
              <a:t>What are the input parameters?</a:t>
            </a:r>
          </a:p>
          <a:p>
            <a:pPr marL="914400" lvl="1" indent="-514350"/>
            <a:r>
              <a:rPr lang="en-US" dirty="0"/>
              <a:t>What are the values you want to output?</a:t>
            </a:r>
          </a:p>
          <a:p>
            <a:pPr marL="1314450" lvl="2" indent="-514350"/>
            <a:r>
              <a:rPr lang="en-US" dirty="0"/>
              <a:t>Return can only return a single value</a:t>
            </a:r>
          </a:p>
          <a:p>
            <a:pPr marL="1314450" lvl="2" indent="-514350"/>
            <a:r>
              <a:rPr lang="en-US" dirty="0"/>
              <a:t>Use reference parameters to output more than one value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97DCD2-7587-6849-BC12-EA51E108B8EB}"/>
              </a:ext>
            </a:extLst>
          </p:cNvPr>
          <p:cNvSpPr/>
          <p:nvPr/>
        </p:nvSpPr>
        <p:spPr>
          <a:xfrm>
            <a:off x="3294246" y="3244334"/>
            <a:ext cx="2555508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F8F8F2"/>
                </a:solidFill>
                <a:latin typeface="Menlo" panose="020B0609030804020204" pitchFamily="49" charset="0"/>
              </a:rPr>
              <a:t>largest, smallest</a:t>
            </a:r>
            <a:endParaRPr lang="en-US" b="0" dirty="0">
              <a:solidFill>
                <a:srgbClr val="F8F8F2"/>
              </a:solidFill>
              <a:effectLst/>
              <a:latin typeface="Menlo" panose="020B0609030804020204" pitchFamily="49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0067DD-C9D6-E945-99FD-0F5727C013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381000"/>
            <a:ext cx="8305800" cy="59436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Largest = -10000000;</a:t>
            </a:r>
          </a:p>
          <a:p>
            <a:pPr marL="0" indent="0">
              <a:buNone/>
            </a:pPr>
            <a:r>
              <a:rPr lang="en-US" dirty="0"/>
              <a:t>Smallest = 10000000;</a:t>
            </a:r>
          </a:p>
          <a:p>
            <a:pPr marL="0" indent="0">
              <a:buNone/>
            </a:pPr>
            <a:r>
              <a:rPr lang="en-US" dirty="0"/>
              <a:t> </a:t>
            </a:r>
          </a:p>
          <a:p>
            <a:pPr marL="0" indent="0">
              <a:buNone/>
            </a:pPr>
            <a:r>
              <a:rPr lang="en-US" dirty="0"/>
              <a:t>Num = 14</a:t>
            </a:r>
          </a:p>
          <a:p>
            <a:pPr marL="0" indent="0">
              <a:buNone/>
            </a:pPr>
            <a:r>
              <a:rPr lang="en-US" dirty="0"/>
              <a:t>Lines 38-39:  ? 14&gt; -10000000 (T), largest = 14;</a:t>
            </a:r>
          </a:p>
          <a:p>
            <a:pPr marL="0" indent="0">
              <a:buNone/>
            </a:pPr>
            <a:r>
              <a:rPr lang="en-US" dirty="0"/>
              <a:t>		?  14 &lt; 10000000 (T), smallest = 14;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Num =  -100</a:t>
            </a:r>
          </a:p>
          <a:p>
            <a:pPr marL="0" indent="0">
              <a:buNone/>
            </a:pPr>
            <a:r>
              <a:rPr lang="en-US" dirty="0"/>
              <a:t>Lines 38-39:  ? -100 &gt; 14 (F) // largest is kept as 14</a:t>
            </a:r>
          </a:p>
          <a:p>
            <a:pPr marL="0" indent="0">
              <a:buNone/>
            </a:pPr>
            <a:r>
              <a:rPr lang="en-US" dirty="0"/>
              <a:t>		? -100 &lt; 14 (T),  smallest = -100; </a:t>
            </a:r>
          </a:p>
          <a:p>
            <a:pPr marL="0" indent="0">
              <a:buNone/>
            </a:pPr>
            <a:r>
              <a:rPr lang="en-US" dirty="0"/>
              <a:t>	// largest = 14; smallest = -100; 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699759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Aspect">
      <a:dk1>
        <a:sysClr val="windowText" lastClr="000000"/>
      </a:dk1>
      <a:lt1>
        <a:sysClr val="window" lastClr="FFFFFF"/>
      </a:lt1>
      <a:dk2>
        <a:srgbClr val="323232"/>
      </a:dk2>
      <a:lt2>
        <a:srgbClr val="E3DED1"/>
      </a:lt2>
      <a:accent1>
        <a:srgbClr val="F07F09"/>
      </a:accent1>
      <a:accent2>
        <a:srgbClr val="9F2936"/>
      </a:accent2>
      <a:accent3>
        <a:srgbClr val="1B587C"/>
      </a:accent3>
      <a:accent4>
        <a:srgbClr val="4E8542"/>
      </a:accent4>
      <a:accent5>
        <a:srgbClr val="604878"/>
      </a:accent5>
      <a:accent6>
        <a:srgbClr val="C19859"/>
      </a:accent6>
      <a:hlink>
        <a:srgbClr val="6B9F25"/>
      </a:hlink>
      <a:folHlink>
        <a:srgbClr val="B26B0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1788</TotalTime>
  <Words>893</Words>
  <Application>Microsoft Macintosh PowerPoint</Application>
  <PresentationFormat>On-screen Show (4:3)</PresentationFormat>
  <Paragraphs>104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4" baseType="lpstr">
      <vt:lpstr>Arial</vt:lpstr>
      <vt:lpstr>Calibri</vt:lpstr>
      <vt:lpstr>Courier New</vt:lpstr>
      <vt:lpstr>Menlo</vt:lpstr>
      <vt:lpstr>Verdana</vt:lpstr>
      <vt:lpstr>Office Theme</vt:lpstr>
      <vt:lpstr>Exercise</vt:lpstr>
      <vt:lpstr>Function input and output</vt:lpstr>
      <vt:lpstr>Function input and output</vt:lpstr>
      <vt:lpstr>Exercise</vt:lpstr>
      <vt:lpstr>Example: Largest and Smallest</vt:lpstr>
      <vt:lpstr>Example: Largest and Smallest</vt:lpstr>
      <vt:lpstr>Example: Largest and Smallest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etomai</dc:creator>
  <cp:lastModifiedBy>Lin, Beiyu</cp:lastModifiedBy>
  <cp:revision>302</cp:revision>
  <dcterms:created xsi:type="dcterms:W3CDTF">2009-09-01T00:23:15Z</dcterms:created>
  <dcterms:modified xsi:type="dcterms:W3CDTF">2021-03-05T16:44:51Z</dcterms:modified>
</cp:coreProperties>
</file>