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700" r:id="rId2"/>
    <p:sldId id="516" r:id="rId3"/>
    <p:sldId id="545" r:id="rId4"/>
    <p:sldId id="518" r:id="rId5"/>
    <p:sldId id="519" r:id="rId6"/>
    <p:sldId id="520" r:id="rId7"/>
    <p:sldId id="521" r:id="rId8"/>
    <p:sldId id="701" r:id="rId9"/>
    <p:sldId id="522" r:id="rId10"/>
    <p:sldId id="703" r:id="rId11"/>
    <p:sldId id="550" r:id="rId12"/>
    <p:sldId id="523" r:id="rId13"/>
    <p:sldId id="524" r:id="rId14"/>
    <p:sldId id="525" r:id="rId15"/>
    <p:sldId id="526" r:id="rId16"/>
    <p:sldId id="552" r:id="rId17"/>
    <p:sldId id="551" r:id="rId18"/>
    <p:sldId id="555" r:id="rId19"/>
    <p:sldId id="556" r:id="rId20"/>
    <p:sldId id="654" r:id="rId21"/>
    <p:sldId id="658" r:id="rId22"/>
    <p:sldId id="557" r:id="rId23"/>
    <p:sldId id="561" r:id="rId24"/>
    <p:sldId id="558" r:id="rId25"/>
    <p:sldId id="661" r:id="rId26"/>
    <p:sldId id="662" r:id="rId27"/>
    <p:sldId id="704" r:id="rId28"/>
    <p:sldId id="565" r:id="rId29"/>
    <p:sldId id="566" r:id="rId30"/>
    <p:sldId id="567" r:id="rId31"/>
    <p:sldId id="568" r:id="rId32"/>
    <p:sldId id="569" r:id="rId33"/>
    <p:sldId id="674" r:id="rId34"/>
    <p:sldId id="705" r:id="rId35"/>
    <p:sldId id="573" r:id="rId36"/>
    <p:sldId id="5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3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1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611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48217" y="1143000"/>
            <a:ext cx="5444067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5484" y="1143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5484" y="3810000"/>
            <a:ext cx="5444067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9747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143000"/>
            <a:ext cx="10782300" cy="552450"/>
          </a:xfrm>
        </p:spPr>
        <p:txBody>
          <a:bodyPr/>
          <a:lstStyle/>
          <a:p>
            <a:r>
              <a:rPr lang="en-US" altLang="en-US" dirty="0"/>
              <a:t>Other Distinctions Between Sets of Clusters</a:t>
            </a:r>
          </a:p>
        </p:txBody>
      </p:sp>
      <p:pic>
        <p:nvPicPr>
          <p:cNvPr id="94212" name="Picture 4" descr="4: Exclusive and Nonexclusive Clustering | Download Scientific Diagram">
            <a:extLst>
              <a:ext uri="{FF2B5EF4-FFF2-40B4-BE49-F238E27FC236}">
                <a16:creationId xmlns:a16="http://schemas.microsoft.com/office/drawing/2014/main" id="{A210764F-5400-114C-AC4B-4510607455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8" b="53319"/>
          <a:stretch/>
        </p:blipFill>
        <p:spPr bwMode="auto">
          <a:xfrm>
            <a:off x="327214" y="2632693"/>
            <a:ext cx="5298915" cy="261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4: Exclusive and Nonexclusive Clustering | Download Scientific Diagram">
            <a:extLst>
              <a:ext uri="{FF2B5EF4-FFF2-40B4-BE49-F238E27FC236}">
                <a16:creationId xmlns:a16="http://schemas.microsoft.com/office/drawing/2014/main" id="{2173E2EB-9641-BE44-AC75-BCC4433253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893" r="26151" b="3138"/>
          <a:stretch/>
        </p:blipFill>
        <p:spPr bwMode="auto">
          <a:xfrm>
            <a:off x="6357937" y="2632693"/>
            <a:ext cx="5834063" cy="27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40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Clusters</a:t>
            </a:r>
          </a:p>
        </p:txBody>
      </p:sp>
      <p:sp>
        <p:nvSpPr>
          <p:cNvPr id="112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 Well-separated clusters</a:t>
            </a:r>
          </a:p>
          <a:p>
            <a:r>
              <a:rPr lang="en-US" altLang="en-US" sz="2400" dirty="0"/>
              <a:t> Prototype-based clusters</a:t>
            </a:r>
          </a:p>
          <a:p>
            <a:r>
              <a:rPr lang="en-US" altLang="en-US" sz="2400" dirty="0"/>
              <a:t> Contiguity-based clusters</a:t>
            </a:r>
          </a:p>
          <a:p>
            <a:r>
              <a:rPr lang="en-US" altLang="en-US" sz="2400" dirty="0"/>
              <a:t> Density-based clusters</a:t>
            </a:r>
          </a:p>
          <a:p>
            <a:r>
              <a:rPr lang="en-US" altLang="en-US" sz="2400" dirty="0"/>
              <a:t>Described by an Objective Function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019174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Well-Separated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975" y="1649412"/>
            <a:ext cx="11495088" cy="23177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Well-Separated Clusters: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500" dirty="0"/>
              <a:t>A cluster is a set of points such that any point in a cluster is closer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500" dirty="0"/>
          </a:p>
        </p:txBody>
      </p:sp>
      <p:sp>
        <p:nvSpPr>
          <p:cNvPr id="12292" name="Oval 4"/>
          <p:cNvSpPr>
            <a:spLocks noChangeAspect="1" noChangeArrowheads="1"/>
          </p:cNvSpPr>
          <p:nvPr/>
        </p:nvSpPr>
        <p:spPr bwMode="auto">
          <a:xfrm>
            <a:off x="3295649" y="5072064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3" name="Oval 5"/>
          <p:cNvSpPr>
            <a:spLocks noChangeAspect="1" noChangeArrowheads="1"/>
          </p:cNvSpPr>
          <p:nvPr/>
        </p:nvSpPr>
        <p:spPr bwMode="auto">
          <a:xfrm>
            <a:off x="7866062" y="5072064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4" name="Oval 6"/>
          <p:cNvSpPr>
            <a:spLocks noChangeAspect="1" noChangeArrowheads="1"/>
          </p:cNvSpPr>
          <p:nvPr/>
        </p:nvSpPr>
        <p:spPr bwMode="auto">
          <a:xfrm>
            <a:off x="5354637" y="3473451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819649" y="6292852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3 well-separated clusters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995361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Prototype-Based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5775" y="1867693"/>
            <a:ext cx="11387138" cy="2471738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Prototype-based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/>
              <a:t> A cluster is a set of objects such that an object in a cluster is closer (more similar) to the prototype or 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centroid</a:t>
            </a:r>
            <a:r>
              <a:rPr lang="en-US" altLang="en-US" sz="2000" dirty="0"/>
              <a:t>, the average of all the points in the cluster,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medoid, </a:t>
            </a:r>
            <a:r>
              <a:rPr lang="en-US" altLang="en-US" sz="2000" dirty="0"/>
              <a:t>the most “representative” point of a cluster </a:t>
            </a:r>
          </a:p>
          <a:p>
            <a:pPr marL="342900" indent="-342900"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13316" name="Oval 4"/>
          <p:cNvSpPr>
            <a:spLocks noChangeAspect="1" noChangeArrowheads="1"/>
          </p:cNvSpPr>
          <p:nvPr/>
        </p:nvSpPr>
        <p:spPr bwMode="auto">
          <a:xfrm>
            <a:off x="2667000" y="4797426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Oval 5"/>
          <p:cNvSpPr>
            <a:spLocks noChangeAspect="1" noChangeArrowheads="1"/>
          </p:cNvSpPr>
          <p:nvPr/>
        </p:nvSpPr>
        <p:spPr bwMode="auto">
          <a:xfrm>
            <a:off x="4038600" y="4797426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8" name="Oval 6"/>
          <p:cNvSpPr>
            <a:spLocks noChangeAspect="1" noChangeArrowheads="1"/>
          </p:cNvSpPr>
          <p:nvPr/>
        </p:nvSpPr>
        <p:spPr bwMode="auto">
          <a:xfrm>
            <a:off x="6846888" y="4935540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19" name="Oval 7"/>
          <p:cNvSpPr>
            <a:spLocks noChangeAspect="1" noChangeArrowheads="1"/>
          </p:cNvSpPr>
          <p:nvPr/>
        </p:nvSpPr>
        <p:spPr bwMode="auto">
          <a:xfrm>
            <a:off x="8218488" y="4935540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495800" y="6397627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4 center-based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4" y="942447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Contiguity-Based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4" y="1143000"/>
            <a:ext cx="11377443" cy="3145893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Contiguous Cluster (Nearest neighbor or Transitive)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cluster is a set of points such that a point in a cluster is closer to one or more other points in the cluster than to any point not in the cluster.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400" dirty="0"/>
          </a:p>
        </p:txBody>
      </p:sp>
      <p:grpSp>
        <p:nvGrpSpPr>
          <p:cNvPr id="14340" name="Group 15"/>
          <p:cNvGrpSpPr>
            <a:grpSpLocks/>
          </p:cNvGrpSpPr>
          <p:nvPr/>
        </p:nvGrpSpPr>
        <p:grpSpPr bwMode="auto">
          <a:xfrm>
            <a:off x="1905000" y="4510086"/>
            <a:ext cx="8534400" cy="1219200"/>
            <a:chOff x="950" y="2544"/>
            <a:chExt cx="4106" cy="576"/>
          </a:xfrm>
        </p:grpSpPr>
        <p:sp>
          <p:nvSpPr>
            <p:cNvPr id="14342" name="Freeform 4" descr="Large grid"/>
            <p:cNvSpPr>
              <a:spLocks noChangeAspect="1"/>
            </p:cNvSpPr>
            <p:nvPr/>
          </p:nvSpPr>
          <p:spPr bwMode="auto">
            <a:xfrm>
              <a:off x="950" y="2552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99CC00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3" name="Freeform 5" descr="Large grid"/>
            <p:cNvSpPr>
              <a:spLocks noChangeAspect="1"/>
            </p:cNvSpPr>
            <p:nvPr/>
          </p:nvSpPr>
          <p:spPr bwMode="auto">
            <a:xfrm>
              <a:off x="1061" y="2618"/>
              <a:ext cx="267" cy="459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9 h 744"/>
                <a:gd name="T10" fmla="*/ 27 w 432"/>
                <a:gd name="T11" fmla="*/ 45 h 744"/>
                <a:gd name="T12" fmla="*/ 27 w 432"/>
                <a:gd name="T13" fmla="*/ 64 h 744"/>
                <a:gd name="T14" fmla="*/ 22 w 432"/>
                <a:gd name="T15" fmla="*/ 64 h 744"/>
                <a:gd name="T16" fmla="*/ 0 w 432"/>
                <a:gd name="T17" fmla="*/ 67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 cap="rnd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4" name="Freeform 6" descr="Large grid"/>
            <p:cNvSpPr>
              <a:spLocks noChangeAspect="1"/>
            </p:cNvSpPr>
            <p:nvPr/>
          </p:nvSpPr>
          <p:spPr bwMode="auto">
            <a:xfrm>
              <a:off x="1195" y="2663"/>
              <a:ext cx="267" cy="457"/>
            </a:xfrm>
            <a:custGeom>
              <a:avLst/>
              <a:gdLst>
                <a:gd name="T0" fmla="*/ 39 w 432"/>
                <a:gd name="T1" fmla="*/ 0 h 744"/>
                <a:gd name="T2" fmla="*/ 23 w 432"/>
                <a:gd name="T3" fmla="*/ 1 h 744"/>
                <a:gd name="T4" fmla="*/ 20 w 432"/>
                <a:gd name="T5" fmla="*/ 4 h 744"/>
                <a:gd name="T6" fmla="*/ 15 w 432"/>
                <a:gd name="T7" fmla="*/ 16 h 744"/>
                <a:gd name="T8" fmla="*/ 17 w 432"/>
                <a:gd name="T9" fmla="*/ 28 h 744"/>
                <a:gd name="T10" fmla="*/ 27 w 432"/>
                <a:gd name="T11" fmla="*/ 44 h 744"/>
                <a:gd name="T12" fmla="*/ 27 w 432"/>
                <a:gd name="T13" fmla="*/ 62 h 744"/>
                <a:gd name="T14" fmla="*/ 22 w 432"/>
                <a:gd name="T15" fmla="*/ 63 h 744"/>
                <a:gd name="T16" fmla="*/ 0 w 432"/>
                <a:gd name="T17" fmla="*/ 65 h 74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32"/>
                <a:gd name="T28" fmla="*/ 0 h 744"/>
                <a:gd name="T29" fmla="*/ 432 w 432"/>
                <a:gd name="T30" fmla="*/ 744 h 74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32" h="744">
                  <a:moveTo>
                    <a:pt x="432" y="0"/>
                  </a:moveTo>
                  <a:cubicBezTo>
                    <a:pt x="376" y="4"/>
                    <a:pt x="319" y="2"/>
                    <a:pt x="264" y="12"/>
                  </a:cubicBezTo>
                  <a:cubicBezTo>
                    <a:pt x="250" y="15"/>
                    <a:pt x="236" y="24"/>
                    <a:pt x="228" y="36"/>
                  </a:cubicBezTo>
                  <a:cubicBezTo>
                    <a:pt x="224" y="43"/>
                    <a:pt x="173" y="164"/>
                    <a:pt x="168" y="180"/>
                  </a:cubicBezTo>
                  <a:cubicBezTo>
                    <a:pt x="172" y="228"/>
                    <a:pt x="174" y="276"/>
                    <a:pt x="180" y="324"/>
                  </a:cubicBezTo>
                  <a:cubicBezTo>
                    <a:pt x="190" y="397"/>
                    <a:pt x="262" y="447"/>
                    <a:pt x="300" y="504"/>
                  </a:cubicBezTo>
                  <a:cubicBezTo>
                    <a:pt x="318" y="577"/>
                    <a:pt x="333" y="615"/>
                    <a:pt x="300" y="708"/>
                  </a:cubicBezTo>
                  <a:cubicBezTo>
                    <a:pt x="294" y="724"/>
                    <a:pt x="268" y="717"/>
                    <a:pt x="252" y="720"/>
                  </a:cubicBezTo>
                  <a:cubicBezTo>
                    <a:pt x="169" y="737"/>
                    <a:pt x="84" y="744"/>
                    <a:pt x="0" y="744"/>
                  </a:cubicBezTo>
                </a:path>
              </a:pathLst>
            </a:custGeom>
            <a:noFill/>
            <a:ln w="19050">
              <a:solidFill>
                <a:srgbClr val="FF7C8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5" name="Oval 7"/>
            <p:cNvSpPr>
              <a:spLocks noChangeAspect="1" noChangeArrowheads="1"/>
            </p:cNvSpPr>
            <p:nvPr/>
          </p:nvSpPr>
          <p:spPr bwMode="auto">
            <a:xfrm>
              <a:off x="2171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6" name="AutoShape 8"/>
            <p:cNvSpPr>
              <a:spLocks noChangeAspect="1" noChangeArrowheads="1"/>
            </p:cNvSpPr>
            <p:nvPr/>
          </p:nvSpPr>
          <p:spPr bwMode="auto">
            <a:xfrm rot="-5400000">
              <a:off x="1942" y="2382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Oval 9"/>
            <p:cNvSpPr>
              <a:spLocks noChangeAspect="1" noChangeArrowheads="1"/>
            </p:cNvSpPr>
            <p:nvPr/>
          </p:nvSpPr>
          <p:spPr bwMode="auto">
            <a:xfrm>
              <a:off x="2504" y="2750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48" name="Line 10"/>
            <p:cNvSpPr>
              <a:spLocks noChangeAspect="1" noChangeShapeType="1"/>
            </p:cNvSpPr>
            <p:nvPr/>
          </p:nvSpPr>
          <p:spPr bwMode="auto">
            <a:xfrm>
              <a:off x="2305" y="2818"/>
              <a:ext cx="199" cy="0"/>
            </a:xfrm>
            <a:prstGeom prst="line">
              <a:avLst/>
            </a:prstGeom>
            <a:noFill/>
            <a:ln w="19050">
              <a:solidFill>
                <a:srgbClr val="00CC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Oval 11"/>
            <p:cNvSpPr>
              <a:spLocks noChangeAspect="1" noChangeArrowheads="1"/>
            </p:cNvSpPr>
            <p:nvPr/>
          </p:nvSpPr>
          <p:spPr bwMode="auto">
            <a:xfrm>
              <a:off x="4236" y="2633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0" name="Oval 12"/>
            <p:cNvSpPr>
              <a:spLocks noChangeAspect="1" noChangeArrowheads="1"/>
            </p:cNvSpPr>
            <p:nvPr/>
          </p:nvSpPr>
          <p:spPr bwMode="auto">
            <a:xfrm>
              <a:off x="4680" y="2633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1" name="Oval 13"/>
            <p:cNvSpPr>
              <a:spLocks noChangeAspect="1" noChangeArrowheads="1"/>
            </p:cNvSpPr>
            <p:nvPr/>
          </p:nvSpPr>
          <p:spPr bwMode="auto">
            <a:xfrm>
              <a:off x="2992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352" name="Oval 14"/>
            <p:cNvSpPr>
              <a:spLocks noChangeAspect="1" noChangeArrowheads="1"/>
            </p:cNvSpPr>
            <p:nvPr/>
          </p:nvSpPr>
          <p:spPr bwMode="auto">
            <a:xfrm>
              <a:off x="3391" y="2544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4341" name="Text Box 16"/>
          <p:cNvSpPr txBox="1">
            <a:spLocks noChangeArrowheads="1"/>
          </p:cNvSpPr>
          <p:nvPr/>
        </p:nvSpPr>
        <p:spPr bwMode="auto">
          <a:xfrm>
            <a:off x="4495800" y="6491287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8 contiguous clusters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919163" y="971550"/>
            <a:ext cx="8280400" cy="552450"/>
          </a:xfrm>
        </p:spPr>
        <p:txBody>
          <a:bodyPr/>
          <a:lstStyle/>
          <a:p>
            <a:r>
              <a:rPr lang="en-US" altLang="en-US" dirty="0"/>
              <a:t>Types of Clusters: Density-Based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03324" y="1634539"/>
            <a:ext cx="11895932" cy="217191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altLang="en-US" sz="2500" dirty="0"/>
              <a:t>Density-based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200" dirty="0"/>
              <a:t>Used when the clusters are irregular or intertwined, and when noise and outliers are present. 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1900238" y="4242224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4605338" y="6175891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6 density-based clusters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109662"/>
            <a:ext cx="8534400" cy="533400"/>
          </a:xfrm>
        </p:spPr>
        <p:txBody>
          <a:bodyPr/>
          <a:lstStyle/>
          <a:p>
            <a:r>
              <a:rPr lang="en-US" altLang="en-US" dirty="0"/>
              <a:t>Types of Clusters: Objective Function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9125" y="1301879"/>
            <a:ext cx="9695592" cy="5556121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500" dirty="0"/>
              <a:t>Clusters Defined by an Objective Function</a:t>
            </a:r>
          </a:p>
          <a:p>
            <a:pPr lvl="1">
              <a:spcBef>
                <a:spcPct val="20000"/>
              </a:spcBef>
            </a:pPr>
            <a:r>
              <a:rPr lang="en-US" altLang="en-US" sz="2200" dirty="0"/>
              <a:t>Finds clusters that minimize or maximize an objective function. </a:t>
            </a:r>
          </a:p>
          <a:p>
            <a:pPr lvl="1"/>
            <a:r>
              <a:rPr lang="en-US" altLang="en-US" sz="2200" dirty="0"/>
              <a:t>Enumerate all possible ways of dividing the points into clusters </a:t>
            </a:r>
          </a:p>
          <a:p>
            <a:pPr lvl="1"/>
            <a:r>
              <a:rPr lang="en-US" altLang="en-US" sz="2200" dirty="0"/>
              <a:t>Evaluate the goodness of each potential set of clusters. </a:t>
            </a:r>
          </a:p>
          <a:p>
            <a:pPr lvl="1"/>
            <a:r>
              <a:rPr lang="en-US" altLang="en-US" sz="2200" dirty="0"/>
              <a:t>Objectives can be global or local</a:t>
            </a:r>
          </a:p>
          <a:p>
            <a:pPr lvl="2"/>
            <a:r>
              <a:rPr lang="en-US" altLang="en-US" sz="1800" dirty="0"/>
              <a:t> Hierarchical clustering algorithms typically have local objectives</a:t>
            </a:r>
          </a:p>
          <a:p>
            <a:pPr lvl="2"/>
            <a:r>
              <a:rPr lang="en-US" altLang="en-US" sz="1800" dirty="0"/>
              <a:t> Partitional algorithms typically have global objectives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Characteristics of the Input Data Are Important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353456"/>
            <a:ext cx="10751372" cy="501889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Type of proximity or density measure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Central to clustering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Depends on data and application 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Data characteristics that affect proximity and/or density are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Dimensionality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dirty="0"/>
              <a:t>Sparseness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Attribute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Special relationships in the data</a:t>
            </a:r>
          </a:p>
          <a:p>
            <a:pPr marL="1147763" lvl="2" indent="-233363">
              <a:lnSpc>
                <a:spcPct val="90000"/>
              </a:lnSpc>
            </a:pPr>
            <a:r>
              <a:rPr lang="en-US" altLang="en-US" dirty="0"/>
              <a:t>For example, autocorrelation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Distribution of the data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Noise and Outliers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Often interfere with the operation of the clustering algorithm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Clusters of differing sizes, densities, and shapes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2" y="962025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2009775"/>
            <a:ext cx="8001000" cy="2514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 approach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Number of clusters, K, must be specified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cluster is associated with a </a:t>
            </a:r>
            <a:r>
              <a:rPr lang="en-US" altLang="en-US" sz="2200" dirty="0">
                <a:solidFill>
                  <a:schemeClr val="accent3"/>
                </a:solidFill>
              </a:rPr>
              <a:t>centroid</a:t>
            </a:r>
            <a:endParaRPr lang="en-US" altLang="en-US" sz="22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Each point is assigned to the cluster with the closest centroid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The basic algorithm is very simple</a:t>
            </a:r>
          </a:p>
        </p:txBody>
      </p:sp>
      <p:graphicFrame>
        <p:nvGraphicFramePr>
          <p:cNvPr id="2150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1412768"/>
              </p:ext>
            </p:extLst>
          </p:nvPr>
        </p:nvGraphicFramePr>
        <p:xfrm>
          <a:off x="19050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1"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21508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19050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 Analysis?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32015" y="1750003"/>
            <a:ext cx="11723913" cy="128693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Given a set of objects, place them in groups such that:</a:t>
            </a:r>
          </a:p>
          <a:p>
            <a:pPr marL="0" indent="0">
              <a:buNone/>
            </a:pPr>
            <a:r>
              <a:rPr lang="en-US" altLang="en-US" sz="2400" dirty="0"/>
              <a:t>	the objects in a group are similar (or related) </a:t>
            </a:r>
          </a:p>
          <a:p>
            <a:pPr marL="0" indent="0">
              <a:buNone/>
            </a:pPr>
            <a:r>
              <a:rPr lang="en-US" altLang="en-US" sz="2400" dirty="0"/>
              <a:t>	different from (or unrelated to) the objects in other groups</a:t>
            </a:r>
          </a:p>
        </p:txBody>
      </p:sp>
      <p:grpSp>
        <p:nvGrpSpPr>
          <p:cNvPr id="3076" name="Group 6"/>
          <p:cNvGrpSpPr>
            <a:grpSpLocks/>
          </p:cNvGrpSpPr>
          <p:nvPr/>
        </p:nvGrpSpPr>
        <p:grpSpPr bwMode="auto">
          <a:xfrm>
            <a:off x="4388537" y="4179888"/>
            <a:ext cx="3048000" cy="2678112"/>
            <a:chOff x="2160" y="2544"/>
            <a:chExt cx="1920" cy="1687"/>
          </a:xfrm>
        </p:grpSpPr>
        <p:sp>
          <p:nvSpPr>
            <p:cNvPr id="3087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9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  <a:gd name="T4" fmla="*/ 0 60000 65536"/>
                <a:gd name="T5" fmla="*/ 0 60000 65536"/>
                <a:gd name="T6" fmla="*/ 0 w 510"/>
                <a:gd name="T7" fmla="*/ 0 h 535"/>
                <a:gd name="T8" fmla="*/ 510 w 510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0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1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2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3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4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5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6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7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8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99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0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1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2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3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4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5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6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7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8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09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0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1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12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6369737" y="3276600"/>
            <a:ext cx="3048000" cy="2514600"/>
            <a:chOff x="3312" y="1584"/>
            <a:chExt cx="1920" cy="1584"/>
          </a:xfrm>
        </p:grpSpPr>
        <p:sp>
          <p:nvSpPr>
            <p:cNvPr id="3085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4007537" y="4267200"/>
            <a:ext cx="3276600" cy="2286000"/>
            <a:chOff x="1824" y="2208"/>
            <a:chExt cx="2064" cy="1440"/>
          </a:xfrm>
        </p:grpSpPr>
        <p:sp>
          <p:nvSpPr>
            <p:cNvPr id="3082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3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84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407337" y="3581400"/>
            <a:ext cx="2286000" cy="1676400"/>
            <a:chOff x="816" y="1776"/>
            <a:chExt cx="1440" cy="1056"/>
          </a:xfrm>
        </p:grpSpPr>
        <p:sp>
          <p:nvSpPr>
            <p:cNvPr id="3080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1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212399"/>
            <a:ext cx="6057126" cy="3497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Example of K-means Clustering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677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2" y="2157412"/>
            <a:ext cx="6158264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19125" y="1012826"/>
            <a:ext cx="8280400" cy="552450"/>
          </a:xfrm>
        </p:spPr>
        <p:txBody>
          <a:bodyPr/>
          <a:lstStyle/>
          <a:p>
            <a:r>
              <a:rPr lang="en-US" altLang="en-US" dirty="0"/>
              <a:t>Example of K-means Clustering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219325" y="5108574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18319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5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1009650"/>
            <a:ext cx="8280400" cy="552450"/>
          </a:xfrm>
        </p:spPr>
        <p:txBody>
          <a:bodyPr/>
          <a:lstStyle/>
          <a:p>
            <a:r>
              <a:rPr lang="en-US" altLang="en-US" dirty="0"/>
              <a:t>K-means Clustering – Details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919287"/>
            <a:ext cx="13654088" cy="4800600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Simple iterative algorithm.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Choose initial centroids; 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repeat {assign each point to a nearest centroid; re-compute cluster centroids} </a:t>
            </a:r>
          </a:p>
          <a:p>
            <a:pPr marL="1041400" lvl="1" indent="-533400">
              <a:lnSpc>
                <a:spcPct val="90000"/>
              </a:lnSpc>
            </a:pPr>
            <a:r>
              <a:rPr lang="en-US" altLang="en-US" sz="1800" dirty="0"/>
              <a:t>until centroids stop changing.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Initial centroids are often chosen randomly.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Clusters produced can vary from one run to another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The centroid is (typically) the mean of the points in the cluster, but other definitions are possible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K-means will converge for common proximity measures  with appropriately defined centroid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Most of the convergence happens in the first few iterations.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Often the stopping condition is changed to ‘Until relatively few points change clusters’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Complexity is O( n * K * I * d )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dirty="0"/>
              <a:t>n = number of points, K = number of clusters, </a:t>
            </a:r>
            <a:br>
              <a:rPr lang="en-US" altLang="en-US" dirty="0"/>
            </a:br>
            <a:r>
              <a:rPr lang="en-US" altLang="en-US" dirty="0"/>
              <a:t>I = number of iterations, d = number of attributes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K-means Objective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common objective function (used with Euclidean distance measure) is Sum of Squared Error (SSE)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For each point, the error is the distance to the nearest cluster center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To get SSE, we square these errors and sum them.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x </a:t>
            </a:r>
            <a:r>
              <a:rPr lang="en-US" altLang="en-US" sz="2000" dirty="0"/>
              <a:t>is a data point in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m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centroid (mean) for cluster </a:t>
            </a:r>
            <a:r>
              <a:rPr lang="en-US" altLang="en-US" sz="2000" i="1" dirty="0"/>
              <a:t>C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</a:t>
            </a:r>
            <a:endParaRPr lang="en-US" altLang="en-US" sz="18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SSE improves in each iteration of K-means until it reaches a local or global minima. 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832587560"/>
              </p:ext>
            </p:extLst>
          </p:nvPr>
        </p:nvGraphicFramePr>
        <p:xfrm>
          <a:off x="3765550" y="3902116"/>
          <a:ext cx="3175000" cy="93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65" name="Equation" r:id="rId3" imgW="1511300" imgH="457200" progId="Equation.3">
                  <p:embed/>
                </p:oleObj>
              </mc:Choice>
              <mc:Fallback>
                <p:oleObj name="Equation" r:id="rId3" imgW="1511300" imgH="457200" progId="Equation.3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3902116"/>
                        <a:ext cx="3175000" cy="9365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25489" y="923928"/>
            <a:ext cx="8280400" cy="552450"/>
          </a:xfrm>
        </p:spPr>
        <p:txBody>
          <a:bodyPr/>
          <a:lstStyle/>
          <a:p>
            <a:r>
              <a:rPr lang="en-US" altLang="en-US" dirty="0"/>
              <a:t>Two different K-means Clustering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4" y="1976439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184400" y="5405438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7" y="3409952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8497886" y="6091240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Sub-optimal Clustering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2" y="3190872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85901" y="5872160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Optimal Clustering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6832600" y="2509839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90575" y="1266825"/>
            <a:ext cx="9582150" cy="21907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Importance of Choosing Initial Centroids …</a:t>
            </a:r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70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398615"/>
            <a:ext cx="5938837" cy="4456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704850" y="1308102"/>
            <a:ext cx="9882188" cy="244476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Importance of Choosing Initial Centroids …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2090737" y="5184774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7" y="19843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537" y="19843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7" y="4575175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78707"/>
            <a:ext cx="8280400" cy="552450"/>
          </a:xfrm>
        </p:spPr>
        <p:txBody>
          <a:bodyPr/>
          <a:lstStyle/>
          <a:p>
            <a:r>
              <a:rPr lang="en-US" altLang="en-US" dirty="0"/>
              <a:t>Problems with Selecting Initial Points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19943"/>
            <a:ext cx="11136086" cy="5029199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sz="2200" dirty="0"/>
              <a:t>If there are K ‘real’ clusters,  then the chance of selecting one centroid from each cluster is small.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Chance is relatively small when K is large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If clusters are the same size, n, then</a:t>
            </a: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90000"/>
              </a:lnSpc>
              <a:buNone/>
            </a:pPr>
            <a:br>
              <a:rPr lang="en-US" altLang="en-US" sz="2000" dirty="0"/>
            </a:b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For example, if K = 10, then probability = 10!/10</a:t>
            </a:r>
            <a:r>
              <a:rPr lang="en-US" altLang="en-US" sz="2000" baseline="30000" dirty="0"/>
              <a:t>10</a:t>
            </a:r>
            <a:r>
              <a:rPr lang="en-US" altLang="en-US" sz="2000" dirty="0"/>
              <a:t> = 0.00036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2340429" y="3902529"/>
          <a:ext cx="80010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9" name="Bitmap Image" r:id="rId3" imgW="9259102" imgH="960203" progId="Paint.Picture">
                  <p:embed/>
                </p:oleObj>
              </mc:Choice>
              <mc:Fallback>
                <p:oleObj name="Bitmap Image" r:id="rId3" imgW="9259102" imgH="960203" progId="Paint.Picture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429" y="3902529"/>
                        <a:ext cx="80010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2343" y="1004887"/>
            <a:ext cx="8280400" cy="552450"/>
          </a:xfrm>
        </p:spPr>
        <p:txBody>
          <a:bodyPr/>
          <a:lstStyle/>
          <a:p>
            <a:r>
              <a:rPr lang="en-US" altLang="en-US"/>
              <a:t>10 Clusters Example</a:t>
            </a:r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2133601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2133601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2133601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154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28661" r="6615" b="28661"/>
          <a:stretch>
            <a:fillRect/>
          </a:stretch>
        </p:blipFill>
        <p:spPr bwMode="auto">
          <a:xfrm>
            <a:off x="2133601" y="1905000"/>
            <a:ext cx="822642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2209800" y="59578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15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0057" y="865690"/>
            <a:ext cx="8280400" cy="552450"/>
          </a:xfrm>
        </p:spPr>
        <p:txBody>
          <a:bodyPr/>
          <a:lstStyle/>
          <a:p>
            <a:r>
              <a:rPr lang="en-US" altLang="en-US" dirty="0"/>
              <a:t>10 Clusters Example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770" y="1839046"/>
            <a:ext cx="3399971" cy="2551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946809"/>
            <a:ext cx="2931886" cy="2200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4521293"/>
            <a:ext cx="2910114" cy="2184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4521293"/>
            <a:ext cx="2801257" cy="210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02567" name="Text Box 7"/>
          <p:cNvSpPr txBox="1">
            <a:spLocks noChangeArrowheads="1"/>
          </p:cNvSpPr>
          <p:nvPr/>
        </p:nvSpPr>
        <p:spPr bwMode="auto">
          <a:xfrm>
            <a:off x="2184400" y="6491288"/>
            <a:ext cx="8001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two initial centroids in one cluster of each pair of clusters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47133" y="634999"/>
            <a:ext cx="1104053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</a:rPr>
              <a:t>Applications of Cluster Analysis</a:t>
            </a:r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en-US" altLang="en-US" sz="2400" b="1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Group related documents for browsing, group genes and proteins that have similar functionality, or group stocks with similar price fluctuations</a:t>
            </a:r>
            <a:endParaRPr lang="en-US" altLang="en-US" sz="2000" b="1"/>
          </a:p>
          <a:p>
            <a:pPr>
              <a:spcBef>
                <a:spcPct val="20000"/>
              </a:spcBef>
            </a:pPr>
            <a:endParaRPr lang="en-US" altLang="en-US" sz="2400" b="1"/>
          </a:p>
          <a:p>
            <a:pPr>
              <a:spcBef>
                <a:spcPct val="20000"/>
              </a:spcBef>
            </a:pPr>
            <a:r>
              <a:rPr lang="en-US" altLang="en-US" sz="2400" b="1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altLang="en-US" sz="2000"/>
              <a:t>Reduce the size of large data sets</a:t>
            </a:r>
          </a:p>
          <a:p>
            <a:endParaRPr lang="en-US" altLang="en-US" sz="2400"/>
          </a:p>
        </p:txBody>
      </p:sp>
      <p:pic>
        <p:nvPicPr>
          <p:cNvPr id="86043" name="Picture 27" descr="Clustering in Machine Learning - Algorithms that Every Data Scientist Uses  - DataFlair">
            <a:extLst>
              <a:ext uri="{FF2B5EF4-FFF2-40B4-BE49-F238E27FC236}">
                <a16:creationId xmlns:a16="http://schemas.microsoft.com/office/drawing/2014/main" id="{2CF872D6-1E63-9E47-82E0-6BADBBC04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717" y="1168398"/>
            <a:ext cx="5838385" cy="303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045" name="Picture 29" descr="Clustering in Machine Learning - Javatpoint">
            <a:extLst>
              <a:ext uri="{FF2B5EF4-FFF2-40B4-BE49-F238E27FC236}">
                <a16:creationId xmlns:a16="http://schemas.microsoft.com/office/drawing/2014/main" id="{98F74D2F-7D2E-414F-8579-8B2B51244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458759"/>
            <a:ext cx="3602463" cy="239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71096"/>
            <a:ext cx="8280400" cy="552450"/>
          </a:xfrm>
        </p:spPr>
        <p:txBody>
          <a:bodyPr/>
          <a:lstStyle/>
          <a:p>
            <a:r>
              <a:rPr lang="en-US" altLang="en-US" dirty="0"/>
              <a:t>10 Clusters Example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590800" y="59436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709057" y="5932714"/>
            <a:ext cx="876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Starting with some pairs of clusters having three initial centroids, while other have only one.</a:t>
            </a: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1709058" y="1970314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1709058" y="1970314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1709058" y="1970314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0359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6" t="30865" r="8267" b="30865"/>
          <a:stretch>
            <a:fillRect/>
          </a:stretch>
        </p:blipFill>
        <p:spPr bwMode="auto">
          <a:xfrm>
            <a:off x="1709058" y="1970314"/>
            <a:ext cx="8620125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35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40229" y="713582"/>
            <a:ext cx="8280400" cy="552450"/>
          </a:xfrm>
        </p:spPr>
        <p:txBody>
          <a:bodyPr/>
          <a:lstStyle/>
          <a:p>
            <a:r>
              <a:rPr lang="en-US" altLang="en-US" dirty="0"/>
              <a:t>10 Clusters Example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65400" y="6538912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2184400" y="65532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Starting with some pairs of clusters having three initial centroids, while other have only one.</a:t>
            </a: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1585913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4" y="1585913"/>
            <a:ext cx="33543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3948113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400" y="3948113"/>
            <a:ext cx="3354388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 to Initial Centroids Problem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208037" cy="397534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sz="2200" dirty="0"/>
              <a:t>Multiple runs</a:t>
            </a:r>
          </a:p>
          <a:p>
            <a:pPr>
              <a:lnSpc>
                <a:spcPct val="90000"/>
              </a:lnSpc>
              <a:defRPr/>
            </a:pPr>
            <a:endParaRPr lang="en-US" sz="22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Use some strategy to select the k initial centroids and then select among these initial centroids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Select most widely separated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K-means++ is a robust way of doing this selection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000" dirty="0"/>
              <a:t>Use hierarchical clustering to determine initial centroids</a:t>
            </a:r>
          </a:p>
          <a:p>
            <a:pPr lvl="2"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200" dirty="0"/>
              <a:t>Bisecting K-means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000" dirty="0"/>
              <a:t>Not as susceptible to initialization issues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143000"/>
            <a:ext cx="8280400" cy="552450"/>
          </a:xfrm>
        </p:spPr>
        <p:txBody>
          <a:bodyPr/>
          <a:lstStyle/>
          <a:p>
            <a:r>
              <a:rPr lang="en-US" altLang="en-US" dirty="0"/>
              <a:t>K-means++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0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5021" y="2046514"/>
                <a:ext cx="11566979" cy="4365171"/>
              </a:xfrm>
            </p:spPr>
            <p:txBody>
              <a:bodyPr>
                <a:normAutofit/>
              </a:bodyPr>
              <a:lstStyle/>
              <a:p>
                <a:pPr marL="717400" indent="-533400">
                  <a:lnSpc>
                    <a:spcPct val="90000"/>
                  </a:lnSpc>
                </a:pPr>
                <a:r>
                  <a:rPr lang="en-US" altLang="en-US" sz="2000" dirty="0"/>
                  <a:t>The k-means++ algorithm guarantees an approximation ratio O(log k) in expectation, where k is the number of centers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200" dirty="0"/>
                  <a:t>To select a set of initial centroids, </a:t>
                </a:r>
                <a:r>
                  <a:rPr lang="en-US" altLang="en-US" sz="2200" i="1" dirty="0"/>
                  <a:t>C</a:t>
                </a:r>
                <a:r>
                  <a:rPr lang="en-US" altLang="en-US" sz="2200" dirty="0"/>
                  <a:t>, perform the following</a:t>
                </a:r>
                <a:br>
                  <a:rPr lang="en-US" altLang="en-US" sz="2200" dirty="0"/>
                </a:br>
                <a:endParaRPr lang="en-US" altLang="en-US" sz="1000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Select an initial point at random to be the first centroid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For k – 1 steps</a:t>
                </a:r>
              </a:p>
              <a:p>
                <a:pPr marL="0" indent="0">
                  <a:lnSpc>
                    <a:spcPct val="90000"/>
                  </a:lnSpc>
                  <a:buNone/>
                  <a:tabLst>
                    <a:tab pos="457200" algn="l"/>
                  </a:tabLst>
                </a:pPr>
                <a:r>
                  <a:rPr lang="en-US" altLang="en-US" dirty="0"/>
                  <a:t>	For each of the N points, x</a:t>
                </a:r>
                <a:r>
                  <a:rPr lang="en-US" altLang="en-US" i="1" baseline="-25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≤ N, </a:t>
                </a:r>
                <a:r>
                  <a:rPr lang="en-US" altLang="en-US" dirty="0"/>
                  <a:t>find the minimum squared distance to the currently selected centroids, 	</a:t>
                </a:r>
              </a:p>
              <a:p>
                <a:pPr marL="0" indent="0">
                  <a:lnSpc>
                    <a:spcPct val="90000"/>
                  </a:lnSpc>
                  <a:buNone/>
                  <a:tabLst>
                    <a:tab pos="457200" algn="l"/>
                  </a:tabLst>
                </a:pPr>
                <a:r>
                  <a:rPr lang="en-US" altLang="en-US" i="1" dirty="0"/>
                  <a:t>	C</a:t>
                </a:r>
                <a:r>
                  <a:rPr lang="en-US" altLang="en-US" i="1" baseline="-25000" dirty="0"/>
                  <a:t>1</a:t>
                </a:r>
                <a:r>
                  <a:rPr lang="en-US" altLang="en-US" i="1" dirty="0"/>
                  <a:t>, …, </a:t>
                </a:r>
                <a:r>
                  <a:rPr lang="en-US" altLang="en-US" i="1" dirty="0" err="1"/>
                  <a:t>C</a:t>
                </a:r>
                <a:r>
                  <a:rPr lang="en-US" altLang="en-US" i="1" baseline="-25000" dirty="0" err="1"/>
                  <a:t>j</a:t>
                </a:r>
                <a:r>
                  <a:rPr lang="en-US" altLang="en-US" baseline="-25000" dirty="0"/>
                  <a:t>,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1 ≤ </a:t>
                </a:r>
                <a:r>
                  <a:rPr lang="en-US" altLang="en-US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j </a:t>
                </a:r>
                <a:r>
                  <a:rPr lang="en-US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 k,</a:t>
                </a:r>
                <a:r>
                  <a:rPr lang="en-US" altLang="en-US" dirty="0"/>
                  <a:t>  i.e.,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en-US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en-US" i="1">
                                <a:latin typeface="Cambria Math"/>
                              </a:rPr>
                              <m:t>𝑗</m:t>
                            </m:r>
                          </m:lim>
                        </m:limLow>
                      </m:fName>
                      <m:e>
                        <m:r>
                          <m:rPr>
                            <m:nor/>
                          </m:rPr>
                          <a:rPr lang="en-US" altLang="en-US" dirty="0"/>
                          <m:t>d</m:t>
                        </m:r>
                        <m:r>
                          <m:rPr>
                            <m:nor/>
                          </m:rPr>
                          <a:rPr lang="en-US" altLang="en-US" baseline="30000" dirty="0"/>
                          <m:t>2</m:t>
                        </m:r>
                        <m:r>
                          <m:rPr>
                            <m:nor/>
                          </m:rPr>
                          <a:rPr lang="en-US" altLang="en-US" dirty="0"/>
                          <m:t>(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C</m:t>
                        </m:r>
                        <m:r>
                          <m:rPr>
                            <m:nor/>
                          </m:rPr>
                          <a:rPr lang="en-US" altLang="en-US" i="1" baseline="-25000" dirty="0"/>
                          <m:t>j</m:t>
                        </m:r>
                        <m:r>
                          <m:rPr>
                            <m:nor/>
                          </m:rPr>
                          <a:rPr lang="en-US" altLang="en-US" dirty="0"/>
                          <m:t>, </m:t>
                        </m:r>
                        <m:r>
                          <m:rPr>
                            <m:nor/>
                          </m:rPr>
                          <a:rPr lang="en-US" altLang="en-US" i="1" dirty="0"/>
                          <m:t>x</m:t>
                        </m:r>
                        <m:r>
                          <m:rPr>
                            <m:nor/>
                          </m:rPr>
                          <a:rPr lang="en-US" altLang="en-US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en-US" dirty="0"/>
                          <m:t> )</m:t>
                        </m:r>
                      </m:e>
                    </m:func>
                    <m:r>
                      <m:rPr>
                        <m:nor/>
                      </m:rPr>
                      <a:rPr lang="en-US" altLang="en-US" smtClean="0">
                        <a:latin typeface="Cambria Math"/>
                      </a:rPr>
                      <m:t> </m:t>
                    </m:r>
                  </m:oMath>
                </a14:m>
                <a:endParaRPr lang="en-US" altLang="en-US" baseline="30000" dirty="0"/>
              </a:p>
              <a:p>
                <a:pPr marL="3690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Randomly select a new centroid by choosing a point 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en-US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en-US" i="1">
                                    <a:latin typeface="Cambria Math"/>
                                  </a:rPr>
                                  <m:t>𝑗</m:t>
                                </m:r>
                              </m:lim>
                            </m:limLow>
                          </m:fName>
                          <m:e>
                            <m:r>
                              <m:rPr>
                                <m:nor/>
                              </m:rPr>
                              <a:rPr lang="en-US" altLang="en-US" dirty="0"/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altLang="en-US" baseline="30000" dirty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( </m:t>
                            </m:r>
                            <m:r>
                              <m:rPr>
                                <m:nor/>
                              </m:rPr>
                              <a:rPr lang="en-US" altLang="en-US" i="1" dirty="0"/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altLang="en-US" i="1" baseline="-25000" dirty="0"/>
                              <m:t>j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en-US" i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altLang="en-US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en-US" dirty="0"/>
                              <m:t> )</m:t>
                            </m:r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>
                                        <a:latin typeface="Cambria Math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altLang="en-US" i="1">
                                        <a:latin typeface="Cambria Math"/>
                                      </a:rPr>
                                      <m:t>𝑗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d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baseline="30000" dirty="0"/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(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dirty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baseline="-25000" dirty="0"/>
                                  <m:t>j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dirty="0"/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en-US" dirty="0"/>
                                  <m:t> )</m:t>
                                </m:r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en-US" dirty="0"/>
              </a:p>
              <a:p>
                <a:pPr marL="5080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End For</a:t>
                </a:r>
              </a:p>
            </p:txBody>
          </p:sp>
        </mc:Choice>
        <mc:Fallback>
          <p:sp>
            <p:nvSpPr>
              <p:cNvPr id="215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5021" y="2046514"/>
                <a:ext cx="11566979" cy="4365171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356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26D8-9BE0-F14B-B3F6-F8AE3121D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82728"/>
            <a:ext cx="11029616" cy="1013800"/>
          </a:xfrm>
        </p:spPr>
        <p:txBody>
          <a:bodyPr/>
          <a:lstStyle/>
          <a:p>
            <a:r>
              <a:rPr lang="en-US" dirty="0"/>
              <a:t>K-mean++</a:t>
            </a:r>
          </a:p>
        </p:txBody>
      </p:sp>
      <p:pic>
        <p:nvPicPr>
          <p:cNvPr id="94210" name="Picture 2" descr="Lightbox">
            <a:extLst>
              <a:ext uri="{FF2B5EF4-FFF2-40B4-BE49-F238E27FC236}">
                <a16:creationId xmlns:a16="http://schemas.microsoft.com/office/drawing/2014/main" id="{8FF4D780-52AB-7045-B98A-8C3F66AF7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6" y="1545940"/>
            <a:ext cx="3731342" cy="258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2" name="Picture 4" descr="Lightbox">
            <a:extLst>
              <a:ext uri="{FF2B5EF4-FFF2-40B4-BE49-F238E27FC236}">
                <a16:creationId xmlns:a16="http://schemas.microsoft.com/office/drawing/2014/main" id="{224EC14E-1800-0743-92F0-938AD40A5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07" y="1535026"/>
            <a:ext cx="4035920" cy="279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Lightbox">
            <a:extLst>
              <a:ext uri="{FF2B5EF4-FFF2-40B4-BE49-F238E27FC236}">
                <a16:creationId xmlns:a16="http://schemas.microsoft.com/office/drawing/2014/main" id="{599ABF94-CF58-E844-AC90-EB39A1D3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586" y="4181626"/>
            <a:ext cx="4035919" cy="279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6" name="Picture 8" descr="Lightbox">
            <a:extLst>
              <a:ext uri="{FF2B5EF4-FFF2-40B4-BE49-F238E27FC236}">
                <a16:creationId xmlns:a16="http://schemas.microsoft.com/office/drawing/2014/main" id="{68323C0F-608B-B044-8971-B85390ECF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09" y="4332410"/>
            <a:ext cx="4035918" cy="2797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8605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54277" y="1011237"/>
            <a:ext cx="8280400" cy="552450"/>
          </a:xfrm>
        </p:spPr>
        <p:txBody>
          <a:bodyPr/>
          <a:lstStyle/>
          <a:p>
            <a:r>
              <a:rPr lang="en-US" altLang="en-US" dirty="0"/>
              <a:t>Bisecting K-means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677" y="2335212"/>
            <a:ext cx="8001000" cy="97631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altLang="en-US" dirty="0"/>
              <a:t>Bisecting K-means algorithm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2000" dirty="0"/>
              <a:t>Variant of K-means that can produce a partitional or a hierarchical clustering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sz="2000" dirty="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 dirty="0"/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752600" y="2971800"/>
          <a:ext cx="8694738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3" name="Bitmap Image" r:id="rId3" imgW="8694360" imgH="3132000" progId="Paint.Picture">
                  <p:embed/>
                </p:oleObj>
              </mc:Choice>
              <mc:Fallback>
                <p:oleObj name="Bitmap Image" r:id="rId3" imgW="8694360" imgH="3132000" progId="Paint.Picture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 t="17029"/>
                      <a:stretch>
                        <a:fillRect/>
                      </a:stretch>
                    </p:blipFill>
                    <p:spPr bwMode="auto">
                      <a:xfrm>
                        <a:off x="1752600" y="2971800"/>
                        <a:ext cx="8694738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5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2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10763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56" t="35719" r="8928" b="35719"/>
          <a:stretch>
            <a:fillRect/>
          </a:stretch>
        </p:blipFill>
        <p:spPr bwMode="auto">
          <a:xfrm>
            <a:off x="1600200" y="2590801"/>
            <a:ext cx="9067800" cy="265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8" name="Rectangle 12"/>
          <p:cNvSpPr>
            <a:spLocks noGrp="1" noChangeArrowheads="1"/>
          </p:cNvSpPr>
          <p:nvPr>
            <p:ph type="title"/>
          </p:nvPr>
        </p:nvSpPr>
        <p:spPr>
          <a:xfrm>
            <a:off x="916858" y="1062036"/>
            <a:ext cx="8280400" cy="552450"/>
          </a:xfrm>
        </p:spPr>
        <p:txBody>
          <a:bodyPr/>
          <a:lstStyle/>
          <a:p>
            <a:r>
              <a:rPr lang="en-US" altLang="en-US" dirty="0"/>
              <a:t>Bisecting K-means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Limitations of K-means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K-means has problems when clusters are of differing </a:t>
            </a:r>
          </a:p>
          <a:p>
            <a:pPr lvl="1"/>
            <a:r>
              <a:rPr lang="en-US" altLang="en-US" sz="2000" dirty="0"/>
              <a:t>Sizes</a:t>
            </a:r>
          </a:p>
          <a:p>
            <a:pPr lvl="1"/>
            <a:r>
              <a:rPr lang="en-US" altLang="en-US" sz="2000" dirty="0"/>
              <a:t>Densities</a:t>
            </a:r>
          </a:p>
          <a:p>
            <a:pPr lvl="1"/>
            <a:r>
              <a:rPr lang="en-US" altLang="en-US" sz="2000" dirty="0"/>
              <a:t>Non-globular shapes</a:t>
            </a:r>
          </a:p>
          <a:p>
            <a:endParaRPr lang="en-US" altLang="en-US" sz="2000" dirty="0"/>
          </a:p>
          <a:p>
            <a:r>
              <a:rPr lang="en-US" altLang="en-US" sz="2000" dirty="0"/>
              <a:t>K-means has problems when the data contains outliers.</a:t>
            </a:r>
          </a:p>
          <a:p>
            <a:pPr lvl="1"/>
            <a:r>
              <a:rPr lang="en-US" altLang="en-US" sz="2000" dirty="0"/>
              <a:t>One possible solution is to remove outliers before clustering</a:t>
            </a:r>
          </a:p>
        </p:txBody>
      </p:sp>
    </p:spTree>
    <p:extLst>
      <p:ext uri="{BB962C8B-B14F-4D97-AF65-F5344CB8AC3E}">
        <p14:creationId xmlns:p14="http://schemas.microsoft.com/office/powerpoint/2010/main" val="23244614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51114" y="1011920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K-means: Differing Sizes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14300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63434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975" y="263434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2390775" y="6139543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6962775" y="6088743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4028" y="1034143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K-means: Differing Density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7563" y="231865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209800" y="6128658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2345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2345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6781800" y="6077858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9" y="1035051"/>
            <a:ext cx="8280400" cy="552450"/>
          </a:xfrm>
        </p:spPr>
        <p:txBody>
          <a:bodyPr/>
          <a:lstStyle/>
          <a:p>
            <a:r>
              <a:rPr lang="en-US" altLang="en-US" dirty="0"/>
              <a:t>Notion of a Cluster can be Ambiguous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220687" y="2211386"/>
            <a:ext cx="3344863" cy="1509713"/>
            <a:chOff x="432" y="1200"/>
            <a:chExt cx="2107" cy="951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How many clusters?</a:t>
              </a:r>
              <a:endParaRPr lang="en-US" altLang="en-US" sz="1800" b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6495824" y="4421186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Four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2220687" y="4421186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Two Clusters</a:t>
              </a:r>
              <a:r>
                <a:rPr lang="en-US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6495824" y="2211386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800" b="0">
                  <a:cs typeface="Times New Roman" pitchFamily="18" charset="0"/>
                </a:rPr>
                <a:t>Six Clusters</a:t>
              </a:r>
              <a:r>
                <a:rPr lang="en-US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81743" y="925285"/>
            <a:ext cx="8610600" cy="552450"/>
          </a:xfrm>
        </p:spPr>
        <p:txBody>
          <a:bodyPr/>
          <a:lstStyle/>
          <a:p>
            <a:r>
              <a:rPr lang="en-US" altLang="en-US" dirty="0"/>
              <a:t>Limitations of K-means: Non-globular Shapes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2667000" y="6030686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37308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373085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6858000" y="6056086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98715" y="874753"/>
            <a:ext cx="86868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820" y="2113003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241780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090057" y="5542003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                    K-means Clusters</a:t>
            </a:r>
          </a:p>
        </p:txBody>
      </p:sp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57" y="2417802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2090057" y="6304002"/>
            <a:ext cx="76962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0" dirty="0"/>
              <a:t>One solution is to find a large number of clusters such that each of them represents a part of a natural cluster. But these small clusters need to be put together in a post-processing step</a:t>
            </a:r>
            <a:r>
              <a:rPr lang="en-US" altLang="en-US" sz="1600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5490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9515" y="1056680"/>
            <a:ext cx="8280400" cy="552450"/>
          </a:xfrm>
        </p:spPr>
        <p:txBody>
          <a:bodyPr/>
          <a:lstStyle/>
          <a:p>
            <a:r>
              <a:rPr lang="en-US" altLang="en-US"/>
              <a:t>Overcoming K-means Limitations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7820" y="1667471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2090057" y="5172671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Original Points				                     K-means Clusters</a:t>
            </a:r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057" y="197227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257" y="204847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27414" y="5801320"/>
            <a:ext cx="8937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691030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3143" y="1002684"/>
            <a:ext cx="8610600" cy="552450"/>
          </a:xfrm>
        </p:spPr>
        <p:txBody>
          <a:bodyPr/>
          <a:lstStyle/>
          <a:p>
            <a:r>
              <a:rPr lang="en-US" altLang="en-US" dirty="0"/>
              <a:t>Overcoming K-means Limitations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1935778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/>
          </a:p>
          <a:p>
            <a:pPr marL="990600" lvl="1" indent="-533400">
              <a:lnSpc>
                <a:spcPct val="90000"/>
              </a:lnSpc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buNone/>
            </a:pPr>
            <a:endParaRPr lang="en-US" altLang="en-US" sz="2000"/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2667000" y="5212378"/>
            <a:ext cx="769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				K-means Clusters</a:t>
            </a:r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11977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4" y="2011977"/>
            <a:ext cx="426878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52600" y="5855316"/>
            <a:ext cx="92528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One solution is to find a large number of clusters such that each of them represents a part of a natural cluster. But these small clusters need to be put together in a post-processing step.</a:t>
            </a:r>
          </a:p>
        </p:txBody>
      </p:sp>
    </p:spTree>
    <p:extLst>
      <p:ext uri="{BB962C8B-B14F-4D97-AF65-F5344CB8AC3E}">
        <p14:creationId xmlns:p14="http://schemas.microsoft.com/office/powerpoint/2010/main" val="9365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866775"/>
            <a:ext cx="8280400" cy="552450"/>
          </a:xfrm>
        </p:spPr>
        <p:txBody>
          <a:bodyPr/>
          <a:lstStyle/>
          <a:p>
            <a:r>
              <a:rPr lang="en-US" altLang="en-US" dirty="0"/>
              <a:t>Types of </a:t>
            </a:r>
            <a:r>
              <a:rPr lang="en-US" altLang="en-US" dirty="0" err="1"/>
              <a:t>Clusterings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4919" y="1623220"/>
            <a:ext cx="9612086" cy="484822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200" dirty="0"/>
              <a:t>A </a:t>
            </a:r>
            <a:r>
              <a:rPr lang="en-US" altLang="en-US" sz="2200" dirty="0">
                <a:solidFill>
                  <a:srgbClr val="FF0000"/>
                </a:solidFill>
              </a:rPr>
              <a:t>clustering</a:t>
            </a:r>
            <a:r>
              <a:rPr lang="en-US" altLang="en-US" sz="2200" dirty="0"/>
              <a:t> is a set of clusters</a:t>
            </a:r>
          </a:p>
          <a:p>
            <a:pPr marL="342900" indent="-342900">
              <a:lnSpc>
                <a:spcPct val="90000"/>
              </a:lnSpc>
            </a:pPr>
            <a:endParaRPr lang="en-US" altLang="en-US" sz="2200" dirty="0"/>
          </a:p>
          <a:p>
            <a:pPr marL="342900" indent="-342900">
              <a:lnSpc>
                <a:spcPct val="90000"/>
              </a:lnSpc>
            </a:pPr>
            <a:r>
              <a:rPr lang="en-US" altLang="en-US" sz="2200" dirty="0"/>
              <a:t>Important distinction between </a:t>
            </a:r>
            <a:r>
              <a:rPr lang="en-US" altLang="en-US" sz="2200" dirty="0">
                <a:solidFill>
                  <a:srgbClr val="FF0000"/>
                </a:solidFill>
              </a:rPr>
              <a:t>hierarchical</a:t>
            </a:r>
            <a:r>
              <a:rPr lang="en-US" altLang="en-US" sz="2200" dirty="0"/>
              <a:t> and </a:t>
            </a:r>
            <a:r>
              <a:rPr lang="en-US" altLang="en-US" sz="2200" dirty="0" err="1">
                <a:solidFill>
                  <a:srgbClr val="FF0000"/>
                </a:solidFill>
              </a:rPr>
              <a:t>partitional</a:t>
            </a:r>
            <a:r>
              <a:rPr lang="en-US" altLang="en-US" sz="2200" dirty="0">
                <a:solidFill>
                  <a:srgbClr val="FFCC00"/>
                </a:solidFill>
              </a:rPr>
              <a:t> </a:t>
            </a:r>
            <a:r>
              <a:rPr lang="en-US" altLang="en-US" sz="2200" dirty="0"/>
              <a:t>sets of clusters </a:t>
            </a:r>
            <a:endParaRPr lang="en-US" altLang="en-US" sz="2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</a:pPr>
            <a:endParaRPr lang="en-US" altLang="en-US" sz="2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</a:pPr>
            <a:r>
              <a:rPr lang="en-US" altLang="en-US" sz="2200" dirty="0" err="1"/>
              <a:t>Partitional</a:t>
            </a:r>
            <a:r>
              <a:rPr lang="en-US" altLang="en-US" sz="2200" dirty="0"/>
              <a:t> Clustering</a:t>
            </a:r>
          </a:p>
          <a:p>
            <a:pPr marL="857250" lvl="2" indent="-285750">
              <a:lnSpc>
                <a:spcPct val="90000"/>
              </a:lnSpc>
            </a:pPr>
            <a:r>
              <a:rPr lang="en-US" altLang="en-US" sz="2200" dirty="0"/>
              <a:t>A division of data objects into non-overlapping subsets (clusters)</a:t>
            </a:r>
          </a:p>
          <a:p>
            <a:pPr marL="857250" lvl="2" indent="-285750">
              <a:lnSpc>
                <a:spcPct val="90000"/>
              </a:lnSpc>
            </a:pPr>
            <a:endParaRPr lang="en-US" altLang="en-US" sz="2200" dirty="0">
              <a:solidFill>
                <a:srgbClr val="FFCC00"/>
              </a:solidFill>
            </a:endParaRPr>
          </a:p>
          <a:p>
            <a:pPr marL="850900" lvl="1">
              <a:lnSpc>
                <a:spcPct val="90000"/>
              </a:lnSpc>
            </a:pPr>
            <a:r>
              <a:rPr lang="en-US" altLang="en-US" sz="2200" dirty="0"/>
              <a:t>Hierarchical clustering</a:t>
            </a:r>
          </a:p>
          <a:p>
            <a:pPr marL="857250" lvl="2" indent="-285750">
              <a:lnSpc>
                <a:spcPct val="90000"/>
              </a:lnSpc>
            </a:pPr>
            <a:r>
              <a:rPr lang="en-US" altLang="en-US" sz="2200" dirty="0"/>
              <a:t>A set of nested clusters organized as a hierarchical tree </a:t>
            </a:r>
          </a:p>
        </p:txBody>
      </p:sp>
      <p:pic>
        <p:nvPicPr>
          <p:cNvPr id="97282" name="Picture 2" descr="Hierarchical clustering, using it to invest | Quantdare">
            <a:extLst>
              <a:ext uri="{FF2B5EF4-FFF2-40B4-BE49-F238E27FC236}">
                <a16:creationId xmlns:a16="http://schemas.microsoft.com/office/drawing/2014/main" id="{523DCB64-E8C1-1847-A633-400EB234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7646" y="4962957"/>
            <a:ext cx="3939435" cy="150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928686"/>
            <a:ext cx="8280400" cy="552450"/>
          </a:xfrm>
        </p:spPr>
        <p:txBody>
          <a:bodyPr/>
          <a:lstStyle/>
          <a:p>
            <a:r>
              <a:rPr lang="en-US" altLang="en-US" dirty="0"/>
              <a:t>Partitional Clustering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2767239" y="2800804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2767239" y="299924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3464153" y="499473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3064103" y="2902404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3464153" y="4197804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3634015" y="210865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3864203" y="230391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3961039" y="2600779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4361089" y="2600779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4161064" y="2400754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4161064" y="2007054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4857978" y="499473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3064103" y="250394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2737078" y="469310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2767239" y="529159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3233965" y="227375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2503714" y="584563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237514" y="157843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095" name="VISIO" r:id="rId3" imgW="1547102" imgH="2097084" progId="Visio.Drawing.6">
                    <p:embed/>
                  </p:oleObj>
                </mc:Choice>
                <mc:Fallback>
                  <p:oleObj name="VISIO" r:id="rId3" imgW="1547102" imgH="2097084" progId="Visio.Drawing.6">
                    <p:embed/>
                    <p:pic>
                      <p:nvPicPr>
                        <p:cNvPr id="8213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A Partitional  Clustering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54039" y="888317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95554"/>
              </p:ext>
            </p:extLst>
          </p:nvPr>
        </p:nvGraphicFramePr>
        <p:xfrm>
          <a:off x="2651127" y="4506687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3" name="VISIO" r:id="rId3" imgW="2747671" imgH="1960706" progId="Visio.Drawing.6">
                  <p:embed/>
                </p:oleObj>
              </mc:Choice>
              <mc:Fallback>
                <p:oleObj name="VISIO" r:id="rId3" imgW="2747671" imgH="1960706" progId="Visio.Drawing.6">
                  <p:embed/>
                  <p:pic>
                    <p:nvPicPr>
                      <p:cNvPr id="9219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7" y="4506687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301157"/>
              </p:ext>
            </p:extLst>
          </p:nvPr>
        </p:nvGraphicFramePr>
        <p:xfrm>
          <a:off x="2574927" y="1992087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4" name="VISIO" r:id="rId5" imgW="2756614" imgH="1795265" progId="Visio.Drawing.6">
                  <p:embed/>
                </p:oleObj>
              </mc:Choice>
              <mc:Fallback>
                <p:oleObj name="VISIO" r:id="rId5" imgW="2756614" imgH="1795265" progId="Visio.Drawing.6">
                  <p:embed/>
                  <p:pic>
                    <p:nvPicPr>
                      <p:cNvPr id="922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7" y="1992087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23609"/>
              </p:ext>
            </p:extLst>
          </p:nvPr>
        </p:nvGraphicFramePr>
        <p:xfrm>
          <a:off x="7061201" y="1611087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5" name="VISIO" r:id="rId7" imgW="1379425" imgH="1779615" progId="Visio.Drawing.6">
                  <p:embed/>
                </p:oleObj>
              </mc:Choice>
              <mc:Fallback>
                <p:oleObj name="VISIO" r:id="rId7" imgW="1379425" imgH="1779615" progId="Visio.Drawing.6">
                  <p:embed/>
                  <p:pic>
                    <p:nvPicPr>
                      <p:cNvPr id="9221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1" y="1611087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5524768"/>
              </p:ext>
            </p:extLst>
          </p:nvPr>
        </p:nvGraphicFramePr>
        <p:xfrm>
          <a:off x="7061202" y="4201887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76" name="VISIO" r:id="rId9" imgW="1471089" imgH="1761729" progId="Visio.Drawing.6">
                  <p:embed/>
                </p:oleObj>
              </mc:Choice>
              <mc:Fallback>
                <p:oleObj name="VISIO" r:id="rId9" imgW="1471089" imgH="1761729" progId="Visio.Drawing.6">
                  <p:embed/>
                  <p:pic>
                    <p:nvPicPr>
                      <p:cNvPr id="9222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2" y="4201887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041526" y="3744687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Hierarchical Clustering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889126" y="6335487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Hierarchical Clustering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6461126" y="6335487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Non-traditional Dendrogram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6461126" y="3744687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Traditional Dendrogram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8620-2073-BA4B-9ADD-DC686DC2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Clustering</a:t>
            </a:r>
            <a:endParaRPr lang="en-US" dirty="0"/>
          </a:p>
        </p:txBody>
      </p:sp>
      <p:pic>
        <p:nvPicPr>
          <p:cNvPr id="93186" name="Picture 2" descr="A Brief Introduction to Unsupervised Learning | by Aidan Wilson | Towards  Data Science">
            <a:extLst>
              <a:ext uri="{FF2B5EF4-FFF2-40B4-BE49-F238E27FC236}">
                <a16:creationId xmlns:a16="http://schemas.microsoft.com/office/drawing/2014/main" id="{2C43245A-BF10-6D4D-86F9-3D6DEE4EE0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3" t="7096" r="4498" b="13541"/>
          <a:stretch/>
        </p:blipFill>
        <p:spPr bwMode="auto">
          <a:xfrm>
            <a:off x="1214436" y="2000249"/>
            <a:ext cx="9472613" cy="462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02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550" y="1143000"/>
            <a:ext cx="10782300" cy="552450"/>
          </a:xfrm>
        </p:spPr>
        <p:txBody>
          <a:bodyPr/>
          <a:lstStyle/>
          <a:p>
            <a:r>
              <a:rPr lang="en-US" altLang="en-US" dirty="0"/>
              <a:t>Other Distinctions Between Sets of Clusters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181" y="1757362"/>
            <a:ext cx="10782301" cy="501967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altLang="en-US" sz="2500" dirty="0"/>
              <a:t>Exclusive versus non-exclusive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200" dirty="0"/>
              <a:t>non-exclusive clustering: 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points may belong to multiple clusters.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an belong to multiple classes or could be ‘border’ points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fuzzy clustering : a point belongs to every cluster with some weight between 0 and 1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weights sum to 1</a:t>
            </a:r>
          </a:p>
          <a:p>
            <a:pPr marL="727200" lvl="2" indent="0">
              <a:lnSpc>
                <a:spcPct val="80000"/>
              </a:lnSpc>
              <a:buNone/>
            </a:pPr>
            <a:r>
              <a:rPr lang="en-US" altLang="en-US" sz="2000" dirty="0"/>
              <a:t>probabilistic clustering has similar characteristics</a:t>
            </a:r>
          </a:p>
          <a:p>
            <a:pPr marL="857250" lvl="2" indent="-285750">
              <a:lnSpc>
                <a:spcPct val="80000"/>
              </a:lnSpc>
            </a:pPr>
            <a:endParaRPr lang="en-US" altLang="en-US" sz="1000" dirty="0"/>
          </a:p>
          <a:p>
            <a:pPr marL="342900" indent="-342900">
              <a:lnSpc>
                <a:spcPct val="80000"/>
              </a:lnSpc>
            </a:pPr>
            <a:r>
              <a:rPr lang="en-US" altLang="en-US" sz="2500" dirty="0"/>
              <a:t>Partial versus complete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altLang="en-US" sz="2400" dirty="0"/>
              <a:t>Partial: </a:t>
            </a:r>
            <a:r>
              <a:rPr lang="en-US" altLang="en-US" sz="2200" dirty="0"/>
              <a:t>only cluster some of the data</a:t>
            </a:r>
          </a:p>
          <a:p>
            <a:pPr marL="742950" lvl="1" indent="-285750">
              <a:lnSpc>
                <a:spcPct val="80000"/>
              </a:lnSpc>
            </a:pPr>
            <a:endParaRPr lang="en-US" altLang="en-US" sz="2200" dirty="0"/>
          </a:p>
        </p:txBody>
      </p:sp>
      <p:pic>
        <p:nvPicPr>
          <p:cNvPr id="98306" name="Picture 2" descr="Mahout: An overview of clustering techniques - it610.com">
            <a:extLst>
              <a:ext uri="{FF2B5EF4-FFF2-40B4-BE49-F238E27FC236}">
                <a16:creationId xmlns:a16="http://schemas.microsoft.com/office/drawing/2014/main" id="{3A14EB41-3983-3841-80BE-3B2404046F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37" b="24157"/>
          <a:stretch/>
        </p:blipFill>
        <p:spPr bwMode="auto">
          <a:xfrm>
            <a:off x="6320697" y="4422098"/>
            <a:ext cx="5871303" cy="2354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3454</TotalTime>
  <Words>1457</Words>
  <Application>Microsoft Macintosh PowerPoint</Application>
  <PresentationFormat>Widescreen</PresentationFormat>
  <Paragraphs>212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Cambria Math</vt:lpstr>
      <vt:lpstr>Gill Sans MT</vt:lpstr>
      <vt:lpstr>Tahoma</vt:lpstr>
      <vt:lpstr>Times New Roman</vt:lpstr>
      <vt:lpstr>Wingdings 2</vt:lpstr>
      <vt:lpstr>Dividend</vt:lpstr>
      <vt:lpstr>VISIO</vt:lpstr>
      <vt:lpstr>Bitmap Image</vt:lpstr>
      <vt:lpstr>Equation</vt:lpstr>
      <vt:lpstr>clustering</vt:lpstr>
      <vt:lpstr>What is Cluster Analysis?</vt:lpstr>
      <vt:lpstr>Applications of Cluster Analysis</vt:lpstr>
      <vt:lpstr>Notion of a Cluster can be Ambiguous</vt:lpstr>
      <vt:lpstr>Types of Clusterings</vt:lpstr>
      <vt:lpstr>Partitional Clustering</vt:lpstr>
      <vt:lpstr>Hierarchical Clustering</vt:lpstr>
      <vt:lpstr>Types of Clustering</vt:lpstr>
      <vt:lpstr>Other Distinctions Between Sets of Clusters</vt:lpstr>
      <vt:lpstr>Other Distinctions Between Sets of Clusters</vt:lpstr>
      <vt:lpstr>Types of Clusters</vt:lpstr>
      <vt:lpstr>Types of Clusters: Well-Separated</vt:lpstr>
      <vt:lpstr>Types of Clusters: Prototype-Based</vt:lpstr>
      <vt:lpstr>Types of Clusters: Contiguity-Based</vt:lpstr>
      <vt:lpstr>Types of Clusters: Density-Based</vt:lpstr>
      <vt:lpstr>Types of Clusters: Objective Function</vt:lpstr>
      <vt:lpstr>Characteristics of the Input Data Are Important</vt:lpstr>
      <vt:lpstr>Clustering Algorithms</vt:lpstr>
      <vt:lpstr>K-means Clustering</vt:lpstr>
      <vt:lpstr>Example of K-means Clustering</vt:lpstr>
      <vt:lpstr>Example of K-means Clustering</vt:lpstr>
      <vt:lpstr>K-means Clustering – Details</vt:lpstr>
      <vt:lpstr> K-means Objective Function</vt:lpstr>
      <vt:lpstr>Two different K-means Clustering</vt:lpstr>
      <vt:lpstr>Importance of Choosing Initial Centroids …</vt:lpstr>
      <vt:lpstr>Importance of Choosing Initial Centroids …</vt:lpstr>
      <vt:lpstr>Problems with Selecting Initial Points</vt:lpstr>
      <vt:lpstr>10 Clusters Example</vt:lpstr>
      <vt:lpstr>10 Clusters Example</vt:lpstr>
      <vt:lpstr>10 Clusters Example</vt:lpstr>
      <vt:lpstr>10 Clusters Example</vt:lpstr>
      <vt:lpstr>Solutions to Initial Centroids Problem</vt:lpstr>
      <vt:lpstr>K-means++</vt:lpstr>
      <vt:lpstr>K-mean++</vt:lpstr>
      <vt:lpstr>Bisecting K-means</vt:lpstr>
      <vt:lpstr>Bisecting K-means Example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Overcoming K-means Limitations</vt:lpstr>
      <vt:lpstr>Overcoming K-means Limitations</vt:lpstr>
      <vt:lpstr>Overcoming K-means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254</cp:revision>
  <dcterms:created xsi:type="dcterms:W3CDTF">2021-02-09T23:47:41Z</dcterms:created>
  <dcterms:modified xsi:type="dcterms:W3CDTF">2021-11-01T23:29:59Z</dcterms:modified>
</cp:coreProperties>
</file>