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700" r:id="rId2"/>
    <p:sldId id="555" r:id="rId3"/>
    <p:sldId id="663" r:id="rId4"/>
    <p:sldId id="664" r:id="rId5"/>
    <p:sldId id="665" r:id="rId6"/>
    <p:sldId id="701" r:id="rId7"/>
    <p:sldId id="590" r:id="rId8"/>
    <p:sldId id="591" r:id="rId9"/>
    <p:sldId id="592" r:id="rId10"/>
    <p:sldId id="593" r:id="rId11"/>
    <p:sldId id="594" r:id="rId12"/>
    <p:sldId id="669" r:id="rId13"/>
    <p:sldId id="642" r:id="rId14"/>
    <p:sldId id="643" r:id="rId15"/>
    <p:sldId id="607" r:id="rId16"/>
    <p:sldId id="608" r:id="rId17"/>
    <p:sldId id="609" r:id="rId18"/>
    <p:sldId id="702" r:id="rId19"/>
    <p:sldId id="690" r:id="rId20"/>
    <p:sldId id="612" r:id="rId21"/>
    <p:sldId id="613" r:id="rId22"/>
    <p:sldId id="691" r:id="rId23"/>
    <p:sldId id="683" r:id="rId24"/>
    <p:sldId id="616" r:id="rId25"/>
    <p:sldId id="617" r:id="rId26"/>
    <p:sldId id="685" r:id="rId27"/>
    <p:sldId id="618" r:id="rId28"/>
    <p:sldId id="619" r:id="rId29"/>
    <p:sldId id="620" r:id="rId30"/>
    <p:sldId id="622" r:id="rId31"/>
    <p:sldId id="684" r:id="rId32"/>
    <p:sldId id="636" r:id="rId33"/>
    <p:sldId id="637" r:id="rId34"/>
    <p:sldId id="63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/>
    <p:restoredTop sz="95588"/>
  </p:normalViewPr>
  <p:slideViewPr>
    <p:cSldViewPr snapToGrid="0" snapToObjects="1">
      <p:cViewPr varScale="1">
        <p:scale>
          <a:sx n="100" d="100"/>
          <a:sy n="100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5:58.4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307 114 24575,'-38'47'0,"0"-1"0,-2 9 0,2-4 0,-7 1 0,7-4 0,42-58 0,6-8 0,3-5 0,6-4 0,-3 9 0,-1-9 0,1 9 0,8-19 0,-8 17 0,11-12 0,-14 15 0,0 0 0,3 0 0,-6 0 0,6 4 0,-7 1 0,6 3 0,5-10 0,-5 12 0,7-12 0,-13 15 0,3-4 0,-5 0 0,1 1 0,0 2 0,-1 2 0,1 3 0,-4 3 0,-1 1 0,-3 7 0,0 2 0,0 4 0,4 5 0,1-4 0,4 8 0,1 3 0,-1 0 0,5 9 0,1-3 0,6 12 0,0-6 0,-1 6 0,-4-7 0,11 25 0,-15-29 0,9 16 0,-16-31 0,-1-3 0,-4 0 0,0-2 0,0-4 0,0 1 0,0 3 0,0-7 0,0 2 0,0 1 0,0-3 0,0 2 0,0-3 0,0-1 0,-3-3 0,-2 0 0,-6-4 0,-2 0 0,-4-8 0,0-1 0,1-8 0,-6-1 0,3-4 0,-3 3 0,4-2 0,-5-2 0,4 0 0,-9-2 0,4-3 0,-22-14 0,-3-2 0,1-8 0,-3 7 0,1 2 0,18 8 0,3 15 0,0-9 0,11 14 0,-5-6 0,10 15 0,2-5 0,9 10 0,7 1 0,8 5 0,3 3 0,1-3 0,5 3 0,-4-3 0,8 4 0,3-4 0,0 3 0,4-7 0,-6 7 0,7-7 0,-5 3 0,4 0 0,-5-3 0,-1 3 0,1-4 0,0 0 0,-5 4 0,3-3 0,-8 3 0,4-4 0,-5 3 0,-1-2 0,-3 3 0,-1-4 0,-5 0 0,1 0 0,-1 0 0,-2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29.8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24575,'11'0'0,"8"0"0,0 0 0,3 0 0,5 0 0,-4 0 0,0 0 0,-6 0 0,-1 0 0,-7 0 0,2 0 0,-4 0 0,0 0 0,0 0 0,1 0 0,-1 0 0,-3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1.2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76 24575,'-4'7'0,"1"1"0,3-1 0,0 5 0,0 5 0,0-3 0,0 6 0,0-7 0,0 0 0,0 3 0,0-8 0,0 4 0,0 6 0,0-8 0,0-2 0,0-19 0,4-16 0,2-8 0,3 0 0,1 2 0,-1 0 0,0 8 0,0-2 0,0 14 0,-2 1 0,1 8 0,0 1 0,-1 3 0,1 0 0,-1 3 0,-2 5 0,2 10 0,-2 0 0,0 8 0,2-8 0,-2 9 0,4-9 0,0 8 0,-1-8 0,1 4 0,0-5 0,-5-5 0,3 0 0,-6-4 0,3-1 0,-1 1 0,-2-1 0,5-2 0,-2-5 0,0-9 0,3-8 0,-2-1 0,0-9 0,3 9 0,-3-9 0,3 9 0,1-4 0,-1 10 0,0 0 0,0 4 0,-1 4 0,1 0 0,-1 4 0,1 0 0,0 0 0,-1 0 0,-3 8 0,3 1 0,-1 13 0,2-4 0,1 3 0,-1 1 0,1-4 0,0 3 0,-1-4 0,1 5 0,-4-4 0,2-1 0,-6-1 0,6-7 0,-7 2 0,4-3 0,-4 0 0,3-4 0,1-1 0,0-6 0,3-6 0,-3 1 0,1-1 0,-2 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1.7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24575,'0'11'0,"0"-3"0,0 4 0,0-5 0,0 0 0,0 1 0,0 0 0,4 3 0,0 2 0,4 0 0,4 3 0,-3-8 0,-1 4 0,-4-8 0,-4-1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2.2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24575,'3'11'0,"1"-7"0,4 3 0,-4-7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3.3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0 24575,'-7'0'0,"3"3"0,0 6 0,4 19 0,0-3 0,0 14 0,5-6 0,0-4 0,1 4 0,2-5 0,-7-5 0,3-1 0,-4-6 0,3-3 0,-2-1 0,2-5 0,1-3 0,-1 0 0,5-8 0,-4-4 0,3-10 0,-2 0 0,16-65 0,-9 46 0,9-39 0,-12 55 0,-5 12 0,3-6 0,-2 9 0,3-5 0,-1 10 0,1-2 0,3 3 0,-2 0 0,3 0 0,-5 0 0,5 4 0,25 51 0,-3-8 0,5 23 0,-16-35 0,-18-19 0,2-8 0,-7 4 0,7-4 0,-6-1 0,2 1 0,1-1 0,-4 1 0,7-4 0,-6 0 0,2-4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4.2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0 24575,'-15'0'0,"3"0"0,4 3 0,5 1 0,3 4 0,0 2 0,0 2 0,0 0 0,0-2 0,0 2 0,0-3 0,0 11 0,0-6 0,0 8 0,0 7 0,0-9 0,0 14 0,0-16 0,0 14 0,0 4 0,8 1 0,-2 8 0,8-16 0,-1 4 0,6 7 0,-4-14 0,5 4 0,-6-14 0,-2-7 0,4 3 0,-3-7 0,4-2 0,0-3 0,-1 0 0,1 0 0,5 0 0,-4 0 0,3 0 0,-4 0 0,0 0 0,-4 0 0,3 0 0,-8 0 0,4 0 0,-4 0 0,-4-3 0,-1-1 0,-3-1 0,0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5.7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0 249 24575,'0'8'0,"0"3"0,0 2 0,0 4 0,0-1 0,0 1 0,0 0 0,0 0 0,0 0 0,0-1 0,0 1 0,0 0 0,0 0 0,0-4 0,0-2 0,0-3 0,0-1 0,0-9 0,4-3 0,1-16 0,4-7 0,1-2 0,4-8 0,-4 8 0,9-9 0,-8 10 0,8-10 0,-9 10 0,4 1 0,-5 1 0,-1 9 0,1-4 0,-1 9 0,-3-3 0,-2 8 0,0-4 0,-2 4 0,6 0 0,-6 1 0,6-1 0,-3 0 0,0 1 0,3 3 0,-3 0 0,0 7 0,-1 6 0,-3 8 0,0 1 0,0 4 0,4-6 0,-3 6 0,2 1 0,2 5 0,0-1 0,4 1 0,0 0 0,0-1 0,0 1 0,1-1 0,-2-4 0,5-1 0,-4-5 0,3-1 0,-3 1 0,-5-4 0,4-1 0,-8-5 0,4 1 0,-4-1 0,3 1 0,-2-1 0,2-5 0,-10 0 0,-3-13 0,-7 6 0,1-11 0,-1 2 0,0-3 0,-5 4 0,4-3 0,-9 6 0,13-6 0,-7 6 0,12-2 0,-3 4 0,4 3 0,1-1 0,-1 5 0,4-6 0,-3 6 0,6-2 0,-2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6.2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24575,'7'0'0,"4"0"0,-2 0 0,3 0 0,-1 0 0,-2 0 0,7 0 0,-8 0 0,4 0 0,-5 0 0,1 0 0,2 0 0,-5 0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6.9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 24575,'4'-3'0,"-1"5"0,-3-1 0,0 7 0,0 3 0,0-2 0,0 7 0,0 11 0,0-11 0,0 14 0,0-21 0,0 17 0,0-14 0,0 10 0,0-11 0,0-3 0,3 7 0,-2-13 0,3 0 0,-4-6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7.7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 24575,'0'7'0,"0"0"0,0 4 0,0-2 0,0 2 0,0 0 0,0 1 0,0 0 0,-3 18 0,2-18 0,-2 14 0,3-36 0,0 3 0,0-9 0,0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5:59.7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24575,'0'7'0,"0"4"0,0-2 0,0 10 0,0-2 0,0 4 0,0-5 0,0 5 0,0-12 0,0 12 0,0-8 0,0-1 0,0 4 0,0-7 0,0 2 0,0-3 0,0 0 0,0-1 0,0 15 0,0-7 0,0 23 0,0-22 0,0 10 0,0-17 0,0 3 0,0-5 0,0 5 0,0 0 0,0 4 0,0-4 0,0-2 0,0-2 0,0-4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9.0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 30 24575,'4'6'0,"-1"-1"0,-6 29 0,-2-16 0,-7 38 0,2-34 0,-6 14 0,6-14 0,-14 40 0,16-24 0,-11 20 0,12-27 0,2-20 0,-2 11 0,7-27 0,0-2 0,0-16 0,26-60 0,-11 40 0,18-50 0,-8 36 0,-13 21 0,4-9 0,-9 33 0,-6 4 0,6 4 0,-6-3 0,2 3 0,1 0 0,-4-3 0,4 2 0,-1 1 0,1 1 0,3 3 0,1 22 0,-4-4 0,0 35 0,0-22 0,-3 12 0,3-20 0,0 3 0,1-3 0,5 5 0,-1 5 0,0-4 0,1 4 0,7 14 0,-6-19 0,5 9 0,-8-21 0,0-7 0,0 2 0,-4-3 0,-1 3 0,-3-3 0,-3-3 0,-5-11 0,-4-6 0,-1-5 0,-3 0 0,2 0 0,5 8 0,2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9.6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24575,'7'0'0,"4"0"0,1 0 0,1 0 0,2 0 0,-3 0 0,1 0 0,-6 0 0,0 0 0,-3 0 0,7 0 0,-3 0 0,2 0 0,-5-7 0,-2 6 0,-3-6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40.8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 24575,'11'-7'0,"4"5"0,-2-13 0,9 13 0,-4-6 0,3 8 0,-8 0 0,-1 0 0,-1 0 0,-2 0 0,7 0 0,-8 0 0,8 0 0,-7 0 0,7 0 0,-8 4 0,4 0 0,-8 8 0,0-4 0,-4 8 0,0-3 0,0-1 0,0 0 0,0 0 0,0-4 0,0 4 0,0-4 0,0-1 0,-4 1 0,-4 3 0,-1-2 0,-7 3 0,7-4 0,-3 4 0,0-3 0,3 3 0,-7 0 0,7-4 0,-2 4 0,-1-4 0,3 0 0,-3 0 0,5-1 0,-1 1 0,0-1 0,0-2 0,1-2 0,9-3 0,4-4 0,9-1 0,7-3 0,1 3 0,4-3 0,1 6 0,0-6 0,-5 7 0,3-3 0,-3 4 0,0 0 0,-2 0 0,-4 0 0,-4 0 0,-1 0 0,-5 0 0,1 0 0,-1 0 0,1 0 0,-4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47.1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403 1369 24575,'-12'4'0,"-2"-1"0,2-3 0,0 0 0,2 0 0,-2 0 0,-1 0 0,0 0 0,-3 0 0,8 0 0,-8-3 0,3-2 0,0-3 0,-3-1 0,3 1 0,0 0 0,-2-1 0,5-2 0,-6-3 0,3 1 0,0 1 0,-3-5 0,7 7 0,-4-15 0,4 11 0,1-8 0,-5 0 0,7 4 0,-7-9 0,4 5 0,3-6 0,-11 0 0,15 0 0,-6-5 0,8 4 0,0 0 0,0-3 0,0 8 0,0-10 0,0 11 0,0-3 0,0 3 0,0 0 0,0-4 0,4 4 0,5-5 0,2-5 0,6 4 0,-1-10 0,2 10 0,2-5 0,4-1 0,-4 6 0,4-1 0,-5 3 0,3 8 0,-3-7 0,9 1 0,-4 1 0,18-13 0,-11 16 0,23-17 0,-18 17 0,12-10 0,-1 9 0,-4-4 0,3 9 0,-5-2 0,-1 8 0,6-4 0,-4 9 0,26-4 0,-23 8 0,30-3 0,-18 5 0,6 0 0,5 0 0,-12 0 0,-2 0 0,-1 10 0,-12 1 0,7 15 0,-12 0 0,6 12 0,-4-6 0,6 11 0,-1-5 0,-4 6 0,4 6 0,-9-5 0,5 10 0,-6-6 0,-1 5 0,-4 1 0,-3-8 0,-8 6 0,3-5 0,-8 7 0,3-7 0,-9-2 0,-1-6 0,-5-5 0,0 4 0,0-10 0,0 4 0,0-10 0,0-1 0,0 0 0,-8-4 0,-2 8 0,-7-8 0,-1 4 0,-35 17 0,23-15 0,-19 4 0,-3-2 0,2-7 0,-11 3 0,-3-2 0,-1-6 0,-26 15 0,39-16 0,3-1 0,-5 6 0,-40 5 0,11-4 0,32-11 0,-27 9 0,27-16 0,19 3 0,-14-4 0,6 0 0,9 0 0,-9 0 0,-20 0 0,17 0 0,-42-4 0,49-1 0,-4-3 0,9-7 0,19 5 0,-14-5 0,15 7 0,2 0 0,1 4 0,5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49.3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24575,'0'7'0,"0"1"0,0-1 0,0 1 0,0-1 0,0 1 0,0 0 0,4 3 0,37 38 0,-19-18 0,33 30 0,-29-26 0,0 1 0,5 7 0,-4-1 0,6 1 0,-6 0 0,4 4 0,-4-3 0,5 4 0,1-4 0,4-1 0,-3 5 0,4-3 0,8 18 0,-12-22 0,17 15 0,3-2 0,-7-12 0,15 24 0,-10-18 0,2 6 0,1 5 0,4-4 0,-11 4 0,11-4 0,-11 2-407,21 14 407,-18-8 0,13 14 0,-10-17 0,1 7 0,-7-18 0,-9-8 0,-2-1 0,2 4 0,6 2 0,1 1 0,-7-3 0,4 1 0,0 1 0,-6-3 0,-3-5 0,1 1 0,7 13 0,18 10 0,-4-1 0,6 1 0,1 0 0,7 9 0,-20-21 0,17 17 0,-26-21 0,11 7 0,-1-2 0,-11-7 0,9-4 0,-10 3 0,5-10 0,-7 4 0,0-6 407,-1 0-407,-5 0 0,0-6 0,-4-1 0,-9-7 0,4-3 0,-5 1 0,-5-6 0,4 4 0,-7-6 0,3 1 0,-1 0 0,-2 0 0,7 0 0,-8 0 0,8 0 0,-3 4 0,-1-3 0,0 2 0,-1 0 0,-2-6 0,1 2 0,-2-7 0,-4-3 0,-1-5 0,-3 3 0,0-3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1.2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24575,'4'7'0,"7"2"0,3 7 0,16 8 0,13 8 0,24 18 0,3 0-464,-29-20 0,1 3 464,1 3 0,0 1 0,1 1 0,0 1 0,1 4 0,1 3 0,4 3 0,-1 1 0,-6-4 0,-1 1 0,5 7 0,-1 0 0,-4-8 0,-1-1 0,-3 2 0,-1-2-297,25 16 297,-27-22 0,0 2 0,37 26 0,-10-1 0,-25-28 0,1 1 0,2 3 0,-1 0 0,31 28-407,-18-16 1,-2-1 406,0 0 0,-16-17 0,1 2 0,23 27 0,7-4 0,17 12 0,-9-7 0,-18-14 0,0 1 0,4 2 0,11 8 0,-2-2 0,-15-13 0,7 7 0,-20-12 0,-1-2 0,3-2 0,-8 3 875,8-8-875,-8 8 298,2-9-298,2 4 865,-7-7-865,4-4 0,-10 2 0,2-8 0,-9 1 0,4-3 0,0 0 0,-4-1 0,3 0 0,2 6 0,-5-5 0,9 5 0,-9-6 0,9 2 0,-4-2 0,0-3 0,-2 3 0,-4-4 0,0 0 0,0-1 0,-1 0 0,-3-3 0,-1 3 0,-1-4 0,-2-1 0,3 1 0,-5 0 0,1 0 0,-1-4 0,1 2 0,-1-5 0,1 3 0,-1-4 0,0 0 0,1 3 0,-1-2 0,-3 2 0,-1-3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2.9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215 1 24575,'0'2'0,"0"4"0,0 22 0,-8 4 0,2 0 0,-7-3 0,4-7 0,-3-8 0,2 7 0,2-8 0,-4 4 0,7-5 0,-7 4 0,4-7 0,0 7 0,0-8 0,-1 8 0,2-7 0,2 7 0,-2-8 0,3 4 0,-7 10 0,2-7 0,1 8 0,0-7 0,4-8 0,-1 4 0,2-4 0,0 3 0,-2-3 0,1 3 0,1-3 0,3-18 0,4-3 0,9-46 0,3 0 0,8-22 0,-5 7 0,-4 29 0,-6 6 0,-1 18 0,-4 7 0,4-1 0,-1 8 0,1-5 0,0 7 0,-1-5 0,-2 6 0,1-4 0,-2 4 0,3 4 0,1 8 0,-4 5 0,0 16 0,-4-4 0,4 10 0,-3 0 0,11 13 0,-5-9 0,6 7 0,5-1 0,-2-13 0,7 14 0,0-6 0,-5-14 0,1 12 0,-4-16 0,-6-4 0,-1 1 0,-1-10 0,-6 3 0,2-5 0,-3 1 0,0-1 0,-6-3 0,-3 0 0,-3-12 0,-4-1 0,10-1 0,-1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3.6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 24575,'3'-5'0,"13"2"0,16 3 0,-7 0 0,4 0 0,-21 0 0,-4-3 0,-1-1 0,-3-3 0,0 3 0,0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4.9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24575,'3'-4'0,"5"1"0,4 3 0,18 0 0,-11 0 0,10 0 0,-17 0 0,-1 0 0,-7 3 0,-1 9 0,-3-3 0,0 6 0,0-8 0,-3 1 0,-2 3 0,1 2 0,-3-2 0,0 5 0,-2-8 0,-2 3 0,3-3 0,4-1 0,-3 1 0,3-1 0,-4 1 0,1-1 0,-1-3 0,1 3 0,6-6 0,12-5 0,8 2 0,11-4 0,5 6 0,-6 0 0,7 0 0,-6 3 0,-6 2 0,0 3 0,-4 4 0,-6-3 0,1 2 0,-11-3 0,3 10 0,-7-7 0,4 10 0,-4-1 0,0-3 0,-4 3 0,-12-1 0,-3-8 0,-7 5 0,-3-8 0,10-3 0,-5-1 0,3-4 0,7 0 0,-1 0 0,8 0 0,2 0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6.7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0 24575,'-4'11'0,"1"-3"0,3 6 0,0-1 0,-4 9 0,-1-4 0,0 3 0,-3 1 0,7-4 0,-11 4 0,10-6 0,-9-3 0,10-1 0,-2 0 0,-1-7 0,4-1 0,-4-12 0,4-4 0,0-5 0,0 0 0,0 7 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08.0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4285 24575,'0'-15'0,"4"2"0,0-7 0,9-10 0,1 5 0,-1-5 0,18-10 0,13-24 0,7 0-279,-19 19 0,-1 0 279,23-23 0,-25 27 0,1-2 0,6 0 0,1-2 0,-2-1 0,-1-2 0,3 0 0,1 0 0,-4 1 0,-1 0 0,0 0 0,0 1 0,0 3 0,-1 0 0,1-2 0,0-1 0,0 3 0,-1 0 0,0 1 0,1-1 0,3-4 0,2 1 0,-2 6 0,0 0 0,2-7 0,-1 1 0,26-19 0,-22 14 0,-1 2 0,10 2 0,-11 4 0,1 1 0,15-8 0,7-12 0,9-9 0,-21 21 0,15-10-152,-18 14 152,6-2 0,7-12 0,10-4 0,-18 14 0,-15 16 0,1-1 0,35-28 0,-22 14 0,3-3 0,7-1 0,0-1-488,-7 2 0,-2 1 488,-5 9 0,0 0 263,1-2 1,1-2-264,3-2 0,0-1 0,2 0 0,0 1 74,-5 3 0,-2 0-74,2 0 0,0 0 0,1 0 0,0-1 0,8-11 0,0 0 505,-5 6 1,-1 2-506,-4 3 0,-1 1 0,-3 4 0,-1 1 0,31-24 0,3 2 0,-32 27 0,4-4 0,-9 11 0,-6-4 0,10 4 0,-14 4 0,-8 11 0,-7 5 0,-14 4 0,2 4 0,-6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8.5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24575,'0'11'0,"0"26"0,0-19 0,0 47 0,0-42 0,0 31 0,0-34 0,0 9 0,0-7 0,0-8 0,0 19 0,0-18 0,0 10 0,0-14 0,0-4 0,0 1 0,0 0 0,0-10 0,0-4 0,0-15 0,0-2 0,0-5 0,0 1 0,0-7 0,0 5 0,0-4 0,0 10 0,0-4 0,0 9 0,0-4 0,0 10 0,0 0 0,4 0 0,-3 3 0,6 1 0,-6 1 0,9-1 0,-8 0 0,8 0 0,-6 2 0,4 5 0,-1-2 0,-3 6 0,3 5 0,-6 5 0,2 3 0,2 6 0,-4-4 0,7 9 0,-7-9 0,7 8 0,-3-8 0,4 9 0,-1-9 0,2 8 0,-2-8 0,1 4 0,-1-1 0,1-3 0,-4 4 0,2-5 0,-2-5 0,-1 4 0,0-7 0,-4 3 0,0-5 0,0 1 0,0-1 0,0 1 0,0-1 0,-7-3 0,-17-19 0,5 3 0,-9-12 0,12 8 0,7 3 0,-3-4 0,4 5 0,-1-4 0,1 3 0,3-4 0,-2 4 0,6-3 0,-5 8 0,5-8 0,-3 4 0,4 0 0,0 1 0,0 4 0,0-1 0,0 1 0,0 0 0,3 2 0,1 2 0,4 3 0,-1 0 0,1 0 0,4 0 0,-4 0 0,8 0 0,-7 0 0,6 0 0,-6 0 0,7 0 0,-7 0 0,2 0 0,1 0 0,-4 0 0,22 0 0,-22 0 0,13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7:00.0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54 24575,'7'0'0,"-3"-3"0,0 5 0,-11-4 0,2 5 0,-6-3 0,3 0 0,1 0 0,3-3 0,4-5 0,12-4 0,-3 1 0,10 2 0,-3 3 0,1 5 0,3-3 0,-9 4 0,0 0 0,-3 0 0,-1 3 0,1 5 0,-4 3 0,-1 1 0,0-1 0,-2 0 0,2 1 0,-3 0 0,0-1 0,0-4 0,0 4 0,0-2 0,-3 1 0,-5-2 0,0 0 0,-3-4 0,3-1 0,0-3 0,-3 0 0,2 0 0,5 0 0,4 0 0,12 0 0,0-4 0,1 4 0,-1-4 0,-1 4 0,-2 0 0,7 0 0,-8 0 0,4 0 0,0 4 0,-4 0 0,4 4 0,0 3 0,-4-2 0,4 7 0,-4-4 0,0 1 0,-3 2 0,-2-2 0,-3-1 0,0-1 0,0-3 0,0-1 0,0 1 0,0 0 0,0-1 0,-7 1 0,1-3 0,-9 2 0,2-6 0,-4 3 0,4-4 0,-17 0 0,18 0 0,-10 0 0,19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7:01.0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24575,'3'-4'0,"8"1"0,-2 3 0,15 0 0,8 11 0,-6-5 0,9 14 0,-9 1 0,-7-2 0,6 6 0,-8-5 0,-1-2 0,-7 2 0,6 4 0,-14-6 0,6 2 0,-7-1 0,0-10 0,0 6 0,0 3 0,0-8 0,0 8 0,0-7 0,-3-3 0,2 3 0,-6-3 0,3-1 0,-8 7 0,4-4 0,-7 11 0,7-12 0,-7 5 0,7-10 0,0 0 0,5-4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09.8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3826 24575,'0'-7'0,"0"0"0,4-20 0,1-2 0,4 2 0,14-19 0,-7 20 0,24-29 0,10-10 0,1 2 0,-18 21 0,4-2 0,15-9 0,3-2 0,-8 3 0,1-1-369,16-10 1,6-4 368,-14 9 0,3-4 0,-4 5-967,2 0 1,0-1 966,-3 4 0,3-3 0,-1 1 0,-4 8 0,0 1 0,-4 3 0,8-8 0,0 2 0,-7 7 0,2-2 0,1 1 0,25-20 0,-1 3 0,-17 17 0,0 0 0,-6 3 0,2-2 0,0 1 0,27-16 0,-5 4-544,-28 18 0,-1 0 544,18-14 0,1-1 0,-8 5 0,-4 2 0,-11 8 0,1 0 0,17-12 0,4-1 0,-7 4 0,-2 4 0,-10 12 0,0-1 0,10-8 0,4-4 0,15-6 0,-3 0 0,-28 16 0,2-2 0,22-17 0,10-7 0,-10 6 0,-22 13 0,0 0 0,24-17 0,10-7 0,-14 10 0,5-8 0,-14 14 0,10-6 0,-13 9 0,-3 0-171,10-5 0,-2 2 171,-23 17 611,11-6-611,-24 13 1845,0 11-1845,-2-11 1225,13-2-1225,-23 13 419,11-9-419,-23 20 0,-1-3 0,-2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11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3943 24575,'-9'1'0,"2"-6"0,11-7 0,5-5 0,4 0 0,9-6 0,14-14 0,5-3 0,22-12 0,1-8 0,14-14 0,-5 8 0,-2 13 0,1 0-1007,-2-10 1,4-7-1,-3 6 1007,12 3 0,-4 5 0,-12 1 0,0 0 0,6 1 0,6-3 0,-2 7 0,5-4 0,-5 3 0,2-7 0,-1 1-679,-1 8 1,6-2 0,-9 5 678,-13 5 0,-4 2 0,6-2 0,0 1-599,-1 3 1,0-1 598,-1-6 0,-1 0 0,2 6 0,-1 1 0,-2-2 0,-2-1 0,0 4 0,-1 2 1008,-3-2 1,-2 2-1009,34-14 0,-44 17 0,0 1 0,33-10 0,1-9 0,7-2 0,-11 15 0,4-13 0,-4 12 0,11-19 0,-22 24 0,-11 0 0,-2 1 0,-5 6-58,38-30 58,-28 20 0,9-13 0,3 6 0,-6-3 2134,-8 6-2134,4-1 1542,-2-4-1542,4 4 542,1-1-542,-1 2 0,-8 8 0,2 0 0,14-8 0,-18 10 0,-1 2 0,8-4 75,-10 4-75,5-6 0,2-6 0,-10 6 0,8-6 0,3-11 0,-4 8 0,5-15 0,-16 19 0,2-4 0,-6 5 0,5-1 0,22-27 0,-28 34 0,16-16 0,-24 24 0,-13 16 0,2-8 0,-9 15 0,-6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13.1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202 3 24575,'-4'-3'0,"1"6"0,3 2 0,0 11 0,0 2 0,0 7 0,0 0 0,0 4 0,0 1 0,-9 10 0,3-4 0,-12 6 0,0-2 0,-10 2 0,4-8 0,2 0 0,-5 2 0,18-19 0,-13 14 0,18-20 0,-1-2 0,2-40 0,3 7 0,8-56 0,-2 40 0,22-37 0,-15 47 0,17-28 0,-20 43 0,9-23 0,-10 22 0,6-18 0,-6 19 0,2-11 0,-7 17 0,9-9 0,-7 13 0,4 5 0,-6 26 0,-1-6 0,-2 19 0,11-4 0,-5 1 0,10 6 0,12 10 0,7 0 0,2 5 0,-6-14 0,-7 8 0,-10-33 0,1 17 0,-13-24 0,-3-2 0,0 1 0,-3-6 0,-5 0 0,-5-4 0,-7-4 0,2-5 0,2 0 0,0-7 0,11 11 0,-3-3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14.0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32 24575,'6'-4'0,"-1"1"0,6 3 0,4 0 0,-2 0 0,3 0 0,8 0 0,-9 0 0,6 0 0,-2 0 0,-5 0 0,6 0 0,-7 0 0,-2 0 0,-3 0 0,2 0 0,-1 0 0,2-8 0,-3 6 0,-1-5 0,-3 4 0,-1 2 0,-3-2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15.8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47 24575,'0'-3'0,"-3"5"0,5-8 0,3 2 0,0 0 0,10 0 0,1-7 0,2 6 0,1-3 0,-8 5 0,1 3 0,-4 0 0,4 0 0,-4 0 0,-1 0 0,1 0 0,0 0 0,-1 0 0,0 3 0,-3 1 0,-1 3 0,-3 1 0,0 0 0,0 3 0,0-2 0,0 3 0,0-5 0,0 1 0,0 3 0,0-2 0,0 3 0,0-5 0,-3 5 0,-8 10 0,1-7 0,-5 6 0,11-14 0,-3 1 0,3 0 0,-4-1 0,1 1 0,2-1 0,-2 1 0,3 0 0,0-1 0,-3 1 0,3-4 0,-1 3 0,-1-6 0,5 5 0,-6-5 0,6 5 0,-5-5 0,8-1 0,3-4 0,3-4 0,15-4 0,-12 3 0,12 1 0,-7-3 0,2 9 0,2-9 0,0 7 0,-2-5 0,-2 5 0,3-3 0,-9 6 0,5-6 0,-4 6 0,-3-2 0,3 3 0,-7-3 0,3 2 0,-6-2 0,2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29.1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 24575,'14'0'0,"-4"0"0,5 0 0,-4 0 0,-3 0 0,3 0 0,0 0 0,1 0 0,11 0 0,7 0 0,5-3 0,-8 2 0,-3-3 0,-16 4 0,4 0 0,-11 0 0,2 0 0,-6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Den_drunk_gram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all files and folders on the hard disk are organized in hierarchy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6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6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1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67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4.png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1.png"/><Relationship Id="rId21" Type="http://schemas.openxmlformats.org/officeDocument/2006/relationships/customXml" Target="../ink/ink9.xml"/><Relationship Id="rId34" Type="http://schemas.openxmlformats.org/officeDocument/2006/relationships/image" Target="../media/image45.png"/><Relationship Id="rId42" Type="http://schemas.openxmlformats.org/officeDocument/2006/relationships/image" Target="../media/image49.png"/><Relationship Id="rId47" Type="http://schemas.openxmlformats.org/officeDocument/2006/relationships/customXml" Target="../ink/ink22.xml"/><Relationship Id="rId50" Type="http://schemas.openxmlformats.org/officeDocument/2006/relationships/image" Target="../media/image53.png"/><Relationship Id="rId55" Type="http://schemas.openxmlformats.org/officeDocument/2006/relationships/customXml" Target="../ink/ink26.xml"/><Relationship Id="rId63" Type="http://schemas.openxmlformats.org/officeDocument/2006/relationships/customXml" Target="../ink/ink30.xml"/><Relationship Id="rId68" Type="http://schemas.openxmlformats.org/officeDocument/2006/relationships/image" Target="../media/image62.png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40.png"/><Relationship Id="rId32" Type="http://schemas.openxmlformats.org/officeDocument/2006/relationships/image" Target="../media/image44.png"/><Relationship Id="rId37" Type="http://schemas.openxmlformats.org/officeDocument/2006/relationships/customXml" Target="../ink/ink17.xml"/><Relationship Id="rId40" Type="http://schemas.openxmlformats.org/officeDocument/2006/relationships/image" Target="../media/image48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57.png"/><Relationship Id="rId66" Type="http://schemas.openxmlformats.org/officeDocument/2006/relationships/image" Target="../media/image61.png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19" Type="http://schemas.openxmlformats.org/officeDocument/2006/relationships/customXml" Target="../ink/ink8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2.xml"/><Relationship Id="rId30" Type="http://schemas.openxmlformats.org/officeDocument/2006/relationships/image" Target="../media/image43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52.png"/><Relationship Id="rId56" Type="http://schemas.openxmlformats.org/officeDocument/2006/relationships/image" Target="../media/image56.png"/><Relationship Id="rId64" Type="http://schemas.openxmlformats.org/officeDocument/2006/relationships/image" Target="../media/image60.png"/><Relationship Id="rId8" Type="http://schemas.openxmlformats.org/officeDocument/2006/relationships/image" Target="../media/image32.png"/><Relationship Id="rId51" Type="http://schemas.openxmlformats.org/officeDocument/2006/relationships/customXml" Target="../ink/ink24.xml"/><Relationship Id="rId3" Type="http://schemas.openxmlformats.org/officeDocument/2006/relationships/package" Target="../embeddings/Microsoft_Visio_Drawing.vsdx"/><Relationship Id="rId12" Type="http://schemas.openxmlformats.org/officeDocument/2006/relationships/image" Target="../media/image34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47.png"/><Relationship Id="rId46" Type="http://schemas.openxmlformats.org/officeDocument/2006/relationships/image" Target="../media/image51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38.png"/><Relationship Id="rId41" Type="http://schemas.openxmlformats.org/officeDocument/2006/relationships/customXml" Target="../ink/ink19.xml"/><Relationship Id="rId54" Type="http://schemas.openxmlformats.org/officeDocument/2006/relationships/image" Target="../media/image55.png"/><Relationship Id="rId62" Type="http://schemas.openxmlformats.org/officeDocument/2006/relationships/image" Target="../media/image59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42.png"/><Relationship Id="rId36" Type="http://schemas.openxmlformats.org/officeDocument/2006/relationships/image" Target="../media/image46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33.png"/><Relationship Id="rId31" Type="http://schemas.openxmlformats.org/officeDocument/2006/relationships/customXml" Target="../ink/ink14.xml"/><Relationship Id="rId44" Type="http://schemas.openxmlformats.org/officeDocument/2006/relationships/image" Target="../media/image50.png"/><Relationship Id="rId52" Type="http://schemas.openxmlformats.org/officeDocument/2006/relationships/image" Target="../media/image54.png"/><Relationship Id="rId60" Type="http://schemas.openxmlformats.org/officeDocument/2006/relationships/image" Target="../media/image58.png"/><Relationship Id="rId65" Type="http://schemas.openxmlformats.org/officeDocument/2006/relationships/customXml" Target="../ink/ink31.xml"/><Relationship Id="rId4" Type="http://schemas.openxmlformats.org/officeDocument/2006/relationships/image" Target="../media/image21.emf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37.png"/><Relationship Id="rId39" Type="http://schemas.openxmlformats.org/officeDocument/2006/relationships/customXml" Target="../ink/ink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6206" y="966148"/>
            <a:ext cx="8280400" cy="552450"/>
          </a:xfrm>
        </p:spPr>
        <p:txBody>
          <a:bodyPr/>
          <a:lstStyle/>
          <a:p>
            <a:r>
              <a:rPr lang="en-US" altLang="en-US" dirty="0"/>
              <a:t>How to Define Inter-Cluster Similarity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7569" y="3111655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8234515" y="1986116"/>
            <a:ext cx="3429000" cy="3508375"/>
            <a:chOff x="3456" y="1440"/>
            <a:chExt cx="2160" cy="2210"/>
          </a:xfrm>
        </p:grpSpPr>
        <p:sp>
          <p:nvSpPr>
            <p:cNvPr id="6249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252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2469" name="Freeform 29" descr="5%"/>
          <p:cNvSpPr>
            <a:spLocks/>
          </p:cNvSpPr>
          <p:nvPr/>
        </p:nvSpPr>
        <p:spPr bwMode="auto">
          <a:xfrm rot="-5400000">
            <a:off x="1470563" y="2056760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Oval 30"/>
          <p:cNvSpPr>
            <a:spLocks noChangeArrowheads="1"/>
          </p:cNvSpPr>
          <p:nvPr/>
        </p:nvSpPr>
        <p:spPr bwMode="auto">
          <a:xfrm rot="-5400000">
            <a:off x="2760406" y="29767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Oval 31"/>
          <p:cNvSpPr>
            <a:spLocks noChangeArrowheads="1"/>
          </p:cNvSpPr>
          <p:nvPr/>
        </p:nvSpPr>
        <p:spPr bwMode="auto">
          <a:xfrm rot="-5400000">
            <a:off x="2684206" y="22147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2" name="Oval 32"/>
          <p:cNvSpPr>
            <a:spLocks noChangeArrowheads="1"/>
          </p:cNvSpPr>
          <p:nvPr/>
        </p:nvSpPr>
        <p:spPr bwMode="auto">
          <a:xfrm rot="-5400000">
            <a:off x="1846006" y="26719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3" name="Oval 33"/>
          <p:cNvSpPr>
            <a:spLocks noChangeArrowheads="1"/>
          </p:cNvSpPr>
          <p:nvPr/>
        </p:nvSpPr>
        <p:spPr bwMode="auto">
          <a:xfrm rot="-5400000">
            <a:off x="2911219" y="251792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4" name="Freeform 34" descr="5%"/>
          <p:cNvSpPr>
            <a:spLocks/>
          </p:cNvSpPr>
          <p:nvPr/>
        </p:nvSpPr>
        <p:spPr bwMode="auto">
          <a:xfrm rot="5400000" flipV="1">
            <a:off x="4360606" y="1909916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Oval 35"/>
          <p:cNvSpPr>
            <a:spLocks noChangeArrowheads="1"/>
          </p:cNvSpPr>
          <p:nvPr/>
        </p:nvSpPr>
        <p:spPr bwMode="auto">
          <a:xfrm rot="5400000" flipV="1">
            <a:off x="5884606" y="23671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6" name="Oval 36"/>
          <p:cNvSpPr>
            <a:spLocks noChangeArrowheads="1"/>
          </p:cNvSpPr>
          <p:nvPr/>
        </p:nvSpPr>
        <p:spPr bwMode="auto">
          <a:xfrm rot="5400000" flipV="1">
            <a:off x="4524119" y="23671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7" name="Oval 37"/>
          <p:cNvSpPr>
            <a:spLocks noChangeArrowheads="1"/>
          </p:cNvSpPr>
          <p:nvPr/>
        </p:nvSpPr>
        <p:spPr bwMode="auto">
          <a:xfrm rot="5400000" flipV="1">
            <a:off x="5046406" y="29767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 rot="5400000" flipV="1">
            <a:off x="5046406" y="19861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9" name="Line 39"/>
          <p:cNvSpPr>
            <a:spLocks noChangeShapeType="1"/>
          </p:cNvSpPr>
          <p:nvPr/>
        </p:nvSpPr>
        <p:spPr bwMode="auto">
          <a:xfrm>
            <a:off x="2836606" y="2976716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40"/>
          <p:cNvSpPr>
            <a:spLocks noChangeShapeType="1"/>
          </p:cNvSpPr>
          <p:nvPr/>
        </p:nvSpPr>
        <p:spPr bwMode="auto">
          <a:xfrm flipV="1">
            <a:off x="2836606" y="2443316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41"/>
          <p:cNvSpPr>
            <a:spLocks noChangeShapeType="1"/>
          </p:cNvSpPr>
          <p:nvPr/>
        </p:nvSpPr>
        <p:spPr bwMode="auto">
          <a:xfrm flipV="1">
            <a:off x="2836606" y="2062316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42"/>
          <p:cNvSpPr>
            <a:spLocks noChangeShapeType="1"/>
          </p:cNvSpPr>
          <p:nvPr/>
        </p:nvSpPr>
        <p:spPr bwMode="auto">
          <a:xfrm flipV="1">
            <a:off x="2836606" y="2443316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43"/>
          <p:cNvSpPr>
            <a:spLocks noChangeShapeType="1"/>
          </p:cNvSpPr>
          <p:nvPr/>
        </p:nvSpPr>
        <p:spPr bwMode="auto">
          <a:xfrm>
            <a:off x="2989006" y="2595716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44"/>
          <p:cNvSpPr>
            <a:spLocks noChangeShapeType="1"/>
          </p:cNvSpPr>
          <p:nvPr/>
        </p:nvSpPr>
        <p:spPr bwMode="auto">
          <a:xfrm flipV="1">
            <a:off x="2989006" y="2443316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45"/>
          <p:cNvSpPr>
            <a:spLocks noChangeShapeType="1"/>
          </p:cNvSpPr>
          <p:nvPr/>
        </p:nvSpPr>
        <p:spPr bwMode="auto">
          <a:xfrm flipV="1">
            <a:off x="2989006" y="2062316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46"/>
          <p:cNvSpPr>
            <a:spLocks noChangeShapeType="1"/>
          </p:cNvSpPr>
          <p:nvPr/>
        </p:nvSpPr>
        <p:spPr bwMode="auto">
          <a:xfrm flipV="1">
            <a:off x="2989006" y="2443316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47"/>
          <p:cNvSpPr>
            <a:spLocks noChangeShapeType="1"/>
          </p:cNvSpPr>
          <p:nvPr/>
        </p:nvSpPr>
        <p:spPr bwMode="auto">
          <a:xfrm>
            <a:off x="1922206" y="2671916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48"/>
          <p:cNvSpPr>
            <a:spLocks noChangeShapeType="1"/>
          </p:cNvSpPr>
          <p:nvPr/>
        </p:nvSpPr>
        <p:spPr bwMode="auto">
          <a:xfrm flipV="1">
            <a:off x="1922206" y="2443316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49"/>
          <p:cNvSpPr>
            <a:spLocks noChangeShapeType="1"/>
          </p:cNvSpPr>
          <p:nvPr/>
        </p:nvSpPr>
        <p:spPr bwMode="auto">
          <a:xfrm flipV="1">
            <a:off x="1922206" y="2062316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50"/>
          <p:cNvSpPr>
            <a:spLocks noChangeShapeType="1"/>
          </p:cNvSpPr>
          <p:nvPr/>
        </p:nvSpPr>
        <p:spPr bwMode="auto">
          <a:xfrm flipV="1">
            <a:off x="1922206" y="2443316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51"/>
          <p:cNvSpPr>
            <a:spLocks noChangeShapeType="1"/>
          </p:cNvSpPr>
          <p:nvPr/>
        </p:nvSpPr>
        <p:spPr bwMode="auto">
          <a:xfrm>
            <a:off x="2760406" y="2214716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52"/>
          <p:cNvSpPr>
            <a:spLocks noChangeShapeType="1"/>
          </p:cNvSpPr>
          <p:nvPr/>
        </p:nvSpPr>
        <p:spPr bwMode="auto">
          <a:xfrm>
            <a:off x="2760406" y="2214716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53"/>
          <p:cNvSpPr>
            <a:spLocks noChangeShapeType="1"/>
          </p:cNvSpPr>
          <p:nvPr/>
        </p:nvSpPr>
        <p:spPr bwMode="auto">
          <a:xfrm flipV="1">
            <a:off x="2760406" y="2062316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54"/>
          <p:cNvSpPr>
            <a:spLocks noChangeShapeType="1"/>
          </p:cNvSpPr>
          <p:nvPr/>
        </p:nvSpPr>
        <p:spPr bwMode="auto">
          <a:xfrm>
            <a:off x="2760406" y="2214716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Text Box 55"/>
          <p:cNvSpPr txBox="1">
            <a:spLocks noChangeArrowheads="1"/>
          </p:cNvSpPr>
          <p:nvPr/>
        </p:nvSpPr>
        <p:spPr bwMode="auto">
          <a:xfrm>
            <a:off x="8691715" y="5262716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2496" name="Rectangle 56"/>
          <p:cNvSpPr>
            <a:spLocks noChangeArrowheads="1"/>
          </p:cNvSpPr>
          <p:nvPr/>
        </p:nvSpPr>
        <p:spPr bwMode="auto">
          <a:xfrm>
            <a:off x="534977" y="4102255"/>
            <a:ext cx="695876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 flipV="1">
            <a:off x="2641600" y="3102077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Freeform 3" descr="5%"/>
          <p:cNvSpPr>
            <a:spLocks/>
          </p:cNvSpPr>
          <p:nvPr/>
        </p:nvSpPr>
        <p:spPr bwMode="auto">
          <a:xfrm rot="-5400000">
            <a:off x="1732757" y="2410721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868363" y="949427"/>
            <a:ext cx="8280400" cy="552450"/>
          </a:xfrm>
        </p:spPr>
        <p:txBody>
          <a:bodyPr/>
          <a:lstStyle/>
          <a:p>
            <a:r>
              <a:rPr lang="en-US" altLang="en-US" dirty="0"/>
              <a:t>How to Define Inter-Cluster Similarity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9763" y="3465616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8068034" y="2230693"/>
            <a:ext cx="3429000" cy="3508375"/>
            <a:chOff x="3456" y="1440"/>
            <a:chExt cx="2160" cy="2210"/>
          </a:xfrm>
        </p:grpSpPr>
        <p:sp>
          <p:nvSpPr>
            <p:cNvPr id="6350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2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3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353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3022600" y="33306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2946400" y="25686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2108200" y="30258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8" name="Oval 34"/>
          <p:cNvSpPr>
            <a:spLocks noChangeArrowheads="1"/>
          </p:cNvSpPr>
          <p:nvPr/>
        </p:nvSpPr>
        <p:spPr bwMode="auto">
          <a:xfrm rot="-5400000">
            <a:off x="3173413" y="287189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9" name="Freeform 35" descr="5%"/>
          <p:cNvSpPr>
            <a:spLocks/>
          </p:cNvSpPr>
          <p:nvPr/>
        </p:nvSpPr>
        <p:spPr bwMode="auto">
          <a:xfrm rot="5400000" flipV="1">
            <a:off x="4622800" y="2263877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6146800" y="27210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4786313" y="271949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5308600" y="33306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Oval 39"/>
          <p:cNvSpPr>
            <a:spLocks noChangeArrowheads="1"/>
          </p:cNvSpPr>
          <p:nvPr/>
        </p:nvSpPr>
        <p:spPr bwMode="auto">
          <a:xfrm rot="5400000" flipV="1">
            <a:off x="5308600" y="23400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4" name="Text Box 40"/>
          <p:cNvSpPr txBox="1">
            <a:spLocks noChangeArrowheads="1"/>
          </p:cNvSpPr>
          <p:nvPr/>
        </p:nvSpPr>
        <p:spPr bwMode="auto">
          <a:xfrm>
            <a:off x="8525234" y="5507293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3505" name="Rectangle 41"/>
          <p:cNvSpPr>
            <a:spLocks noChangeArrowheads="1"/>
          </p:cNvSpPr>
          <p:nvPr/>
        </p:nvSpPr>
        <p:spPr bwMode="auto">
          <a:xfrm>
            <a:off x="635186" y="4025288"/>
            <a:ext cx="806388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Distance Between Centroids ( centroid: average of all points in that cluster)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  <p:sp>
        <p:nvSpPr>
          <p:cNvPr id="63506" name="Text Box 42"/>
          <p:cNvSpPr txBox="1">
            <a:spLocks noChangeArrowheads="1"/>
          </p:cNvSpPr>
          <p:nvPr/>
        </p:nvSpPr>
        <p:spPr bwMode="auto">
          <a:xfrm>
            <a:off x="2489200" y="2949677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3507" name="Text Box 43"/>
          <p:cNvSpPr txBox="1">
            <a:spLocks noChangeArrowheads="1"/>
          </p:cNvSpPr>
          <p:nvPr/>
        </p:nvSpPr>
        <p:spPr bwMode="auto">
          <a:xfrm>
            <a:off x="5384800" y="2949677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 or Single Link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715" y="1334729"/>
            <a:ext cx="11680724" cy="2286000"/>
          </a:xfrm>
        </p:spPr>
        <p:txBody>
          <a:bodyPr>
            <a:normAutofit/>
          </a:bodyPr>
          <a:lstStyle/>
          <a:p>
            <a:r>
              <a:rPr lang="en-US" altLang="en-US" sz="2500" dirty="0"/>
              <a:t>Proximity of two clusters is based on the two closest points in the different clusters</a:t>
            </a:r>
          </a:p>
          <a:p>
            <a:pPr lvl="1"/>
            <a:r>
              <a:rPr lang="en-US" altLang="en-US" sz="2200" dirty="0"/>
              <a:t>Determined by one pair of points, i.e., by one link in the proximity graph</a:t>
            </a:r>
          </a:p>
          <a:p>
            <a:r>
              <a:rPr lang="en-US" altLang="en-US" sz="2500" dirty="0"/>
              <a:t>Example: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>
          <a:xfrm>
            <a:off x="1182329" y="3560128"/>
            <a:ext cx="4000500" cy="3052708"/>
          </a:xfrm>
          <a:noFill/>
        </p:spPr>
      </p:pic>
      <p:pic>
        <p:nvPicPr>
          <p:cNvPr id="6451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4114799"/>
            <a:ext cx="5095568" cy="2339513"/>
          </a:xfrm>
          <a:noFill/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7445477" y="3663070"/>
            <a:ext cx="30258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Distance Matrix: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7063" y="909996"/>
            <a:ext cx="8280400" cy="552450"/>
          </a:xfrm>
        </p:spPr>
        <p:txBody>
          <a:bodyPr/>
          <a:lstStyle/>
          <a:p>
            <a:r>
              <a:rPr lang="en-US" altLang="en-US" dirty="0"/>
              <a:t>Hierarchical Clustering: MIN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438400" y="6528158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315200" y="6528158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2271713" y="2586396"/>
            <a:ext cx="3055938" cy="2747963"/>
            <a:chOff x="471" y="1117"/>
            <a:chExt cx="1925" cy="1731"/>
          </a:xfrm>
        </p:grpSpPr>
        <p:sp>
          <p:nvSpPr>
            <p:cNvPr id="6555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556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556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556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556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556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19550" y="3677007"/>
            <a:ext cx="1423988" cy="914400"/>
            <a:chOff x="1572" y="1804"/>
            <a:chExt cx="897" cy="576"/>
          </a:xfrm>
        </p:grpSpPr>
        <p:sp>
          <p:nvSpPr>
            <p:cNvPr id="65556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051050" y="3302358"/>
            <a:ext cx="1735138" cy="1106488"/>
            <a:chOff x="332" y="1568"/>
            <a:chExt cx="1093" cy="697"/>
          </a:xfrm>
        </p:grpSpPr>
        <p:sp>
          <p:nvSpPr>
            <p:cNvPr id="6555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968501" y="2884846"/>
            <a:ext cx="3675063" cy="2097087"/>
            <a:chOff x="280" y="1305"/>
            <a:chExt cx="2315" cy="1321"/>
          </a:xfrm>
        </p:grpSpPr>
        <p:sp>
          <p:nvSpPr>
            <p:cNvPr id="65552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906588" y="2764195"/>
            <a:ext cx="3795712" cy="2871788"/>
            <a:chOff x="241" y="1229"/>
            <a:chExt cx="2391" cy="1809"/>
          </a:xfrm>
        </p:grpSpPr>
        <p:sp>
          <p:nvSpPr>
            <p:cNvPr id="6555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831976" y="2360970"/>
            <a:ext cx="4003675" cy="3530600"/>
            <a:chOff x="194" y="975"/>
            <a:chExt cx="2522" cy="2224"/>
          </a:xfrm>
        </p:grpSpPr>
        <p:sp>
          <p:nvSpPr>
            <p:cNvPr id="65548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5549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5547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22957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864" y="1029496"/>
            <a:ext cx="8280400" cy="552450"/>
          </a:xfrm>
        </p:spPr>
        <p:txBody>
          <a:bodyPr/>
          <a:lstStyle/>
          <a:p>
            <a:r>
              <a:rPr lang="en-US" altLang="en-US" dirty="0"/>
              <a:t>Pros and cons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972BE0B-C91C-7945-8639-9850C5475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95032"/>
              </p:ext>
            </p:extLst>
          </p:nvPr>
        </p:nvGraphicFramePr>
        <p:xfrm>
          <a:off x="501012" y="1992412"/>
          <a:ext cx="11189976" cy="434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494">
                  <a:extLst>
                    <a:ext uri="{9D8B030D-6E8A-4147-A177-3AD203B41FA5}">
                      <a16:colId xmlns:a16="http://schemas.microsoft.com/office/drawing/2014/main" val="4138899887"/>
                    </a:ext>
                  </a:extLst>
                </a:gridCol>
                <a:gridCol w="2797494">
                  <a:extLst>
                    <a:ext uri="{9D8B030D-6E8A-4147-A177-3AD203B41FA5}">
                      <a16:colId xmlns:a16="http://schemas.microsoft.com/office/drawing/2014/main" val="2638877683"/>
                    </a:ext>
                  </a:extLst>
                </a:gridCol>
                <a:gridCol w="2797494">
                  <a:extLst>
                    <a:ext uri="{9D8B030D-6E8A-4147-A177-3AD203B41FA5}">
                      <a16:colId xmlns:a16="http://schemas.microsoft.com/office/drawing/2014/main" val="1413378001"/>
                    </a:ext>
                  </a:extLst>
                </a:gridCol>
                <a:gridCol w="2797494">
                  <a:extLst>
                    <a:ext uri="{9D8B030D-6E8A-4147-A177-3AD203B41FA5}">
                      <a16:colId xmlns:a16="http://schemas.microsoft.com/office/drawing/2014/main" val="2008719588"/>
                    </a:ext>
                  </a:extLst>
                </a:gridCol>
              </a:tblGrid>
              <a:tr h="546613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Group 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99730"/>
                  </a:ext>
                </a:extLst>
              </a:tr>
              <a:tr h="1220063">
                <a:tc>
                  <a:txBody>
                    <a:bodyPr/>
                    <a:lstStyle/>
                    <a:p>
                      <a:r>
                        <a:rPr lang="en-US" sz="250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Can handle non-elliptical shapes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500" dirty="0"/>
                        <a:t>Less susceptible to noise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500" dirty="0"/>
                        <a:t>Less susceptible to noise</a:t>
                      </a:r>
                    </a:p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354748"/>
                  </a:ext>
                </a:extLst>
              </a:tr>
              <a:tr h="466938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05922"/>
                  </a:ext>
                </a:extLst>
              </a:tr>
              <a:tr h="1220063">
                <a:tc>
                  <a:txBody>
                    <a:bodyPr/>
                    <a:lstStyle/>
                    <a:p>
                      <a:r>
                        <a:rPr lang="en-US" sz="2500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Sensitive to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500" dirty="0"/>
                        <a:t>Tends to break large clusters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500" dirty="0"/>
                        <a:t>Biased towards globular clusters</a:t>
                      </a:r>
                    </a:p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38919"/>
                  </a:ext>
                </a:extLst>
              </a:tr>
              <a:tr h="843500"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500" dirty="0"/>
                        <a:t>Biased towards globular clusters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014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Comparison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814577" y="5641657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Group Average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202209" y="5073964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Ward’s Method</a:t>
            </a:r>
          </a:p>
        </p:txBody>
      </p:sp>
      <p:grpSp>
        <p:nvGrpSpPr>
          <p:cNvPr id="76805" name="Group 5"/>
          <p:cNvGrpSpPr>
            <a:grpSpLocks noChangeAspect="1"/>
          </p:cNvGrpSpPr>
          <p:nvPr/>
        </p:nvGrpSpPr>
        <p:grpSpPr bwMode="auto">
          <a:xfrm>
            <a:off x="7942109" y="4634227"/>
            <a:ext cx="1860010" cy="1695956"/>
            <a:chOff x="509" y="1253"/>
            <a:chExt cx="1777" cy="1620"/>
          </a:xfrm>
        </p:grpSpPr>
        <p:sp>
          <p:nvSpPr>
            <p:cNvPr id="76907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8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9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0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1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2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3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914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915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916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917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918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8996209" y="5481953"/>
            <a:ext cx="857250" cy="592137"/>
            <a:chOff x="1515" y="2062"/>
            <a:chExt cx="820" cy="566"/>
          </a:xfrm>
        </p:grpSpPr>
        <p:sp>
          <p:nvSpPr>
            <p:cNvPr id="76905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6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7883373" y="4894578"/>
            <a:ext cx="873125" cy="649287"/>
            <a:chOff x="452" y="1501"/>
            <a:chExt cx="834" cy="621"/>
          </a:xfrm>
        </p:grpSpPr>
        <p:sp>
          <p:nvSpPr>
            <p:cNvPr id="76903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4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7675409" y="4392928"/>
            <a:ext cx="2413000" cy="2281237"/>
            <a:chOff x="254" y="1022"/>
            <a:chExt cx="2305" cy="2180"/>
          </a:xfrm>
        </p:grpSpPr>
        <p:sp>
          <p:nvSpPr>
            <p:cNvPr id="76901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902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8683472" y="5367651"/>
            <a:ext cx="1187450" cy="1143506"/>
            <a:chOff x="1217" y="1954"/>
            <a:chExt cx="1134" cy="1092"/>
          </a:xfrm>
        </p:grpSpPr>
        <p:sp>
          <p:nvSpPr>
            <p:cNvPr id="76899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900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8658072" y="4591365"/>
            <a:ext cx="1274762" cy="2041525"/>
            <a:chOff x="1193" y="1212"/>
            <a:chExt cx="1218" cy="1950"/>
          </a:xfrm>
        </p:grpSpPr>
        <p:sp>
          <p:nvSpPr>
            <p:cNvPr id="76897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98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1" name="Text Box 33"/>
          <p:cNvSpPr txBox="1">
            <a:spLocks noChangeArrowheads="1"/>
          </p:cNvSpPr>
          <p:nvPr/>
        </p:nvSpPr>
        <p:spPr bwMode="auto">
          <a:xfrm>
            <a:off x="3966977" y="2822257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76812" name="Text Box 34"/>
          <p:cNvSpPr txBox="1">
            <a:spLocks noChangeArrowheads="1"/>
          </p:cNvSpPr>
          <p:nvPr/>
        </p:nvSpPr>
        <p:spPr bwMode="auto">
          <a:xfrm>
            <a:off x="6964209" y="2635564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76813" name="Group 35"/>
          <p:cNvGrpSpPr>
            <a:grpSpLocks noChangeAspect="1"/>
          </p:cNvGrpSpPr>
          <p:nvPr/>
        </p:nvGrpSpPr>
        <p:grpSpPr bwMode="auto">
          <a:xfrm>
            <a:off x="1533341" y="4733608"/>
            <a:ext cx="1978025" cy="1797507"/>
            <a:chOff x="438" y="1309"/>
            <a:chExt cx="1937" cy="1759"/>
          </a:xfrm>
        </p:grpSpPr>
        <p:sp>
          <p:nvSpPr>
            <p:cNvPr id="7688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9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9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9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9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9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655703" y="5640071"/>
            <a:ext cx="917575" cy="619582"/>
            <a:chOff x="1537" y="2197"/>
            <a:chExt cx="898" cy="606"/>
          </a:xfrm>
        </p:grpSpPr>
        <p:sp>
          <p:nvSpPr>
            <p:cNvPr id="7688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1473015" y="5011420"/>
            <a:ext cx="1035050" cy="582612"/>
            <a:chOff x="380" y="1581"/>
            <a:chExt cx="1012" cy="570"/>
          </a:xfrm>
        </p:grpSpPr>
        <p:sp>
          <p:nvSpPr>
            <p:cNvPr id="7688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1247590" y="4574857"/>
            <a:ext cx="2578100" cy="2286000"/>
            <a:chOff x="159" y="1154"/>
            <a:chExt cx="2523" cy="2237"/>
          </a:xfrm>
        </p:grpSpPr>
        <p:sp>
          <p:nvSpPr>
            <p:cNvPr id="7687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8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2244540" y="5525770"/>
            <a:ext cx="1357312" cy="1052512"/>
            <a:chOff x="1135" y="2084"/>
            <a:chExt cx="1328" cy="1030"/>
          </a:xfrm>
        </p:grpSpPr>
        <p:sp>
          <p:nvSpPr>
            <p:cNvPr id="7687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7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1276165" y="4857433"/>
            <a:ext cx="2432050" cy="1789113"/>
            <a:chOff x="187" y="1430"/>
            <a:chExt cx="2380" cy="1751"/>
          </a:xfrm>
        </p:grpSpPr>
        <p:sp>
          <p:nvSpPr>
            <p:cNvPr id="7687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7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9" name="Group 63"/>
          <p:cNvGrpSpPr>
            <a:grpSpLocks noChangeAspect="1"/>
          </p:cNvGrpSpPr>
          <p:nvPr/>
        </p:nvGrpSpPr>
        <p:grpSpPr bwMode="auto">
          <a:xfrm>
            <a:off x="7829397" y="1954527"/>
            <a:ext cx="1979612" cy="1797050"/>
            <a:chOff x="383" y="1437"/>
            <a:chExt cx="1902" cy="1727"/>
          </a:xfrm>
        </p:grpSpPr>
        <p:sp>
          <p:nvSpPr>
            <p:cNvPr id="7686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7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7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7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7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7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8956522" y="2862576"/>
            <a:ext cx="919162" cy="619616"/>
            <a:chOff x="1465" y="2309"/>
            <a:chExt cx="883" cy="596"/>
          </a:xfrm>
        </p:grpSpPr>
        <p:sp>
          <p:nvSpPr>
            <p:cNvPr id="7686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7772248" y="2232339"/>
            <a:ext cx="1036637" cy="584200"/>
            <a:chOff x="328" y="1704"/>
            <a:chExt cx="995" cy="561"/>
          </a:xfrm>
        </p:grpSpPr>
        <p:sp>
          <p:nvSpPr>
            <p:cNvPr id="7685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7546823" y="1795778"/>
            <a:ext cx="2583903" cy="2287587"/>
            <a:chOff x="111" y="1285"/>
            <a:chExt cx="2482" cy="2197"/>
          </a:xfrm>
        </p:grpSpPr>
        <p:sp>
          <p:nvSpPr>
            <p:cNvPr id="7685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5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8545359" y="2713352"/>
            <a:ext cx="1416050" cy="1084262"/>
            <a:chOff x="1070" y="2167"/>
            <a:chExt cx="1361" cy="1041"/>
          </a:xfrm>
        </p:grpSpPr>
        <p:sp>
          <p:nvSpPr>
            <p:cNvPr id="7685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5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7715097" y="1886264"/>
            <a:ext cx="1905000" cy="996950"/>
            <a:chOff x="272" y="1372"/>
            <a:chExt cx="1831" cy="958"/>
          </a:xfrm>
        </p:grpSpPr>
        <p:sp>
          <p:nvSpPr>
            <p:cNvPr id="7685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5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5" name="Group 91"/>
          <p:cNvGrpSpPr>
            <a:grpSpLocks noChangeAspect="1"/>
          </p:cNvGrpSpPr>
          <p:nvPr/>
        </p:nvGrpSpPr>
        <p:grpSpPr bwMode="auto">
          <a:xfrm>
            <a:off x="1588903" y="2050732"/>
            <a:ext cx="1990725" cy="1808634"/>
            <a:chOff x="471" y="1117"/>
            <a:chExt cx="1935" cy="1757"/>
          </a:xfrm>
        </p:grpSpPr>
        <p:sp>
          <p:nvSpPr>
            <p:cNvPr id="7684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4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4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5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5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5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720791" y="2758757"/>
            <a:ext cx="923925" cy="592138"/>
            <a:chOff x="1572" y="1805"/>
            <a:chExt cx="897" cy="575"/>
          </a:xfrm>
        </p:grpSpPr>
        <p:sp>
          <p:nvSpPr>
            <p:cNvPr id="7683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1444441" y="2514283"/>
            <a:ext cx="1125537" cy="745011"/>
            <a:chOff x="332" y="1568"/>
            <a:chExt cx="1093" cy="723"/>
          </a:xfrm>
        </p:grpSpPr>
        <p:sp>
          <p:nvSpPr>
            <p:cNvPr id="7683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1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1392052" y="2244407"/>
            <a:ext cx="2382838" cy="1358900"/>
            <a:chOff x="280" y="1305"/>
            <a:chExt cx="2315" cy="1321"/>
          </a:xfrm>
        </p:grpSpPr>
        <p:sp>
          <p:nvSpPr>
            <p:cNvPr id="7683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1350778" y="2166621"/>
            <a:ext cx="2462213" cy="1887537"/>
            <a:chOff x="241" y="1229"/>
            <a:chExt cx="2391" cy="1834"/>
          </a:xfrm>
        </p:grpSpPr>
        <p:sp>
          <p:nvSpPr>
            <p:cNvPr id="7683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1303153" y="1904683"/>
            <a:ext cx="2595563" cy="2289175"/>
            <a:chOff x="194" y="975"/>
            <a:chExt cx="2522" cy="2224"/>
          </a:xfrm>
        </p:grpSpPr>
        <p:sp>
          <p:nvSpPr>
            <p:cNvPr id="7683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1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3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200"/>
              <a:t>Hierarchical Clustering:  Time and Space requirements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O(N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 space since it uses the proximity matrix.  </a:t>
            </a:r>
          </a:p>
          <a:p>
            <a:pPr lvl="1"/>
            <a:r>
              <a:rPr lang="en-US" altLang="en-US" sz="2000" dirty="0"/>
              <a:t>N is the number of points.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O(N</a:t>
            </a:r>
            <a:r>
              <a:rPr lang="en-US" altLang="en-US" sz="2000" baseline="30000" dirty="0"/>
              <a:t>3</a:t>
            </a:r>
            <a:r>
              <a:rPr lang="en-US" altLang="en-US" sz="2000" dirty="0"/>
              <a:t>) time in many cases:  </a:t>
            </a:r>
          </a:p>
          <a:p>
            <a:pPr lvl="1"/>
            <a:r>
              <a:rPr lang="en-US" altLang="en-US" sz="2000" dirty="0"/>
              <a:t>There are N steps and at each step the size, 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, proximity matrix must be updated and searched</a:t>
            </a:r>
          </a:p>
          <a:p>
            <a:pPr lvl="1"/>
            <a:r>
              <a:rPr lang="en-US" altLang="en-US" sz="2000" dirty="0"/>
              <a:t>Complexity can be reduced to O(N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log(N) ) time with some cleverness</a:t>
            </a:r>
          </a:p>
          <a:p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5A27E18-F01D-8848-AC22-154F83A61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95968" y="4885576"/>
            <a:ext cx="4296032" cy="1972424"/>
          </a:xfrm>
          <a:prstGeom prst="rect">
            <a:avLst/>
          </a:prstGeom>
          <a:noFill/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89346255-8736-D144-822B-AFAA0C85A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123" y="4485466"/>
            <a:ext cx="30258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Distance Matrix: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 Problems and Limitations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Once a decision is made to combine two clusters, it cannot be undone</a:t>
            </a:r>
          </a:p>
          <a:p>
            <a:pPr lvl="4"/>
            <a:endParaRPr lang="en-US" altLang="en-US" sz="2000" dirty="0"/>
          </a:p>
          <a:p>
            <a:r>
              <a:rPr lang="en-US" altLang="en-US" sz="2000" dirty="0"/>
              <a:t>No global objective function is directly minimized</a:t>
            </a:r>
          </a:p>
          <a:p>
            <a:pPr lvl="4"/>
            <a:endParaRPr lang="en-US" altLang="en-US" sz="2000" dirty="0"/>
          </a:p>
          <a:p>
            <a:r>
              <a:rPr lang="en-US" altLang="en-US" sz="2000" dirty="0"/>
              <a:t>Different schemes have problems with one or more of the following:</a:t>
            </a:r>
          </a:p>
          <a:p>
            <a:pPr lvl="1"/>
            <a:r>
              <a:rPr lang="en-US" altLang="en-US" sz="2000" dirty="0"/>
              <a:t>Sensitivity to noise </a:t>
            </a:r>
          </a:p>
          <a:p>
            <a:pPr lvl="1"/>
            <a:r>
              <a:rPr lang="en-US" altLang="en-US" sz="2000" dirty="0"/>
              <a:t>Difficulty handling clusters of different sizes and non-globular shapes</a:t>
            </a:r>
          </a:p>
          <a:p>
            <a:pPr lvl="1"/>
            <a:r>
              <a:rPr lang="en-US" altLang="en-US" sz="2000" dirty="0"/>
              <a:t>Breaking large clusters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192" y="2380521"/>
            <a:ext cx="8405646" cy="3334479"/>
          </a:xfrm>
        </p:spPr>
        <p:txBody>
          <a:bodyPr>
            <a:normAutofit/>
          </a:bodyPr>
          <a:lstStyle/>
          <a:p>
            <a:r>
              <a:rPr lang="en-US" altLang="en-US" sz="2500" dirty="0"/>
              <a:t>K-means and its variants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Hierarchical clustering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Density-based clustering</a:t>
            </a:r>
          </a:p>
          <a:p>
            <a:pPr lvl="4"/>
            <a:endParaRPr lang="en-US" altLang="en-US" sz="2500" dirty="0"/>
          </a:p>
          <a:p>
            <a:pPr lvl="1"/>
            <a:endParaRPr lang="en-US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1326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Based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2093924"/>
            <a:ext cx="11029615" cy="1013800"/>
          </a:xfrm>
        </p:spPr>
        <p:txBody>
          <a:bodyPr>
            <a:normAutofit/>
          </a:bodyPr>
          <a:lstStyle/>
          <a:p>
            <a:r>
              <a:rPr lang="en-US" sz="2500" dirty="0"/>
              <a:t>Clusters are regions of high density that are separated from one another by regions on low density.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80" y="3107724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13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192" y="2380521"/>
            <a:ext cx="8405646" cy="3334479"/>
          </a:xfrm>
        </p:spPr>
        <p:txBody>
          <a:bodyPr>
            <a:normAutofit/>
          </a:bodyPr>
          <a:lstStyle/>
          <a:p>
            <a:r>
              <a:rPr lang="en-US" altLang="en-US" sz="2500" dirty="0"/>
              <a:t>K-means and its variants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Hierarchical clustering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Density-based clustering</a:t>
            </a:r>
          </a:p>
          <a:p>
            <a:pPr lvl="4"/>
            <a:endParaRPr lang="en-US" altLang="en-US" sz="2500" dirty="0"/>
          </a:p>
          <a:p>
            <a:pPr lvl="1"/>
            <a:endParaRPr lang="en-US" altLang="en-US" sz="2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80535" y="943233"/>
            <a:ext cx="8280400" cy="552450"/>
          </a:xfrm>
        </p:spPr>
        <p:txBody>
          <a:bodyPr/>
          <a:lstStyle/>
          <a:p>
            <a:r>
              <a:rPr lang="en-US" altLang="en-US" dirty="0"/>
              <a:t>density-based algorithm: DBSCAN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8997" y="2059459"/>
                <a:ext cx="11314006" cy="4526692"/>
              </a:xfrm>
            </p:spPr>
            <p:txBody>
              <a:bodyPr>
                <a:normAutofit/>
              </a:bodyPr>
              <a:lstStyle/>
              <a:p>
                <a:pPr marL="990600" lvl="1" indent="-533400">
                  <a:lnSpc>
                    <a:spcPct val="90000"/>
                  </a:lnSpc>
                </a:pPr>
                <a:r>
                  <a:rPr lang="en-US" altLang="en-US" sz="2200" dirty="0"/>
                  <a:t>DBSCAN: </a:t>
                </a:r>
                <a:r>
                  <a:rPr lang="en-US" sz="2200" dirty="0"/>
                  <a:t>Density-based spatial clustering of applications with noise</a:t>
                </a:r>
                <a:endParaRPr lang="en-US" altLang="en-US" sz="2200" dirty="0"/>
              </a:p>
              <a:p>
                <a:pPr marL="990600" lvl="1" indent="-533400">
                  <a:lnSpc>
                    <a:spcPct val="90000"/>
                  </a:lnSpc>
                </a:pPr>
                <a:r>
                  <a:rPr lang="en-US" altLang="en-US" sz="2200" dirty="0"/>
                  <a:t>Density = number of points within a specified radius </a:t>
                </a:r>
                <a14:m>
                  <m:oMath xmlns:m="http://schemas.openxmlformats.org/officeDocument/2006/math">
                    <m:r>
                      <a:rPr lang="en-US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en-US" sz="2200" dirty="0"/>
              </a:p>
              <a:p>
                <a:pPr marL="1828800" lvl="4" indent="0">
                  <a:lnSpc>
                    <a:spcPct val="90000"/>
                  </a:lnSpc>
                  <a:buNone/>
                </a:pPr>
                <a:endParaRPr lang="en-US" altLang="en-US" sz="500" dirty="0"/>
              </a:p>
              <a:p>
                <a:pPr marL="990600" lvl="1" indent="-533400">
                  <a:lnSpc>
                    <a:spcPct val="90000"/>
                  </a:lnSpc>
                </a:pPr>
                <a:r>
                  <a:rPr lang="en-US" altLang="en-US" sz="2200" dirty="0"/>
                  <a:t>A point is a </a:t>
                </a:r>
                <a:r>
                  <a:rPr lang="en-US" altLang="en-US" sz="2200" dirty="0">
                    <a:solidFill>
                      <a:srgbClr val="FF0000"/>
                    </a:solidFill>
                  </a:rPr>
                  <a:t>core point</a:t>
                </a:r>
                <a:r>
                  <a:rPr lang="en-US" altLang="en-US" sz="2200" dirty="0"/>
                  <a:t> if it has at least a specified number of points (</a:t>
                </a:r>
                <a:r>
                  <a:rPr lang="en-US" altLang="en-US" sz="2200" dirty="0" err="1"/>
                  <a:t>MinPts</a:t>
                </a:r>
                <a:r>
                  <a:rPr lang="en-US" altLang="en-US" sz="2200" dirty="0"/>
                  <a:t>) within Eps </a:t>
                </a:r>
              </a:p>
              <a:p>
                <a:pPr marL="1295400" lvl="2" indent="-381000"/>
                <a:r>
                  <a:rPr lang="en-US" altLang="en-US" sz="2000" dirty="0"/>
                  <a:t>These are points that are at the interior of a cluster</a:t>
                </a:r>
              </a:p>
              <a:p>
                <a:pPr marL="1295400" lvl="2" indent="-381000"/>
                <a:r>
                  <a:rPr lang="en-US" altLang="en-US" sz="2000" dirty="0"/>
                  <a:t>Counts the point itself</a:t>
                </a:r>
              </a:p>
              <a:p>
                <a:pPr marL="2171700" lvl="4" indent="-342900"/>
                <a:endParaRPr lang="en-US" altLang="en-US" sz="500" dirty="0"/>
              </a:p>
              <a:p>
                <a:pPr marL="990600" lvl="1" indent="-533400">
                  <a:lnSpc>
                    <a:spcPct val="90000"/>
                  </a:lnSpc>
                </a:pPr>
                <a:r>
                  <a:rPr lang="en-US" altLang="en-US" sz="2200" dirty="0"/>
                  <a:t>A </a:t>
                </a:r>
                <a:r>
                  <a:rPr lang="en-US" altLang="en-US" sz="2200" dirty="0">
                    <a:solidFill>
                      <a:srgbClr val="FF0000"/>
                    </a:solidFill>
                  </a:rPr>
                  <a:t>border point</a:t>
                </a:r>
                <a:r>
                  <a:rPr lang="en-US" altLang="en-US" sz="2200" dirty="0"/>
                  <a:t> is not a core point, but is in the neighborhood of a core point</a:t>
                </a:r>
              </a:p>
              <a:p>
                <a:pPr marL="2171700" lvl="4" indent="-342900">
                  <a:lnSpc>
                    <a:spcPct val="90000"/>
                  </a:lnSpc>
                </a:pPr>
                <a:endParaRPr lang="en-US" altLang="en-US" sz="500" dirty="0"/>
              </a:p>
              <a:p>
                <a:pPr marL="990600" lvl="1" indent="-533400">
                  <a:lnSpc>
                    <a:spcPct val="90000"/>
                  </a:lnSpc>
                </a:pPr>
                <a:r>
                  <a:rPr lang="en-US" altLang="en-US" sz="2200" dirty="0"/>
                  <a:t>A </a:t>
                </a:r>
                <a:r>
                  <a:rPr lang="en-US" altLang="en-US" sz="2200" dirty="0">
                    <a:solidFill>
                      <a:srgbClr val="FF0000"/>
                    </a:solidFill>
                  </a:rPr>
                  <a:t>noise point</a:t>
                </a:r>
                <a:r>
                  <a:rPr lang="en-US" altLang="en-US" sz="2200" dirty="0"/>
                  <a:t> is any point that is not a core point or a border point </a:t>
                </a:r>
              </a:p>
              <a:p>
                <a:pPr marL="533400" indent="-533400">
                  <a:lnSpc>
                    <a:spcPct val="9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81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8997" y="2059459"/>
                <a:ext cx="11314006" cy="452669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9324" y="906162"/>
            <a:ext cx="8280400" cy="552450"/>
          </a:xfrm>
        </p:spPr>
        <p:txBody>
          <a:bodyPr/>
          <a:lstStyle/>
          <a:p>
            <a:r>
              <a:rPr lang="en-US" altLang="en-US" dirty="0"/>
              <a:t>DBSCAN: Core, Border, and Noise Points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81" y="2284210"/>
            <a:ext cx="8438430" cy="4573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9016" y="1993042"/>
            <a:ext cx="2237946" cy="43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MinPts</a:t>
            </a:r>
            <a:r>
              <a:rPr lang="en-US" sz="2200" dirty="0"/>
              <a:t> = 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34313" y="1030522"/>
            <a:ext cx="8280400" cy="552450"/>
          </a:xfrm>
        </p:spPr>
        <p:txBody>
          <a:bodyPr/>
          <a:lstStyle/>
          <a:p>
            <a:r>
              <a:rPr lang="en-US" altLang="en-US" dirty="0"/>
              <a:t>DBSCAN: Core, Border and Noise Points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13" y="1971373"/>
            <a:ext cx="4872038" cy="360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624913" y="5576887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5892113" y="5653086"/>
            <a:ext cx="4674974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Point types: </a:t>
            </a:r>
            <a:r>
              <a:rPr lang="en-US" altLang="en-US" sz="1800" dirty="0">
                <a:solidFill>
                  <a:srgbClr val="00B050"/>
                </a:solidFill>
              </a:rPr>
              <a:t>core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003399"/>
                </a:solidFill>
              </a:rPr>
              <a:t>border</a:t>
            </a:r>
            <a:r>
              <a:rPr lang="en-US" altLang="en-US" sz="1800" dirty="0"/>
              <a:t> and </a:t>
            </a:r>
            <a:r>
              <a:rPr lang="en-US" altLang="en-US" sz="1800" dirty="0">
                <a:solidFill>
                  <a:srgbClr val="FF0000"/>
                </a:solidFill>
              </a:rPr>
              <a:t>noise</a:t>
            </a:r>
          </a:p>
        </p:txBody>
      </p:sp>
      <p:pic>
        <p:nvPicPr>
          <p:cNvPr id="849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725" y="1999345"/>
            <a:ext cx="4872038" cy="357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4253813" y="6244152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Eps = 10, </a:t>
            </a:r>
            <a:r>
              <a:rPr lang="en-US" altLang="en-US" sz="1800" dirty="0" err="1"/>
              <a:t>MinPts</a:t>
            </a:r>
            <a:r>
              <a:rPr lang="en-US" altLang="en-US" sz="1800" dirty="0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1107725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200" dirty="0"/>
                  <a:t>Form clusters using core points, and assign border points to one of its neighboring clusters</a:t>
                </a:r>
              </a:p>
              <a:p>
                <a:pPr marL="0" indent="0">
                  <a:buNone/>
                </a:pPr>
                <a:endParaRPr lang="en-US" alt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1: Label all points as core, border, or noise points.</a:t>
                </a:r>
              </a:p>
              <a:p>
                <a:pPr marL="0" indent="0">
                  <a:buNone/>
                </a:pPr>
                <a:r>
                  <a:rPr lang="en-US" sz="2200" dirty="0"/>
                  <a:t>2: Eliminate noise points.</a:t>
                </a:r>
              </a:p>
              <a:p>
                <a:pPr marL="0" indent="0">
                  <a:buNone/>
                </a:pPr>
                <a:r>
                  <a:rPr lang="en-US" sz="2200" dirty="0"/>
                  <a:t>3: Put an edge between all core points within a distance </a:t>
                </a:r>
                <a14:m>
                  <m:oMath xmlns:m="http://schemas.openxmlformats.org/officeDocument/2006/math">
                    <m:r>
                      <a:rPr lang="en-US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of each other.</a:t>
                </a:r>
              </a:p>
              <a:p>
                <a:pPr marL="0" indent="0">
                  <a:buNone/>
                </a:pPr>
                <a:r>
                  <a:rPr lang="en-US" sz="2200" dirty="0"/>
                  <a:t>4: Make each group of connected core points into a separate cluster.</a:t>
                </a:r>
              </a:p>
              <a:p>
                <a:pPr marL="0" indent="0">
                  <a:buNone/>
                </a:pPr>
                <a:r>
                  <a:rPr lang="en-US" sz="2200" dirty="0"/>
                  <a:t>5: Assign each border point to one of the clusters of its associated core points</a:t>
                </a:r>
                <a:endParaRPr lang="en-US" altLang="en-US" sz="2200" dirty="0"/>
              </a:p>
            </p:txBody>
          </p:sp>
        </mc:Choice>
        <mc:Fallback xmlns="">
          <p:sp>
            <p:nvSpPr>
              <p:cNvPr id="839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096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88962" y="994695"/>
            <a:ext cx="8280400" cy="552450"/>
          </a:xfrm>
        </p:spPr>
        <p:txBody>
          <a:bodyPr/>
          <a:lstStyle/>
          <a:p>
            <a:r>
              <a:rPr lang="en-US" altLang="en-US" dirty="0"/>
              <a:t>When DBSCAN Works Well</a:t>
            </a:r>
          </a:p>
        </p:txBody>
      </p:sp>
      <p:pic>
        <p:nvPicPr>
          <p:cNvPr id="86019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1861959"/>
            <a:ext cx="4872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Text Box 2052"/>
          <p:cNvSpPr txBox="1">
            <a:spLocks noChangeArrowheads="1"/>
          </p:cNvSpPr>
          <p:nvPr/>
        </p:nvSpPr>
        <p:spPr bwMode="auto">
          <a:xfrm>
            <a:off x="2214562" y="5214758"/>
            <a:ext cx="251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053"/>
          <p:cNvGrpSpPr>
            <a:grpSpLocks/>
          </p:cNvGrpSpPr>
          <p:nvPr/>
        </p:nvGrpSpPr>
        <p:grpSpPr bwMode="auto">
          <a:xfrm>
            <a:off x="5391361" y="1861470"/>
            <a:ext cx="4976602" cy="3796201"/>
            <a:chOff x="2691" y="633"/>
            <a:chExt cx="3069" cy="2360"/>
          </a:xfrm>
        </p:grpSpPr>
        <p:pic>
          <p:nvPicPr>
            <p:cNvPr id="86023" name="Picture 205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4" name="Text Box 2055"/>
            <p:cNvSpPr txBox="1">
              <a:spLocks noChangeArrowheads="1"/>
            </p:cNvSpPr>
            <p:nvPr/>
          </p:nvSpPr>
          <p:spPr bwMode="auto">
            <a:xfrm>
              <a:off x="3222" y="2763"/>
              <a:ext cx="253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/>
                <a:t>Clusters (</a:t>
              </a:r>
              <a:r>
                <a:rPr lang="en-US" altLang="en-US" dirty="0"/>
                <a:t>dark blue points indicate noise</a:t>
              </a:r>
              <a:r>
                <a:rPr lang="en-US" altLang="en-US" sz="1800" dirty="0"/>
                <a:t>)</a:t>
              </a:r>
            </a:p>
          </p:txBody>
        </p:sp>
      </p:grpSp>
      <p:sp>
        <p:nvSpPr>
          <p:cNvPr id="1653768" name="Text Box 2056"/>
          <p:cNvSpPr txBox="1">
            <a:spLocks noChangeArrowheads="1"/>
          </p:cNvSpPr>
          <p:nvPr/>
        </p:nvSpPr>
        <p:spPr bwMode="auto">
          <a:xfrm>
            <a:off x="1833562" y="5657671"/>
            <a:ext cx="6629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8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Can handle clusters of different shapes and sizes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Resistant to noise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929383"/>
            <a:ext cx="8280400" cy="552450"/>
          </a:xfrm>
        </p:spPr>
        <p:txBody>
          <a:bodyPr/>
          <a:lstStyle/>
          <a:p>
            <a:r>
              <a:rPr lang="en-US" altLang="en-US" dirty="0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2209800" y="5151440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572000" y="2228851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89239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5154613" y="2789239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5154613" y="2789239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2827" y="795637"/>
            <a:ext cx="8280400" cy="552450"/>
          </a:xfrm>
        </p:spPr>
        <p:txBody>
          <a:bodyPr/>
          <a:lstStyle/>
          <a:p>
            <a:r>
              <a:rPr lang="en-US" altLang="en-US"/>
              <a:t>When DBSCAN Does NOT Work Well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2514599" y="4464846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4572000" y="2228851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87045" name="Picture 5" descr="fish_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102645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5154613" y="2789239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47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263766"/>
              </p:ext>
            </p:extLst>
          </p:nvPr>
        </p:nvGraphicFramePr>
        <p:xfrm>
          <a:off x="6096000" y="1645445"/>
          <a:ext cx="3363913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1"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87047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645445"/>
                        <a:ext cx="3363913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6248399" y="3931445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Eps=9.92).</a:t>
            </a:r>
            <a:r>
              <a:rPr lang="en-US" altLang="en-US" sz="900" b="0" dirty="0">
                <a:latin typeface="Times New Roman" pitchFamily="18" charset="0"/>
              </a:rPr>
              <a:t> </a:t>
            </a:r>
            <a:endParaRPr lang="en-US" altLang="en-US" sz="2400" b="0" dirty="0">
              <a:latin typeface="Times New Roman" pitchFamily="18" charset="0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5154613" y="2789239"/>
            <a:ext cx="914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8705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382839"/>
              </p:ext>
            </p:extLst>
          </p:nvPr>
        </p:nvGraphicFramePr>
        <p:xfrm>
          <a:off x="6172200" y="4312445"/>
          <a:ext cx="336391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2"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8705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312445"/>
                        <a:ext cx="336391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6172199" y="6598445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1600" b="0" dirty="0" err="1">
                <a:latin typeface="Times New Roman" pitchFamily="18" charset="0"/>
                <a:cs typeface="Times New Roman" pitchFamily="18" charset="0"/>
              </a:rPr>
              <a:t>MinPts</a:t>
            </a:r>
            <a:r>
              <a:rPr lang="en-US" altLang="en-US" sz="1600" b="0" dirty="0">
                <a:latin typeface="Times New Roman" pitchFamily="18" charset="0"/>
                <a:cs typeface="Times New Roman" pitchFamily="18" charset="0"/>
              </a:rPr>
              <a:t>=4, Eps=9.75)</a:t>
            </a:r>
          </a:p>
        </p:txBody>
      </p:sp>
      <p:sp>
        <p:nvSpPr>
          <p:cNvPr id="1654796" name="Text Box 12"/>
          <p:cNvSpPr txBox="1">
            <a:spLocks noChangeArrowheads="1"/>
          </p:cNvSpPr>
          <p:nvPr/>
        </p:nvSpPr>
        <p:spPr bwMode="auto">
          <a:xfrm>
            <a:off x="2057399" y="5971383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Varying densities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High-dimensional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410616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06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576649" y="1004501"/>
                <a:ext cx="8280400" cy="552450"/>
              </a:xfrm>
            </p:spPr>
            <p:txBody>
              <a:bodyPr/>
              <a:lstStyle/>
              <a:p>
                <a:r>
                  <a:rPr lang="en-US" altLang="en-US" dirty="0"/>
                  <a:t>DBSCAN: Determining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en-US" dirty="0"/>
                  <a:t> and </a:t>
                </a:r>
                <a:r>
                  <a:rPr lang="en-US" altLang="en-US" dirty="0" err="1"/>
                  <a:t>MinPts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8806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6649" y="1004501"/>
                <a:ext cx="8280400" cy="552450"/>
              </a:xfrm>
              <a:blipFill>
                <a:blip r:embed="rId2"/>
                <a:stretch>
                  <a:fillRect l="-1531" t="-681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013" y="1556951"/>
            <a:ext cx="11038702" cy="2261287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Idea is that for points in a cluster, their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neighbors are at close distance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Noise points have the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 at farther distance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So, plot sorted distance of every point to its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nearest neighbor</a:t>
            </a:r>
            <a:endParaRPr lang="en-US" altLang="en-US" dirty="0"/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755" y="3307491"/>
            <a:ext cx="4327504" cy="324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4FF832-8066-BA4D-80CA-08A4081C06FF}"/>
              </a:ext>
            </a:extLst>
          </p:cNvPr>
          <p:cNvSpPr txBox="1"/>
          <p:nvPr/>
        </p:nvSpPr>
        <p:spPr>
          <a:xfrm>
            <a:off x="7622992" y="3724357"/>
            <a:ext cx="45690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Would the graph be from the distance matrix? </a:t>
            </a:r>
          </a:p>
          <a:p>
            <a:pPr marL="342900" indent="-342900">
              <a:buAutoNum type="arabicPeriod"/>
            </a:pPr>
            <a:r>
              <a:rPr lang="en-US" dirty="0"/>
              <a:t>Distance matrix – </a:t>
            </a:r>
            <a:r>
              <a:rPr lang="en-US" dirty="0" err="1"/>
              <a:t>hierachiracal</a:t>
            </a:r>
            <a:r>
              <a:rPr lang="en-US" dirty="0"/>
              <a:t> clustering </a:t>
            </a:r>
          </a:p>
          <a:p>
            <a:pPr marL="342900" indent="-342900">
              <a:buAutoNum type="arabicPeriod"/>
            </a:pPr>
            <a:r>
              <a:rPr lang="en-US" dirty="0"/>
              <a:t>( proximity matrix)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graph: density-based clustering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Validity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624" y="1715956"/>
            <a:ext cx="11886776" cy="5060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For supervised classification we have a variety of measures to evaluate how good our model is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Accuracy, precision, recall ( confusing matrix)</a:t>
            </a:r>
          </a:p>
          <a:p>
            <a:pPr lvl="1">
              <a:lnSpc>
                <a:spcPct val="80000"/>
              </a:lnSpc>
            </a:pPr>
            <a:endParaRPr lang="en-US" altLang="en-US" sz="5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For cluster analysis, the analogous question is how to evaluate the “goodness” of the resulting clusters?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But “clusters are in the eye of the beholder”!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 practice the clusters we find are defined by the clustering algorithm</a:t>
            </a:r>
          </a:p>
          <a:p>
            <a:pPr lvl="1">
              <a:lnSpc>
                <a:spcPct val="80000"/>
              </a:lnSpc>
            </a:pPr>
            <a:endParaRPr lang="en-US" altLang="en-US" sz="5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clustering algorithms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two sets of clusters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To compare two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Clusters found in Random Data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296" y="1798897"/>
            <a:ext cx="3466141" cy="260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926758" y="2366004"/>
            <a:ext cx="19058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Random Points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57263" y="4368771"/>
            <a:ext cx="4481662" cy="2458742"/>
            <a:chOff x="-240" y="2304"/>
            <a:chExt cx="2927" cy="1728"/>
          </a:xfrm>
        </p:grpSpPr>
        <p:pic>
          <p:nvPicPr>
            <p:cNvPr id="9012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5" name="Text Box 7"/>
            <p:cNvSpPr txBox="1">
              <a:spLocks noChangeArrowheads="1"/>
            </p:cNvSpPr>
            <p:nvPr/>
          </p:nvSpPr>
          <p:spPr bwMode="auto">
            <a:xfrm>
              <a:off x="-240" y="2640"/>
              <a:ext cx="960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K-means</a:t>
              </a:r>
            </a:p>
            <a:p>
              <a:pPr>
                <a:spcBef>
                  <a:spcPct val="50000"/>
                </a:spcBef>
              </a:pPr>
              <a:endParaRPr lang="en-US" altLang="en-US" dirty="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704437" y="1859870"/>
            <a:ext cx="5234552" cy="2600360"/>
            <a:chOff x="2593" y="624"/>
            <a:chExt cx="3145" cy="1728"/>
          </a:xfrm>
        </p:grpSpPr>
        <p:pic>
          <p:nvPicPr>
            <p:cNvPr id="9012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3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1034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DBSCAN</a:t>
              </a:r>
            </a:p>
            <a:p>
              <a:pPr>
                <a:spcBef>
                  <a:spcPct val="50000"/>
                </a:spcBef>
              </a:pPr>
              <a:r>
                <a:rPr lang="en-US" altLang="en-US" dirty="0"/>
                <a:t>(density-based)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738925" y="4399258"/>
            <a:ext cx="5431267" cy="2458742"/>
            <a:chOff x="2593" y="2304"/>
            <a:chExt cx="3336" cy="1728"/>
          </a:xfrm>
        </p:grpSpPr>
        <p:pic>
          <p:nvPicPr>
            <p:cNvPr id="90120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21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112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/>
                <a:t>Complete Link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499" y="1980470"/>
            <a:ext cx="10837922" cy="1248504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Produces a set of nested clusters organized as a hierarchical tree</a:t>
            </a:r>
          </a:p>
          <a:p>
            <a:r>
              <a:rPr lang="en-US" altLang="en-US" sz="2200" dirty="0"/>
              <a:t>Can be visualized as a dendrogram</a:t>
            </a:r>
          </a:p>
          <a:p>
            <a:pPr lvl="1"/>
            <a:r>
              <a:rPr lang="en-US" altLang="en-US" sz="2200" dirty="0"/>
              <a:t>A tree like diagram that records the sequences of merges or splits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9" y="3629026"/>
            <a:ext cx="4484912" cy="280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54275"/>
              </p:ext>
            </p:extLst>
          </p:nvPr>
        </p:nvGraphicFramePr>
        <p:xfrm>
          <a:off x="6095999" y="3493488"/>
          <a:ext cx="3026229" cy="308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5" name="VISIO" r:id="rId5" imgW="3163511" imgH="3230582" progId="Visio.Drawing.6">
                  <p:embed/>
                </p:oleObj>
              </mc:Choice>
              <mc:Fallback>
                <p:oleObj name="VISIO" r:id="rId5" imgW="3163511" imgH="3230582" progId="Visio.Drawing.6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9" y="3493488"/>
                        <a:ext cx="3026229" cy="3080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9089" y="1394407"/>
            <a:ext cx="11281719" cy="5719120"/>
          </a:xfrm>
        </p:spPr>
        <p:txBody>
          <a:bodyPr/>
          <a:lstStyle/>
          <a:p>
            <a:pPr marL="342900" indent="-342900"/>
            <a:r>
              <a:rPr lang="en-US" altLang="en-US" sz="2200" dirty="0"/>
              <a:t>Numerical measures that are applied to judge various aspects of cluster validity, are classified into the following two types.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Supervised: </a:t>
            </a:r>
            <a:r>
              <a:rPr lang="en-US" altLang="en-US" sz="2000" dirty="0"/>
              <a:t>Used to measure the extent to which cluster labels match externally supplied class labels.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Entropy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Often called </a:t>
            </a:r>
            <a:r>
              <a:rPr lang="en-US" altLang="en-US" sz="1600" i="1" dirty="0"/>
              <a:t>external indices </a:t>
            </a:r>
            <a:r>
              <a:rPr lang="en-US" altLang="en-US" sz="1600" dirty="0"/>
              <a:t>because they use information external to the data</a:t>
            </a:r>
          </a:p>
          <a:p>
            <a:pPr marL="742950" lvl="1" indent="-285750"/>
            <a:r>
              <a:rPr lang="en-US" altLang="en-US" sz="2000" dirty="0">
                <a:solidFill>
                  <a:srgbClr val="FF0000"/>
                </a:solidFill>
              </a:rPr>
              <a:t>Unsupervised:</a:t>
            </a:r>
            <a:r>
              <a:rPr lang="en-US" altLang="en-US" sz="2000" dirty="0"/>
              <a:t>  Used to measure the goodness of a clustering structure </a:t>
            </a:r>
            <a:r>
              <a:rPr lang="en-US" altLang="en-US" sz="2000" i="1" dirty="0"/>
              <a:t>without</a:t>
            </a:r>
            <a:r>
              <a:rPr lang="en-US" altLang="en-US" sz="2000" dirty="0"/>
              <a:t> respect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Sum of Squared Error (SSE)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en-US" sz="1600" dirty="0"/>
              <a:t>Often called </a:t>
            </a:r>
            <a:r>
              <a:rPr lang="en-US" altLang="en-US" sz="1600" i="1" dirty="0"/>
              <a:t>internal indices </a:t>
            </a:r>
            <a:r>
              <a:rPr lang="en-US" altLang="en-US" sz="1600" dirty="0"/>
              <a:t>because they only use information in the data</a:t>
            </a:r>
          </a:p>
          <a:p>
            <a:pPr lvl="2">
              <a:lnSpc>
                <a:spcPct val="80000"/>
              </a:lnSpc>
              <a:buNone/>
            </a:pPr>
            <a:endParaRPr lang="en-US" altLang="en-US" sz="1600" dirty="0"/>
          </a:p>
          <a:p>
            <a:pPr marL="234950" indent="-285750"/>
            <a:r>
              <a:rPr lang="en-US" altLang="en-US" sz="2200" dirty="0"/>
              <a:t>You can use supervised or unsupervised measures to compare clusters or </a:t>
            </a:r>
            <a:r>
              <a:rPr lang="en-US" altLang="en-US" sz="2200" dirty="0" err="1"/>
              <a:t>clusterings</a:t>
            </a:r>
            <a:endParaRPr lang="en-US" altLang="en-US" sz="2200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Cluster Validity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474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81192" y="2057400"/>
                <a:ext cx="9858208" cy="3309551"/>
              </a:xfrm>
            </p:spPr>
            <p:txBody>
              <a:bodyPr>
                <a:normAutofit fontScale="92500" lnSpcReduction="20000"/>
              </a:bodyPr>
              <a:lstStyle/>
              <a:p>
                <a:pPr marL="342900" indent="-342900">
                  <a:spcBef>
                    <a:spcPct val="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Cluster Cohesion</a:t>
                </a:r>
                <a:r>
                  <a:rPr lang="en-US" altLang="en-US" dirty="0">
                    <a:solidFill>
                      <a:srgbClr val="FF9900"/>
                    </a:solidFill>
                  </a:rPr>
                  <a:t>:</a:t>
                </a:r>
                <a:r>
                  <a:rPr lang="en-US" altLang="en-US" dirty="0"/>
                  <a:t> Measures how closely related are objects in a cluster</a:t>
                </a:r>
              </a:p>
              <a:p>
                <a:pPr marL="742950" lvl="1" indent="-285750"/>
                <a:r>
                  <a:rPr lang="en-US" altLang="en-US" sz="2000" dirty="0"/>
                  <a:t>Example: SSE</a:t>
                </a:r>
              </a:p>
              <a:p>
                <a:pPr marL="342900" indent="-342900">
                  <a:spcBef>
                    <a:spcPct val="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Cluster Separation</a:t>
                </a:r>
                <a:r>
                  <a:rPr lang="en-US" altLang="en-US" dirty="0"/>
                  <a:t>: Measure how distinct or well-separated a cluster is from other clusters</a:t>
                </a:r>
              </a:p>
              <a:p>
                <a:pPr marL="342900" indent="-342900"/>
                <a:r>
                  <a:rPr lang="en-US" altLang="en-US" sz="2400" dirty="0"/>
                  <a:t>Example: Squared Error</a:t>
                </a:r>
              </a:p>
              <a:p>
                <a:pPr marL="742950" lvl="1" indent="-285750"/>
                <a:r>
                  <a:rPr lang="en-US" altLang="en-US" sz="2000" dirty="0"/>
                  <a:t>Cohesion is measured by the within cluster sum of squares (SSE)</a:t>
                </a:r>
              </a:p>
              <a:p>
                <a:pPr marL="746125" lvl="1" indent="-288925">
                  <a:buNone/>
                </a:pPr>
                <a:endParaRPr lang="en-US" altLang="en-US" dirty="0"/>
              </a:p>
              <a:p>
                <a:pPr marL="742950" lvl="1" indent="-285750"/>
                <a:r>
                  <a:rPr lang="en-US" altLang="en-US" sz="2000" dirty="0"/>
                  <a:t>Separation is measured by the between cluster sum of squares</a:t>
                </a:r>
              </a:p>
              <a:p>
                <a:pPr marL="742950" lvl="1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sz="18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800" dirty="0"/>
                  <a:t>is the size of cluster </a:t>
                </a:r>
                <a:r>
                  <a:rPr lang="en-US" altLang="en-US" sz="1800" i="1" dirty="0" err="1"/>
                  <a:t>i</a:t>
                </a:r>
                <a:r>
                  <a:rPr lang="en-US" altLang="en-US" sz="1800" dirty="0"/>
                  <a:t> </a:t>
                </a:r>
              </a:p>
              <a:p>
                <a:pPr marL="742950" lvl="1" indent="-285750">
                  <a:buNone/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1054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1192" y="2057400"/>
                <a:ext cx="9858208" cy="3309551"/>
              </a:xfrm>
              <a:blipFill>
                <a:blip r:embed="rId3"/>
                <a:stretch>
                  <a:fillRect l="-386" t="-3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Cohesion and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224850" y="4986402"/>
                <a:ext cx="2363724" cy="721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50" y="4986402"/>
                <a:ext cx="2363724" cy="721993"/>
              </a:xfrm>
              <a:prstGeom prst="rect">
                <a:avLst/>
              </a:prstGeom>
              <a:blipFill>
                <a:blip r:embed="rId4"/>
                <a:stretch>
                  <a:fillRect l="-3209" t="-117241" b="-16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24850" y="5810942"/>
                <a:ext cx="2370329" cy="689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50" y="5810942"/>
                <a:ext cx="2370329" cy="689804"/>
              </a:xfrm>
              <a:prstGeom prst="rect">
                <a:avLst/>
              </a:prstGeom>
              <a:blipFill>
                <a:blip r:embed="rId5"/>
                <a:stretch>
                  <a:fillRect l="-3191" t="-123636" b="-17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987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179" y="799306"/>
            <a:ext cx="8464889" cy="533400"/>
          </a:xfrm>
        </p:spPr>
        <p:txBody>
          <a:bodyPr>
            <a:normAutofit fontScale="90000"/>
          </a:bodyPr>
          <a:lstStyle/>
          <a:p>
            <a:r>
              <a:rPr lang="en-US" altLang="en-US" sz="2600" dirty="0">
                <a:solidFill>
                  <a:schemeClr val="accent2"/>
                </a:solidFill>
              </a:rPr>
              <a:t>Unsupervised Measures: Cohesion and Separation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 dirty="0"/>
              <a:t>Example: SSE</a:t>
            </a:r>
          </a:p>
          <a:p>
            <a:pPr lvl="1"/>
            <a:r>
              <a:rPr lang="en-US" altLang="en-US" sz="2000" dirty="0"/>
              <a:t>SSB + SSE = constant</a:t>
            </a: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2438400" y="2681288"/>
            <a:ext cx="609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2438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3962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5486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7010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8534400" y="24526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2286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3810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5334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858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8382000" y="27574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5</a:t>
            </a:r>
          </a:p>
        </p:txBody>
      </p:sp>
      <p:sp>
        <p:nvSpPr>
          <p:cNvPr id="106511" name="Oval 15"/>
          <p:cNvSpPr>
            <a:spLocks noChangeArrowheads="1"/>
          </p:cNvSpPr>
          <p:nvPr/>
        </p:nvSpPr>
        <p:spPr bwMode="auto">
          <a:xfrm>
            <a:off x="2362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2" name="Oval 16"/>
          <p:cNvSpPr>
            <a:spLocks noChangeArrowheads="1"/>
          </p:cNvSpPr>
          <p:nvPr/>
        </p:nvSpPr>
        <p:spPr bwMode="auto">
          <a:xfrm>
            <a:off x="3886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3" name="Oval 17"/>
          <p:cNvSpPr>
            <a:spLocks noChangeArrowheads="1"/>
          </p:cNvSpPr>
          <p:nvPr/>
        </p:nvSpPr>
        <p:spPr bwMode="auto">
          <a:xfrm>
            <a:off x="6934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4" name="Oval 18"/>
          <p:cNvSpPr>
            <a:spLocks noChangeArrowheads="1"/>
          </p:cNvSpPr>
          <p:nvPr/>
        </p:nvSpPr>
        <p:spPr bwMode="auto">
          <a:xfrm>
            <a:off x="8458200" y="2605088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28956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76200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5257800" y="233045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28956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7620000" y="27574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5334000" y="20716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m</a:t>
            </a:r>
            <a:endParaRPr lang="en-US" altLang="en-US" sz="1800" baseline="-25000" dirty="0"/>
          </a:p>
        </p:txBody>
      </p:sp>
      <p:sp>
        <p:nvSpPr>
          <p:cNvPr id="106522" name="Text Box 26"/>
          <p:cNvSpPr txBox="1">
            <a:spLocks noChangeArrowheads="1"/>
          </p:cNvSpPr>
          <p:nvPr/>
        </p:nvSpPr>
        <p:spPr bwMode="auto">
          <a:xfrm>
            <a:off x="1805970" y="5612349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K=2 clusters: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1805970" y="433467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K=1 cluster: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46928" y="4441825"/>
                <a:ext cx="6307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4−3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5−3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28" y="4441825"/>
                <a:ext cx="6307368" cy="307777"/>
              </a:xfrm>
              <a:prstGeom prst="rect">
                <a:avLst/>
              </a:prstGeom>
              <a:blipFill>
                <a:blip r:embed="rId2"/>
                <a:stretch>
                  <a:fillRect l="-140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46928" y="4835143"/>
                <a:ext cx="25801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=4×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3−3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28" y="4835143"/>
                <a:ext cx="2580194" cy="307777"/>
              </a:xfrm>
              <a:prstGeom prst="rect">
                <a:avLst/>
              </a:prstGeom>
              <a:blipFill>
                <a:blip r:embed="rId3"/>
                <a:stretch>
                  <a:fillRect l="-3431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84571" y="300228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46929" y="5170650"/>
                <a:ext cx="23819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=10+0=10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29" y="5170650"/>
                <a:ext cx="2381999" cy="307777"/>
              </a:xfrm>
              <a:prstGeom prst="rect">
                <a:avLst/>
              </a:prstGeom>
              <a:blipFill>
                <a:blip r:embed="rId4"/>
                <a:stretch>
                  <a:fillRect l="-370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46929" y="5682029"/>
                <a:ext cx="67239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1−1.5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2−1.5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4−4.5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5−4.5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29" y="5682029"/>
                <a:ext cx="6723957" cy="307777"/>
              </a:xfrm>
              <a:prstGeom prst="rect">
                <a:avLst/>
              </a:prstGeom>
              <a:blipFill>
                <a:blip r:embed="rId5"/>
                <a:stretch>
                  <a:fillRect l="-132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46928" y="6043588"/>
                <a:ext cx="45834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 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3−1.5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4.5−3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28" y="6043588"/>
                <a:ext cx="4583434" cy="307777"/>
              </a:xfrm>
              <a:prstGeom prst="rect">
                <a:avLst/>
              </a:prstGeom>
              <a:blipFill>
                <a:blip r:embed="rId6"/>
                <a:stretch>
                  <a:fillRect l="-1934" t="-3846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46929" y="6405147"/>
                <a:ext cx="22393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=1+9=10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929" y="6405147"/>
                <a:ext cx="2239331" cy="307777"/>
              </a:xfrm>
              <a:prstGeom prst="rect">
                <a:avLst/>
              </a:prstGeom>
              <a:blipFill>
                <a:blip r:embed="rId7"/>
                <a:stretch>
                  <a:fillRect l="-3955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5" grpId="0"/>
      <p:bldP spid="106516" grpId="0"/>
      <p:bldP spid="106517" grpId="0"/>
      <p:bldP spid="106518" grpId="0"/>
      <p:bldP spid="106519" grpId="0"/>
      <p:bldP spid="1065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96" y="1200085"/>
            <a:ext cx="11610808" cy="2665413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200" dirty="0"/>
              <a:t>A proximity graph-based approach can also be used for cohesion and separation.</a:t>
            </a:r>
          </a:p>
          <a:p>
            <a:pPr marL="742950" lvl="1" indent="-285750"/>
            <a:r>
              <a:rPr lang="en-US" altLang="en-US" sz="1800" dirty="0"/>
              <a:t>Cluster cohesion is the sum of the weight of all links within a cluster.</a:t>
            </a:r>
          </a:p>
          <a:p>
            <a:pPr marL="742950" lvl="1" indent="-285750"/>
            <a:r>
              <a:rPr lang="en-US" altLang="en-US" sz="1800" dirty="0"/>
              <a:t>Cluster separation is the sum of the weights between nodes in the cluster and nodes outside the cluster.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Cohesion and Separation</a:t>
            </a:r>
          </a:p>
        </p:txBody>
      </p:sp>
      <p:sp>
        <p:nvSpPr>
          <p:cNvPr id="107524" name="Freeform 4" descr="5%"/>
          <p:cNvSpPr>
            <a:spLocks/>
          </p:cNvSpPr>
          <p:nvPr/>
        </p:nvSpPr>
        <p:spPr bwMode="auto">
          <a:xfrm rot="-5400000">
            <a:off x="5187157" y="3575844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 rot="-5400000">
            <a:off x="6477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 rot="-5400000">
            <a:off x="6400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 rot="-5400000">
            <a:off x="5562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 rot="-5400000">
            <a:off x="6627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9" name="Freeform 9" descr="5%"/>
          <p:cNvSpPr>
            <a:spLocks/>
          </p:cNvSpPr>
          <p:nvPr/>
        </p:nvSpPr>
        <p:spPr bwMode="auto">
          <a:xfrm rot="5400000" flipV="1">
            <a:off x="8077200" y="3429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 rot="5400000" flipV="1">
            <a:off x="9601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 rot="5400000" flipV="1">
            <a:off x="8240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 rot="5400000" flipV="1">
            <a:off x="876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3" name="Oval 13"/>
          <p:cNvSpPr>
            <a:spLocks noChangeArrowheads="1"/>
          </p:cNvSpPr>
          <p:nvPr/>
        </p:nvSpPr>
        <p:spPr bwMode="auto">
          <a:xfrm rot="5400000" flipV="1">
            <a:off x="8763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6553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6553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V="1">
            <a:off x="6553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6553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6705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V="1">
            <a:off x="6705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flipV="1">
            <a:off x="6705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6705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5638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V="1">
            <a:off x="5638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V="1">
            <a:off x="5638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 flipV="1">
            <a:off x="5638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6477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6477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V="1">
            <a:off x="6477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>
            <a:off x="6477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Freeform 30" descr="5%"/>
          <p:cNvSpPr>
            <a:spLocks/>
          </p:cNvSpPr>
          <p:nvPr/>
        </p:nvSpPr>
        <p:spPr bwMode="auto">
          <a:xfrm rot="-5400000">
            <a:off x="2215357" y="3728244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Oval 31"/>
          <p:cNvSpPr>
            <a:spLocks noChangeArrowheads="1"/>
          </p:cNvSpPr>
          <p:nvPr/>
        </p:nvSpPr>
        <p:spPr bwMode="auto">
          <a:xfrm rot="-5400000">
            <a:off x="3505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2" name="Oval 32"/>
          <p:cNvSpPr>
            <a:spLocks noChangeArrowheads="1"/>
          </p:cNvSpPr>
          <p:nvPr/>
        </p:nvSpPr>
        <p:spPr bwMode="auto">
          <a:xfrm rot="-5400000">
            <a:off x="3429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3" name="Oval 33"/>
          <p:cNvSpPr>
            <a:spLocks noChangeArrowheads="1"/>
          </p:cNvSpPr>
          <p:nvPr/>
        </p:nvSpPr>
        <p:spPr bwMode="auto">
          <a:xfrm rot="-5400000">
            <a:off x="2590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4" name="Oval 34"/>
          <p:cNvSpPr>
            <a:spLocks noChangeArrowheads="1"/>
          </p:cNvSpPr>
          <p:nvPr/>
        </p:nvSpPr>
        <p:spPr bwMode="auto">
          <a:xfrm rot="-5400000">
            <a:off x="3656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2667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 flipH="1" flipV="1">
            <a:off x="3429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2667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 flipH="1" flipV="1">
            <a:off x="3429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 flipH="1">
            <a:off x="2667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 flipH="1">
            <a:off x="3505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2514600" y="5486401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cohesion</a:t>
            </a:r>
          </a:p>
        </p:txBody>
      </p:sp>
      <p:sp>
        <p:nvSpPr>
          <p:cNvPr id="107562" name="Rectangle 42"/>
          <p:cNvSpPr>
            <a:spLocks noChangeArrowheads="1"/>
          </p:cNvSpPr>
          <p:nvPr/>
        </p:nvSpPr>
        <p:spPr bwMode="auto">
          <a:xfrm>
            <a:off x="6553201" y="5486401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separation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15" y="1940010"/>
            <a:ext cx="11029615" cy="4384589"/>
          </a:xfrm>
        </p:spPr>
        <p:txBody>
          <a:bodyPr>
            <a:no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en-US" dirty="0"/>
              <a:t>Silhouette coefficient combines ideas of both cohesion and separation, but for individual points, as well as clusters and </a:t>
            </a:r>
            <a:r>
              <a:rPr lang="en-US" altLang="en-US" dirty="0" err="1"/>
              <a:t>clusterings</a:t>
            </a:r>
            <a:endParaRPr lang="en-US" altLang="en-US" dirty="0"/>
          </a:p>
          <a:p>
            <a:pPr marL="342900" indent="-342900">
              <a:spcBef>
                <a:spcPct val="0"/>
              </a:spcBef>
            </a:pPr>
            <a:r>
              <a:rPr lang="en-US" altLang="en-US" dirty="0"/>
              <a:t>For an individual point, </a:t>
            </a:r>
            <a:r>
              <a:rPr lang="en-US" alt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a</a:t>
            </a:r>
            <a:r>
              <a:rPr lang="en-US" altLang="en-US" sz="1800" dirty="0"/>
              <a:t> = 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 to the points in its cluster</a:t>
            </a: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b</a:t>
            </a:r>
            <a:r>
              <a:rPr lang="en-US" altLang="en-US" sz="1800" dirty="0"/>
              <a:t> = min (average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 to points in another cluster)</a:t>
            </a:r>
          </a:p>
          <a:p>
            <a:pPr marL="742950" lvl="1" indent="-285750"/>
            <a:r>
              <a:rPr lang="en-US" altLang="en-US" sz="1800" dirty="0"/>
              <a:t>The silhouette coefficient for a point is then given by </a:t>
            </a: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1800" dirty="0"/>
              <a:t>s = (b – a) / max(</a:t>
            </a:r>
            <a:r>
              <a:rPr lang="en-US" altLang="en-US" sz="1800" dirty="0" err="1"/>
              <a:t>a,b</a:t>
            </a:r>
            <a:r>
              <a:rPr lang="en-US" altLang="en-US" sz="1800" dirty="0"/>
              <a:t>)   </a:t>
            </a:r>
          </a:p>
          <a:p>
            <a:pPr marL="742950" lvl="1" indent="-285750"/>
            <a:r>
              <a:rPr lang="en-US" altLang="en-US" sz="1800" dirty="0"/>
              <a:t>Value can vary between -1 and 1</a:t>
            </a:r>
          </a:p>
          <a:p>
            <a:pPr marL="742950" lvl="1" indent="-285750"/>
            <a:r>
              <a:rPr lang="en-US" altLang="en-US" sz="1800" dirty="0"/>
              <a:t>Typically ranges between 0 and 1. </a:t>
            </a:r>
          </a:p>
          <a:p>
            <a:pPr marL="742950" lvl="1" indent="-285750"/>
            <a:r>
              <a:rPr lang="en-US" altLang="en-US" sz="1800" dirty="0"/>
              <a:t>The closer to 1 the better.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 marL="342900" indent="-342900">
              <a:spcBef>
                <a:spcPct val="0"/>
              </a:spcBef>
            </a:pPr>
            <a:r>
              <a:rPr lang="en-US" altLang="en-US" dirty="0"/>
              <a:t>Can calculate the average silhouette coefficient for a cluster or a clustering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Silhouette Coefficient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60141"/>
              </p:ext>
            </p:extLst>
          </p:nvPr>
        </p:nvGraphicFramePr>
        <p:xfrm>
          <a:off x="7431777" y="4001556"/>
          <a:ext cx="3679825" cy="139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3" name="Visio" r:id="rId3" imgW="3680406" imgH="1440180" progId="Visio.Drawing.15">
                  <p:embed/>
                </p:oleObj>
              </mc:Choice>
              <mc:Fallback>
                <p:oleObj name="Visio" r:id="rId3" imgW="3680406" imgH="1440180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1777" y="4001556"/>
                        <a:ext cx="3679825" cy="1394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832CAD5-5367-AE43-8AC3-8B5B8C500577}"/>
              </a:ext>
            </a:extLst>
          </p:cNvPr>
          <p:cNvSpPr/>
          <p:nvPr/>
        </p:nvSpPr>
        <p:spPr>
          <a:xfrm>
            <a:off x="9489989" y="2718486"/>
            <a:ext cx="1223319" cy="11121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6FA0A7-56A0-8A4E-80B2-20C46D7C8B95}"/>
              </a:ext>
            </a:extLst>
          </p:cNvPr>
          <p:cNvGrpSpPr/>
          <p:nvPr/>
        </p:nvGrpSpPr>
        <p:grpSpPr>
          <a:xfrm>
            <a:off x="7632084" y="3001940"/>
            <a:ext cx="2989440" cy="3127680"/>
            <a:chOff x="7632084" y="3001940"/>
            <a:chExt cx="2989440" cy="31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577E943-0A7D-7A4C-9039-3FB26682C59A}"/>
                    </a:ext>
                  </a:extLst>
                </p14:cNvPr>
                <p14:cNvContentPartPr/>
                <p14:nvPr/>
              </p14:nvContentPartPr>
              <p14:xfrm>
                <a:off x="10270884" y="4500620"/>
                <a:ext cx="236880" cy="274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577E943-0A7D-7A4C-9039-3FB26682C5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61884" y="4491980"/>
                  <a:ext cx="254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A0A786-6348-1840-A048-77407BBB531F}"/>
                    </a:ext>
                  </a:extLst>
                </p14:cNvPr>
                <p14:cNvContentPartPr/>
                <p14:nvPr/>
              </p14:nvContentPartPr>
              <p14:xfrm>
                <a:off x="10621164" y="4549580"/>
                <a:ext cx="360" cy="164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A0A786-6348-1840-A048-77407BBB53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12524" y="4540940"/>
                  <a:ext cx="18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8CFF50-6402-3D46-AE49-05872B5B9FE4}"/>
                    </a:ext>
                  </a:extLst>
                </p14:cNvPr>
                <p14:cNvContentPartPr/>
                <p14:nvPr/>
              </p14:nvContentPartPr>
              <p14:xfrm>
                <a:off x="8466204" y="3074300"/>
                <a:ext cx="1460160" cy="154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8CFF50-6402-3D46-AE49-05872B5B9F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57204" y="3065300"/>
                  <a:ext cx="1477800" cy="15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A83274-E103-734A-A0F4-B10D613B6EE6}"/>
                    </a:ext>
                  </a:extLst>
                </p14:cNvPr>
                <p14:cNvContentPartPr/>
                <p14:nvPr/>
              </p14:nvContentPartPr>
              <p14:xfrm>
                <a:off x="8470884" y="3287420"/>
                <a:ext cx="1575720" cy="137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A83274-E103-734A-A0F4-B10D613B6EE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62244" y="3278420"/>
                  <a:ext cx="1593360" cy="13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EB48FA-BBE0-644E-B49A-D931354712BE}"/>
                    </a:ext>
                  </a:extLst>
                </p14:cNvPr>
                <p14:cNvContentPartPr/>
                <p14:nvPr/>
              </p14:nvContentPartPr>
              <p14:xfrm>
                <a:off x="8516244" y="3202820"/>
                <a:ext cx="1918440" cy="1419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EB48FA-BBE0-644E-B49A-D931354712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07244" y="3193820"/>
                  <a:ext cx="1936080" cy="14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C8D6592-6DEF-734F-8EBF-D10C711CAF2A}"/>
                    </a:ext>
                  </a:extLst>
                </p14:cNvPr>
                <p14:cNvContentPartPr/>
                <p14:nvPr/>
              </p14:nvContentPartPr>
              <p14:xfrm>
                <a:off x="10116444" y="3001940"/>
                <a:ext cx="154800" cy="19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C8D6592-6DEF-734F-8EBF-D10C711CAF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07444" y="2992940"/>
                  <a:ext cx="172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B92779-7EF4-AB49-85D0-CE2594BD7E60}"/>
                    </a:ext>
                  </a:extLst>
                </p14:cNvPr>
                <p14:cNvContentPartPr/>
                <p14:nvPr/>
              </p14:nvContentPartPr>
              <p14:xfrm>
                <a:off x="10150284" y="3145580"/>
                <a:ext cx="95040" cy="1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B92779-7EF4-AB49-85D0-CE2594BD7E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41284" y="3136940"/>
                  <a:ext cx="112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28065C-30B1-7949-9CF7-CE197B99838B}"/>
                    </a:ext>
                  </a:extLst>
                </p14:cNvPr>
                <p14:cNvContentPartPr/>
                <p14:nvPr/>
              </p14:nvContentPartPr>
              <p14:xfrm>
                <a:off x="10266924" y="3090140"/>
                <a:ext cx="114840" cy="10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28065C-30B1-7949-9CF7-CE197B99838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58284" y="3081500"/>
                  <a:ext cx="132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F24100-594E-D94E-AED2-EE702C812E0C}"/>
                    </a:ext>
                  </a:extLst>
                </p14:cNvPr>
                <p14:cNvContentPartPr/>
                <p14:nvPr/>
              </p14:nvContentPartPr>
              <p14:xfrm>
                <a:off x="7654404" y="3421700"/>
                <a:ext cx="92160" cy="3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F24100-594E-D94E-AED2-EE702C812E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45764" y="3413060"/>
                  <a:ext cx="109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D66156-63E2-F14E-A157-0A032346EC19}"/>
                    </a:ext>
                  </a:extLst>
                </p14:cNvPr>
                <p14:cNvContentPartPr/>
                <p14:nvPr/>
              </p14:nvContentPartPr>
              <p14:xfrm>
                <a:off x="7632084" y="3546260"/>
                <a:ext cx="867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D66156-63E2-F14E-A157-0A032346EC1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23444" y="3537620"/>
                  <a:ext cx="104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F94497-A5C9-C943-BE91-8814D68F16A4}"/>
                    </a:ext>
                  </a:extLst>
                </p14:cNvPr>
                <p14:cNvContentPartPr/>
                <p14:nvPr/>
              </p14:nvContentPartPr>
              <p14:xfrm>
                <a:off x="7791924" y="3465980"/>
                <a:ext cx="169560" cy="128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F94497-A5C9-C943-BE91-8814D68F16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83284" y="3457340"/>
                  <a:ext cx="187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EE198A-7274-DE47-93BC-F3AC10499641}"/>
                    </a:ext>
                  </a:extLst>
                </p14:cNvPr>
                <p14:cNvContentPartPr/>
                <p14:nvPr/>
              </p14:nvContentPartPr>
              <p14:xfrm>
                <a:off x="7996044" y="3514220"/>
                <a:ext cx="18000" cy="51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EE198A-7274-DE47-93BC-F3AC104996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87404" y="3505220"/>
                  <a:ext cx="35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D6653A-F0A5-164F-9276-AFDA4EE05D92}"/>
                    </a:ext>
                  </a:extLst>
                </p14:cNvPr>
                <p14:cNvContentPartPr/>
                <p14:nvPr/>
              </p14:nvContentPartPr>
              <p14:xfrm>
                <a:off x="8001444" y="3435020"/>
                <a:ext cx="8640" cy="8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D6653A-F0A5-164F-9276-AFDA4EE05D9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92804" y="3426020"/>
                  <a:ext cx="26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003DE5-E0B4-3D42-921F-28D87F065411}"/>
                    </a:ext>
                  </a:extLst>
                </p14:cNvPr>
                <p14:cNvContentPartPr/>
                <p14:nvPr/>
              </p14:nvContentPartPr>
              <p14:xfrm>
                <a:off x="8112684" y="3509540"/>
                <a:ext cx="141120" cy="118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003DE5-E0B4-3D42-921F-28D87F0654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03684" y="3500540"/>
                  <a:ext cx="158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A534BBF-0A4B-B941-A494-6DDD45CB129E}"/>
                    </a:ext>
                  </a:extLst>
                </p14:cNvPr>
                <p14:cNvContentPartPr/>
                <p14:nvPr/>
              </p14:nvContentPartPr>
              <p14:xfrm>
                <a:off x="8367924" y="3364820"/>
                <a:ext cx="136080" cy="21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A534BBF-0A4B-B941-A494-6DDD45CB129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359284" y="3355820"/>
                  <a:ext cx="153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5E6CA23-A2A4-0F41-9620-2CD0F25C50A5}"/>
                    </a:ext>
                  </a:extLst>
                </p14:cNvPr>
                <p14:cNvContentPartPr/>
                <p14:nvPr/>
              </p14:nvContentPartPr>
              <p14:xfrm>
                <a:off x="8520204" y="3319460"/>
                <a:ext cx="126360" cy="176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5E6CA23-A2A4-0F41-9620-2CD0F25C50A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11204" y="3310460"/>
                  <a:ext cx="144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8C3346-47A8-AA4D-9406-79BB502B2AB5}"/>
                    </a:ext>
                  </a:extLst>
                </p14:cNvPr>
                <p14:cNvContentPartPr/>
                <p14:nvPr/>
              </p14:nvContentPartPr>
              <p14:xfrm>
                <a:off x="8555124" y="3431780"/>
                <a:ext cx="4788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8C3346-47A8-AA4D-9406-79BB502B2AB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46484" y="3423140"/>
                  <a:ext cx="65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08F767-E9C4-614B-8460-0F14AE68326C}"/>
                    </a:ext>
                  </a:extLst>
                </p14:cNvPr>
                <p14:cNvContentPartPr/>
                <p14:nvPr/>
              </p14:nvContentPartPr>
              <p14:xfrm>
                <a:off x="8685804" y="3430700"/>
                <a:ext cx="5760" cy="8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08F767-E9C4-614B-8460-0F14AE6832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77164" y="3422060"/>
                  <a:ext cx="23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AC13A4-ED63-F44B-BC03-E561DC34188C}"/>
                    </a:ext>
                  </a:extLst>
                </p14:cNvPr>
                <p14:cNvContentPartPr/>
                <p14:nvPr/>
              </p14:nvContentPartPr>
              <p14:xfrm>
                <a:off x="8783004" y="3474980"/>
                <a:ext cx="3240" cy="53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AC13A4-ED63-F44B-BC03-E561DC34188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74364" y="3466340"/>
                  <a:ext cx="208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63F646-1D0E-8C46-97C6-B5E040DF4E76}"/>
                    </a:ext>
                  </a:extLst>
                </p14:cNvPr>
                <p14:cNvContentPartPr/>
                <p14:nvPr/>
              </p14:nvContentPartPr>
              <p14:xfrm>
                <a:off x="8889564" y="3292460"/>
                <a:ext cx="114120" cy="195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63F646-1D0E-8C46-97C6-B5E040DF4E7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80924" y="3283820"/>
                  <a:ext cx="131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C715790-3C28-1F4C-B984-5B7324DCA63C}"/>
                    </a:ext>
                  </a:extLst>
                </p14:cNvPr>
                <p14:cNvContentPartPr/>
                <p14:nvPr/>
              </p14:nvContentPartPr>
              <p14:xfrm>
                <a:off x="8923044" y="3429620"/>
                <a:ext cx="50040" cy="5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C715790-3C28-1F4C-B984-5B7324DCA63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14404" y="3420620"/>
                  <a:ext cx="67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75D99C4-B7FF-574B-98E2-47C9CB8E97A0}"/>
                    </a:ext>
                  </a:extLst>
                </p14:cNvPr>
                <p14:cNvContentPartPr/>
                <p14:nvPr/>
              </p14:nvContentPartPr>
              <p14:xfrm>
                <a:off x="9004404" y="3417380"/>
                <a:ext cx="143640" cy="106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75D99C4-B7FF-574B-98E2-47C9CB8E97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95404" y="3408380"/>
                  <a:ext cx="161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55DF33F-9C57-B840-B2E8-DC2FEF3D3ACA}"/>
                    </a:ext>
                  </a:extLst>
                </p14:cNvPr>
                <p14:cNvContentPartPr/>
                <p14:nvPr/>
              </p14:nvContentPartPr>
              <p14:xfrm>
                <a:off x="9341004" y="5576300"/>
                <a:ext cx="709560" cy="55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5DF33F-9C57-B840-B2E8-DC2FEF3D3AC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32364" y="5567660"/>
                  <a:ext cx="72720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0B5128C-5C60-1F4C-A467-042D92091512}"/>
                    </a:ext>
                  </a:extLst>
                </p14:cNvPr>
                <p14:cNvContentPartPr/>
                <p14:nvPr/>
              </p14:nvContentPartPr>
              <p14:xfrm>
                <a:off x="8457924" y="4621580"/>
                <a:ext cx="1153800" cy="1256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0B5128C-5C60-1F4C-A467-042D9209151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448924" y="4612580"/>
                  <a:ext cx="1171440" cy="12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16857C-A521-3349-8FAC-08C40BB25212}"/>
                    </a:ext>
                  </a:extLst>
                </p14:cNvPr>
                <p14:cNvContentPartPr/>
                <p14:nvPr/>
              </p14:nvContentPartPr>
              <p14:xfrm>
                <a:off x="8472324" y="4642460"/>
                <a:ext cx="1202400" cy="1134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16857C-A521-3349-8FAC-08C40BB2521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63324" y="4633460"/>
                  <a:ext cx="1220040" cy="11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25CDF3-F3C7-494A-975B-943FE85014B6}"/>
                    </a:ext>
                  </a:extLst>
                </p14:cNvPr>
                <p14:cNvContentPartPr/>
                <p14:nvPr/>
              </p14:nvContentPartPr>
              <p14:xfrm>
                <a:off x="9720804" y="5768180"/>
                <a:ext cx="139320" cy="221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E25CDF3-F3C7-494A-975B-943FE85014B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12164" y="5759540"/>
                  <a:ext cx="156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7D105F9-B93B-0A4D-B2D8-426680A558CE}"/>
                    </a:ext>
                  </a:extLst>
                </p14:cNvPr>
                <p14:cNvContentPartPr/>
                <p14:nvPr/>
              </p14:nvContentPartPr>
              <p14:xfrm>
                <a:off x="9787404" y="5917940"/>
                <a:ext cx="43920" cy="10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7D105F9-B93B-0A4D-B2D8-426680A558C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78764" y="5909300"/>
                  <a:ext cx="61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16E1B5-7BD5-F249-897F-B76153B1844B}"/>
                    </a:ext>
                  </a:extLst>
                </p14:cNvPr>
                <p14:cNvContentPartPr/>
                <p14:nvPr/>
              </p14:nvContentPartPr>
              <p14:xfrm>
                <a:off x="9838884" y="5865380"/>
                <a:ext cx="120240" cy="142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16E1B5-7BD5-F249-897F-B76153B1844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830244" y="5856740"/>
                  <a:ext cx="137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D2E9A9-F070-4B48-B632-1DF4F77FF491}"/>
                    </a:ext>
                  </a:extLst>
                </p14:cNvPr>
                <p14:cNvContentPartPr/>
                <p14:nvPr/>
              </p14:nvContentPartPr>
              <p14:xfrm>
                <a:off x="9173604" y="3500540"/>
                <a:ext cx="24480" cy="83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D2E9A9-F070-4B48-B632-1DF4F77FF49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64604" y="3491540"/>
                  <a:ext cx="42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32CFA8-7889-C94C-ADBD-DA26E1EF391C}"/>
                    </a:ext>
                  </a:extLst>
                </p14:cNvPr>
                <p14:cNvContentPartPr/>
                <p14:nvPr/>
              </p14:nvContentPartPr>
              <p14:xfrm>
                <a:off x="9274044" y="3252140"/>
                <a:ext cx="84240" cy="166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32CFA8-7889-C94C-ADBD-DA26E1EF391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65044" y="3243500"/>
                  <a:ext cx="101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85C9EC-9611-B44C-B024-DDE2B5930922}"/>
                    </a:ext>
                  </a:extLst>
                </p14:cNvPr>
                <p14:cNvContentPartPr/>
                <p14:nvPr/>
              </p14:nvContentPartPr>
              <p14:xfrm>
                <a:off x="9347844" y="3295700"/>
                <a:ext cx="99720" cy="120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85C9EC-9611-B44C-B024-DDE2B593092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39204" y="3286700"/>
                  <a:ext cx="117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B51E9-4446-0F4A-BA93-013FAE633338}"/>
                    </a:ext>
                  </a:extLst>
                </p14:cNvPr>
                <p14:cNvContentPartPr/>
                <p14:nvPr/>
              </p14:nvContentPartPr>
              <p14:xfrm>
                <a:off x="9420564" y="3199940"/>
                <a:ext cx="99360" cy="155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B51E9-4446-0F4A-BA93-013FAE63333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411924" y="3191300"/>
                  <a:ext cx="117000" cy="173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Hierarchical Clustering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457" y="1589848"/>
            <a:ext cx="11029615" cy="36783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500" dirty="0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Any desired number of clusters can be obtained by ‘cutting’ the dendrogram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sz="2500" dirty="0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Example: biological science</a:t>
            </a:r>
          </a:p>
        </p:txBody>
      </p:sp>
      <p:pic>
        <p:nvPicPr>
          <p:cNvPr id="104450" name="Picture 2" descr="Machine learning: A strategy to learn and understand (Chapter 3)🤖 Part 3:  Unsupervised Learning | by Hamza Abdullah | THE 21st CENTURY | Medium">
            <a:extLst>
              <a:ext uri="{FF2B5EF4-FFF2-40B4-BE49-F238E27FC236}">
                <a16:creationId xmlns:a16="http://schemas.microsoft.com/office/drawing/2014/main" id="{6C05F5BF-257B-8C4E-8B66-4B1CDF3786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34967" r="2321" b="11390"/>
          <a:stretch/>
        </p:blipFill>
        <p:spPr bwMode="auto">
          <a:xfrm>
            <a:off x="5882788" y="4350775"/>
            <a:ext cx="6176476" cy="250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11350253" cy="4382536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Two main types of hierarchical clustering</a:t>
            </a:r>
          </a:p>
          <a:p>
            <a:pPr lvl="1"/>
            <a:r>
              <a:rPr lang="en-US" altLang="en-US" sz="2000" dirty="0"/>
              <a:t>Agglomerative:  </a:t>
            </a:r>
          </a:p>
          <a:p>
            <a:pPr marL="1146175" lvl="2" indent="-231775"/>
            <a:r>
              <a:rPr lang="en-US" altLang="en-US" sz="2000" dirty="0"/>
              <a:t>Start with the points as individual clusters</a:t>
            </a:r>
          </a:p>
          <a:p>
            <a:pPr marL="1146175" lvl="2" indent="-231775"/>
            <a:r>
              <a:rPr lang="en-US" altLang="en-US" sz="2000" dirty="0"/>
              <a:t>At each step, merge the closest pair of clusters until only one cluster (or k clusters) left</a:t>
            </a:r>
          </a:p>
          <a:p>
            <a:pPr lvl="1"/>
            <a:r>
              <a:rPr lang="en-US" altLang="en-US" sz="2000" dirty="0"/>
              <a:t>Divisive:  </a:t>
            </a:r>
          </a:p>
          <a:p>
            <a:pPr marL="1146175" lvl="2" indent="-231775"/>
            <a:r>
              <a:rPr lang="en-US" altLang="en-US" sz="2000" dirty="0"/>
              <a:t>Start with one, all-inclusive cluster </a:t>
            </a:r>
          </a:p>
          <a:p>
            <a:pPr marL="1146175" lvl="2" indent="-231775"/>
            <a:r>
              <a:rPr lang="en-US" altLang="en-US" sz="2000" dirty="0"/>
              <a:t>At each step, split a cluster until each cluster contains an individual point (or there are k clusters)</a:t>
            </a:r>
          </a:p>
          <a:p>
            <a:pPr lvl="4"/>
            <a:endParaRPr lang="en-US" altLang="en-US" sz="2000" dirty="0"/>
          </a:p>
          <a:p>
            <a:r>
              <a:rPr lang="en-US" altLang="en-US" sz="2000" dirty="0"/>
              <a:t>Traditional hierarchical algorithms use a similarity or distance matrix</a:t>
            </a:r>
          </a:p>
          <a:p>
            <a:pPr lvl="1"/>
            <a:r>
              <a:rPr lang="en-US" altLang="en-US" sz="2000" dirty="0"/>
              <a:t>Merge or split one cluster at a time</a:t>
            </a:r>
          </a:p>
          <a:p>
            <a:pPr lvl="4"/>
            <a:endParaRPr lang="en-US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pic>
        <p:nvPicPr>
          <p:cNvPr id="105474" name="Picture 2" descr="Hierarchial Clustering | SpringerLink">
            <a:extLst>
              <a:ext uri="{FF2B5EF4-FFF2-40B4-BE49-F238E27FC236}">
                <a16:creationId xmlns:a16="http://schemas.microsoft.com/office/drawing/2014/main" id="{B8F6838E-8C0A-7E4D-918D-63616AD8D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794" y="2048678"/>
            <a:ext cx="7764412" cy="44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0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935193"/>
            <a:ext cx="8280400" cy="552450"/>
          </a:xfrm>
        </p:spPr>
        <p:txBody>
          <a:bodyPr/>
          <a:lstStyle/>
          <a:p>
            <a:r>
              <a:rPr lang="en-US" altLang="en-US" dirty="0"/>
              <a:t>How to Define Inter-Cluster Distance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9763" y="3096906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7876305" y="1818967"/>
            <a:ext cx="3429000" cy="3508375"/>
            <a:chOff x="3456" y="1440"/>
            <a:chExt cx="2160" cy="2210"/>
          </a:xfrm>
        </p:grpSpPr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2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2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2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2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3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3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3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3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943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59397" name="Line 29"/>
          <p:cNvSpPr>
            <a:spLocks noChangeShapeType="1"/>
          </p:cNvSpPr>
          <p:nvPr/>
        </p:nvSpPr>
        <p:spPr bwMode="auto">
          <a:xfrm>
            <a:off x="3361658" y="2969544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30"/>
          <p:cNvSpPr txBox="1">
            <a:spLocks noChangeArrowheads="1"/>
          </p:cNvSpPr>
          <p:nvPr/>
        </p:nvSpPr>
        <p:spPr bwMode="auto">
          <a:xfrm>
            <a:off x="3361658" y="2512344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Similarity?</a:t>
            </a:r>
          </a:p>
        </p:txBody>
      </p:sp>
      <p:sp>
        <p:nvSpPr>
          <p:cNvPr id="59399" name="Rectangle 31"/>
          <p:cNvSpPr>
            <a:spLocks noChangeArrowheads="1"/>
          </p:cNvSpPr>
          <p:nvPr/>
        </p:nvSpPr>
        <p:spPr bwMode="auto">
          <a:xfrm>
            <a:off x="427703" y="3952567"/>
            <a:ext cx="701449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  <p:sp>
        <p:nvSpPr>
          <p:cNvPr id="59400" name="Freeform 32" descr="5%"/>
          <p:cNvSpPr>
            <a:spLocks/>
          </p:cNvSpPr>
          <p:nvPr/>
        </p:nvSpPr>
        <p:spPr bwMode="auto">
          <a:xfrm rot="-5400000">
            <a:off x="1614615" y="2201988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Oval 33"/>
          <p:cNvSpPr>
            <a:spLocks noChangeArrowheads="1"/>
          </p:cNvSpPr>
          <p:nvPr/>
        </p:nvSpPr>
        <p:spPr bwMode="auto">
          <a:xfrm rot="-5400000">
            <a:off x="2904458" y="31219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Oval 34"/>
          <p:cNvSpPr>
            <a:spLocks noChangeArrowheads="1"/>
          </p:cNvSpPr>
          <p:nvPr/>
        </p:nvSpPr>
        <p:spPr bwMode="auto">
          <a:xfrm rot="-5400000">
            <a:off x="2828258" y="23599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3" name="Oval 35"/>
          <p:cNvSpPr>
            <a:spLocks noChangeArrowheads="1"/>
          </p:cNvSpPr>
          <p:nvPr/>
        </p:nvSpPr>
        <p:spPr bwMode="auto">
          <a:xfrm rot="-5400000">
            <a:off x="1990058" y="28171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4" name="Oval 36"/>
          <p:cNvSpPr>
            <a:spLocks noChangeArrowheads="1"/>
          </p:cNvSpPr>
          <p:nvPr/>
        </p:nvSpPr>
        <p:spPr bwMode="auto">
          <a:xfrm rot="-5400000">
            <a:off x="3055271" y="266315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5" name="Freeform 37" descr="5%"/>
          <p:cNvSpPr>
            <a:spLocks/>
          </p:cNvSpPr>
          <p:nvPr/>
        </p:nvSpPr>
        <p:spPr bwMode="auto">
          <a:xfrm rot="5400000" flipV="1">
            <a:off x="4504658" y="2055144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Oval 38"/>
          <p:cNvSpPr>
            <a:spLocks noChangeArrowheads="1"/>
          </p:cNvSpPr>
          <p:nvPr/>
        </p:nvSpPr>
        <p:spPr bwMode="auto">
          <a:xfrm rot="5400000" flipV="1">
            <a:off x="6028658" y="25123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7" name="Oval 39"/>
          <p:cNvSpPr>
            <a:spLocks noChangeArrowheads="1"/>
          </p:cNvSpPr>
          <p:nvPr/>
        </p:nvSpPr>
        <p:spPr bwMode="auto">
          <a:xfrm rot="5400000" flipV="1">
            <a:off x="4668171" y="251075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8" name="Oval 40"/>
          <p:cNvSpPr>
            <a:spLocks noChangeArrowheads="1"/>
          </p:cNvSpPr>
          <p:nvPr/>
        </p:nvSpPr>
        <p:spPr bwMode="auto">
          <a:xfrm rot="5400000" flipV="1">
            <a:off x="5190458" y="31219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9" name="Oval 41"/>
          <p:cNvSpPr>
            <a:spLocks noChangeArrowheads="1"/>
          </p:cNvSpPr>
          <p:nvPr/>
        </p:nvSpPr>
        <p:spPr bwMode="auto">
          <a:xfrm rot="5400000" flipV="1">
            <a:off x="5190458" y="21313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0" name="Text Box 42"/>
          <p:cNvSpPr txBox="1">
            <a:spLocks noChangeArrowheads="1"/>
          </p:cNvSpPr>
          <p:nvPr/>
        </p:nvSpPr>
        <p:spPr bwMode="auto">
          <a:xfrm>
            <a:off x="8333505" y="5095567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653259"/>
            <a:ext cx="8280400" cy="919161"/>
          </a:xfrm>
        </p:spPr>
        <p:txBody>
          <a:bodyPr/>
          <a:lstStyle/>
          <a:p>
            <a:r>
              <a:rPr lang="en-US" altLang="en-US" dirty="0"/>
              <a:t>How to Define Inter-Cluster Similarity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3402013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8248650" y="2124074"/>
            <a:ext cx="3429000" cy="3508375"/>
            <a:chOff x="3456" y="1440"/>
            <a:chExt cx="2160" cy="2210"/>
          </a:xfrm>
        </p:grpSpPr>
        <p:sp>
          <p:nvSpPr>
            <p:cNvPr id="6043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4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4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4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5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5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5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045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0421" name="Freeform 29" descr="5%"/>
          <p:cNvSpPr>
            <a:spLocks/>
          </p:cNvSpPr>
          <p:nvPr/>
        </p:nvSpPr>
        <p:spPr bwMode="auto">
          <a:xfrm rot="-5400000">
            <a:off x="1986757" y="2347118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Oval 30"/>
          <p:cNvSpPr>
            <a:spLocks noChangeArrowheads="1"/>
          </p:cNvSpPr>
          <p:nvPr/>
        </p:nvSpPr>
        <p:spPr bwMode="auto">
          <a:xfrm rot="-5400000">
            <a:off x="3276600" y="32670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Oval 31"/>
          <p:cNvSpPr>
            <a:spLocks noChangeArrowheads="1"/>
          </p:cNvSpPr>
          <p:nvPr/>
        </p:nvSpPr>
        <p:spPr bwMode="auto">
          <a:xfrm rot="-5400000">
            <a:off x="3200400" y="25050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4" name="Oval 32"/>
          <p:cNvSpPr>
            <a:spLocks noChangeArrowheads="1"/>
          </p:cNvSpPr>
          <p:nvPr/>
        </p:nvSpPr>
        <p:spPr bwMode="auto">
          <a:xfrm rot="-5400000">
            <a:off x="2362200" y="29622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33"/>
          <p:cNvSpPr>
            <a:spLocks noChangeArrowheads="1"/>
          </p:cNvSpPr>
          <p:nvPr/>
        </p:nvSpPr>
        <p:spPr bwMode="auto">
          <a:xfrm rot="-5400000">
            <a:off x="3427413" y="280828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Freeform 34" descr="5%"/>
          <p:cNvSpPr>
            <a:spLocks/>
          </p:cNvSpPr>
          <p:nvPr/>
        </p:nvSpPr>
        <p:spPr bwMode="auto">
          <a:xfrm rot="5400000" flipV="1">
            <a:off x="4876800" y="2200274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Oval 35"/>
          <p:cNvSpPr>
            <a:spLocks noChangeArrowheads="1"/>
          </p:cNvSpPr>
          <p:nvPr/>
        </p:nvSpPr>
        <p:spPr bwMode="auto">
          <a:xfrm rot="5400000" flipV="1">
            <a:off x="6400800" y="26574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36"/>
          <p:cNvSpPr>
            <a:spLocks noChangeArrowheads="1"/>
          </p:cNvSpPr>
          <p:nvPr/>
        </p:nvSpPr>
        <p:spPr bwMode="auto">
          <a:xfrm rot="5400000" flipV="1">
            <a:off x="5040313" y="265588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37"/>
          <p:cNvSpPr>
            <a:spLocks noChangeArrowheads="1"/>
          </p:cNvSpPr>
          <p:nvPr/>
        </p:nvSpPr>
        <p:spPr bwMode="auto">
          <a:xfrm rot="5400000" flipV="1">
            <a:off x="5562600" y="32670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0" name="Oval 38"/>
          <p:cNvSpPr>
            <a:spLocks noChangeArrowheads="1"/>
          </p:cNvSpPr>
          <p:nvPr/>
        </p:nvSpPr>
        <p:spPr bwMode="auto">
          <a:xfrm rot="5400000" flipV="1">
            <a:off x="5562600" y="22764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1" name="Line 39"/>
          <p:cNvSpPr>
            <a:spLocks noChangeShapeType="1"/>
          </p:cNvSpPr>
          <p:nvPr/>
        </p:nvSpPr>
        <p:spPr bwMode="auto">
          <a:xfrm flipV="1">
            <a:off x="3505200" y="2657474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40"/>
          <p:cNvSpPr txBox="1">
            <a:spLocks noChangeArrowheads="1"/>
          </p:cNvSpPr>
          <p:nvPr/>
        </p:nvSpPr>
        <p:spPr bwMode="auto">
          <a:xfrm>
            <a:off x="8705850" y="5400674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0433" name="Rectangle 41"/>
          <p:cNvSpPr>
            <a:spLocks noChangeArrowheads="1"/>
          </p:cNvSpPr>
          <p:nvPr/>
        </p:nvSpPr>
        <p:spPr bwMode="auto">
          <a:xfrm>
            <a:off x="423863" y="4257674"/>
            <a:ext cx="727233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00" y="1009957"/>
            <a:ext cx="8280400" cy="552450"/>
          </a:xfrm>
        </p:spPr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9763" y="3391874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8293100" y="1936955"/>
            <a:ext cx="3429000" cy="3508375"/>
            <a:chOff x="3456" y="1440"/>
            <a:chExt cx="2160" cy="2210"/>
          </a:xfrm>
        </p:grpSpPr>
        <p:sp>
          <p:nvSpPr>
            <p:cNvPr id="6145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7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8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148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1445" name="Freeform 29" descr="5%"/>
          <p:cNvSpPr>
            <a:spLocks/>
          </p:cNvSpPr>
          <p:nvPr/>
        </p:nvSpPr>
        <p:spPr bwMode="auto">
          <a:xfrm rot="-5400000">
            <a:off x="1732757" y="2336979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Oval 30"/>
          <p:cNvSpPr>
            <a:spLocks noChangeArrowheads="1"/>
          </p:cNvSpPr>
          <p:nvPr/>
        </p:nvSpPr>
        <p:spPr bwMode="auto">
          <a:xfrm rot="-5400000">
            <a:off x="3022600" y="32569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31"/>
          <p:cNvSpPr>
            <a:spLocks noChangeArrowheads="1"/>
          </p:cNvSpPr>
          <p:nvPr/>
        </p:nvSpPr>
        <p:spPr bwMode="auto">
          <a:xfrm rot="-5400000">
            <a:off x="2946400" y="24949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Oval 32"/>
          <p:cNvSpPr>
            <a:spLocks noChangeArrowheads="1"/>
          </p:cNvSpPr>
          <p:nvPr/>
        </p:nvSpPr>
        <p:spPr bwMode="auto">
          <a:xfrm rot="-5400000">
            <a:off x="2108200" y="29521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Oval 33"/>
          <p:cNvSpPr>
            <a:spLocks noChangeArrowheads="1"/>
          </p:cNvSpPr>
          <p:nvPr/>
        </p:nvSpPr>
        <p:spPr bwMode="auto">
          <a:xfrm rot="-5400000">
            <a:off x="3173413" y="279814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Freeform 34" descr="5%"/>
          <p:cNvSpPr>
            <a:spLocks/>
          </p:cNvSpPr>
          <p:nvPr/>
        </p:nvSpPr>
        <p:spPr bwMode="auto">
          <a:xfrm rot="5400000" flipV="1">
            <a:off x="4622800" y="2190135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Oval 35"/>
          <p:cNvSpPr>
            <a:spLocks noChangeArrowheads="1"/>
          </p:cNvSpPr>
          <p:nvPr/>
        </p:nvSpPr>
        <p:spPr bwMode="auto">
          <a:xfrm rot="5400000" flipV="1">
            <a:off x="6146800" y="26473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Oval 36"/>
          <p:cNvSpPr>
            <a:spLocks noChangeArrowheads="1"/>
          </p:cNvSpPr>
          <p:nvPr/>
        </p:nvSpPr>
        <p:spPr bwMode="auto">
          <a:xfrm rot="5400000" flipV="1">
            <a:off x="4786313" y="264574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3" name="Oval 37"/>
          <p:cNvSpPr>
            <a:spLocks noChangeArrowheads="1"/>
          </p:cNvSpPr>
          <p:nvPr/>
        </p:nvSpPr>
        <p:spPr bwMode="auto">
          <a:xfrm rot="5400000" flipV="1">
            <a:off x="5308600" y="32569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4" name="Oval 38"/>
          <p:cNvSpPr>
            <a:spLocks noChangeArrowheads="1"/>
          </p:cNvSpPr>
          <p:nvPr/>
        </p:nvSpPr>
        <p:spPr bwMode="auto">
          <a:xfrm rot="5400000" flipV="1">
            <a:off x="5308600" y="22663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5" name="Line 39"/>
          <p:cNvSpPr>
            <a:spLocks noChangeShapeType="1"/>
          </p:cNvSpPr>
          <p:nvPr/>
        </p:nvSpPr>
        <p:spPr bwMode="auto">
          <a:xfrm flipV="1">
            <a:off x="2184400" y="2723535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40"/>
          <p:cNvSpPr txBox="1">
            <a:spLocks noChangeArrowheads="1"/>
          </p:cNvSpPr>
          <p:nvPr/>
        </p:nvSpPr>
        <p:spPr bwMode="auto">
          <a:xfrm>
            <a:off x="8750300" y="521355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1457" name="Rectangle 41"/>
          <p:cNvSpPr>
            <a:spLocks noChangeArrowheads="1"/>
          </p:cNvSpPr>
          <p:nvPr/>
        </p:nvSpPr>
        <p:spPr bwMode="auto">
          <a:xfrm>
            <a:off x="912587" y="4029383"/>
            <a:ext cx="722096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3565</TotalTime>
  <Words>1629</Words>
  <Application>Microsoft Macintosh PowerPoint</Application>
  <PresentationFormat>Widescreen</PresentationFormat>
  <Paragraphs>386</Paragraphs>
  <Slides>34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Cambria Math</vt:lpstr>
      <vt:lpstr>Gill Sans MT</vt:lpstr>
      <vt:lpstr>Monotype Sorts</vt:lpstr>
      <vt:lpstr>Times New Roman</vt:lpstr>
      <vt:lpstr>Wingdings 2</vt:lpstr>
      <vt:lpstr>Dividend</vt:lpstr>
      <vt:lpstr>VISIO</vt:lpstr>
      <vt:lpstr>Visio</vt:lpstr>
      <vt:lpstr>MSPhotoEd.3</vt:lpstr>
      <vt:lpstr>clustering</vt:lpstr>
      <vt:lpstr>Clustering Algorithms</vt:lpstr>
      <vt:lpstr>Hierarchical Clustering </vt:lpstr>
      <vt:lpstr>Strengths of Hierarchical Clustering</vt:lpstr>
      <vt:lpstr>Hierarchical Clustering</vt:lpstr>
      <vt:lpstr>Hierarchical Clustering</vt:lpstr>
      <vt:lpstr>How to Define Inter-Cluster Distance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MIN or Single Link </vt:lpstr>
      <vt:lpstr>Hierarchical Clustering: MIN</vt:lpstr>
      <vt:lpstr>Pros and cons</vt:lpstr>
      <vt:lpstr>Hierarchical Clustering: Comparison</vt:lpstr>
      <vt:lpstr>Hierarchical Clustering:  Time and Space requirements</vt:lpstr>
      <vt:lpstr>Hierarchical Clustering:  Problems and Limitations</vt:lpstr>
      <vt:lpstr>Clustering Algorithms</vt:lpstr>
      <vt:lpstr>Density Based Clustering</vt:lpstr>
      <vt:lpstr>density-based algorithm: DBSCAN</vt:lpstr>
      <vt:lpstr>DBSCAN: Core, Border, and Noise Points</vt:lpstr>
      <vt:lpstr>DBSCAN: Core, Border and Noise Points</vt:lpstr>
      <vt:lpstr>DBSCAN Algorithm</vt:lpstr>
      <vt:lpstr>When DBSCAN Works Well</vt:lpstr>
      <vt:lpstr>When DBSCAN Does NOT Work Well</vt:lpstr>
      <vt:lpstr>When DBSCAN Does NOT Work Well</vt:lpstr>
      <vt:lpstr>DBSCAN: Determining ε and MinPts</vt:lpstr>
      <vt:lpstr>Cluster Validity </vt:lpstr>
      <vt:lpstr>Clusters found in Random Data</vt:lpstr>
      <vt:lpstr>Measures of Cluster Validity</vt:lpstr>
      <vt:lpstr>Unsupervised Measures: Cohesion and Separation</vt:lpstr>
      <vt:lpstr>Unsupervised Measures: Cohesion and Separation</vt:lpstr>
      <vt:lpstr>Unsupervised Measures: Cohesion and Separation</vt:lpstr>
      <vt:lpstr>Unsupervised Measures: Silhouette Coefficient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275</cp:revision>
  <dcterms:created xsi:type="dcterms:W3CDTF">2021-02-09T23:47:41Z</dcterms:created>
  <dcterms:modified xsi:type="dcterms:W3CDTF">2021-11-01T23:32:19Z</dcterms:modified>
</cp:coreProperties>
</file>