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notesMasterIdLst>
    <p:notesMasterId r:id="rId20"/>
  </p:notesMasterIdLst>
  <p:sldIdLst>
    <p:sldId id="291" r:id="rId2"/>
    <p:sldId id="305" r:id="rId3"/>
    <p:sldId id="286" r:id="rId4"/>
    <p:sldId id="287" r:id="rId5"/>
    <p:sldId id="288" r:id="rId6"/>
    <p:sldId id="289" r:id="rId7"/>
    <p:sldId id="290" r:id="rId8"/>
    <p:sldId id="296" r:id="rId9"/>
    <p:sldId id="297" r:id="rId10"/>
    <p:sldId id="306" r:id="rId11"/>
    <p:sldId id="299" r:id="rId12"/>
    <p:sldId id="302" r:id="rId13"/>
    <p:sldId id="298" r:id="rId14"/>
    <p:sldId id="301" r:id="rId15"/>
    <p:sldId id="300" r:id="rId16"/>
    <p:sldId id="282" r:id="rId17"/>
    <p:sldId id="283" r:id="rId18"/>
    <p:sldId id="294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37" autoAdjust="0"/>
    <p:restoredTop sz="94636" autoAdjust="0"/>
  </p:normalViewPr>
  <p:slideViewPr>
    <p:cSldViewPr>
      <p:cViewPr varScale="1">
        <p:scale>
          <a:sx n="88" d="100"/>
          <a:sy n="88" d="100"/>
        </p:scale>
        <p:origin x="119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A1DBDC4-F84B-4B3A-9BA0-F77140A66E90}" type="datetimeFigureOut">
              <a:rPr lang="en-US"/>
              <a:pPr/>
              <a:t>9/23/20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967494-5CD2-4A8C-BB45-7F1FAACBB45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98CA56-6208-4A5A-9D23-DDD25A18C2B3}" type="datetimeFigureOut">
              <a:rPr lang="en-US"/>
              <a:pPr/>
              <a:t>9/23/20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C813D3-63A3-4586-AFF0-087EB30636B5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4805B7-2B4A-43C9-B3C5-64F2C528AD69}" type="datetimeFigureOut">
              <a:rPr lang="en-US"/>
              <a:pPr/>
              <a:t>9/23/20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4A3B30-505A-4FCD-ACF4-CFA6B5C745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DCC2F5-5EE7-45BF-99F9-75890DB739B3}" type="datetimeFigureOut">
              <a:rPr lang="en-US"/>
              <a:pPr/>
              <a:t>9/23/20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B50D9E-22D0-4B86-B920-D454F0CA74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E976A5-1009-4436-9B8C-9835B82C0FBB}" type="datetimeFigureOut">
              <a:rPr lang="en-US"/>
              <a:pPr/>
              <a:t>9/23/20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32294-D00A-4A38-A2AF-17C9639E3286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8AA87E-C144-4B2A-81EA-9E72F880C0CA}" type="datetimeFigureOut">
              <a:rPr lang="en-US"/>
              <a:pPr/>
              <a:t>9/23/20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49C522-363C-4BDA-B40F-28B8DDE2E7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6C2420-2C3E-4748-8453-226F4817B4EC}" type="datetimeFigureOut">
              <a:rPr lang="en-US"/>
              <a:pPr/>
              <a:t>9/23/20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E82647-A9A6-48AB-8935-A84EC4822A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87ECFB-269A-4EB6-9175-6162B8DD08E6}" type="datetimeFigureOut">
              <a:rPr lang="en-US"/>
              <a:pPr/>
              <a:t>9/23/20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F0F85A-4597-4C73-AD72-988F112FEB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F75B6C-5D1D-40DC-9998-BF03558B319A}" type="datetimeFigureOut">
              <a:rPr lang="en-US"/>
              <a:pPr/>
              <a:t>9/23/20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20943A-C0EF-479C-8DFB-42AAF2D55B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19E438-5101-4170-AE07-87A782222B07}" type="datetimeFigureOut">
              <a:rPr lang="en-US"/>
              <a:pPr/>
              <a:t>9/23/20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35CAFF-2EAE-480C-B435-CA9013913D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66955D-1EC8-499F-9263-BF2FDD726013}" type="datetimeFigureOut">
              <a:rPr lang="en-US"/>
              <a:pPr/>
              <a:t>9/23/20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26C68-CF28-4E70-8F93-3D51105AC6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80152A-1D85-4AE3-AA4E-3962D2958CEE}" type="datetimeFigureOut">
              <a:rPr lang="en-US"/>
              <a:pPr/>
              <a:t>9/23/20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00C576-E642-4610-B9B7-5E22BFCC28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10932223-8D2A-4930-ACED-A722D6E87D91}" type="datetimeFigureOut">
              <a:rPr lang="en-US"/>
              <a:pPr/>
              <a:t>9/23/20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6B139522-AC6B-4AB7-870F-60081D8444A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  <p:sldLayoutId id="2147484081" r:id="rId9"/>
    <p:sldLayoutId id="2147484082" r:id="rId10"/>
    <p:sldLayoutId id="21474840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User Input Using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dirty="0"/>
              <a:t>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29200"/>
          </a:xfrm>
        </p:spPr>
        <p:txBody>
          <a:bodyPr/>
          <a:lstStyle/>
          <a:p>
            <a:r>
              <a:rPr lang="en-US" sz="2400" dirty="0"/>
              <a:t>The </a:t>
            </a:r>
            <a:r>
              <a:rPr lang="en-US" sz="2400" i="1" dirty="0"/>
              <a:t>extraction </a:t>
            </a:r>
            <a:r>
              <a:rPr lang="en-US" sz="2400" dirty="0"/>
              <a:t>operator (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2400" dirty="0"/>
              <a:t>) is a built-in operator</a:t>
            </a:r>
          </a:p>
          <a:p>
            <a:pPr lvl="1"/>
            <a:r>
              <a:rPr lang="en-US" dirty="0"/>
              <a:t>It retrieves characters from an </a:t>
            </a:r>
            <a:r>
              <a:rPr lang="en-US" i="1" dirty="0"/>
              <a:t>input stream</a:t>
            </a:r>
            <a:r>
              <a:rPr lang="en-US" dirty="0"/>
              <a:t> and stores their value in a variable</a:t>
            </a:r>
            <a:endParaRPr lang="en-US" i="1" dirty="0"/>
          </a:p>
          <a:p>
            <a:pPr lvl="1"/>
            <a:r>
              <a:rPr lang="en-US" dirty="0"/>
              <a:t>Like insertion, this requires using the </a:t>
            </a: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dirty="0"/>
              <a:t> library</a:t>
            </a:r>
          </a:p>
          <a:p>
            <a:r>
              <a:rPr lang="en-US" sz="2400" dirty="0"/>
              <a:t>The </a:t>
            </a:r>
            <a:r>
              <a:rPr lang="en-US" sz="24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2400" dirty="0"/>
              <a:t> library defines the type </a:t>
            </a:r>
            <a:r>
              <a:rPr lang="en-US" sz="24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istream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/>
              <a:t>(input stream)</a:t>
            </a:r>
          </a:p>
          <a:p>
            <a:pPr lvl="1"/>
            <a:r>
              <a:rPr lang="en-US" dirty="0"/>
              <a:t>Input streams move characters from an output device (the keyboard, a file, etc.) to the program</a:t>
            </a:r>
          </a:p>
          <a:p>
            <a:r>
              <a:rPr lang="en-US" sz="2400" dirty="0"/>
              <a:t>The </a:t>
            </a:r>
            <a:r>
              <a:rPr lang="en-US" sz="24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/>
              <a:t>library also declares the variable </a:t>
            </a:r>
            <a:r>
              <a:rPr lang="en-US" sz="24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cin</a:t>
            </a:r>
            <a:endParaRPr lang="en-US" sz="24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dirty="0"/>
              <a:t> is of type </a:t>
            </a: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istream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(i.e. </a:t>
            </a: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istream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dirty="0"/>
              <a:t>;)</a:t>
            </a:r>
          </a:p>
          <a:p>
            <a:pPr lvl="1"/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dirty="0"/>
              <a:t> reads characters typed into the black box on the screen</a:t>
            </a:r>
          </a:p>
        </p:txBody>
      </p:sp>
    </p:spTree>
    <p:extLst>
      <p:ext uri="{BB962C8B-B14F-4D97-AF65-F5344CB8AC3E}">
        <p14:creationId xmlns:p14="http://schemas.microsoft.com/office/powerpoint/2010/main" val="952039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Some Example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These functions are in the </a:t>
            </a:r>
            <a:r>
              <a:rPr lang="en-US" sz="24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2400" dirty="0"/>
              <a:t> library</a:t>
            </a:r>
          </a:p>
          <a:p>
            <a:pPr lvl="1"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000" dirty="0"/>
              <a:t> to use them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sz="2400" dirty="0"/>
              <a:t>To compute the square root of a number:</a:t>
            </a:r>
          </a:p>
          <a:p>
            <a:pPr lvl="1">
              <a:defRPr/>
            </a:pPr>
            <a:r>
              <a:rPr lang="en-US" sz="2000" dirty="0"/>
              <a:t>1 input (float), 1 output (float)</a:t>
            </a:r>
          </a:p>
          <a:p>
            <a:pPr lvl="1">
              <a:buFont typeface="Arial" charset="0"/>
              <a:buNone/>
              <a:defRPr/>
            </a:pPr>
            <a:endParaRPr lang="en-US" sz="2000" dirty="0"/>
          </a:p>
          <a:p>
            <a:pPr lvl="1">
              <a:buFont typeface="Arial" charset="0"/>
              <a:buNone/>
              <a:defRPr/>
            </a:pPr>
            <a:r>
              <a:rPr lang="en-US" sz="2000" dirty="0"/>
              <a:t>	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answer = </a:t>
            </a: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( 16.0 );</a:t>
            </a:r>
          </a:p>
          <a:p>
            <a:pPr lvl="1">
              <a:buFont typeface="Arial" charset="0"/>
              <a:buNone/>
              <a:defRPr/>
            </a:pPr>
            <a:endParaRPr lang="en-US" sz="20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400" dirty="0"/>
              <a:t>To compute the power function (</a:t>
            </a:r>
            <a:r>
              <a:rPr lang="en-US" sz="2400" dirty="0" err="1"/>
              <a:t>x</a:t>
            </a:r>
            <a:r>
              <a:rPr lang="en-US" sz="2400" baseline="30000" dirty="0" err="1"/>
              <a:t>y</a:t>
            </a:r>
            <a:r>
              <a:rPr lang="en-US" sz="2400" dirty="0"/>
              <a:t>)</a:t>
            </a:r>
          </a:p>
          <a:p>
            <a:pPr lvl="1">
              <a:defRPr/>
            </a:pPr>
            <a:r>
              <a:rPr lang="en-US" sz="2000" dirty="0"/>
              <a:t>2 inputs (float, </a:t>
            </a:r>
            <a:r>
              <a:rPr lang="en-US" sz="2000" dirty="0" err="1"/>
              <a:t>int</a:t>
            </a:r>
            <a:r>
              <a:rPr lang="en-US" sz="2000" dirty="0"/>
              <a:t>), 1 output (float)</a:t>
            </a:r>
          </a:p>
          <a:p>
            <a:pPr lvl="1">
              <a:buNone/>
              <a:defRPr/>
            </a:pPr>
            <a:endParaRPr lang="en-US" sz="2000" dirty="0"/>
          </a:p>
          <a:p>
            <a:pPr lvl="1">
              <a:buNone/>
              <a:defRPr/>
            </a:pPr>
            <a:r>
              <a:rPr lang="en-US" sz="2000" dirty="0"/>
              <a:t>	</a:t>
            </a: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( 2.0, 3 );</a:t>
            </a:r>
          </a:p>
          <a:p>
            <a:pPr lvl="1">
              <a:buNone/>
              <a:defRPr/>
            </a:pPr>
            <a:endParaRPr lang="en-US" sz="20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138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Back to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/>
              <a:t>Because the extraction operator reads data separated by whitespace, it cannot read a string with whitespace in it</a:t>
            </a:r>
          </a:p>
          <a:p>
            <a:pPr lvl="1" eaLnBrk="1" hangingPunct="1">
              <a:defRPr/>
            </a:pPr>
            <a:r>
              <a:rPr lang="en-US" sz="2000" dirty="0">
                <a:cs typeface="Courier New" pitchFamily="49" charset="0"/>
              </a:rPr>
              <a:t>Given the code:</a:t>
            </a:r>
            <a:endParaRPr lang="en-US" sz="20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string s;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&gt;&gt; s;</a:t>
            </a:r>
            <a:endParaRPr lang="en-US" sz="2000" dirty="0"/>
          </a:p>
          <a:p>
            <a:pPr lvl="1" eaLnBrk="1" hangingPunct="1">
              <a:defRPr/>
            </a:pPr>
            <a:r>
              <a:rPr lang="en-US" sz="2000" dirty="0"/>
              <a:t>If the user types “University of Texas”</a:t>
            </a:r>
          </a:p>
        </p:txBody>
      </p:sp>
    </p:spTree>
    <p:extLst>
      <p:ext uri="{BB962C8B-B14F-4D97-AF65-F5344CB8AC3E}">
        <p14:creationId xmlns:p14="http://schemas.microsoft.com/office/powerpoint/2010/main" val="1400535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Back to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/>
              <a:t>Because the extraction operator reads data separated by whitespace, it cannot read a string with whitespace in it</a:t>
            </a:r>
          </a:p>
          <a:p>
            <a:pPr lvl="1" eaLnBrk="1" hangingPunct="1">
              <a:defRPr/>
            </a:pPr>
            <a:r>
              <a:rPr lang="en-US" sz="2000" dirty="0">
                <a:cs typeface="Courier New" pitchFamily="49" charset="0"/>
              </a:rPr>
              <a:t>Given the code:</a:t>
            </a:r>
            <a:endParaRPr lang="en-US" sz="20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string s;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&gt;&gt; s;</a:t>
            </a:r>
            <a:endParaRPr lang="en-US" sz="2000" dirty="0"/>
          </a:p>
          <a:p>
            <a:pPr lvl="1" eaLnBrk="1" hangingPunct="1">
              <a:defRPr/>
            </a:pPr>
            <a:r>
              <a:rPr lang="en-US" sz="2000" dirty="0"/>
              <a:t>If the user types “University of Texas”</a:t>
            </a:r>
          </a:p>
          <a:p>
            <a:pPr lvl="1" eaLnBrk="1" hangingPunct="1"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2000" dirty="0"/>
              <a:t> will contain the string “University”</a:t>
            </a:r>
          </a:p>
        </p:txBody>
      </p:sp>
    </p:spTree>
    <p:extLst>
      <p:ext uri="{BB962C8B-B14F-4D97-AF65-F5344CB8AC3E}">
        <p14:creationId xmlns:p14="http://schemas.microsoft.com/office/powerpoint/2010/main" val="2876154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To read strings with spaces in them, we use the function </a:t>
            </a: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 eaLnBrk="1" hangingPunct="1">
              <a:defRPr/>
            </a:pPr>
            <a:r>
              <a:rPr lang="en-US" dirty="0"/>
              <a:t>Takes two arguments (just like extraction):</a:t>
            </a:r>
          </a:p>
          <a:p>
            <a:pPr lvl="2" eaLnBrk="1" hangingPunct="1">
              <a:defRPr/>
            </a:pPr>
            <a:r>
              <a:rPr lang="en-US" dirty="0"/>
              <a:t>The input stream to read from</a:t>
            </a:r>
          </a:p>
          <a:p>
            <a:pPr lvl="2" eaLnBrk="1" hangingPunct="1">
              <a:defRPr/>
            </a:pPr>
            <a:r>
              <a:rPr lang="en-US" dirty="0"/>
              <a:t>The (string) variable to store in</a:t>
            </a:r>
          </a:p>
          <a:p>
            <a:pPr lvl="2" eaLnBrk="1" hangingPunct="1">
              <a:buNone/>
              <a:defRPr/>
            </a:pP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istreamVar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strVar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);</a:t>
            </a:r>
            <a:endParaRPr lang="en-US" dirty="0"/>
          </a:p>
          <a:p>
            <a:pPr lvl="1" eaLnBrk="1" hangingPunct="1">
              <a:defRPr/>
            </a:pPr>
            <a:r>
              <a:rPr lang="en-US" dirty="0"/>
              <a:t>Reads all characters until the end of the line</a:t>
            </a:r>
          </a:p>
          <a:p>
            <a:pPr lvl="2" eaLnBrk="1" hangingPunct="1">
              <a:defRPr/>
            </a:pPr>
            <a:r>
              <a:rPr lang="en-US" dirty="0"/>
              <a:t>Stores the resulting string in the string variable</a:t>
            </a:r>
          </a:p>
          <a:p>
            <a:pPr lvl="1" eaLnBrk="1" hangingPunct="1">
              <a:defRPr/>
            </a:pPr>
            <a:r>
              <a:rPr lang="en-US" dirty="0"/>
              <a:t>Evaluates to the stream that was read from</a:t>
            </a:r>
          </a:p>
          <a:p>
            <a:pPr lvl="2" eaLnBrk="1" hangingPunct="1">
              <a:defRPr/>
            </a:pPr>
            <a:r>
              <a:rPr lang="en-US" dirty="0"/>
              <a:t>To support chaining, but the task (reading) is the main point</a:t>
            </a:r>
          </a:p>
        </p:txBody>
      </p:sp>
    </p:spTree>
    <p:extLst>
      <p:ext uri="{BB962C8B-B14F-4D97-AF65-F5344CB8AC3E}">
        <p14:creationId xmlns:p14="http://schemas.microsoft.com/office/powerpoint/2010/main" val="1938515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800" dirty="0"/>
              <a:t> can also take three arguments</a:t>
            </a:r>
          </a:p>
          <a:p>
            <a:pPr lvl="1" eaLnBrk="1" hangingPunct="1">
              <a:defRPr/>
            </a:pPr>
            <a:r>
              <a:rPr lang="en-US" dirty="0"/>
              <a:t>The input stream to read from</a:t>
            </a:r>
          </a:p>
          <a:p>
            <a:pPr lvl="1" eaLnBrk="1" hangingPunct="1">
              <a:defRPr/>
            </a:pPr>
            <a:r>
              <a:rPr lang="en-US" dirty="0"/>
              <a:t>The (string) variable to store in</a:t>
            </a:r>
          </a:p>
          <a:p>
            <a:pPr lvl="1" eaLnBrk="1" hangingPunct="1">
              <a:defRPr/>
            </a:pPr>
            <a:r>
              <a:rPr lang="en-US" dirty="0"/>
              <a:t>A </a:t>
            </a:r>
            <a:r>
              <a:rPr lang="en-US" i="1" dirty="0"/>
              <a:t>delimiting</a:t>
            </a:r>
            <a:r>
              <a:rPr lang="en-US" dirty="0"/>
              <a:t> character</a:t>
            </a:r>
          </a:p>
          <a:p>
            <a:pPr lvl="1" eaLnBrk="1" hangingPunct="1">
              <a:buNone/>
              <a:defRPr/>
            </a:pP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istreamVar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strVar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delim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);</a:t>
            </a:r>
            <a:endParaRPr lang="en-US" sz="2800" dirty="0"/>
          </a:p>
          <a:p>
            <a:pPr eaLnBrk="1" hangingPunct="1">
              <a:defRPr/>
            </a:pPr>
            <a:r>
              <a:rPr lang="en-US" dirty="0"/>
              <a:t>This version</a:t>
            </a:r>
            <a:r>
              <a:rPr lang="en-US" sz="2800" dirty="0"/>
              <a:t> reads until it reaches the specified delimiting character</a:t>
            </a:r>
          </a:p>
          <a:p>
            <a:pPr lvl="1" eaLnBrk="1" hangingPunct="1">
              <a:defRPr/>
            </a:pPr>
            <a:r>
              <a:rPr lang="en-US" sz="2400" dirty="0">
                <a:cs typeface="Courier New" pitchFamily="49" charset="0"/>
              </a:rPr>
              <a:t>If the delimiter is </a:t>
            </a:r>
            <a:r>
              <a:rPr lang="en-US" sz="2400" dirty="0">
                <a:solidFill>
                  <a:schemeClr val="accent4"/>
                </a:solidFill>
                <a:cs typeface="Courier New" pitchFamily="49" charset="0"/>
              </a:rPr>
              <a:t>‘\n’</a:t>
            </a:r>
            <a:r>
              <a:rPr lang="en-US" sz="2400" dirty="0">
                <a:cs typeface="Courier New" pitchFamily="49" charset="0"/>
              </a:rPr>
              <a:t>, it reads to the end of the line</a:t>
            </a:r>
            <a:endParaRPr lang="en-US" sz="2400" dirty="0"/>
          </a:p>
          <a:p>
            <a:pPr eaLnBrk="1" hangingPunct="1">
              <a:buFont typeface="Arial" charset="0"/>
              <a:buNone/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4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istreamVar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strVar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, ‘\n’ );</a:t>
            </a:r>
          </a:p>
          <a:p>
            <a:pPr eaLnBrk="1" hangingPunct="1">
              <a:buFont typeface="Arial" charset="0"/>
              <a:buNone/>
              <a:defRPr/>
            </a:pPr>
            <a:endParaRPr lang="en-US" sz="24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607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</a:rPr>
              <a:t>cin.ignore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The function </a:t>
            </a:r>
            <a:r>
              <a:rPr lang="en-US" dirty="0" err="1">
                <a:solidFill>
                  <a:schemeClr val="accent4"/>
                </a:solidFill>
                <a:latin typeface="Courier New" pitchFamily="49" charset="0"/>
              </a:rPr>
              <a:t>cin.ignore</a:t>
            </a:r>
            <a:endParaRPr lang="en-US" dirty="0">
              <a:solidFill>
                <a:schemeClr val="accent4"/>
              </a:solidFill>
              <a:latin typeface="Courier New" pitchFamily="49" charset="0"/>
            </a:endParaRPr>
          </a:p>
          <a:p>
            <a:pPr lvl="1" eaLnBrk="1" hangingPunct="1">
              <a:defRPr/>
            </a:pPr>
            <a:r>
              <a:rPr lang="en-US" dirty="0"/>
              <a:t>The “.” is class syntax, which we’ll discuss later in the course</a:t>
            </a:r>
          </a:p>
          <a:p>
            <a:pPr lvl="2" eaLnBrk="1" hangingPunct="1">
              <a:defRPr/>
            </a:pPr>
            <a:r>
              <a:rPr lang="en-US" dirty="0"/>
              <a:t>Just memorize for now</a:t>
            </a:r>
          </a:p>
          <a:p>
            <a:pPr lvl="1" eaLnBrk="1" hangingPunct="1">
              <a:defRPr/>
            </a:pPr>
            <a:r>
              <a:rPr lang="en-US" dirty="0"/>
              <a:t>Takes two arguments:</a:t>
            </a:r>
          </a:p>
          <a:p>
            <a:pPr lvl="2" eaLnBrk="1" hangingPunct="1">
              <a:defRPr/>
            </a:pPr>
            <a:r>
              <a:rPr lang="en-US" dirty="0"/>
              <a:t>The number of characters to ignore</a:t>
            </a:r>
          </a:p>
          <a:p>
            <a:pPr lvl="2" eaLnBrk="1" hangingPunct="1">
              <a:defRPr/>
            </a:pPr>
            <a:r>
              <a:rPr lang="en-US" dirty="0"/>
              <a:t>A delimiting character</a:t>
            </a:r>
          </a:p>
          <a:p>
            <a:pPr lvl="1" eaLnBrk="1" hangingPunct="1">
              <a:defRPr/>
            </a:pPr>
            <a:r>
              <a:rPr lang="en-US" dirty="0"/>
              <a:t>Reads and discards the specified number of characters</a:t>
            </a:r>
          </a:p>
          <a:p>
            <a:pPr lvl="2" eaLnBrk="1" hangingPunct="1">
              <a:defRPr/>
            </a:pPr>
            <a:r>
              <a:rPr lang="en-US" dirty="0"/>
              <a:t>Unless it reaches the delimiter first</a:t>
            </a:r>
          </a:p>
          <a:p>
            <a:pPr lvl="1" eaLnBrk="1" hangingPunct="1">
              <a:defRPr/>
            </a:pPr>
            <a:r>
              <a:rPr lang="en-US" dirty="0"/>
              <a:t>Evaluates to the stream that was read from</a:t>
            </a:r>
          </a:p>
          <a:p>
            <a:pPr lvl="2" eaLnBrk="1" hangingPunct="1">
              <a:defRPr/>
            </a:pPr>
            <a:r>
              <a:rPr lang="en-US" dirty="0"/>
              <a:t>To support chaining, but the task (reading) is the main point</a:t>
            </a:r>
          </a:p>
          <a:p>
            <a:pPr lvl="2" eaLnBrk="1" hangingPunct="1">
              <a:defRPr/>
            </a:pPr>
            <a:endParaRPr lang="en-US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227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Input Failure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Things can go wrong during execution</a:t>
            </a:r>
          </a:p>
          <a:p>
            <a:pPr eaLnBrk="1" hangingPunct="1"/>
            <a:r>
              <a:rPr lang="en-US"/>
              <a:t>If input data does not match corresponding variables, program may run into problems</a:t>
            </a:r>
          </a:p>
          <a:p>
            <a:pPr eaLnBrk="1" hangingPunct="1"/>
            <a:r>
              <a:rPr lang="en-US"/>
              <a:t>Trying to read a letter into an </a:t>
            </a:r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int</a:t>
            </a:r>
            <a:r>
              <a:rPr lang="en-US"/>
              <a:t> or </a:t>
            </a:r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double</a:t>
            </a:r>
            <a:r>
              <a:rPr lang="en-US"/>
              <a:t> variable will result in an input failure</a:t>
            </a:r>
          </a:p>
          <a:p>
            <a:pPr eaLnBrk="1" hangingPunct="1"/>
            <a:r>
              <a:rPr lang="en-US"/>
              <a:t>If an error occurs when reading data</a:t>
            </a:r>
          </a:p>
          <a:p>
            <a:pPr lvl="1" eaLnBrk="1" hangingPunct="1"/>
            <a:r>
              <a:rPr lang="en-US"/>
              <a:t>Input stream enters the fail state</a:t>
            </a:r>
          </a:p>
        </p:txBody>
      </p:sp>
    </p:spTree>
    <p:extLst>
      <p:ext uri="{BB962C8B-B14F-4D97-AF65-F5344CB8AC3E}">
        <p14:creationId xmlns:p14="http://schemas.microsoft.com/office/powerpoint/2010/main" val="871754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The </a:t>
            </a:r>
            <a:r>
              <a:rPr lang="en-US">
                <a:latin typeface="Courier New" pitchFamily="49" charset="0"/>
              </a:rPr>
              <a:t>clear</a:t>
            </a:r>
            <a:r>
              <a:rPr lang="en-US"/>
              <a:t> Function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Once in a fail state, all further I/O statements using that stream are ignored </a:t>
            </a:r>
          </a:p>
          <a:p>
            <a:pPr eaLnBrk="1" hangingPunct="1"/>
            <a:r>
              <a:rPr lang="en-US" dirty="0"/>
              <a:t>The program continues to execute with whatever values are stored in variables </a:t>
            </a:r>
          </a:p>
          <a:p>
            <a:pPr lvl="1" eaLnBrk="1" hangingPunct="1"/>
            <a:r>
              <a:rPr lang="en-US" dirty="0"/>
              <a:t>This causes incorrect results</a:t>
            </a:r>
          </a:p>
          <a:p>
            <a:pPr eaLnBrk="1" hangingPunct="1"/>
            <a:r>
              <a:rPr lang="en-US" dirty="0"/>
              <a:t>The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</a:rPr>
              <a:t>clear</a:t>
            </a:r>
            <a:r>
              <a:rPr lang="en-US" dirty="0"/>
              <a:t> function restores input stream to a working state</a:t>
            </a:r>
          </a:p>
          <a:p>
            <a:pPr lvl="1" eaLnBrk="1" hangingPunct="1">
              <a:buNone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cin.clear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en-US" dirty="0"/>
          </a:p>
          <a:p>
            <a:pPr lvl="1" eaLnBrk="1" hangingPunct="1"/>
            <a:r>
              <a:rPr lang="en-US" dirty="0"/>
              <a:t>However, it does not remove the characters that caused the error from the input stream</a:t>
            </a:r>
          </a:p>
        </p:txBody>
      </p:sp>
    </p:spTree>
    <p:extLst>
      <p:ext uri="{BB962C8B-B14F-4D97-AF65-F5344CB8AC3E}">
        <p14:creationId xmlns:p14="http://schemas.microsoft.com/office/powerpoint/2010/main" val="2911918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>
              <a:defRPr/>
            </a:pPr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x, y;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pPr>
              <a:buFont typeface="Arial" charset="0"/>
              <a:buNone/>
              <a:defRPr/>
            </a:pPr>
            <a:endParaRPr lang="en-US" sz="2000" dirty="0"/>
          </a:p>
          <a:p>
            <a:pPr>
              <a:buFont typeface="Arial" charset="0"/>
              <a:buNone/>
              <a:defRPr/>
            </a:pPr>
            <a:r>
              <a:rPr lang="en-US" sz="2000" dirty="0"/>
              <a:t>For the input: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13 28 D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14 E 98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A B 56</a:t>
            </a:r>
          </a:p>
          <a:p>
            <a:pPr>
              <a:buFont typeface="Arial" charset="0"/>
              <a:buNone/>
              <a:defRPr/>
            </a:pPr>
            <a:endParaRPr lang="en-US" sz="2000" dirty="0"/>
          </a:p>
          <a:p>
            <a:pPr>
              <a:buFont typeface="Arial" charset="0"/>
              <a:buNone/>
              <a:defRPr/>
            </a:pPr>
            <a:r>
              <a:rPr lang="en-US" sz="2000" dirty="0"/>
              <a:t>What are the values of 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/>
              <a:t> and 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sz="2000" dirty="0"/>
              <a:t> after:</a:t>
            </a:r>
          </a:p>
          <a:p>
            <a:pPr marL="514350" indent="-514350">
              <a:buFont typeface="+mj-lt"/>
              <a:buAutoNum type="alphaLcPeriod" startAt="6"/>
              <a:defRPr/>
            </a:pP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, line, ‘8’ );</a:t>
            </a:r>
          </a:p>
          <a:p>
            <a:pPr marL="514350" indent="-514350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cin.ignore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( 50, ‘\n’ );</a:t>
            </a:r>
          </a:p>
          <a:p>
            <a:pPr marL="514350" indent="-514350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&gt;&gt; x;</a:t>
            </a:r>
          </a:p>
          <a:p>
            <a:pPr marL="514350" indent="-514350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cin.ignore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( 50, ‘E’ );</a:t>
            </a:r>
          </a:p>
          <a:p>
            <a:pPr marL="514350" indent="-514350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&gt;&gt; y;</a:t>
            </a:r>
          </a:p>
        </p:txBody>
      </p:sp>
    </p:spTree>
    <p:extLst>
      <p:ext uri="{BB962C8B-B14F-4D97-AF65-F5344CB8AC3E}">
        <p14:creationId xmlns:p14="http://schemas.microsoft.com/office/powerpoint/2010/main" val="2793274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r>
              <a:rPr lang="en-US" dirty="0"/>
              <a:t>A stream handles characters in </a:t>
            </a:r>
            <a:r>
              <a:rPr lang="en-US" i="1" dirty="0"/>
              <a:t>sequential order</a:t>
            </a:r>
          </a:p>
          <a:p>
            <a:pPr lvl="1"/>
            <a:r>
              <a:rPr lang="en-US" dirty="0"/>
              <a:t>E.g. Characters output to the screen in order</a:t>
            </a:r>
          </a:p>
          <a:p>
            <a:r>
              <a:rPr lang="en-US" dirty="0"/>
              <a:t>A program gets characters from an input stream</a:t>
            </a:r>
          </a:p>
          <a:p>
            <a:pPr lvl="1"/>
            <a:r>
              <a:rPr lang="en-US" dirty="0"/>
              <a:t>In the order they are typed by the user</a:t>
            </a:r>
          </a:p>
          <a:p>
            <a:pPr lvl="1"/>
            <a:r>
              <a:rPr lang="en-US" dirty="0"/>
              <a:t>The program can only get one character at a time</a:t>
            </a:r>
          </a:p>
          <a:p>
            <a:pPr lvl="2"/>
            <a:r>
              <a:rPr lang="en-US" dirty="0"/>
              <a:t>It can get remove it from the stream or not</a:t>
            </a:r>
          </a:p>
          <a:p>
            <a:r>
              <a:rPr lang="en-US" dirty="0"/>
              <a:t>The </a:t>
            </a:r>
            <a:r>
              <a:rPr lang="en-US" dirty="0" err="1"/>
              <a:t>cin</a:t>
            </a:r>
            <a:r>
              <a:rPr lang="en-US" dirty="0"/>
              <a:t> </a:t>
            </a:r>
            <a:r>
              <a:rPr lang="en-US" dirty="0" err="1"/>
              <a:t>iostream</a:t>
            </a:r>
            <a:r>
              <a:rPr lang="en-US" dirty="0"/>
              <a:t> </a:t>
            </a:r>
            <a:r>
              <a:rPr lang="en-US" i="1" dirty="0"/>
              <a:t>only</a:t>
            </a:r>
            <a:r>
              <a:rPr lang="en-US" dirty="0"/>
              <a:t> sends characters when the user presses the return key</a:t>
            </a:r>
          </a:p>
          <a:p>
            <a:r>
              <a:rPr lang="en-US" dirty="0"/>
              <a:t>Working at the level of individual characters is tedious and error-prone</a:t>
            </a:r>
          </a:p>
          <a:p>
            <a:pPr lvl="1"/>
            <a:r>
              <a:rPr lang="en-US" dirty="0"/>
              <a:t>The extraction operator (&lt;&lt;) provides a higher level of abstraction for you to work with</a:t>
            </a:r>
          </a:p>
        </p:txBody>
      </p:sp>
    </p:spTree>
    <p:extLst>
      <p:ext uri="{BB962C8B-B14F-4D97-AF65-F5344CB8AC3E}">
        <p14:creationId xmlns:p14="http://schemas.microsoft.com/office/powerpoint/2010/main" val="1364072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/>
          <a:lstStyle/>
          <a:p>
            <a:r>
              <a:rPr lang="en-US" dirty="0"/>
              <a:t>Using built-in types and operators we can do a number of basic, important operations</a:t>
            </a:r>
          </a:p>
          <a:p>
            <a:pPr lvl="1"/>
            <a:r>
              <a:rPr lang="en-US" dirty="0"/>
              <a:t>Declare variables</a:t>
            </a:r>
          </a:p>
          <a:p>
            <a:pPr lvl="1"/>
            <a:r>
              <a:rPr lang="en-US" dirty="0"/>
              <a:t>Store and retrieve data</a:t>
            </a:r>
          </a:p>
          <a:p>
            <a:pPr lvl="1"/>
            <a:r>
              <a:rPr lang="en-US" dirty="0"/>
              <a:t>Arithmetic</a:t>
            </a:r>
          </a:p>
          <a:p>
            <a:r>
              <a:rPr lang="en-US" dirty="0"/>
              <a:t>To do more, we use </a:t>
            </a:r>
            <a:r>
              <a:rPr lang="en-US" i="1" dirty="0"/>
              <a:t>libraries</a:t>
            </a:r>
          </a:p>
          <a:p>
            <a:pPr lvl="1"/>
            <a:r>
              <a:rPr lang="en-US" dirty="0"/>
              <a:t>A library is a set of functions, operators and types written and packaged for other programs to use</a:t>
            </a:r>
          </a:p>
          <a:p>
            <a:pPr lvl="1"/>
            <a:r>
              <a:rPr lang="en-US" dirty="0"/>
              <a:t>Libraries allow programs to do important things like print out to the screen, accept user input and advanced math</a:t>
            </a:r>
          </a:p>
          <a:p>
            <a:pPr lvl="1"/>
            <a:r>
              <a:rPr lang="en-US" dirty="0"/>
              <a:t>Other libraries allow your program to send email, talk over a network or show images and play sounds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Printing Using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dirty="0"/>
              <a:t>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410200"/>
          </a:xfrm>
        </p:spPr>
        <p:txBody>
          <a:bodyPr/>
          <a:lstStyle/>
          <a:p>
            <a:r>
              <a:rPr lang="en-US" dirty="0"/>
              <a:t>The insertion operator (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dirty="0"/>
              <a:t>) is a built-in operator</a:t>
            </a:r>
          </a:p>
          <a:p>
            <a:pPr lvl="1"/>
            <a:r>
              <a:rPr lang="en-US" dirty="0"/>
              <a:t>However, it needs to know where to print to</a:t>
            </a:r>
          </a:p>
          <a:p>
            <a:pPr lvl="1"/>
            <a:r>
              <a:rPr lang="en-US" dirty="0"/>
              <a:t>Those printable “locations” are not built-in</a:t>
            </a:r>
          </a:p>
          <a:p>
            <a:r>
              <a:rPr lang="en-US" dirty="0"/>
              <a:t>The </a:t>
            </a: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library defines the type </a:t>
            </a: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(output stream)</a:t>
            </a:r>
          </a:p>
          <a:p>
            <a:pPr lvl="1"/>
            <a:r>
              <a:rPr lang="en-US" dirty="0"/>
              <a:t>Output streams move characters from the program to an output device (the screen, a file, etc.)</a:t>
            </a:r>
          </a:p>
          <a:p>
            <a:pPr lvl="1"/>
            <a:r>
              <a:rPr lang="en-US" dirty="0"/>
              <a:t>Characters are sent one-by-one in fixed order</a:t>
            </a:r>
          </a:p>
          <a:p>
            <a:r>
              <a:rPr lang="en-US" dirty="0"/>
              <a:t>The </a:t>
            </a: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library also declares the variable </a:t>
            </a: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cout</a:t>
            </a:r>
            <a:endParaRPr lang="en-US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is of type </a:t>
            </a: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(i.e. </a:t>
            </a: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/>
              <a:t>;)</a:t>
            </a:r>
          </a:p>
          <a:p>
            <a:pPr lvl="1"/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puts characters on the screen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dirty="0"/>
              <a:t> Directive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/>
          <a:lstStyle/>
          <a:p>
            <a:r>
              <a:rPr lang="en-US" dirty="0"/>
              <a:t>In order to use a library, you must tell the program to </a:t>
            </a:r>
            <a:r>
              <a:rPr lang="en-US" i="1" dirty="0"/>
              <a:t>include</a:t>
            </a:r>
            <a:r>
              <a:rPr lang="en-US" dirty="0"/>
              <a:t> its </a:t>
            </a:r>
            <a:r>
              <a:rPr lang="en-US" i="1" dirty="0"/>
              <a:t>header file</a:t>
            </a:r>
          </a:p>
          <a:p>
            <a:r>
              <a:rPr lang="en-US" dirty="0"/>
              <a:t>The syntax for including </a:t>
            </a: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dirty="0"/>
              <a:t> is:</a:t>
            </a:r>
          </a:p>
          <a:p>
            <a:pPr lvl="1"/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/>
              <a:t>Notice that it does not have a semi-colon at the end</a:t>
            </a:r>
          </a:p>
          <a:p>
            <a:pPr lvl="2"/>
            <a:r>
              <a:rPr lang="en-US" dirty="0"/>
              <a:t>This is because it’s not a C++ statement</a:t>
            </a:r>
          </a:p>
          <a:p>
            <a:pPr lvl="2"/>
            <a:r>
              <a:rPr lang="en-US" dirty="0"/>
              <a:t>It is a </a:t>
            </a:r>
            <a:r>
              <a:rPr lang="en-US" i="1" dirty="0"/>
              <a:t>preprocessor directive </a:t>
            </a:r>
            <a:r>
              <a:rPr lang="en-US" dirty="0"/>
              <a:t>that makes the preprocessor insert the contents of the specified header file at that point</a:t>
            </a:r>
          </a:p>
          <a:p>
            <a:pPr lvl="1"/>
            <a:r>
              <a:rPr lang="en-US" dirty="0"/>
              <a:t>The angle braces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&lt;&gt;</a:t>
            </a:r>
            <a:r>
              <a:rPr lang="en-US" dirty="0"/>
              <a:t> indicate this is a standard library</a:t>
            </a:r>
          </a:p>
          <a:p>
            <a:r>
              <a:rPr lang="en-US" dirty="0"/>
              <a:t>Once the header file is included, you can use the types, variables, functions and operators in the library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using namespace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/>
          <a:lstStyle/>
          <a:p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is declared in the standard (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dirty="0"/>
              <a:t>) namespace</a:t>
            </a:r>
          </a:p>
          <a:p>
            <a:pPr lvl="1"/>
            <a:r>
              <a:rPr lang="en-US" dirty="0"/>
              <a:t>Its full name is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std::</a:t>
            </a: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cout</a:t>
            </a:r>
            <a:endParaRPr lang="en-US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This helps prevent programs and libraries trying to use the same names for things</a:t>
            </a:r>
          </a:p>
          <a:p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pPr lvl="1"/>
            <a:r>
              <a:rPr lang="en-US" dirty="0"/>
              <a:t>This statement tells the program to always look for things in the std namespace</a:t>
            </a:r>
          </a:p>
          <a:p>
            <a:pPr lvl="1"/>
            <a:r>
              <a:rPr lang="en-US" dirty="0"/>
              <a:t>Keeps you from having to specific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std::</a:t>
            </a:r>
            <a:r>
              <a:rPr lang="en-US" dirty="0"/>
              <a:t> all the time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library defines the constant </a:t>
            </a: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endl</a:t>
            </a:r>
            <a:endParaRPr lang="en-US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This constant is equivalent to a newline or return</a:t>
            </a:r>
          </a:p>
          <a:p>
            <a:r>
              <a:rPr lang="en-US" dirty="0"/>
              <a:t>Thus, you tell the computer to print a newline with:</a:t>
            </a:r>
          </a:p>
          <a:p>
            <a:pPr lvl="1">
              <a:buNone/>
            </a:pP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dirty="0"/>
          </a:p>
          <a:p>
            <a:r>
              <a:rPr lang="en-US" dirty="0"/>
              <a:t>You can also use character escape notation:</a:t>
            </a:r>
          </a:p>
          <a:p>
            <a:pPr lvl="1">
              <a:buNone/>
            </a:pP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&lt;&lt; ‘\n’;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Input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extraction operator (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dirty="0"/>
              <a:t>) is one way to read characters from an input stream like </a:t>
            </a: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cin</a:t>
            </a:r>
            <a:endParaRPr lang="en-US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cs typeface="Courier New" pitchFamily="49" charset="0"/>
              </a:rPr>
              <a:t>It provides a powerful way to get individual pieces of data (integers, </a:t>
            </a:r>
            <a:r>
              <a:rPr lang="en-US" dirty="0" err="1">
                <a:cs typeface="Courier New" pitchFamily="49" charset="0"/>
              </a:rPr>
              <a:t>reals</a:t>
            </a:r>
            <a:r>
              <a:rPr lang="en-US" dirty="0">
                <a:cs typeface="Courier New" pitchFamily="49" charset="0"/>
              </a:rPr>
              <a:t>, chars, strings) separated by spaces</a:t>
            </a:r>
          </a:p>
          <a:p>
            <a:pPr lvl="1"/>
            <a:r>
              <a:rPr lang="en-US" dirty="0">
                <a:cs typeface="Courier New" pitchFamily="49" charset="0"/>
              </a:rPr>
              <a:t>However, user input doesn’t always look like that</a:t>
            </a:r>
          </a:p>
          <a:p>
            <a:r>
              <a:rPr lang="en-US" dirty="0">
                <a:cs typeface="Courier New" pitchFamily="49" charset="0"/>
              </a:rPr>
              <a:t>The </a:t>
            </a: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dirty="0">
                <a:cs typeface="Courier New" pitchFamily="49" charset="0"/>
              </a:rPr>
              <a:t> library defines other ways to do input</a:t>
            </a:r>
          </a:p>
          <a:p>
            <a:pPr lvl="1"/>
            <a:r>
              <a:rPr lang="en-US" dirty="0">
                <a:cs typeface="Courier New" pitchFamily="49" charset="0"/>
              </a:rPr>
              <a:t>The function </a:t>
            </a: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dirty="0">
                <a:cs typeface="Courier New" pitchFamily="49" charset="0"/>
              </a:rPr>
              <a:t>()</a:t>
            </a:r>
          </a:p>
          <a:p>
            <a:pPr lvl="1"/>
            <a:r>
              <a:rPr lang="en-US" dirty="0">
                <a:cs typeface="Courier New" pitchFamily="49" charset="0"/>
              </a:rPr>
              <a:t>The function </a:t>
            </a: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cin.ignore</a:t>
            </a:r>
            <a:r>
              <a:rPr lang="en-US" dirty="0"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72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>
              <a:defRPr/>
            </a:pPr>
            <a:r>
              <a:rPr lang="en-US" dirty="0"/>
              <a:t>Functions and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Operator syntax</a:t>
            </a:r>
          </a:p>
          <a:p>
            <a:pPr lvl="1">
              <a:buFont typeface="Arial" charset="0"/>
              <a:buNone/>
              <a:defRPr/>
            </a:pPr>
            <a:r>
              <a:rPr lang="en-US" sz="2400" dirty="0"/>
              <a:t>	</a:t>
            </a:r>
            <a:r>
              <a:rPr lang="en-US" sz="1800" i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operand1 operator operand2</a:t>
            </a:r>
          </a:p>
          <a:p>
            <a:pPr lvl="1">
              <a:defRPr/>
            </a:pPr>
            <a:r>
              <a:rPr lang="en-US" sz="2000" dirty="0"/>
              <a:t>Operator is a special symbol</a:t>
            </a:r>
          </a:p>
          <a:p>
            <a:pPr lvl="1">
              <a:defRPr/>
            </a:pPr>
            <a:r>
              <a:rPr lang="en-US" sz="2000" dirty="0"/>
              <a:t>All operators are binary (two operands)</a:t>
            </a:r>
          </a:p>
          <a:p>
            <a:pPr lvl="1">
              <a:defRPr/>
            </a:pPr>
            <a:r>
              <a:rPr lang="en-US" sz="2000" dirty="0"/>
              <a:t>An operator performs some task and </a:t>
            </a:r>
            <a:r>
              <a:rPr lang="en-US" sz="2000" i="1" dirty="0"/>
              <a:t>evaluates</a:t>
            </a:r>
            <a:r>
              <a:rPr lang="en-US" sz="2000" dirty="0"/>
              <a:t> to a value</a:t>
            </a:r>
          </a:p>
          <a:p>
            <a:pPr lvl="2">
              <a:defRPr/>
            </a:pPr>
            <a:r>
              <a:rPr lang="en-US" sz="1600" dirty="0"/>
              <a:t>Sometimes you care about the value (e.g. addition)</a:t>
            </a:r>
          </a:p>
          <a:p>
            <a:pPr lvl="1"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5 + 2</a:t>
            </a:r>
          </a:p>
          <a:p>
            <a:pPr lvl="2">
              <a:defRPr/>
            </a:pPr>
            <a:r>
              <a:rPr lang="en-US" sz="1600" dirty="0"/>
              <a:t>Sometimes you care about the side-effect (e.g. printing)</a:t>
            </a:r>
            <a:endParaRPr lang="en-US" sz="18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&lt;&lt; “Hello”</a:t>
            </a:r>
            <a:endParaRPr lang="en-US" sz="2400" dirty="0"/>
          </a:p>
          <a:p>
            <a:pPr>
              <a:defRPr/>
            </a:pPr>
            <a:r>
              <a:rPr lang="en-US" sz="2400" dirty="0"/>
              <a:t>Function syntax</a:t>
            </a:r>
          </a:p>
          <a:p>
            <a:pPr lvl="1">
              <a:buFont typeface="Arial" charset="0"/>
              <a:buNone/>
              <a:defRPr/>
            </a:pPr>
            <a:r>
              <a:rPr lang="en-US" sz="1800" dirty="0"/>
              <a:t>	</a:t>
            </a:r>
            <a:r>
              <a:rPr lang="en-US" sz="1800" i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function( parameter2, parameter2 … )</a:t>
            </a:r>
          </a:p>
          <a:p>
            <a:pPr lvl="1">
              <a:defRPr/>
            </a:pPr>
            <a:r>
              <a:rPr lang="en-US" sz="2000" dirty="0"/>
              <a:t>Function name is an identifier</a:t>
            </a:r>
          </a:p>
          <a:p>
            <a:pPr lvl="1">
              <a:defRPr/>
            </a:pPr>
            <a:r>
              <a:rPr lang="en-US" sz="2000" dirty="0"/>
              <a:t>Any number of </a:t>
            </a:r>
            <a:r>
              <a:rPr lang="en-US" sz="2000" i="1" dirty="0"/>
              <a:t>parameters</a:t>
            </a:r>
            <a:r>
              <a:rPr lang="en-US" sz="2000" dirty="0"/>
              <a:t> allowed (including none)</a:t>
            </a:r>
          </a:p>
          <a:p>
            <a:pPr lvl="1">
              <a:defRPr/>
            </a:pPr>
            <a:r>
              <a:rPr lang="en-US" sz="2000" dirty="0"/>
              <a:t>Also performs some task (set of instructions) and evaluates to a value</a:t>
            </a:r>
          </a:p>
          <a:p>
            <a:pPr lvl="1"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add( 5, 2 )</a:t>
            </a:r>
          </a:p>
          <a:p>
            <a:pPr lvl="1"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insertion( </a:t>
            </a: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, “Hello” )</a:t>
            </a:r>
          </a:p>
        </p:txBody>
      </p:sp>
    </p:spTree>
    <p:extLst>
      <p:ext uri="{BB962C8B-B14F-4D97-AF65-F5344CB8AC3E}">
        <p14:creationId xmlns:p14="http://schemas.microsoft.com/office/powerpoint/2010/main" val="805725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1321</TotalTime>
  <Words>1374</Words>
  <Application>Microsoft Macintosh PowerPoint</Application>
  <PresentationFormat>On-screen Show (4:3)</PresentationFormat>
  <Paragraphs>170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Courier New</vt:lpstr>
      <vt:lpstr>Verdana</vt:lpstr>
      <vt:lpstr>Office Theme</vt:lpstr>
      <vt:lpstr>User Input Using the iostream Library</vt:lpstr>
      <vt:lpstr>Stream Input</vt:lpstr>
      <vt:lpstr>Standard Libraries</vt:lpstr>
      <vt:lpstr>Printing Using the iostream Library</vt:lpstr>
      <vt:lpstr>The #include Directive</vt:lpstr>
      <vt:lpstr>using namespace</vt:lpstr>
      <vt:lpstr>Newlines</vt:lpstr>
      <vt:lpstr>Additional Input Functions</vt:lpstr>
      <vt:lpstr>Functions and Operators</vt:lpstr>
      <vt:lpstr>Some Example Functions</vt:lpstr>
      <vt:lpstr>Back to Input</vt:lpstr>
      <vt:lpstr>Back to Input</vt:lpstr>
      <vt:lpstr>getline Function</vt:lpstr>
      <vt:lpstr>getline Function</vt:lpstr>
      <vt:lpstr>cin.ignore Function</vt:lpstr>
      <vt:lpstr>Input Failure</vt:lpstr>
      <vt:lpstr>The clear Function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etomai</dc:creator>
  <cp:lastModifiedBy>Lin, Beiyu</cp:lastModifiedBy>
  <cp:revision>277</cp:revision>
  <dcterms:created xsi:type="dcterms:W3CDTF">2009-09-01T00:23:15Z</dcterms:created>
  <dcterms:modified xsi:type="dcterms:W3CDTF">2020-09-23T15:49:01Z</dcterms:modified>
</cp:coreProperties>
</file>