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89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1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HEALTHCARE, AGING.</a:t>
            </a:r>
          </a:p>
        </p:txBody>
      </p:sp>
    </p:spTree>
    <p:extLst>
      <p:ext uri="{BB962C8B-B14F-4D97-AF65-F5344CB8AC3E}">
        <p14:creationId xmlns:p14="http://schemas.microsoft.com/office/powerpoint/2010/main" val="92411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Artificial intelligence in medicine: The physical branch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9049" y="1810318"/>
            <a:ext cx="3215363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solidFill>
                  <a:schemeClr val="accent1"/>
                </a:solidFill>
              </a:rPr>
              <a:t>It includes: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1"/>
                </a:solidFill>
              </a:rPr>
              <a:t>Physical objects,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1"/>
                </a:solidFill>
              </a:rPr>
              <a:t>Medical devices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1"/>
                </a:solidFill>
              </a:rPr>
              <a:t>Sophisticated robots for delivery of care (</a:t>
            </a:r>
            <a:r>
              <a:rPr lang="en-IN" dirty="0" err="1">
                <a:solidFill>
                  <a:schemeClr val="accent1"/>
                </a:solidFill>
              </a:rPr>
              <a:t>carebots</a:t>
            </a:r>
            <a:r>
              <a:rPr lang="en-IN" dirty="0">
                <a:solidFill>
                  <a:schemeClr val="accent1"/>
                </a:solidFill>
              </a:rPr>
              <a:t>)/ robots for surgery.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0909" y="1854587"/>
            <a:ext cx="8098539" cy="496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53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Use of robots to deliver treatment..robotic surgery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47" y="2303470"/>
            <a:ext cx="4780859" cy="163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24462" y="4144129"/>
            <a:ext cx="11337219" cy="6189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>
                <a:solidFill>
                  <a:srgbClr val="C00000"/>
                </a:solidFill>
              </a:rPr>
              <a:t>Use of robots to monitor effectiveness of treatment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47" y="4731037"/>
            <a:ext cx="9292944" cy="212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artificial intelligence healthcare"/>
          <p:cNvPicPr>
            <a:picLocks noChangeAspect="1" noChangeArrowheads="1"/>
          </p:cNvPicPr>
          <p:nvPr/>
        </p:nvPicPr>
        <p:blipFill rotWithShape="1">
          <a:blip r:embed="rId4"/>
          <a:srcRect l="24399" t="-8043" r="8746" b="8043"/>
          <a:stretch/>
        </p:blipFill>
        <p:spPr bwMode="auto">
          <a:xfrm>
            <a:off x="5984762" y="2207800"/>
            <a:ext cx="2757900" cy="1738158"/>
          </a:xfrm>
          <a:prstGeom prst="rect">
            <a:avLst/>
          </a:prstGeom>
          <a:noFill/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424462" y="1643805"/>
            <a:ext cx="10696619" cy="75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rgbClr val="C00000"/>
                </a:solidFill>
              </a:rPr>
              <a:t>Use of robots to deliver treatment - Robotic surgery</a:t>
            </a:r>
          </a:p>
        </p:txBody>
      </p:sp>
    </p:spTree>
    <p:extLst>
      <p:ext uri="{BB962C8B-B14F-4D97-AF65-F5344CB8AC3E}">
        <p14:creationId xmlns:p14="http://schemas.microsoft.com/office/powerpoint/2010/main" val="73873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Growth drivers of AI in healthcare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1192" y="1846500"/>
            <a:ext cx="3768932" cy="5095261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Increasing individual healthcare expenses</a:t>
            </a:r>
          </a:p>
          <a:p>
            <a:r>
              <a:rPr lang="en-IN" dirty="0">
                <a:solidFill>
                  <a:schemeClr val="accent1"/>
                </a:solidFill>
              </a:rPr>
              <a:t>Larger Geriatric population </a:t>
            </a:r>
          </a:p>
          <a:p>
            <a:r>
              <a:rPr lang="en-IN" dirty="0">
                <a:solidFill>
                  <a:schemeClr val="accent1"/>
                </a:solidFill>
              </a:rPr>
              <a:t>Imbalance between health workforce and patients </a:t>
            </a:r>
          </a:p>
          <a:p>
            <a:r>
              <a:rPr lang="en-IN" dirty="0">
                <a:solidFill>
                  <a:schemeClr val="accent1"/>
                </a:solidFill>
              </a:rPr>
              <a:t>Increasing Global  Health care expenditure </a:t>
            </a:r>
          </a:p>
          <a:p>
            <a:r>
              <a:rPr lang="en-IN" dirty="0">
                <a:solidFill>
                  <a:schemeClr val="accent1"/>
                </a:solidFill>
              </a:rPr>
              <a:t>Continuous shortage of nursing and technician staff. The number of vacancies for nurses will be 1.2 million by 2020</a:t>
            </a:r>
          </a:p>
          <a:p>
            <a:r>
              <a:rPr lang="en-IN" dirty="0">
                <a:solidFill>
                  <a:schemeClr val="accent1"/>
                </a:solidFill>
              </a:rPr>
              <a:t>AI is and will help medical practitioners efficiently achieve their tasks with minimal human intervention, a critical factor in meeting increasing patient demand</a:t>
            </a:r>
            <a:r>
              <a:rPr lang="en-IN" dirty="0"/>
              <a:t>.  </a:t>
            </a:r>
          </a:p>
        </p:txBody>
      </p:sp>
      <p:pic>
        <p:nvPicPr>
          <p:cNvPr id="5" name="Picture 4" descr="Image result for long E ai platform  2017 cc-cruis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6494" y="2011415"/>
            <a:ext cx="7434429" cy="4577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587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93" y="2477541"/>
            <a:ext cx="11610808" cy="3678303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Development costs</a:t>
            </a:r>
          </a:p>
          <a:p>
            <a:r>
              <a:rPr lang="en-IN" dirty="0">
                <a:solidFill>
                  <a:schemeClr val="accent1"/>
                </a:solidFill>
              </a:rPr>
              <a:t>Integration issues  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Ethical issues  / Fear of replacing humans 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Reluctance among medical practitioners to adopt AI</a:t>
            </a:r>
          </a:p>
          <a:p>
            <a:pPr lvl="2"/>
            <a:r>
              <a:rPr lang="en-IN" sz="1600" dirty="0">
                <a:solidFill>
                  <a:schemeClr val="accent1"/>
                </a:solidFill>
              </a:rPr>
              <a:t>Explainable AI </a:t>
            </a:r>
          </a:p>
          <a:p>
            <a:r>
              <a:rPr lang="en-IN" dirty="0">
                <a:solidFill>
                  <a:schemeClr val="accent1"/>
                </a:solidFill>
              </a:rPr>
              <a:t>Data Privacy and security – adversarial attacks 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Mobile health applications and devices that use AI 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Lack of interoperability between AI solutions</a:t>
            </a:r>
          </a:p>
          <a:p>
            <a:r>
              <a:rPr lang="en-IN" dirty="0">
                <a:solidFill>
                  <a:schemeClr val="accent1"/>
                </a:solidFill>
              </a:rPr>
              <a:t>Data exchange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Need for continuous training by data from clinical studies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Incentives for sharing data on the system for further development and improvement of the system. Nevertheless,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All the parties in the healthcare system, the physicians, the pharmaceutical companies and the patients, have greater incentives to compile and exchange information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t="10871"/>
          <a:stretch/>
        </p:blipFill>
        <p:spPr bwMode="auto">
          <a:xfrm>
            <a:off x="7078407" y="1837208"/>
            <a:ext cx="4711700" cy="318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76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Indian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846066"/>
            <a:ext cx="11029615" cy="3678303"/>
          </a:xfrm>
        </p:spPr>
        <p:txBody>
          <a:bodyPr>
            <a:noAutofit/>
          </a:bodyPr>
          <a:lstStyle/>
          <a:p>
            <a:r>
              <a:rPr lang="en-IN" sz="1500" b="1" dirty="0">
                <a:solidFill>
                  <a:schemeClr val="accent1"/>
                </a:solidFill>
              </a:rPr>
              <a:t>Collaboration</a:t>
            </a:r>
            <a:r>
              <a:rPr lang="en-IN" sz="1500" dirty="0">
                <a:solidFill>
                  <a:schemeClr val="accent1"/>
                </a:solidFill>
              </a:rPr>
              <a:t> between medical and technical institutions</a:t>
            </a:r>
          </a:p>
          <a:p>
            <a:r>
              <a:rPr lang="en-IN" sz="1500" dirty="0">
                <a:solidFill>
                  <a:schemeClr val="accent1"/>
                </a:solidFill>
              </a:rPr>
              <a:t>Government </a:t>
            </a:r>
            <a:r>
              <a:rPr lang="en-IN" sz="1500" b="1" dirty="0">
                <a:solidFill>
                  <a:schemeClr val="accent1"/>
                </a:solidFill>
              </a:rPr>
              <a:t>funding</a:t>
            </a:r>
            <a:r>
              <a:rPr lang="en-IN" sz="1500" dirty="0">
                <a:solidFill>
                  <a:schemeClr val="accent1"/>
                </a:solidFill>
              </a:rPr>
              <a:t> – more intelligent and result oriented rather than you pat – </a:t>
            </a:r>
            <a:r>
              <a:rPr lang="en-IN" sz="1500" dirty="0" err="1">
                <a:solidFill>
                  <a:schemeClr val="accent1"/>
                </a:solidFill>
              </a:rPr>
              <a:t>i</a:t>
            </a:r>
            <a:r>
              <a:rPr lang="en-IN" sz="1500" dirty="0">
                <a:solidFill>
                  <a:schemeClr val="accent1"/>
                </a:solidFill>
              </a:rPr>
              <a:t> pat </a:t>
            </a:r>
          </a:p>
          <a:p>
            <a:pPr lvl="1"/>
            <a:r>
              <a:rPr lang="en-IN" sz="1500" dirty="0">
                <a:solidFill>
                  <a:schemeClr val="accent1"/>
                </a:solidFill>
              </a:rPr>
              <a:t>Scientific mafia or scientist Mafia </a:t>
            </a:r>
          </a:p>
          <a:p>
            <a:r>
              <a:rPr lang="en-US" sz="1500" b="1" dirty="0">
                <a:solidFill>
                  <a:schemeClr val="accent1"/>
                </a:solidFill>
              </a:rPr>
              <a:t>Current status of medical records</a:t>
            </a:r>
          </a:p>
          <a:p>
            <a:pPr lvl="1"/>
            <a:r>
              <a:rPr lang="en-US" sz="1500" dirty="0">
                <a:solidFill>
                  <a:schemeClr val="accent1"/>
                </a:solidFill>
              </a:rPr>
              <a:t>incommunicable silos of wasted information for the health system and for knowledge acquisition. Laboratories and clinics need to collaborate to accelerate the implementation of electronic health records 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Data need to be captured in real-time, and institutions should promote their transformation into intelligible processes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Integration and interoperability including ethical, legal and logistical concerns are enormous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Simplification, readability and clinical utility of data sets </a:t>
            </a:r>
          </a:p>
          <a:p>
            <a:pPr lvl="1"/>
            <a:r>
              <a:rPr lang="en-US" sz="1500" dirty="0">
                <a:solidFill>
                  <a:schemeClr val="accent1"/>
                </a:solidFill>
              </a:rPr>
              <a:t>Each result must be questioned for its clinical applicability. </a:t>
            </a:r>
          </a:p>
          <a:p>
            <a:pPr lvl="1"/>
            <a:r>
              <a:rPr lang="en-US" sz="1500" dirty="0">
                <a:solidFill>
                  <a:schemeClr val="accent1"/>
                </a:solidFill>
              </a:rPr>
              <a:t>Aim of increasing their clinical value and decreasing health costs</a:t>
            </a:r>
            <a:endParaRPr lang="en-IN" sz="1500" dirty="0">
              <a:solidFill>
                <a:schemeClr val="accent1"/>
              </a:solidFill>
            </a:endParaRPr>
          </a:p>
          <a:p>
            <a:r>
              <a:rPr lang="en-US" sz="1500" b="1" i="1" dirty="0">
                <a:solidFill>
                  <a:schemeClr val="accent1"/>
                </a:solidFill>
              </a:rPr>
              <a:t>Electronic medical or health records</a:t>
            </a:r>
          </a:p>
          <a:p>
            <a:pPr lvl="1"/>
            <a:r>
              <a:rPr lang="en-US" sz="1500" i="1" dirty="0">
                <a:solidFill>
                  <a:schemeClr val="accent1"/>
                </a:solidFill>
              </a:rPr>
              <a:t> are</a:t>
            </a:r>
            <a:r>
              <a:rPr lang="en-US" sz="1500" dirty="0">
                <a:solidFill>
                  <a:schemeClr val="accent1"/>
                </a:solidFill>
              </a:rPr>
              <a:t> essential tools for personalized medicine </a:t>
            </a:r>
          </a:p>
          <a:p>
            <a:pPr lvl="1"/>
            <a:r>
              <a:rPr lang="en-US" sz="1500" dirty="0">
                <a:solidFill>
                  <a:schemeClr val="accent1"/>
                </a:solidFill>
              </a:rPr>
              <a:t>Early detection and targeted prevention, again</a:t>
            </a:r>
          </a:p>
          <a:p>
            <a:endParaRPr lang="en-IN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1522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In ‘Machine Learning’, machine is made to learn the various parameters including,</a:t>
            </a:r>
          </a:p>
          <a:p>
            <a:pPr lvl="1"/>
            <a:r>
              <a:rPr lang="en-US" sz="2300" dirty="0">
                <a:solidFill>
                  <a:schemeClr val="accent1"/>
                </a:solidFill>
              </a:rPr>
              <a:t>symptoms, </a:t>
            </a:r>
          </a:p>
          <a:p>
            <a:pPr lvl="1"/>
            <a:r>
              <a:rPr lang="en-US" sz="2300" dirty="0">
                <a:solidFill>
                  <a:schemeClr val="accent1"/>
                </a:solidFill>
              </a:rPr>
              <a:t>behavior, </a:t>
            </a:r>
          </a:p>
          <a:p>
            <a:pPr lvl="1"/>
            <a:r>
              <a:rPr lang="en-US" sz="2300" dirty="0">
                <a:solidFill>
                  <a:schemeClr val="accent1"/>
                </a:solidFill>
              </a:rPr>
              <a:t>biochemical variables</a:t>
            </a:r>
          </a:p>
          <a:p>
            <a:pPr lvl="1"/>
            <a:r>
              <a:rPr lang="en-US" sz="2300" dirty="0">
                <a:solidFill>
                  <a:schemeClr val="accent1"/>
                </a:solidFill>
              </a:rPr>
              <a:t>Pathologic parameters</a:t>
            </a:r>
          </a:p>
          <a:p>
            <a:r>
              <a:rPr lang="en-US" sz="2500" dirty="0">
                <a:solidFill>
                  <a:schemeClr val="accent1"/>
                </a:solidFill>
              </a:rPr>
              <a:t>ML helps with diagnostic sensitivity, specificity and treatment </a:t>
            </a:r>
          </a:p>
          <a:p>
            <a:pPr lvl="1"/>
            <a:r>
              <a:rPr lang="en-US" sz="2300" dirty="0">
                <a:solidFill>
                  <a:schemeClr val="accent1"/>
                </a:solidFill>
              </a:rPr>
              <a:t>e.g.,  AI in Medicine</a:t>
            </a:r>
          </a:p>
          <a:p>
            <a:endParaRPr lang="en-US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0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Innovations in Medical and  Biological Engineering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4692" y="2286062"/>
            <a:ext cx="5283200" cy="1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1950s and earlier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</a:rPr>
              <a:t>Artificial Kidney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X ray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</a:rPr>
              <a:t>Cardiac Pacemaker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</a:rPr>
              <a:t>Antibiotic</a:t>
            </a:r>
            <a:r>
              <a:rPr lang="en-US" sz="1600" dirty="0">
                <a:solidFill>
                  <a:schemeClr val="accent1"/>
                </a:solidFill>
              </a:rPr>
              <a:t> Production technology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57392" y="4299549"/>
            <a:ext cx="52705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1970s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b="1" dirty="0">
                <a:solidFill>
                  <a:srgbClr val="00B050"/>
                </a:solidFill>
                <a:latin typeface="Calibri" pitchFamily="34" charset="0"/>
              </a:rPr>
              <a:t>Computer assisted tomography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Artificial hip and knee replacements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Balloon catheter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 descr="Medical Innovations: Under Occupation, the Development of Dialysis | The  National WWII Museum | New Orleans">
            <a:extLst>
              <a:ext uri="{FF2B5EF4-FFF2-40B4-BE49-F238E27FC236}">
                <a16:creationId xmlns:a16="http://schemas.microsoft.com/office/drawing/2014/main" id="{8994D06D-8C0B-0140-B339-D7C5666B1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213" y="1931708"/>
            <a:ext cx="3015357" cy="220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n't fear pacemakers - Harvard Health">
            <a:extLst>
              <a:ext uri="{FF2B5EF4-FFF2-40B4-BE49-F238E27FC236}">
                <a16:creationId xmlns:a16="http://schemas.microsoft.com/office/drawing/2014/main" id="{6A8F530D-84A7-DD44-AC79-DF82815B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87" y="2136025"/>
            <a:ext cx="2764652" cy="210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Assisted Tomography - Assignment Point">
            <a:extLst>
              <a:ext uri="{FF2B5EF4-FFF2-40B4-BE49-F238E27FC236}">
                <a16:creationId xmlns:a16="http://schemas.microsoft.com/office/drawing/2014/main" id="{1D428B26-49A1-D94F-B856-AC9DFB3F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13" y="4536624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33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Innovations in Medical and  Biological Engineering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51254" y="1880468"/>
            <a:ext cx="5384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1960s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Heart valve replacement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Intraocular lens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</a:rPr>
              <a:t>Ultrasound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Vascular grafts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Blood analysis and processing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51254" y="3722567"/>
            <a:ext cx="538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1980s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b="1" dirty="0">
                <a:solidFill>
                  <a:srgbClr val="00B050"/>
                </a:solidFill>
                <a:latin typeface="Calibri" pitchFamily="34" charset="0"/>
              </a:rPr>
              <a:t>Magnetic resonance imaging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b="1" dirty="0">
                <a:solidFill>
                  <a:srgbClr val="00B050"/>
                </a:solidFill>
                <a:latin typeface="Calibri" pitchFamily="34" charset="0"/>
              </a:rPr>
              <a:t>Laser surgery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Vascular grafts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Recombinant therapeutics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Present day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Genomic sequencing and microarrays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Positron Emission tomography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Image guided surgery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2050" name="Picture 2" descr="MRI Scans - Physiopedia">
            <a:extLst>
              <a:ext uri="{FF2B5EF4-FFF2-40B4-BE49-F238E27FC236}">
                <a16:creationId xmlns:a16="http://schemas.microsoft.com/office/drawing/2014/main" id="{1DEEDA7E-CA2D-2445-AF8A-E803A811D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5" y="1973383"/>
            <a:ext cx="3329390" cy="221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n Laser Spine Surgery Fix Your Back Pain? – Health Essentials from  Cleveland Clinic">
            <a:extLst>
              <a:ext uri="{FF2B5EF4-FFF2-40B4-BE49-F238E27FC236}">
                <a16:creationId xmlns:a16="http://schemas.microsoft.com/office/drawing/2014/main" id="{F5C8FCDD-3F67-884F-B066-59CB16B6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25" y="2694234"/>
            <a:ext cx="3130200" cy="205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anial Navigation Image Guided Surgery System | 7D Surgical - Image Guided  Surgery">
            <a:extLst>
              <a:ext uri="{FF2B5EF4-FFF2-40B4-BE49-F238E27FC236}">
                <a16:creationId xmlns:a16="http://schemas.microsoft.com/office/drawing/2014/main" id="{7956B1D3-49D5-9F47-8C6C-7299B242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64" y="4281856"/>
            <a:ext cx="2508251" cy="234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2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 idx="4294967295"/>
          </p:nvPr>
        </p:nvSpPr>
        <p:spPr>
          <a:xfrm>
            <a:off x="974323" y="301924"/>
            <a:ext cx="9688833" cy="13716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2000" dirty="0"/>
              <a:t>New generations of medical technology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/>
          <a:srcRect l="3234" t="10183" r="2834" b="5808"/>
          <a:stretch/>
        </p:blipFill>
        <p:spPr bwMode="auto">
          <a:xfrm>
            <a:off x="1073987" y="1828800"/>
            <a:ext cx="958916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607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56771"/>
            <a:ext cx="10836451" cy="686272"/>
          </a:xfrm>
        </p:spPr>
        <p:txBody>
          <a:bodyPr>
            <a:normAutofit fontScale="25000" lnSpcReduction="20000"/>
          </a:bodyPr>
          <a:lstStyle/>
          <a:p>
            <a:r>
              <a:rPr lang="en-IN" sz="7700" dirty="0">
                <a:solidFill>
                  <a:schemeClr val="accent1"/>
                </a:solidFill>
              </a:rPr>
              <a:t>Machines &amp; computer programs are capable of </a:t>
            </a:r>
            <a:r>
              <a:rPr lang="en-IN" sz="7700" b="1" dirty="0">
                <a:solidFill>
                  <a:schemeClr val="accent1"/>
                </a:solidFill>
              </a:rPr>
              <a:t>problem solving and learning, like a human brain</a:t>
            </a:r>
            <a:r>
              <a:rPr lang="en-IN" sz="7700" dirty="0">
                <a:solidFill>
                  <a:schemeClr val="accent1"/>
                </a:solidFill>
              </a:rPr>
              <a:t>. </a:t>
            </a:r>
          </a:p>
          <a:p>
            <a:r>
              <a:rPr lang="en-IN" sz="7700" dirty="0">
                <a:solidFill>
                  <a:schemeClr val="accent1"/>
                </a:solidFill>
              </a:rPr>
              <a:t>Machine Learning (“ML”), </a:t>
            </a:r>
          </a:p>
          <a:p>
            <a:endParaRPr lang="en-US" dirty="0"/>
          </a:p>
        </p:txBody>
      </p:sp>
      <p:pic>
        <p:nvPicPr>
          <p:cNvPr id="3076" name="Picture 4" descr="Artificial Intelligence, Machine Learning, and Deep Learning: Same context,  Different concepts - Master Intelligence Economique et Stratégies  Compétitives">
            <a:extLst>
              <a:ext uri="{FF2B5EF4-FFF2-40B4-BE49-F238E27FC236}">
                <a16:creationId xmlns:a16="http://schemas.microsoft.com/office/drawing/2014/main" id="{100D1BCF-D721-1A45-94A3-135C097FF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0"/>
          <a:stretch/>
        </p:blipFill>
        <p:spPr bwMode="auto">
          <a:xfrm>
            <a:off x="2602838" y="3083858"/>
            <a:ext cx="6793157" cy="363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47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48532" y="1941497"/>
            <a:ext cx="10389490" cy="24404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accent1"/>
                </a:solidFill>
              </a:rPr>
              <a:t>The application of </a:t>
            </a:r>
            <a:r>
              <a:rPr lang="en-IN" sz="2400" b="1" dirty="0">
                <a:solidFill>
                  <a:schemeClr val="accent1"/>
                </a:solidFill>
              </a:rPr>
              <a:t>AI in medicine </a:t>
            </a:r>
            <a:r>
              <a:rPr lang="en-IN" sz="2400" dirty="0">
                <a:solidFill>
                  <a:schemeClr val="accent1"/>
                </a:solidFill>
              </a:rPr>
              <a:t>has two main branches: </a:t>
            </a:r>
          </a:p>
          <a:p>
            <a:pPr>
              <a:lnSpc>
                <a:spcPct val="150000"/>
              </a:lnSpc>
              <a:buNone/>
            </a:pPr>
            <a:r>
              <a:rPr lang="en-IN" sz="2400" dirty="0">
                <a:solidFill>
                  <a:schemeClr val="accent1"/>
                </a:solidFill>
              </a:rPr>
              <a:t>A) Virtual branch</a:t>
            </a:r>
          </a:p>
          <a:p>
            <a:pPr>
              <a:lnSpc>
                <a:spcPct val="150000"/>
              </a:lnSpc>
              <a:buNone/>
            </a:pPr>
            <a:r>
              <a:rPr lang="en-IN" sz="2400" dirty="0">
                <a:solidFill>
                  <a:schemeClr val="accent1"/>
                </a:solidFill>
              </a:rPr>
              <a:t>B) Physical branch.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46154" y="3604529"/>
            <a:ext cx="6497314" cy="24255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Highly repetitive work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Empower doctors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help them deliver faster and more accurate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Augment the professionals, offering them expertise and assistance.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personnel and staffing in medical facilities, particularly in administrative functions,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wait times  &amp; automating </a:t>
            </a:r>
            <a:r>
              <a:rPr lang="en-IN" sz="3200" dirty="0">
                <a:solidFill>
                  <a:schemeClr val="bg1"/>
                </a:solidFill>
              </a:rPr>
              <a:t>scheduling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“Deep-learning devices will not replace clinicians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112" y="4715285"/>
            <a:ext cx="4915445" cy="207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5430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intelligence in medicine : </a:t>
            </a:r>
            <a:r>
              <a:rPr lang="en-US" dirty="0"/>
              <a:t>The virtual branch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953379" y="1709797"/>
            <a:ext cx="5619949" cy="505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The virtual component is represented by Machine Learning, (also called  Deep Learning)-mathematical algorithms that improve learning through experience. 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Three types of machine learning algorithms: 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Unsupervised (ability to find patterns)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Supervised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</a:rPr>
              <a:t>(classification and prediction algorithms based on previous examples)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Reinforcement learning (use of sequences of rewards and punishments to form a strategy for operation in a specific problem space) </a:t>
            </a:r>
          </a:p>
        </p:txBody>
      </p:sp>
      <p:pic>
        <p:nvPicPr>
          <p:cNvPr id="6" name="Picture 5" descr="Image result for doctor patient inclinic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4522" y="5510662"/>
            <a:ext cx="2762225" cy="1243475"/>
          </a:xfrm>
          <a:prstGeom prst="rect">
            <a:avLst/>
          </a:prstGeom>
          <a:noFill/>
        </p:spPr>
      </p:pic>
      <p:pic>
        <p:nvPicPr>
          <p:cNvPr id="7" name="Picture 10" descr="Image result for doctor patient inclinic images"/>
          <p:cNvPicPr>
            <a:picLocks noChangeAspect="1" noChangeArrowheads="1"/>
          </p:cNvPicPr>
          <p:nvPr/>
        </p:nvPicPr>
        <p:blipFill rotWithShape="1">
          <a:blip r:embed="rId3" cstate="print"/>
          <a:srcRect b="8505"/>
          <a:stretch/>
        </p:blipFill>
        <p:spPr bwMode="auto">
          <a:xfrm>
            <a:off x="6992181" y="5510662"/>
            <a:ext cx="2461607" cy="1241866"/>
          </a:xfrm>
          <a:prstGeom prst="rect">
            <a:avLst/>
          </a:prstGeom>
          <a:noFill/>
        </p:spPr>
      </p:pic>
      <p:pic>
        <p:nvPicPr>
          <p:cNvPr id="8" name="Picture 2" descr="Image result for doctor patient inclinic imag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9612" y="2309611"/>
            <a:ext cx="2571724" cy="1286598"/>
          </a:xfrm>
          <a:prstGeom prst="rect">
            <a:avLst/>
          </a:prstGeom>
          <a:noFill/>
        </p:spPr>
      </p:pic>
      <p:pic>
        <p:nvPicPr>
          <p:cNvPr id="10" name="Picture 8" descr="Image result for doctor patient inclinic images"/>
          <p:cNvPicPr>
            <a:picLocks noChangeAspect="1" noChangeArrowheads="1"/>
          </p:cNvPicPr>
          <p:nvPr/>
        </p:nvPicPr>
        <p:blipFill rotWithShape="1">
          <a:blip r:embed="rId5" cstate="print"/>
          <a:srcRect b="9123"/>
          <a:stretch/>
        </p:blipFill>
        <p:spPr bwMode="auto">
          <a:xfrm>
            <a:off x="9637621" y="2483531"/>
            <a:ext cx="2251827" cy="112977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064" y="3632631"/>
            <a:ext cx="3505504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7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Artificial intelligence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0165" y="1715956"/>
            <a:ext cx="7317283" cy="5210355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AI can definitely assist physicians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Clinical decision making -  better clinical decisions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Replace human judgement in certain functional areas of healthcare  (</a:t>
            </a:r>
            <a:r>
              <a:rPr lang="en-IN" dirty="0" err="1">
                <a:solidFill>
                  <a:schemeClr val="accent1"/>
                </a:solidFill>
              </a:rPr>
              <a:t>eg</a:t>
            </a:r>
            <a:r>
              <a:rPr lang="en-IN" dirty="0">
                <a:solidFill>
                  <a:schemeClr val="accent1"/>
                </a:solidFill>
              </a:rPr>
              <a:t>, radiology).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up-to-date medical information  from journals, textbooks and  clinical practices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Experienced vs (fresh Clinician + AI algorithms)</a:t>
            </a:r>
          </a:p>
          <a:p>
            <a:r>
              <a:rPr lang="en-IN" dirty="0">
                <a:solidFill>
                  <a:schemeClr val="accent1"/>
                </a:solidFill>
              </a:rPr>
              <a:t>Early diagnosis </a:t>
            </a:r>
          </a:p>
          <a:p>
            <a:r>
              <a:rPr lang="en-IN" dirty="0">
                <a:solidFill>
                  <a:schemeClr val="accent1"/>
                </a:solidFill>
              </a:rPr>
              <a:t>Prediction of outcome of the disease as well as treatment</a:t>
            </a:r>
          </a:p>
          <a:p>
            <a:r>
              <a:rPr lang="en-IN" dirty="0">
                <a:solidFill>
                  <a:schemeClr val="accent1"/>
                </a:solidFill>
              </a:rPr>
              <a:t>Feedback  on treatment </a:t>
            </a:r>
          </a:p>
          <a:p>
            <a:r>
              <a:rPr lang="en-IN" dirty="0">
                <a:solidFill>
                  <a:schemeClr val="accent1"/>
                </a:solidFill>
              </a:rPr>
              <a:t>Reinforce non pharmacological management </a:t>
            </a:r>
          </a:p>
          <a:p>
            <a:r>
              <a:rPr lang="en-IN" dirty="0">
                <a:solidFill>
                  <a:schemeClr val="accent1"/>
                </a:solidFill>
              </a:rPr>
              <a:t>Reduce diagnostic and therapeutic errors </a:t>
            </a:r>
          </a:p>
          <a:p>
            <a:r>
              <a:rPr lang="en-IN" dirty="0">
                <a:solidFill>
                  <a:schemeClr val="accent1"/>
                </a:solidFill>
              </a:rPr>
              <a:t>Increased patient safety and Huge cost savings associated with use of AI</a:t>
            </a:r>
          </a:p>
          <a:p>
            <a:r>
              <a:rPr lang="en-IN" dirty="0">
                <a:solidFill>
                  <a:schemeClr val="accent1"/>
                </a:solidFill>
              </a:rPr>
              <a:t>AI system extracts useful information from a large patient population</a:t>
            </a:r>
          </a:p>
          <a:p>
            <a:r>
              <a:rPr lang="en-IN" dirty="0">
                <a:solidFill>
                  <a:schemeClr val="accent1"/>
                </a:solidFill>
              </a:rPr>
              <a:t>Assist making real-time inferences for health risk alert and health outcome prediction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3603" r="5364"/>
          <a:stretch/>
        </p:blipFill>
        <p:spPr bwMode="auto">
          <a:xfrm>
            <a:off x="7957904" y="1777196"/>
            <a:ext cx="3867742" cy="269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/>
          <a:srcRect l="10211" r="15625"/>
          <a:stretch/>
        </p:blipFill>
        <p:spPr bwMode="auto">
          <a:xfrm>
            <a:off x="7841716" y="4532167"/>
            <a:ext cx="4100118" cy="225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13986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3384</TotalTime>
  <Words>762</Words>
  <Application>Microsoft Macintosh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</vt:lpstr>
      <vt:lpstr>Machine Learning in HEALTHCARE, AGING.</vt:lpstr>
      <vt:lpstr>Objectives</vt:lpstr>
      <vt:lpstr>Innovations in Medical and  Biological Engineering</vt:lpstr>
      <vt:lpstr>Innovations in Medical and  Biological Engineering</vt:lpstr>
      <vt:lpstr>New generations of medical technology</vt:lpstr>
      <vt:lpstr>What is Artificial Intelligence</vt:lpstr>
      <vt:lpstr>PowerPoint Presentation</vt:lpstr>
      <vt:lpstr>Artificial intelligence in medicine : The virtual branch</vt:lpstr>
      <vt:lpstr>Benefits of Artificial intelligence</vt:lpstr>
      <vt:lpstr>Artificial intelligence in medicine: The physical branch</vt:lpstr>
      <vt:lpstr>Use of robots to deliver treatment..robotic surgery</vt:lpstr>
      <vt:lpstr>Growth drivers of AI in healthcare</vt:lpstr>
      <vt:lpstr>Potential challenges </vt:lpstr>
      <vt:lpstr>Future Indian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145</cp:revision>
  <dcterms:created xsi:type="dcterms:W3CDTF">2021-02-09T23:47:41Z</dcterms:created>
  <dcterms:modified xsi:type="dcterms:W3CDTF">2021-03-24T02:01:56Z</dcterms:modified>
</cp:coreProperties>
</file>