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20" r:id="rId1"/>
  </p:sldMasterIdLst>
  <p:notesMasterIdLst>
    <p:notesMasterId r:id="rId17"/>
  </p:notesMasterIdLst>
  <p:sldIdLst>
    <p:sldId id="266" r:id="rId2"/>
    <p:sldId id="267" r:id="rId3"/>
    <p:sldId id="288" r:id="rId4"/>
    <p:sldId id="268" r:id="rId5"/>
    <p:sldId id="271" r:id="rId6"/>
    <p:sldId id="272" r:id="rId7"/>
    <p:sldId id="273" r:id="rId8"/>
    <p:sldId id="283" r:id="rId9"/>
    <p:sldId id="285" r:id="rId10"/>
    <p:sldId id="289" r:id="rId11"/>
    <p:sldId id="290" r:id="rId12"/>
    <p:sldId id="291" r:id="rId13"/>
    <p:sldId id="292" r:id="rId14"/>
    <p:sldId id="293" r:id="rId15"/>
    <p:sldId id="294" r:id="rId1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83" autoAdjust="0"/>
    <p:restoredTop sz="94364" autoAdjust="0"/>
  </p:normalViewPr>
  <p:slideViewPr>
    <p:cSldViewPr>
      <p:cViewPr varScale="1">
        <p:scale>
          <a:sx n="91" d="100"/>
          <a:sy n="91" d="100"/>
        </p:scale>
        <p:origin x="184" y="6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A1DBDC4-F84B-4B3A-9BA0-F77140A66E90}" type="datetimeFigureOut">
              <a:rPr lang="en-US"/>
              <a:pPr/>
              <a:t>4/15/21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F967494-5CD2-4A8C-BB45-7F1FAACBB45B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498CA56-6208-4A5A-9D23-DDD25A18C2B3}" type="datetimeFigureOut">
              <a:rPr lang="en-US"/>
              <a:pPr/>
              <a:t>4/15/21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C813D3-63A3-4586-AFF0-087EB30636B5}" type="slidenum">
              <a:rPr lang="en-US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24805B7-2B4A-43C9-B3C5-64F2C528AD69}" type="datetimeFigureOut">
              <a:rPr lang="en-US"/>
              <a:pPr/>
              <a:t>4/15/21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4A3B30-505A-4FCD-ACF4-CFA6B5C7455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1DCC2F5-5EE7-45BF-99F9-75890DB739B3}" type="datetimeFigureOut">
              <a:rPr lang="en-US"/>
              <a:pPr/>
              <a:t>4/15/21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B50D9E-22D0-4B86-B920-D454F0CA74D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2E976A5-1009-4436-9B8C-9835B82C0FBB}" type="datetimeFigureOut">
              <a:rPr lang="en-US"/>
              <a:pPr/>
              <a:t>4/15/21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F32294-D00A-4A38-A2AF-17C9639E3286}" type="slidenum">
              <a:rPr lang="en-US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A8AA87E-C144-4B2A-81EA-9E72F880C0CA}" type="datetimeFigureOut">
              <a:rPr lang="en-US"/>
              <a:pPr/>
              <a:t>4/15/21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49C522-363C-4BDA-B40F-28B8DDE2E78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66C2420-2C3E-4748-8453-226F4817B4EC}" type="datetimeFigureOut">
              <a:rPr lang="en-US"/>
              <a:pPr/>
              <a:t>4/15/21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E82647-A9A6-48AB-8935-A84EC4822A9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487ECFB-269A-4EB6-9175-6162B8DD08E6}" type="datetimeFigureOut">
              <a:rPr lang="en-US"/>
              <a:pPr/>
              <a:t>4/15/21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F0F85A-4597-4C73-AD72-988F112FEB8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AF75B6C-5D1D-40DC-9998-BF03558B319A}" type="datetimeFigureOut">
              <a:rPr lang="en-US"/>
              <a:pPr/>
              <a:t>4/15/21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20943A-C0EF-479C-8DFB-42AAF2D55BB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919E438-5101-4170-AE07-87A782222B07}" type="datetimeFigureOut">
              <a:rPr lang="en-US"/>
              <a:pPr/>
              <a:t>4/15/21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35CAFF-2EAE-480C-B435-CA9013913DF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466955D-1EC8-499F-9263-BF2FDD726013}" type="datetimeFigureOut">
              <a:rPr lang="en-US"/>
              <a:pPr/>
              <a:t>4/15/21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126C68-CF28-4E70-8F93-3D51105AC6A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680152A-1D85-4AE3-AA4E-3962D2958CEE}" type="datetimeFigureOut">
              <a:rPr lang="en-US"/>
              <a:pPr/>
              <a:t>4/15/21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00C576-E642-4610-B9B7-5E22BFCC28E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fld id="{10932223-8D2A-4930-ACED-A722D6E87D91}" type="datetimeFigureOut">
              <a:rPr lang="en-US"/>
              <a:pPr/>
              <a:t>4/15/21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6B139522-AC6B-4AB7-870F-60081D8444AA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84" r:id="rId1"/>
    <p:sldLayoutId id="2147484085" r:id="rId2"/>
    <p:sldLayoutId id="2147484075" r:id="rId3"/>
    <p:sldLayoutId id="2147484076" r:id="rId4"/>
    <p:sldLayoutId id="2147484077" r:id="rId5"/>
    <p:sldLayoutId id="2147484078" r:id="rId6"/>
    <p:sldLayoutId id="2147484079" r:id="rId7"/>
    <p:sldLayoutId id="2147484080" r:id="rId8"/>
    <p:sldLayoutId id="2147484081" r:id="rId9"/>
    <p:sldLayoutId id="2147484082" r:id="rId10"/>
    <p:sldLayoutId id="214748408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Object-Oriented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029200"/>
          </a:xfrm>
        </p:spPr>
        <p:txBody>
          <a:bodyPr/>
          <a:lstStyle/>
          <a:p>
            <a:r>
              <a:rPr lang="en-US" dirty="0"/>
              <a:t>In C++ classes provide the functionality necessary to use </a:t>
            </a:r>
            <a:r>
              <a:rPr lang="en-US" i="1" dirty="0"/>
              <a:t>object-oriented programming</a:t>
            </a:r>
          </a:p>
          <a:p>
            <a:pPr lvl="1"/>
            <a:r>
              <a:rPr lang="en-US" dirty="0"/>
              <a:t>OOP is a particular way of organizing computer programs</a:t>
            </a:r>
          </a:p>
          <a:p>
            <a:pPr lvl="1"/>
            <a:r>
              <a:rPr lang="en-US" dirty="0"/>
              <a:t>It doesn’t allow you to do anything you couldn’t already do, but it makes it arguably more efficient</a:t>
            </a:r>
          </a:p>
          <a:p>
            <a:pPr lvl="1"/>
            <a:r>
              <a:rPr lang="en-US" dirty="0"/>
              <a:t>OOP is by far the dominant software engineering practice in the last two decades</a:t>
            </a:r>
          </a:p>
          <a:p>
            <a:pPr lvl="1"/>
            <a:endParaRPr lang="en-US" dirty="0"/>
          </a:p>
          <a:p>
            <a:r>
              <a:rPr lang="en-US" dirty="0"/>
              <a:t>Classes combine data and functionality</a:t>
            </a:r>
          </a:p>
          <a:p>
            <a:pPr lvl="1"/>
            <a:r>
              <a:rPr lang="en-US" dirty="0"/>
              <a:t>Class members can store structured data, as we’ve seen</a:t>
            </a:r>
          </a:p>
          <a:p>
            <a:pPr lvl="1"/>
            <a:r>
              <a:rPr lang="en-US" dirty="0"/>
              <a:t>Class members can also be functions</a:t>
            </a:r>
          </a:p>
          <a:p>
            <a:pPr lvl="2"/>
            <a:r>
              <a:rPr lang="en-US" dirty="0"/>
              <a:t>Class-specific functions are called </a:t>
            </a:r>
            <a:r>
              <a:rPr lang="en-US" i="1" dirty="0"/>
              <a:t>methods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Initialization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181600"/>
          </a:xfrm>
        </p:spPr>
        <p:txBody>
          <a:bodyPr/>
          <a:lstStyle/>
          <a:p>
            <a:r>
              <a:rPr lang="en-US" dirty="0">
                <a:cs typeface="Courier New" pitchFamily="49" charset="0"/>
              </a:rPr>
              <a:t>When we create a Date object</a:t>
            </a:r>
          </a:p>
          <a:p>
            <a:pPr>
              <a:buNone/>
            </a:pPr>
            <a:r>
              <a:rPr lang="en-US" sz="18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	Date </a:t>
            </a:r>
            <a:r>
              <a:rPr lang="en-US" sz="18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my_birthday</a:t>
            </a:r>
            <a:r>
              <a:rPr lang="en-US" sz="18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; // an object: </a:t>
            </a:r>
            <a:r>
              <a:rPr lang="en-US" sz="18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my_birthday</a:t>
            </a:r>
            <a:endParaRPr lang="en-US" sz="1800" dirty="0">
              <a:solidFill>
                <a:schemeClr val="accent4"/>
              </a:solidFill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>
                <a:cs typeface="Courier New" pitchFamily="49" charset="0"/>
              </a:rPr>
              <a:t>The member fields are full of garbage</a:t>
            </a:r>
          </a:p>
          <a:p>
            <a:pPr lvl="1"/>
            <a:r>
              <a:rPr lang="en-US" dirty="0">
                <a:cs typeface="Courier New" pitchFamily="49" charset="0"/>
              </a:rPr>
              <a:t>It might be nice to have them initialize to zero</a:t>
            </a:r>
          </a:p>
          <a:p>
            <a:r>
              <a:rPr lang="en-US" b="1" dirty="0">
                <a:solidFill>
                  <a:srgbClr val="00B0F0"/>
                </a:solidFill>
                <a:cs typeface="Courier New" pitchFamily="49" charset="0"/>
              </a:rPr>
              <a:t>Can’t initialize in the class definition</a:t>
            </a:r>
          </a:p>
          <a:p>
            <a:pPr lvl="1">
              <a:buNone/>
            </a:pPr>
            <a:r>
              <a:rPr lang="en-US" sz="14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class Date</a:t>
            </a:r>
          </a:p>
          <a:p>
            <a:pPr lvl="1">
              <a:buNone/>
            </a:pPr>
            <a:r>
              <a:rPr lang="en-US" sz="14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1">
              <a:buNone/>
            </a:pPr>
            <a:r>
              <a:rPr lang="en-US" sz="14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 lvl="2">
              <a:buNone/>
            </a:pPr>
            <a:r>
              <a:rPr lang="en-US" sz="14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day = 0, </a:t>
            </a:r>
            <a:r>
              <a:rPr lang="en-US" sz="14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mon</a:t>
            </a:r>
            <a:r>
              <a:rPr lang="en-US" sz="14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= 0, yr = 0;</a:t>
            </a:r>
          </a:p>
          <a:p>
            <a:pPr lvl="1">
              <a:buNone/>
            </a:pPr>
            <a:r>
              <a:rPr lang="en-US" sz="14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};</a:t>
            </a:r>
          </a:p>
          <a:p>
            <a:pPr lvl="1"/>
            <a:r>
              <a:rPr lang="en-US" dirty="0">
                <a:cs typeface="Courier New" pitchFamily="49" charset="0"/>
              </a:rPr>
              <a:t>Since the definition is a blueprint, there’s nowhere to store those numbers yet</a:t>
            </a:r>
          </a:p>
          <a:p>
            <a:pPr lvl="1"/>
            <a:r>
              <a:rPr lang="en-US" dirty="0">
                <a:cs typeface="Courier New" pitchFamily="49" charset="0"/>
              </a:rPr>
              <a:t>We have to initialize them </a:t>
            </a:r>
            <a:r>
              <a:rPr lang="en-US" i="1" dirty="0">
                <a:cs typeface="Courier New" pitchFamily="49" charset="0"/>
              </a:rPr>
              <a:t>after </a:t>
            </a:r>
            <a:r>
              <a:rPr lang="en-US" dirty="0">
                <a:cs typeface="Courier New" pitchFamily="49" charset="0"/>
              </a:rPr>
              <a:t>the memory is allocated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Constructors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410200"/>
          </a:xfrm>
        </p:spPr>
        <p:txBody>
          <a:bodyPr/>
          <a:lstStyle/>
          <a:p>
            <a:r>
              <a:rPr lang="en-US" dirty="0">
                <a:cs typeface="Courier New" pitchFamily="49" charset="0"/>
              </a:rPr>
              <a:t>Classes let us do this, by defining a </a:t>
            </a:r>
            <a:r>
              <a:rPr lang="en-US" b="1" i="1" dirty="0">
                <a:solidFill>
                  <a:srgbClr val="00B0F0"/>
                </a:solidFill>
                <a:highlight>
                  <a:srgbClr val="00FF00"/>
                </a:highlight>
                <a:cs typeface="Courier New" pitchFamily="49" charset="0"/>
              </a:rPr>
              <a:t>constructor</a:t>
            </a:r>
            <a:r>
              <a:rPr lang="en-US" dirty="0">
                <a:cs typeface="Courier New" pitchFamily="49" charset="0"/>
              </a:rPr>
              <a:t> method</a:t>
            </a:r>
          </a:p>
          <a:p>
            <a:pPr lvl="1"/>
            <a:r>
              <a:rPr lang="en-US" dirty="0">
                <a:cs typeface="Courier New" pitchFamily="49" charset="0"/>
              </a:rPr>
              <a:t>Added like any other method except:</a:t>
            </a:r>
          </a:p>
          <a:p>
            <a:pPr lvl="2"/>
            <a:r>
              <a:rPr lang="en-US" dirty="0">
                <a:cs typeface="Courier New" pitchFamily="49" charset="0"/>
              </a:rPr>
              <a:t>No return value (not even void)</a:t>
            </a:r>
          </a:p>
          <a:p>
            <a:pPr lvl="2"/>
            <a:r>
              <a:rPr lang="en-US" dirty="0">
                <a:cs typeface="Courier New" pitchFamily="49" charset="0"/>
              </a:rPr>
              <a:t>Named after the class</a:t>
            </a:r>
          </a:p>
          <a:p>
            <a:pPr lvl="1">
              <a:buNone/>
            </a:pPr>
            <a:r>
              <a:rPr lang="en-US" sz="14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class Date</a:t>
            </a:r>
          </a:p>
          <a:p>
            <a:pPr lvl="1">
              <a:buNone/>
            </a:pPr>
            <a:r>
              <a:rPr lang="en-US" sz="14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1">
              <a:buNone/>
            </a:pPr>
            <a:r>
              <a:rPr lang="en-US" sz="14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 lvl="2">
              <a:buNone/>
            </a:pPr>
            <a:r>
              <a:rPr lang="en-US" sz="14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int day, mon, yr;</a:t>
            </a:r>
          </a:p>
          <a:p>
            <a:pPr lvl="1">
              <a:buNone/>
            </a:pPr>
            <a:r>
              <a:rPr lang="en-US" sz="14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		Date(); // </a:t>
            </a:r>
            <a:r>
              <a:rPr lang="en-US" sz="1400" b="1" i="1" dirty="0">
                <a:solidFill>
                  <a:srgbClr val="00B0F0"/>
                </a:solidFill>
                <a:cs typeface="Courier New" pitchFamily="49" charset="0"/>
              </a:rPr>
              <a:t>constructor which has the same name as the class; initialize by default</a:t>
            </a:r>
            <a:endParaRPr lang="en-US" sz="1400" dirty="0">
              <a:solidFill>
                <a:schemeClr val="accent4"/>
              </a:solidFill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sz="14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};</a:t>
            </a:r>
          </a:p>
          <a:p>
            <a:pPr lvl="1">
              <a:buNone/>
            </a:pPr>
            <a:endParaRPr lang="en-US" sz="1400" dirty="0">
              <a:solidFill>
                <a:schemeClr val="accent4"/>
              </a:solidFill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sz="14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Date::Date()</a:t>
            </a:r>
          </a:p>
          <a:p>
            <a:pPr lvl="1">
              <a:buNone/>
            </a:pPr>
            <a:r>
              <a:rPr lang="en-US" sz="14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1">
              <a:buNone/>
            </a:pPr>
            <a:r>
              <a:rPr lang="en-US" sz="14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	day = 0;</a:t>
            </a:r>
          </a:p>
          <a:p>
            <a:pPr lvl="1">
              <a:buNone/>
            </a:pPr>
            <a:r>
              <a:rPr lang="en-US" sz="14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mon</a:t>
            </a:r>
            <a:r>
              <a:rPr lang="en-US" sz="14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= 0;</a:t>
            </a:r>
          </a:p>
          <a:p>
            <a:pPr lvl="1">
              <a:buNone/>
            </a:pPr>
            <a:r>
              <a:rPr lang="en-US" sz="14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	yr = 0;</a:t>
            </a:r>
          </a:p>
          <a:p>
            <a:pPr lvl="1">
              <a:buNone/>
            </a:pPr>
            <a:r>
              <a:rPr lang="en-US" sz="14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800" dirty="0">
              <a:solidFill>
                <a:schemeClr val="accent4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Constructors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410200"/>
          </a:xfrm>
        </p:spPr>
        <p:txBody>
          <a:bodyPr/>
          <a:lstStyle/>
          <a:p>
            <a:r>
              <a:rPr lang="en-US" dirty="0">
                <a:cs typeface="Courier New" pitchFamily="49" charset="0"/>
              </a:rPr>
              <a:t>When an object is declared</a:t>
            </a:r>
          </a:p>
          <a:p>
            <a:pPr lvl="1">
              <a:buNone/>
            </a:pP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e.g. Date d; // declare / create an object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cs typeface="Courier New" pitchFamily="49" charset="0"/>
              </a:rPr>
              <a:t>Memory is allocated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cs typeface="Courier New" pitchFamily="49" charset="0"/>
              </a:rPr>
              <a:t>The constructor is called and initializes the values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Constructors With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410200"/>
          </a:xfrm>
        </p:spPr>
        <p:txBody>
          <a:bodyPr/>
          <a:lstStyle/>
          <a:p>
            <a:r>
              <a:rPr lang="en-US" dirty="0">
                <a:cs typeface="Courier New" pitchFamily="49" charset="0"/>
              </a:rPr>
              <a:t>But what if we want to set initial values to something better than just a bunch of 0s?</a:t>
            </a:r>
          </a:p>
          <a:p>
            <a:pPr lvl="1"/>
            <a:r>
              <a:rPr lang="en-US" dirty="0">
                <a:cs typeface="Courier New" pitchFamily="49" charset="0"/>
              </a:rPr>
              <a:t>Without parameters to the constructor, we can only set default values (i.e. 0)</a:t>
            </a:r>
          </a:p>
          <a:p>
            <a:pPr lvl="1"/>
            <a:r>
              <a:rPr lang="en-US" dirty="0">
                <a:cs typeface="Courier New" pitchFamily="49" charset="0"/>
              </a:rPr>
              <a:t>So we can define additional constructors that take values</a:t>
            </a:r>
          </a:p>
          <a:p>
            <a:pPr lvl="1">
              <a:buNone/>
            </a:pPr>
            <a:r>
              <a:rPr lang="en-US" sz="14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class Date</a:t>
            </a:r>
          </a:p>
          <a:p>
            <a:pPr lvl="1">
              <a:buNone/>
            </a:pPr>
            <a:r>
              <a:rPr lang="en-US" sz="14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1">
              <a:buNone/>
            </a:pPr>
            <a:r>
              <a:rPr lang="en-US" sz="14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 lvl="2">
              <a:buNone/>
            </a:pPr>
            <a:r>
              <a:rPr lang="en-US" sz="14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day, </a:t>
            </a:r>
            <a:r>
              <a:rPr lang="en-US" sz="14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mon</a:t>
            </a:r>
            <a:r>
              <a:rPr lang="en-US" sz="14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, yr;</a:t>
            </a:r>
          </a:p>
          <a:p>
            <a:pPr lvl="1">
              <a:buNone/>
            </a:pPr>
            <a:r>
              <a:rPr lang="en-US" sz="14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		Date( </a:t>
            </a:r>
            <a:r>
              <a:rPr lang="en-US" sz="14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init_day</a:t>
            </a:r>
            <a:r>
              <a:rPr lang="en-US" sz="14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init_mon</a:t>
            </a:r>
            <a:r>
              <a:rPr lang="en-US" sz="14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init_yr</a:t>
            </a:r>
            <a:r>
              <a:rPr lang="en-US" sz="14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);</a:t>
            </a:r>
          </a:p>
          <a:p>
            <a:pPr lvl="1">
              <a:buNone/>
            </a:pPr>
            <a:r>
              <a:rPr lang="en-US" sz="14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};</a:t>
            </a:r>
          </a:p>
          <a:p>
            <a:pPr lvl="1">
              <a:buNone/>
            </a:pPr>
            <a:endParaRPr lang="en-US" sz="1400" dirty="0">
              <a:solidFill>
                <a:schemeClr val="accent4"/>
              </a:solidFill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sz="14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Date::Date( </a:t>
            </a:r>
            <a:r>
              <a:rPr lang="en-US" sz="14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init_day</a:t>
            </a:r>
            <a:r>
              <a:rPr lang="en-US" sz="14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init_mon</a:t>
            </a:r>
            <a:r>
              <a:rPr lang="en-US" sz="14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init_yr</a:t>
            </a:r>
            <a:r>
              <a:rPr lang="en-US" sz="14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lvl="1">
              <a:buNone/>
            </a:pPr>
            <a:r>
              <a:rPr lang="en-US" sz="14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1">
              <a:buNone/>
            </a:pPr>
            <a:r>
              <a:rPr lang="en-US" sz="14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	day = </a:t>
            </a:r>
            <a:r>
              <a:rPr lang="en-US" sz="14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init_day</a:t>
            </a:r>
            <a:r>
              <a:rPr lang="en-US" sz="14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1">
              <a:buNone/>
            </a:pPr>
            <a:r>
              <a:rPr lang="en-US" sz="14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mon</a:t>
            </a:r>
            <a:r>
              <a:rPr lang="en-US" sz="14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init_mon</a:t>
            </a:r>
            <a:r>
              <a:rPr lang="en-US" sz="14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1">
              <a:buNone/>
            </a:pPr>
            <a:r>
              <a:rPr lang="en-US" sz="14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	yr = </a:t>
            </a:r>
            <a:r>
              <a:rPr lang="en-US" sz="14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init_yr</a:t>
            </a:r>
            <a:r>
              <a:rPr lang="en-US" sz="14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1">
              <a:buNone/>
            </a:pPr>
            <a:r>
              <a:rPr lang="en-US" sz="14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800" dirty="0">
              <a:solidFill>
                <a:schemeClr val="accent4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Constructors With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410200"/>
          </a:xfrm>
        </p:spPr>
        <p:txBody>
          <a:bodyPr/>
          <a:lstStyle/>
          <a:p>
            <a:r>
              <a:rPr lang="en-US" dirty="0">
                <a:cs typeface="Courier New" pitchFamily="49" charset="0"/>
              </a:rPr>
              <a:t>Now we have options when we declare new Date objects:</a:t>
            </a:r>
          </a:p>
          <a:p>
            <a:endParaRPr lang="en-US" dirty="0">
              <a:cs typeface="Courier New" pitchFamily="49" charset="0"/>
            </a:endParaRPr>
          </a:p>
          <a:p>
            <a:pPr lvl="1">
              <a:buNone/>
            </a:pPr>
            <a:r>
              <a:rPr lang="en-US" sz="18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Date </a:t>
            </a:r>
            <a:r>
              <a:rPr lang="en-US" sz="18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some_day</a:t>
            </a:r>
            <a:r>
              <a:rPr lang="en-US" sz="18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;			// </a:t>
            </a:r>
            <a:r>
              <a:rPr lang="en-US" sz="18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inits</a:t>
            </a:r>
            <a:r>
              <a:rPr lang="en-US" sz="18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all to 0</a:t>
            </a:r>
          </a:p>
          <a:p>
            <a:pPr lvl="1">
              <a:buNone/>
            </a:pPr>
            <a:r>
              <a:rPr lang="en-US" sz="18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Date today( 4, 14, 2010 );	// </a:t>
            </a:r>
            <a:r>
              <a:rPr lang="en-US" sz="18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inits</a:t>
            </a:r>
            <a:r>
              <a:rPr lang="en-US" sz="18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to those numbers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5626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400" dirty="0"/>
              <a:t>Define a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BankAccount</a:t>
            </a:r>
            <a:r>
              <a:rPr lang="en-US" sz="2400" dirty="0"/>
              <a:t> class with:</a:t>
            </a:r>
          </a:p>
          <a:p>
            <a:pPr marL="914400" lvl="1" indent="-514350"/>
            <a:r>
              <a:rPr lang="en-US" sz="2200" dirty="0">
                <a:highlight>
                  <a:srgbClr val="00FF00"/>
                </a:highlight>
              </a:rPr>
              <a:t>data members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account_number</a:t>
            </a:r>
            <a:r>
              <a:rPr lang="en-US" sz="2200" dirty="0"/>
              <a:t> and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balance</a:t>
            </a:r>
          </a:p>
          <a:p>
            <a:pPr marL="914400" lvl="1" indent="-514350"/>
            <a:r>
              <a:rPr lang="en-US" sz="2200" dirty="0"/>
              <a:t>A </a:t>
            </a:r>
            <a:r>
              <a:rPr lang="en-US" sz="2200" dirty="0">
                <a:highlight>
                  <a:srgbClr val="00FF00"/>
                </a:highlight>
              </a:rPr>
              <a:t>constructor</a:t>
            </a:r>
            <a:r>
              <a:rPr lang="en-US" sz="2200" dirty="0"/>
              <a:t> (initialize the value for the members in a class) that takes initial values for all members</a:t>
            </a:r>
          </a:p>
          <a:p>
            <a:pPr marL="914400" lvl="1" indent="-514350"/>
            <a:r>
              <a:rPr lang="en-US" sz="2200" dirty="0"/>
              <a:t>A public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print_func</a:t>
            </a:r>
            <a:r>
              <a:rPr lang="en-US" sz="2200" dirty="0"/>
              <a:t> </a:t>
            </a:r>
            <a:r>
              <a:rPr lang="en-US" sz="2200" dirty="0">
                <a:highlight>
                  <a:srgbClr val="00FF00"/>
                </a:highlight>
              </a:rPr>
              <a:t>method</a:t>
            </a:r>
            <a:r>
              <a:rPr lang="en-US" sz="2200" dirty="0"/>
              <a:t> (function inside a class) that shows the account number and balance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Define the constructor and the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print_func</a:t>
            </a:r>
            <a:r>
              <a:rPr lang="en-US" sz="2400" dirty="0"/>
              <a:t> method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600" dirty="0"/>
              <a:t>Use the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BankAccount</a:t>
            </a:r>
            <a:r>
              <a:rPr lang="en-US" sz="2400" dirty="0"/>
              <a:t> </a:t>
            </a:r>
            <a:r>
              <a:rPr lang="en-US" sz="2600" dirty="0"/>
              <a:t>class (define an object) to:</a:t>
            </a:r>
          </a:p>
          <a:p>
            <a:pPr marL="914400" lvl="1" indent="-514350"/>
            <a:r>
              <a:rPr lang="en-US" sz="2200" dirty="0"/>
              <a:t>Declare a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BankAccount</a:t>
            </a:r>
            <a:r>
              <a:rPr lang="en-US" sz="2000" dirty="0"/>
              <a:t> </a:t>
            </a:r>
            <a:r>
              <a:rPr lang="en-US" sz="2200" dirty="0"/>
              <a:t>object for account 98392 with a starting balance of $5.32</a:t>
            </a:r>
          </a:p>
          <a:p>
            <a:pPr marL="914400" lvl="1" indent="-514350"/>
            <a:r>
              <a:rPr lang="en-US" sz="2200" dirty="0"/>
              <a:t>Print the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BankAccount</a:t>
            </a:r>
            <a:r>
              <a:rPr lang="en-US" sz="2200" dirty="0"/>
              <a:t> information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dirty="0"/>
              <a:t>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181600"/>
          </a:xfrm>
        </p:spPr>
        <p:txBody>
          <a:bodyPr/>
          <a:lstStyle/>
          <a:p>
            <a:r>
              <a:rPr lang="en-US" dirty="0"/>
              <a:t>The string class has </a:t>
            </a:r>
            <a:r>
              <a:rPr lang="en-US" dirty="0">
                <a:highlight>
                  <a:srgbClr val="FFFF00"/>
                </a:highlight>
              </a:rPr>
              <a:t>private data members </a:t>
            </a:r>
            <a:r>
              <a:rPr lang="en-US" dirty="0"/>
              <a:t>to </a:t>
            </a:r>
            <a:r>
              <a:rPr lang="en-US" dirty="0">
                <a:highlight>
                  <a:srgbClr val="00FF00"/>
                </a:highlight>
              </a:rPr>
              <a:t>store the characters</a:t>
            </a:r>
            <a:r>
              <a:rPr lang="en-US" dirty="0"/>
              <a:t> that make up a string</a:t>
            </a:r>
          </a:p>
          <a:p>
            <a:pPr lvl="1"/>
            <a:r>
              <a:rPr lang="en-US" dirty="0"/>
              <a:t>It probably uses an array, although it doesn’t have to</a:t>
            </a:r>
          </a:p>
          <a:p>
            <a:pPr lvl="1"/>
            <a:r>
              <a:rPr lang="en-US" dirty="0"/>
              <a:t>It probably has </a:t>
            </a:r>
            <a:r>
              <a:rPr lang="en-US" dirty="0" err="1"/>
              <a:t>ints</a:t>
            </a:r>
            <a:r>
              <a:rPr lang="en-US" dirty="0"/>
              <a:t> to keep track of the size of the array and the number of characters</a:t>
            </a:r>
          </a:p>
          <a:p>
            <a:r>
              <a:rPr lang="en-US" dirty="0"/>
              <a:t>The string class has </a:t>
            </a:r>
            <a:r>
              <a:rPr lang="en-US" dirty="0">
                <a:highlight>
                  <a:srgbClr val="FFFF00"/>
                </a:highlight>
              </a:rPr>
              <a:t>public methods </a:t>
            </a:r>
            <a:r>
              <a:rPr lang="en-US" dirty="0"/>
              <a:t>to </a:t>
            </a:r>
            <a:r>
              <a:rPr lang="en-US" dirty="0">
                <a:highlight>
                  <a:srgbClr val="00FF00"/>
                </a:highlight>
              </a:rPr>
              <a:t>do stuff</a:t>
            </a:r>
          </a:p>
          <a:p>
            <a:pPr lvl="1"/>
            <a:r>
              <a:rPr lang="en-US" dirty="0"/>
              <a:t>Return the number of characters in the internal storage</a:t>
            </a:r>
          </a:p>
          <a:p>
            <a:pPr lvl="2">
              <a:buNone/>
            </a:pPr>
            <a:r>
              <a:rPr lang="en-US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lvl="1"/>
            <a:r>
              <a:rPr lang="en-US" dirty="0"/>
              <a:t>Append the characters in s to the internal storage </a:t>
            </a:r>
          </a:p>
          <a:p>
            <a:pPr lvl="2">
              <a:buNone/>
            </a:pPr>
            <a:r>
              <a:rPr lang="en-US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void append( string s );</a:t>
            </a:r>
          </a:p>
          <a:p>
            <a:pPr lvl="1"/>
            <a:r>
              <a:rPr lang="en-US" dirty="0"/>
              <a:t>returns the position of s within the internal storage</a:t>
            </a:r>
          </a:p>
          <a:p>
            <a:pPr lvl="2">
              <a:buNone/>
            </a:pPr>
            <a:r>
              <a:rPr lang="en-US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find( string s);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Date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181600"/>
          </a:xfrm>
        </p:spPr>
        <p:txBody>
          <a:bodyPr/>
          <a:lstStyle/>
          <a:p>
            <a:r>
              <a:rPr lang="en-US" dirty="0">
                <a:cs typeface="Courier New" pitchFamily="49" charset="0"/>
              </a:rPr>
              <a:t>What data should the Date class store?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Date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181600"/>
          </a:xfrm>
        </p:spPr>
        <p:txBody>
          <a:bodyPr/>
          <a:lstStyle/>
          <a:p>
            <a:r>
              <a:rPr lang="en-US" dirty="0">
                <a:cs typeface="Courier New" pitchFamily="49" charset="0"/>
              </a:rPr>
              <a:t>What data should the Date class store?</a:t>
            </a:r>
          </a:p>
          <a:p>
            <a:pPr>
              <a:buNone/>
            </a:pPr>
            <a:r>
              <a:rPr lang="en-US" sz="18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class Date</a:t>
            </a:r>
          </a:p>
          <a:p>
            <a:pPr>
              <a:buNone/>
            </a:pPr>
            <a:r>
              <a:rPr lang="en-US" sz="18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sz="18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 lvl="1">
              <a:buNone/>
            </a:pPr>
            <a:r>
              <a:rPr lang="en-US" sz="18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int day, mon, </a:t>
            </a:r>
            <a:r>
              <a:rPr lang="en-US" sz="18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yr</a:t>
            </a:r>
            <a:r>
              <a:rPr lang="en-US" sz="18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; // members</a:t>
            </a:r>
          </a:p>
          <a:p>
            <a:pPr>
              <a:buNone/>
            </a:pPr>
            <a:r>
              <a:rPr lang="en-US" sz="18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};</a:t>
            </a:r>
          </a:p>
          <a:p>
            <a:r>
              <a:rPr lang="en-US" dirty="0">
                <a:cs typeface="Courier New" pitchFamily="49" charset="0"/>
              </a:rPr>
              <a:t>What functionality would we like Dates to have?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Printing a date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181600"/>
          </a:xfrm>
        </p:spPr>
        <p:txBody>
          <a:bodyPr/>
          <a:lstStyle/>
          <a:p>
            <a:r>
              <a:rPr lang="en-US" dirty="0">
                <a:cs typeface="Courier New" pitchFamily="49" charset="0"/>
              </a:rPr>
              <a:t>We’d like to have a print method so we could do:</a:t>
            </a:r>
          </a:p>
          <a:p>
            <a:pPr>
              <a:buNone/>
            </a:pPr>
            <a:r>
              <a:rPr lang="en-US" sz="18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Date </a:t>
            </a:r>
            <a:r>
              <a:rPr lang="en-US" sz="18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my_birthday</a:t>
            </a:r>
            <a:r>
              <a:rPr lang="en-US" sz="18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; // define an object</a:t>
            </a:r>
          </a:p>
          <a:p>
            <a:pPr>
              <a:buNone/>
            </a:pPr>
            <a:r>
              <a:rPr lang="en-US" sz="18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my_birthday.yr</a:t>
            </a:r>
            <a:r>
              <a:rPr lang="en-US" sz="18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= 1975;</a:t>
            </a:r>
          </a:p>
          <a:p>
            <a:pPr>
              <a:buNone/>
            </a:pPr>
            <a:r>
              <a:rPr lang="en-US" sz="18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my_birthday.mon = 5;</a:t>
            </a:r>
          </a:p>
          <a:p>
            <a:pPr>
              <a:buNone/>
            </a:pPr>
            <a:r>
              <a:rPr lang="en-US" sz="18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my_birthday.day = 15;</a:t>
            </a:r>
          </a:p>
          <a:p>
            <a:pPr>
              <a:buNone/>
            </a:pPr>
            <a:endParaRPr lang="en-US" sz="1800" dirty="0">
              <a:solidFill>
                <a:schemeClr val="accent4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8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my_birthday.Print</a:t>
            </a:r>
            <a:r>
              <a:rPr lang="en-US" sz="18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endParaRPr lang="en-US" sz="1800" dirty="0">
              <a:solidFill>
                <a:schemeClr val="accent4"/>
              </a:solidFill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>
                <a:cs typeface="Courier New" pitchFamily="49" charset="0"/>
              </a:rPr>
              <a:t>And have it print out “5/15/1975” or “May 15, 1975”</a:t>
            </a:r>
          </a:p>
          <a:p>
            <a:r>
              <a:rPr lang="en-US" dirty="0">
                <a:cs typeface="Courier New" pitchFamily="49" charset="0"/>
              </a:rPr>
              <a:t>Notice that the Print() method </a:t>
            </a:r>
            <a:r>
              <a:rPr lang="en-US" dirty="0">
                <a:highlight>
                  <a:srgbClr val="00FF00"/>
                </a:highlight>
                <a:cs typeface="Courier New" pitchFamily="49" charset="0"/>
              </a:rPr>
              <a:t>is </a:t>
            </a:r>
            <a:r>
              <a:rPr lang="en-US" i="1" dirty="0">
                <a:highlight>
                  <a:srgbClr val="00FF00"/>
                </a:highlight>
                <a:cs typeface="Courier New" pitchFamily="49" charset="0"/>
              </a:rPr>
              <a:t>called on </a:t>
            </a:r>
            <a:r>
              <a:rPr lang="en-US" dirty="0">
                <a:highlight>
                  <a:srgbClr val="00FF00"/>
                </a:highlight>
                <a:cs typeface="Courier New" pitchFamily="49" charset="0"/>
              </a:rPr>
              <a:t>the object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my_birthday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>
                <a:cs typeface="Courier New" pitchFamily="49" charset="0"/>
              </a:rPr>
              <a:t>We want it to </a:t>
            </a:r>
            <a:r>
              <a:rPr lang="en-US" dirty="0">
                <a:highlight>
                  <a:srgbClr val="00FF00"/>
                </a:highlight>
                <a:cs typeface="Courier New" pitchFamily="49" charset="0"/>
              </a:rPr>
              <a:t>print the values stored in that object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Printing a date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447800"/>
            <a:ext cx="8991600" cy="5181600"/>
          </a:xfrm>
        </p:spPr>
        <p:txBody>
          <a:bodyPr/>
          <a:lstStyle/>
          <a:p>
            <a:r>
              <a:rPr lang="en-US" dirty="0">
                <a:cs typeface="Courier New" pitchFamily="49" charset="0"/>
              </a:rPr>
              <a:t>To do this, we </a:t>
            </a:r>
            <a:r>
              <a:rPr lang="en-US" i="1" dirty="0">
                <a:cs typeface="Courier New" pitchFamily="49" charset="0"/>
              </a:rPr>
              <a:t>declare</a:t>
            </a:r>
            <a:r>
              <a:rPr lang="en-US" dirty="0">
                <a:cs typeface="Courier New" pitchFamily="49" charset="0"/>
              </a:rPr>
              <a:t> a </a:t>
            </a:r>
            <a:r>
              <a:rPr lang="en-US" dirty="0">
                <a:highlight>
                  <a:srgbClr val="00FF00"/>
                </a:highlight>
                <a:cs typeface="Courier New" pitchFamily="49" charset="0"/>
              </a:rPr>
              <a:t>method</a:t>
            </a:r>
            <a:r>
              <a:rPr lang="en-US" dirty="0">
                <a:cs typeface="Courier New" pitchFamily="49" charset="0"/>
              </a:rPr>
              <a:t> in the Date class</a:t>
            </a:r>
          </a:p>
          <a:p>
            <a:pPr lvl="1"/>
            <a:r>
              <a:rPr lang="en-US" dirty="0">
                <a:cs typeface="Courier New" pitchFamily="49" charset="0"/>
              </a:rPr>
              <a:t>A method is a class member that is a function</a:t>
            </a:r>
          </a:p>
          <a:p>
            <a:pPr>
              <a:buNone/>
            </a:pPr>
            <a:r>
              <a:rPr lang="en-US" sz="18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class Date</a:t>
            </a:r>
          </a:p>
          <a:p>
            <a:pPr>
              <a:buNone/>
            </a:pPr>
            <a:r>
              <a:rPr lang="en-US" sz="18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sz="18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 lvl="1">
              <a:buNone/>
            </a:pPr>
            <a:r>
              <a:rPr lang="en-US" sz="18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day, </a:t>
            </a:r>
            <a:r>
              <a:rPr lang="en-US" sz="18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mon</a:t>
            </a:r>
            <a:r>
              <a:rPr lang="en-US" sz="18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, yr;</a:t>
            </a:r>
          </a:p>
          <a:p>
            <a:pPr lvl="1">
              <a:buNone/>
            </a:pPr>
            <a:r>
              <a:rPr lang="en-US" sz="18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void Print(); // declare a function inside of the class Date</a:t>
            </a:r>
          </a:p>
          <a:p>
            <a:pPr>
              <a:buNone/>
            </a:pPr>
            <a:r>
              <a:rPr lang="en-US" sz="18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};</a:t>
            </a:r>
          </a:p>
          <a:p>
            <a:pPr>
              <a:buNone/>
            </a:pPr>
            <a:endParaRPr lang="en-US" sz="1800" dirty="0">
              <a:solidFill>
                <a:schemeClr val="accent4"/>
              </a:solidFill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>
                <a:cs typeface="Courier New" pitchFamily="49" charset="0"/>
              </a:rPr>
              <a:t>Data members look like variable declarations</a:t>
            </a:r>
          </a:p>
          <a:p>
            <a:pPr lvl="1"/>
            <a:r>
              <a:rPr lang="en-US" dirty="0">
                <a:cs typeface="Courier New" pitchFamily="49" charset="0"/>
              </a:rPr>
              <a:t>Method declarations look like function prototypes</a:t>
            </a:r>
          </a:p>
          <a:p>
            <a:pPr lvl="1"/>
            <a:r>
              <a:rPr lang="en-US" dirty="0">
                <a:cs typeface="Courier New" pitchFamily="49" charset="0"/>
              </a:rPr>
              <a:t>Like a prototype, a method declaration tells the compiler to expect us to define a function later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/>
              <a:t>Printing a date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44562"/>
            <a:ext cx="8229600" cy="5638800"/>
          </a:xfrm>
        </p:spPr>
        <p:txBody>
          <a:bodyPr/>
          <a:lstStyle/>
          <a:p>
            <a:r>
              <a:rPr lang="en-US" sz="1600" dirty="0">
                <a:cs typeface="Courier New" pitchFamily="49" charset="0"/>
              </a:rPr>
              <a:t>Defining a method looks just like defining a function</a:t>
            </a:r>
          </a:p>
          <a:p>
            <a:pPr>
              <a:buNone/>
            </a:pPr>
            <a:r>
              <a:rPr lang="en-US" sz="18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class Date</a:t>
            </a:r>
          </a:p>
          <a:p>
            <a:pPr>
              <a:buNone/>
            </a:pPr>
            <a:r>
              <a:rPr lang="en-US" sz="18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sz="18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 lvl="1">
              <a:buNone/>
            </a:pPr>
            <a:r>
              <a:rPr lang="en-US" sz="18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day, </a:t>
            </a:r>
            <a:r>
              <a:rPr lang="en-US" sz="18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mon</a:t>
            </a:r>
            <a:r>
              <a:rPr lang="en-US" sz="18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, yr;</a:t>
            </a:r>
          </a:p>
          <a:p>
            <a:pPr lvl="1">
              <a:buNone/>
            </a:pPr>
            <a:r>
              <a:rPr lang="en-US" sz="18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8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print_func</a:t>
            </a:r>
            <a:r>
              <a:rPr lang="en-US" sz="18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(); // declare a function </a:t>
            </a:r>
            <a:r>
              <a:rPr lang="en-US" sz="18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 method</a:t>
            </a:r>
            <a:endParaRPr lang="en-US" sz="1800" dirty="0">
              <a:solidFill>
                <a:schemeClr val="accent4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8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};</a:t>
            </a:r>
          </a:p>
          <a:p>
            <a:pPr>
              <a:buNone/>
            </a:pPr>
            <a:endParaRPr lang="en-US" sz="1800" dirty="0">
              <a:solidFill>
                <a:schemeClr val="accent4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8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// define a function under a class. </a:t>
            </a:r>
          </a:p>
          <a:p>
            <a:pPr>
              <a:buNone/>
            </a:pPr>
            <a:r>
              <a:rPr lang="en-US" sz="18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void Date:: </a:t>
            </a:r>
            <a:r>
              <a:rPr lang="en-US" sz="18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print_func</a:t>
            </a:r>
            <a:r>
              <a:rPr lang="en-US" sz="18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pPr>
              <a:buNone/>
            </a:pPr>
            <a:r>
              <a:rPr lang="en-US" sz="18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sz="18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8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8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mon</a:t>
            </a:r>
            <a:r>
              <a:rPr lang="en-US" sz="18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&lt;&lt; “/” &lt;&lt; day &lt;&lt; “/” &lt;&lt; yr;</a:t>
            </a:r>
          </a:p>
          <a:p>
            <a:pPr>
              <a:buNone/>
            </a:pPr>
            <a:r>
              <a:rPr lang="en-US" sz="18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} </a:t>
            </a:r>
          </a:p>
          <a:p>
            <a:pPr>
              <a:buNone/>
            </a:pPr>
            <a:r>
              <a:rPr lang="en-US" dirty="0">
                <a:cs typeface="Courier New" pitchFamily="49" charset="0"/>
              </a:rPr>
              <a:t>The name of the method must be </a:t>
            </a:r>
            <a:r>
              <a:rPr lang="en-US" i="1" dirty="0">
                <a:cs typeface="Courier New" pitchFamily="49" charset="0"/>
              </a:rPr>
              <a:t>fully qualified</a:t>
            </a:r>
          </a:p>
          <a:p>
            <a:pPr lvl="2"/>
            <a:r>
              <a:rPr lang="en-US" dirty="0">
                <a:latin typeface="Courier New" pitchFamily="49" charset="0"/>
                <a:cs typeface="Courier New" pitchFamily="49" charset="0"/>
              </a:rPr>
              <a:t>&lt;class name&gt;::&lt;name&gt; </a:t>
            </a:r>
            <a:r>
              <a:rPr lang="en-US" dirty="0">
                <a:cs typeface="Courier New" pitchFamily="49" charset="0"/>
              </a:rPr>
              <a:t>(e.g.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Date::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print_func</a:t>
            </a:r>
            <a:r>
              <a:rPr lang="en-US" dirty="0">
                <a:cs typeface="Courier New" pitchFamily="49" charset="0"/>
              </a:rPr>
              <a:t>)</a:t>
            </a:r>
          </a:p>
          <a:p>
            <a:pPr lvl="2"/>
            <a:r>
              <a:rPr lang="en-US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dirty="0">
                <a:cs typeface="Courier New" pitchFamily="49" charset="0"/>
              </a:rPr>
              <a:t> is the </a:t>
            </a:r>
            <a:r>
              <a:rPr lang="en-US" b="1" i="1" dirty="0">
                <a:solidFill>
                  <a:srgbClr val="00B0F0"/>
                </a:solidFill>
                <a:highlight>
                  <a:srgbClr val="00FF00"/>
                </a:highlight>
                <a:cs typeface="Courier New" pitchFamily="49" charset="0"/>
              </a:rPr>
              <a:t>scope resolution</a:t>
            </a:r>
            <a:r>
              <a:rPr lang="en-US" b="1" dirty="0">
                <a:solidFill>
                  <a:srgbClr val="00B0F0"/>
                </a:solidFill>
                <a:highlight>
                  <a:srgbClr val="00FF00"/>
                </a:highlight>
                <a:cs typeface="Courier New" pitchFamily="49" charset="0"/>
              </a:rPr>
              <a:t> operator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410200"/>
          </a:xfrm>
        </p:spPr>
        <p:txBody>
          <a:bodyPr/>
          <a:lstStyle/>
          <a:p>
            <a:r>
              <a:rPr lang="en-US" dirty="0">
                <a:cs typeface="Courier New" pitchFamily="49" charset="0"/>
              </a:rPr>
              <a:t>In a function, you can use variables that are:</a:t>
            </a:r>
          </a:p>
          <a:p>
            <a:pPr lvl="1"/>
            <a:r>
              <a:rPr lang="en-US" dirty="0">
                <a:cs typeface="Courier New" pitchFamily="49" charset="0"/>
              </a:rPr>
              <a:t>Locally declared</a:t>
            </a:r>
          </a:p>
          <a:p>
            <a:pPr lvl="1"/>
            <a:r>
              <a:rPr lang="en-US" dirty="0">
                <a:cs typeface="Courier New" pitchFamily="49" charset="0"/>
              </a:rPr>
              <a:t>Declared as a parameter</a:t>
            </a:r>
          </a:p>
          <a:p>
            <a:pPr lvl="1"/>
            <a:endParaRPr lang="en-US" dirty="0">
              <a:cs typeface="Courier New" pitchFamily="49" charset="0"/>
            </a:endParaRPr>
          </a:p>
          <a:p>
            <a:pPr>
              <a:buNone/>
            </a:pP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void print( </a:t>
            </a:r>
            <a:r>
              <a:rPr lang="en-US" sz="20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mon</a:t>
            </a: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day, </a:t>
            </a:r>
            <a:r>
              <a:rPr lang="en-US" sz="20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yr )</a:t>
            </a:r>
          </a:p>
          <a:p>
            <a:pPr>
              <a:buNone/>
            </a:pP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{	// here, mon, day, </a:t>
            </a:r>
            <a:r>
              <a:rPr lang="en-US" sz="20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yr</a:t>
            </a: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are parameters</a:t>
            </a:r>
          </a:p>
          <a:p>
            <a:pPr>
              <a:buNone/>
            </a:pP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 char sep = ‘/’; // </a:t>
            </a:r>
            <a:r>
              <a:rPr lang="en-US" sz="20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is local variable.</a:t>
            </a:r>
          </a:p>
          <a:p>
            <a:pPr>
              <a:buNone/>
            </a:pP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20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mon</a:t>
            </a: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&lt;&lt; sep &lt;&lt; day &lt;&lt; sep &lt;&lt; yr;</a:t>
            </a:r>
          </a:p>
          <a:p>
            <a:pPr>
              <a:buNone/>
            </a:pP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1"/>
            <a:r>
              <a:rPr lang="en-US" dirty="0">
                <a:cs typeface="Courier New" pitchFamily="49" charset="0"/>
              </a:rPr>
              <a:t>These variables are in </a:t>
            </a:r>
            <a:r>
              <a:rPr lang="en-US" i="1" dirty="0">
                <a:highlight>
                  <a:srgbClr val="00FF00"/>
                </a:highlight>
                <a:cs typeface="Courier New" pitchFamily="49" charset="0"/>
              </a:rPr>
              <a:t>scope</a:t>
            </a:r>
          </a:p>
          <a:p>
            <a:pPr lvl="1"/>
            <a:r>
              <a:rPr lang="en-US" dirty="0">
                <a:cs typeface="Courier New" pitchFamily="49" charset="0"/>
              </a:rPr>
              <a:t>When the function ends, local </a:t>
            </a:r>
            <a:r>
              <a:rPr lang="en-US" dirty="0" err="1">
                <a:cs typeface="Courier New" pitchFamily="49" charset="0"/>
              </a:rPr>
              <a:t>vars</a:t>
            </a:r>
            <a:r>
              <a:rPr lang="en-US" dirty="0">
                <a:cs typeface="Courier New" pitchFamily="49" charset="0"/>
              </a:rPr>
              <a:t> and </a:t>
            </a:r>
            <a:r>
              <a:rPr lang="en-US" dirty="0" err="1">
                <a:cs typeface="Courier New" pitchFamily="49" charset="0"/>
              </a:rPr>
              <a:t>params</a:t>
            </a:r>
            <a:r>
              <a:rPr lang="en-US" dirty="0">
                <a:cs typeface="Courier New" pitchFamily="49" charset="0"/>
              </a:rPr>
              <a:t> are discarded</a:t>
            </a:r>
          </a:p>
          <a:p>
            <a:pPr>
              <a:buNone/>
            </a:pPr>
            <a:endParaRPr lang="en-US" sz="2000" dirty="0">
              <a:solidFill>
                <a:schemeClr val="accent4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410200"/>
          </a:xfrm>
        </p:spPr>
        <p:txBody>
          <a:bodyPr/>
          <a:lstStyle/>
          <a:p>
            <a:r>
              <a:rPr lang="en-US" dirty="0">
                <a:cs typeface="Courier New" pitchFamily="49" charset="0"/>
              </a:rPr>
              <a:t>In a method, you can use variables that are:</a:t>
            </a:r>
          </a:p>
          <a:p>
            <a:pPr lvl="1"/>
            <a:r>
              <a:rPr lang="en-US" dirty="0">
                <a:cs typeface="Courier New" pitchFamily="49" charset="0"/>
              </a:rPr>
              <a:t>Locally declared </a:t>
            </a:r>
            <a:r>
              <a:rPr lang="en-US" dirty="0">
                <a:cs typeface="Courier New" pitchFamily="49" charset="0"/>
                <a:sym typeface="Wingdings" pitchFamily="2" charset="2"/>
              </a:rPr>
              <a:t> local variable</a:t>
            </a:r>
            <a:endParaRPr lang="en-US" dirty="0">
              <a:cs typeface="Courier New" pitchFamily="49" charset="0"/>
            </a:endParaRPr>
          </a:p>
          <a:p>
            <a:pPr lvl="1"/>
            <a:r>
              <a:rPr lang="en-US" dirty="0">
                <a:cs typeface="Courier New" pitchFamily="49" charset="0"/>
              </a:rPr>
              <a:t>Declared as a parameter</a:t>
            </a:r>
          </a:p>
          <a:p>
            <a:pPr lvl="1"/>
            <a:r>
              <a:rPr lang="en-US" dirty="0">
                <a:cs typeface="Courier New" pitchFamily="49" charset="0"/>
              </a:rPr>
              <a:t>Or </a:t>
            </a:r>
            <a:r>
              <a:rPr lang="en-US" dirty="0">
                <a:highlight>
                  <a:srgbClr val="00FF00"/>
                </a:highlight>
                <a:cs typeface="Courier New" pitchFamily="49" charset="0"/>
              </a:rPr>
              <a:t>declared as a class member</a:t>
            </a:r>
            <a:r>
              <a:rPr lang="en-US" dirty="0">
                <a:cs typeface="Courier New" pitchFamily="49" charset="0"/>
              </a:rPr>
              <a:t>! &lt;=&gt; using members</a:t>
            </a:r>
          </a:p>
          <a:p>
            <a:pPr>
              <a:buNone/>
            </a:pPr>
            <a:r>
              <a:rPr lang="en-US" sz="18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void Date::Print()</a:t>
            </a:r>
          </a:p>
          <a:p>
            <a:pPr>
              <a:buNone/>
            </a:pPr>
            <a:r>
              <a:rPr lang="en-US" sz="18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{	// mon, day, </a:t>
            </a:r>
            <a:r>
              <a:rPr lang="en-US" sz="18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yr</a:t>
            </a:r>
            <a:r>
              <a:rPr lang="en-US" sz="18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are a class member</a:t>
            </a:r>
          </a:p>
          <a:p>
            <a:pPr>
              <a:buNone/>
            </a:pPr>
            <a:r>
              <a:rPr lang="en-US" sz="18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8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8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mon</a:t>
            </a:r>
            <a:r>
              <a:rPr lang="en-US" sz="18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&lt;&lt; “/” &lt;&lt; day &lt;&lt; “/” &lt;&lt; yr;</a:t>
            </a:r>
          </a:p>
          <a:p>
            <a:pPr>
              <a:buNone/>
            </a:pPr>
            <a:r>
              <a:rPr lang="en-US" sz="18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dirty="0">
              <a:cs typeface="Courier New" pitchFamily="49" charset="0"/>
            </a:endParaRPr>
          </a:p>
          <a:p>
            <a:r>
              <a:rPr lang="en-US" dirty="0">
                <a:cs typeface="Courier New" pitchFamily="49" charset="0"/>
              </a:rPr>
              <a:t>Class variables reference memory in the object that the method is </a:t>
            </a:r>
            <a:r>
              <a:rPr lang="en-US" i="1" dirty="0">
                <a:cs typeface="Courier New" pitchFamily="49" charset="0"/>
              </a:rPr>
              <a:t>called on</a:t>
            </a:r>
            <a:endParaRPr lang="en-US" dirty="0">
              <a:cs typeface="Courier New" pitchFamily="49" charset="0"/>
            </a:endParaRPr>
          </a:p>
          <a:p>
            <a:pPr lvl="1"/>
            <a:r>
              <a:rPr lang="en-US" dirty="0">
                <a:cs typeface="Courier New" pitchFamily="49" charset="0"/>
              </a:rPr>
              <a:t>The method runs </a:t>
            </a:r>
            <a:r>
              <a:rPr lang="en-US" dirty="0">
                <a:highlight>
                  <a:srgbClr val="00FF00"/>
                </a:highlight>
                <a:cs typeface="Courier New" pitchFamily="49" charset="0"/>
              </a:rPr>
              <a:t>in the scope of </a:t>
            </a:r>
            <a:r>
              <a:rPr lang="en-US" dirty="0">
                <a:cs typeface="Courier New" pitchFamily="49" charset="0"/>
              </a:rPr>
              <a:t>the object</a:t>
            </a:r>
          </a:p>
          <a:p>
            <a:pPr lvl="1"/>
            <a:r>
              <a:rPr lang="en-US" dirty="0">
                <a:cs typeface="Courier New" pitchFamily="49" charset="0"/>
              </a:rPr>
              <a:t>These variables are </a:t>
            </a:r>
            <a:r>
              <a:rPr lang="en-US" dirty="0">
                <a:highlight>
                  <a:srgbClr val="00FF00"/>
                </a:highlight>
                <a:cs typeface="Courier New" pitchFamily="49" charset="0"/>
              </a:rPr>
              <a:t>not discarded when the method ends</a:t>
            </a:r>
            <a:r>
              <a:rPr lang="en-US" dirty="0">
                <a:cs typeface="Courier New" pitchFamily="49" charset="0"/>
              </a:rPr>
              <a:t>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1570</TotalTime>
  <Words>1135</Words>
  <Application>Microsoft Macintosh PowerPoint</Application>
  <PresentationFormat>On-screen Show (4:3)</PresentationFormat>
  <Paragraphs>164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Courier New</vt:lpstr>
      <vt:lpstr>Verdana</vt:lpstr>
      <vt:lpstr>Office Theme</vt:lpstr>
      <vt:lpstr>Object-Oriented Programming</vt:lpstr>
      <vt:lpstr>The string class</vt:lpstr>
      <vt:lpstr>Date class</vt:lpstr>
      <vt:lpstr>Date class</vt:lpstr>
      <vt:lpstr>Printing a date</vt:lpstr>
      <vt:lpstr>Printing a date</vt:lpstr>
      <vt:lpstr>Printing a date</vt:lpstr>
      <vt:lpstr>Variable scope</vt:lpstr>
      <vt:lpstr>Variable scope</vt:lpstr>
      <vt:lpstr>Class Initialization</vt:lpstr>
      <vt:lpstr>Class Constructors</vt:lpstr>
      <vt:lpstr>Class Constructors</vt:lpstr>
      <vt:lpstr>Constructors With Parameters</vt:lpstr>
      <vt:lpstr>Constructors With Parameters</vt:lpstr>
      <vt:lpstr>Exercise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etomai</dc:creator>
  <cp:lastModifiedBy>Lin, Beiyu</cp:lastModifiedBy>
  <cp:revision>352</cp:revision>
  <dcterms:created xsi:type="dcterms:W3CDTF">2009-09-01T00:23:15Z</dcterms:created>
  <dcterms:modified xsi:type="dcterms:W3CDTF">2021-04-15T17:20:01Z</dcterms:modified>
</cp:coreProperties>
</file>