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59" r:id="rId13"/>
    <p:sldId id="760" r:id="rId14"/>
    <p:sldId id="764" r:id="rId15"/>
    <p:sldId id="762" r:id="rId16"/>
    <p:sldId id="765" r:id="rId17"/>
    <p:sldId id="707" r:id="rId18"/>
    <p:sldId id="711" r:id="rId19"/>
    <p:sldId id="712" r:id="rId20"/>
    <p:sldId id="713" r:id="rId21"/>
    <p:sldId id="714" r:id="rId22"/>
    <p:sldId id="761" r:id="rId23"/>
    <p:sldId id="75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123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24575,'-13'14'0,"-3"5"0,-3 4 0,0 0 0,-1 2 0,5-9 0,-2 4 0,6-6 0,1-1 0,4-3 0,2-4 0,-1 1 0,2-2 0,-1 1 0,1 0 0,-1-1 0,1 2 0,1 0 0,-1-2 0,1 1 0,0-2 0,0 1 0,0 0 0,2 0 0,-2 0 0,1 1 0,-1 0 0,1 2 0,-1-2 0,0-1 0,2-1 0,-1-2 0,1 1 0,0-1 0,-1 1 0,0-1 0,-1 1 0,2-2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2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238 1 24575,'-30'39'0,"1"2"0,6-10 0,0 3 0,3-7 0,6-3 0,-1-3 0,8-5 0,-3-2 0,5-3 0,0-1 0,0-1 0,2 0 0,0-2 0,0 1 0,-1-2 0,2 2 0,-3-1 0,1 5 0,-2-1 0,2 1 0,-1-2 0,3-2 0,-1-3 0,2-2 0,0 0 0,-1-1 0,1 2 0,0-1 0,0-1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24575,'2'-14'0,"3"-1"0,-1 3 0,2 1 0,0 0 0,1 3 0,1-1 0,1 2 0,2 1 0,2 1 0,0 1 0,4 2 0,-2 1 0,1 1 0,-2 0 0,-3 0 0,0 0 0,-3 1 0,-1-1 0,-2 2 0,-1 0 0,2 1 0,-1 1 0,3 0 0,-3 2 0,0-2 0,-1 3 0,-2 2 0,2-1 0,-2 4 0,0-3 0,0 2 0,-1-1 0,1 0 0,-1 0 0,-1-1 0,-1 2 0,-2 0 0,-1 2 0,-2 3 0,0 0 0,-3 3 0,-3 1 0,-2 0 0,-3 0 0,2-4 0,-4 1 0,0-2 0,-1 0 0,-2 1 0,5-4 0,-7 3 0,-4-3 0,-1 1 0,-5 0 0,10-3 0,1 2 0,8-6 0,4 2 0,3-4 0,11-2 0,8-1 0,17 1 0,11-2 0,18 3 0,-2 0 0,18 0 0,-5 2 0,1-3 0,-2-1 0,-18-1 0,1 0 0,-17-1 0,-6 0 0,-9-2 0,-6 2 0,-2-1 0,2 0 0,-1 1 0,3-1 0,-3 1 0,-1-1 0,-2 2 0,-2-1 0,1 1 0,0-1 0,4 0 0,0 0 0,3 1 0,2 0 0,-1 0 0,-1 1 0,-3 0 0,-3 0 0,-2-1 0,-2 0 0,0 0 0,-2 0 0,0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5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24575,'7'-12'0,"3"-2"0,13-8 0,5-3 0,1 2 0,4-1 0,-9 7 0,6 2 0,-2 5 0,3 4 0,0 3 0,-6 2 0,-4 1 0,-4 0 0,-3 1 0,4 1 0,3 5 0,7 5 0,-2 4 0,-1 4 0,-6 6 0,-7 1 0,-4 8 0,-5-1 0,-5 1 0,-5 3 0,-4-2 0,-7 0 0,-1-5 0,-4-7 0,-4-5 0,-5-1 0,0-3 0,-7 3 0,7-3 0,-2 1 0,7-2 0,5 0 0,3-1 0,5-4 0,2 0 0,5-3 0,2-2 0,3-1 0,1 0 0,2-1 0,3 1 0,6-2 0,9 2 0,17-2 0,14 4 0,9 0 0,21 1 0,-9-1 0,13-1 0,-11-3 0,-17-2 0,-15 0 0,-22-3 0,-8 1 0,-7 0 0,-4 0 0,-4 2 0,-6 0 0,-2-1 0,-6 2 0,9-1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3.xml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14:cNvPr>
              <p14:cNvContentPartPr/>
              <p14:nvPr/>
            </p14:nvContentPartPr>
            <p14:xfrm>
              <a:off x="7061378" y="4114615"/>
              <a:ext cx="7272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738" y="4105975"/>
                <a:ext cx="90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76B071-38D4-8742-8ACD-8899F0CDC24E}"/>
                  </a:ext>
                </a:extLst>
              </p14:cNvPr>
              <p14:cNvContentPartPr/>
              <p14:nvPr/>
            </p14:nvContentPartPr>
            <p14:xfrm>
              <a:off x="6962018" y="4628335"/>
              <a:ext cx="86040" cy="144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76B071-38D4-8742-8ACD-8899F0CDC2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3378" y="4619695"/>
                <a:ext cx="103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14:cNvPr>
              <p14:cNvContentPartPr/>
              <p14:nvPr/>
            </p14:nvContentPartPr>
            <p14:xfrm>
              <a:off x="6963098" y="5191015"/>
              <a:ext cx="315000" cy="17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098" y="5182375"/>
                <a:ext cx="33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14:cNvPr>
              <p14:cNvContentPartPr/>
              <p14:nvPr/>
            </p14:nvContentPartPr>
            <p14:xfrm>
              <a:off x="7018178" y="5671615"/>
              <a:ext cx="268560" cy="21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538" y="5662975"/>
                <a:ext cx="28620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A91C299-3572-2C45-AC78-7FC190599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51435"/>
              </p:ext>
            </p:extLst>
          </p:nvPr>
        </p:nvGraphicFramePr>
        <p:xfrm>
          <a:off x="2670968" y="1745895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8" y="1745895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C0747A-7968-AEAC-BC2F-06B4EAE7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227"/>
              </p:ext>
            </p:extLst>
          </p:nvPr>
        </p:nvGraphicFramePr>
        <p:xfrm>
          <a:off x="268112" y="2254956"/>
          <a:ext cx="2125132" cy="301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44">
                  <a:extLst>
                    <a:ext uri="{9D8B030D-6E8A-4147-A177-3AD203B41FA5}">
                      <a16:colId xmlns:a16="http://schemas.microsoft.com/office/drawing/2014/main" val="3390817864"/>
                    </a:ext>
                  </a:extLst>
                </a:gridCol>
                <a:gridCol w="1433688">
                  <a:extLst>
                    <a:ext uri="{9D8B030D-6E8A-4147-A177-3AD203B41FA5}">
                      <a16:colId xmlns:a16="http://schemas.microsoft.com/office/drawing/2014/main" val="506260018"/>
                    </a:ext>
                  </a:extLst>
                </a:gridCol>
              </a:tblGrid>
              <a:tr h="895551">
                <a:tc>
                  <a:txBody>
                    <a:bodyPr/>
                    <a:lstStyle/>
                    <a:p>
                      <a:r>
                        <a:rPr lang="en-US" sz="1800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7267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61462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619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2310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9624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8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1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: frequent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</a:t>
            </a:r>
            <a:r>
              <a:rPr lang="en-US" altLang="en-US" baseline="-25000" dirty="0"/>
              <a:t>k</a:t>
            </a:r>
            <a:r>
              <a:rPr lang="en-US" altLang="en-US" dirty="0"/>
              <a:t>: candidate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1543050" lvl="3" indent="-285750">
              <a:lnSpc>
                <a:spcPct val="90000"/>
              </a:lnSpc>
            </a:pPr>
            <a:endParaRPr lang="en-US" altLang="en-US" sz="800" dirty="0"/>
          </a:p>
          <a:p>
            <a:pPr marL="234950" indent="-285750"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Generate F</a:t>
            </a:r>
            <a:r>
              <a:rPr lang="en-US" altLang="en-US" baseline="-25000" dirty="0"/>
              <a:t>1</a:t>
            </a:r>
            <a:r>
              <a:rPr lang="en-US" altLang="en-US" dirty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Repeat until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Generation</a:t>
            </a:r>
            <a:r>
              <a:rPr lang="en-US" altLang="en-US" dirty="0"/>
              <a:t>: Generate L</a:t>
            </a:r>
            <a:r>
              <a:rPr lang="en-US" altLang="en-US" baseline="-25000" dirty="0"/>
              <a:t>k+1 </a:t>
            </a:r>
            <a:r>
              <a:rPr lang="en-US" altLang="en-US" dirty="0"/>
              <a:t>from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Pruning</a:t>
            </a:r>
            <a:r>
              <a:rPr lang="en-US" altLang="en-US" dirty="0"/>
              <a:t>: Prune candidate </a:t>
            </a:r>
            <a:r>
              <a:rPr lang="en-US" altLang="en-US" dirty="0" err="1"/>
              <a:t>itemsets</a:t>
            </a:r>
            <a:r>
              <a:rPr lang="en-US" altLang="en-US" dirty="0"/>
              <a:t> in L</a:t>
            </a:r>
            <a:r>
              <a:rPr lang="en-US" altLang="en-US" baseline="-25000" dirty="0"/>
              <a:t>k+1 </a:t>
            </a:r>
            <a:r>
              <a:rPr lang="en-US" altLang="en-US" dirty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Support Counting</a:t>
            </a:r>
            <a:r>
              <a:rPr lang="en-US" altLang="en-US" dirty="0"/>
              <a:t>: Count the support of each candidate in L</a:t>
            </a:r>
            <a:r>
              <a:rPr lang="en-US" altLang="en-US" baseline="-25000" dirty="0"/>
              <a:t>k+1 </a:t>
            </a:r>
            <a:r>
              <a:rPr lang="en-US" altLang="en-US" dirty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Elimination</a:t>
            </a:r>
            <a:r>
              <a:rPr lang="en-US" altLang="en-US" dirty="0"/>
              <a:t>: Eliminate candidates in L</a:t>
            </a:r>
            <a:r>
              <a:rPr lang="en-US" altLang="en-US" baseline="-25000" dirty="0"/>
              <a:t>k+1 </a:t>
            </a:r>
            <a:r>
              <a:rPr lang="en-US" altLang="en-US" dirty="0"/>
              <a:t>that are infrequent, leaving only those that are frequent =&gt; F</a:t>
            </a:r>
            <a:r>
              <a:rPr lang="en-US" altLang="en-US" baseline="-25000" dirty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Candidate Generation: Brute-force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r="70956" b="62019"/>
          <a:stretch>
            <a:fillRect/>
          </a:stretch>
        </p:blipFill>
        <p:spPr bwMode="auto">
          <a:xfrm>
            <a:off x="8404578" y="2011781"/>
            <a:ext cx="14351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556" y="2011782"/>
            <a:ext cx="6492240" cy="5147367"/>
          </a:xfrm>
          <a:prstGeom prst="rect">
            <a:avLst/>
          </a:prstGeom>
        </p:spPr>
      </p:pic>
      <p:graphicFrame>
        <p:nvGraphicFramePr>
          <p:cNvPr id="6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15116844"/>
              </p:ext>
            </p:extLst>
          </p:nvPr>
        </p:nvGraphicFramePr>
        <p:xfrm>
          <a:off x="1470378" y="1912441"/>
          <a:ext cx="1981200" cy="11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6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378" y="1912441"/>
                        <a:ext cx="1981200" cy="1191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31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5128" y="84224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Merge Fk-1 and F1 </a:t>
            </a:r>
            <a:r>
              <a:rPr lang="en-US" sz="2400" kern="0" dirty="0" err="1"/>
              <a:t>itemsets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98" y="1911173"/>
            <a:ext cx="843667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7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Generation: F</a:t>
            </a:r>
            <a:r>
              <a:rPr lang="en-US" altLang="en-US" baseline="-25000"/>
              <a:t>k-1</a:t>
            </a:r>
            <a:r>
              <a:rPr lang="en-US" altLang="en-US"/>
              <a:t> </a:t>
            </a:r>
            <a:r>
              <a:rPr lang="en-US" altLang="en-US" sz="2400"/>
              <a:t>x</a:t>
            </a:r>
            <a:r>
              <a:rPr lang="en-US" altLang="en-US"/>
              <a:t> F</a:t>
            </a:r>
            <a:r>
              <a:rPr lang="en-US" altLang="en-US" baseline="-25000"/>
              <a:t>k-1</a:t>
            </a:r>
            <a:r>
              <a:rPr lang="en-US" altLang="en-US"/>
              <a:t> Method</a:t>
            </a:r>
            <a:endParaRPr lang="en-US" altLang="en-US" baseline="-250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Merge two frequent (k-1)-itemsets if their first (k-2) items are identical</a:t>
            </a:r>
          </a:p>
          <a:p>
            <a:pPr lvl="1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F</a:t>
            </a:r>
            <a:r>
              <a:rPr lang="en-US" altLang="en-US" baseline="-25000"/>
              <a:t>3</a:t>
            </a:r>
            <a:r>
              <a:rPr lang="en-US" altLang="en-US"/>
              <a:t> = {ABC,ABD,ABE,ACD,BCD,BDE,CDE}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D) = </a:t>
            </a:r>
            <a:r>
              <a:rPr lang="en-US" altLang="en-US" b="1" u="sng"/>
              <a:t>AB</a:t>
            </a:r>
            <a:r>
              <a:rPr lang="en-US" altLang="en-US"/>
              <a:t>CD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C,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CE</a:t>
            </a:r>
          </a:p>
          <a:p>
            <a:pPr lvl="1"/>
            <a:r>
              <a:rPr lang="en-US" altLang="en-US"/>
              <a:t>Merge(</a:t>
            </a:r>
            <a:r>
              <a:rPr lang="en-US" altLang="en-US" b="1" u="sng"/>
              <a:t>AB</a:t>
            </a:r>
            <a:r>
              <a:rPr lang="en-US" altLang="en-US"/>
              <a:t>D, </a:t>
            </a:r>
            <a:r>
              <a:rPr lang="en-US" altLang="en-US" b="1" u="sng"/>
              <a:t>AB</a:t>
            </a:r>
            <a:r>
              <a:rPr lang="en-US" altLang="en-US"/>
              <a:t>E) = </a:t>
            </a:r>
            <a:r>
              <a:rPr lang="en-US" altLang="en-US" b="1" u="sng"/>
              <a:t>AB</a:t>
            </a:r>
            <a:r>
              <a:rPr lang="en-US" altLang="en-US"/>
              <a:t>DE</a:t>
            </a:r>
          </a:p>
          <a:p>
            <a:pPr lvl="2">
              <a:buFont typeface="Wingdings" pitchFamily="2" charset="2"/>
              <a:buNone/>
            </a:pPr>
            <a:endParaRPr lang="en-US" altLang="en-US"/>
          </a:p>
          <a:p>
            <a:pPr lvl="1"/>
            <a:r>
              <a:rPr lang="en-US" altLang="en-US"/>
              <a:t>Do not merge(</a:t>
            </a:r>
            <a:r>
              <a:rPr lang="en-US" altLang="en-US" b="1" u="sng"/>
              <a:t>A</a:t>
            </a:r>
            <a:r>
              <a:rPr lang="en-US" altLang="en-US"/>
              <a:t>BD,</a:t>
            </a:r>
            <a:r>
              <a:rPr lang="en-US" altLang="en-US" b="1" u="sng"/>
              <a:t>A</a:t>
            </a:r>
            <a:r>
              <a:rPr lang="en-US" altLang="en-US"/>
              <a:t>CD) because they share only prefix of length 1 instead of length 2</a:t>
            </a:r>
          </a:p>
        </p:txBody>
      </p:sp>
    </p:spTree>
    <p:extLst>
      <p:ext uri="{BB962C8B-B14F-4D97-AF65-F5344CB8AC3E}">
        <p14:creationId xmlns:p14="http://schemas.microsoft.com/office/powerpoint/2010/main" val="4247714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Candidate Pruning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Let F</a:t>
            </a:r>
            <a:r>
              <a:rPr lang="en-US" altLang="en-US" baseline="-25000" dirty="0"/>
              <a:t>3</a:t>
            </a:r>
            <a:r>
              <a:rPr lang="en-US" altLang="en-US" dirty="0"/>
              <a:t> = {ABC,ABD,ABE,ACD,BCD,BDE,CDE} be the set of frequent 3-itemsets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L</a:t>
            </a:r>
            <a:r>
              <a:rPr lang="en-US" altLang="en-US" baseline="-25000" dirty="0"/>
              <a:t>4</a:t>
            </a:r>
            <a:r>
              <a:rPr lang="en-US" altLang="en-US" dirty="0"/>
              <a:t> = {ABCD,ABCE,ABDE} is the set of candidate 4-itemsets generated (from previous slide)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Candidate pruning</a:t>
            </a:r>
          </a:p>
          <a:p>
            <a:pPr lvl="1"/>
            <a:r>
              <a:rPr lang="en-US" altLang="en-US" sz="2000" dirty="0"/>
              <a:t>Prune ABCE because ACE and BCE are infrequent</a:t>
            </a:r>
          </a:p>
          <a:p>
            <a:pPr lvl="1"/>
            <a:r>
              <a:rPr lang="en-US" altLang="en-US" sz="2000" dirty="0"/>
              <a:t>Prune ABDE because ADE is infrequent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After candidate pruning: L</a:t>
            </a:r>
            <a:r>
              <a:rPr lang="en-US" altLang="en-US" baseline="-25000" dirty="0"/>
              <a:t>4</a:t>
            </a:r>
            <a:r>
              <a:rPr lang="en-US" altLang="en-US" dirty="0"/>
              <a:t> = {ABCD} </a:t>
            </a:r>
          </a:p>
        </p:txBody>
      </p:sp>
    </p:spTree>
    <p:extLst>
      <p:ext uri="{BB962C8B-B14F-4D97-AF65-F5344CB8AC3E}">
        <p14:creationId xmlns:p14="http://schemas.microsoft.com/office/powerpoint/2010/main" val="83320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EA5E8-AB66-F245-BC69-FCB1BF37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" y="1938482"/>
            <a:ext cx="11010900" cy="1041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471C6A6-6210-E04A-B89F-F2E6B489E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6"/>
          <a:stretch/>
        </p:blipFill>
        <p:spPr>
          <a:xfrm>
            <a:off x="331811" y="3090333"/>
            <a:ext cx="2776694" cy="27281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8AAA8-090D-2841-958D-97F417BC6DAF}"/>
              </a:ext>
            </a:extLst>
          </p:cNvPr>
          <p:cNvGrpSpPr/>
          <p:nvPr/>
        </p:nvGrpSpPr>
        <p:grpSpPr>
          <a:xfrm>
            <a:off x="3685309" y="3090333"/>
            <a:ext cx="7703129" cy="3435158"/>
            <a:chOff x="3685309" y="3090333"/>
            <a:chExt cx="7703129" cy="34351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873BB-7A7A-4B40-8E7F-FC3DC960B3AC}"/>
                </a:ext>
              </a:extLst>
            </p:cNvPr>
            <p:cNvGrpSpPr/>
            <p:nvPr/>
          </p:nvGrpSpPr>
          <p:grpSpPr>
            <a:xfrm>
              <a:off x="3685309" y="3090333"/>
              <a:ext cx="7703129" cy="3435158"/>
              <a:chOff x="4405746" y="3090333"/>
              <a:chExt cx="6982692" cy="3341856"/>
            </a:xfrm>
          </p:grpSpPr>
          <p:pic>
            <p:nvPicPr>
              <p:cNvPr id="13" name="Picture 1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140F012B-2571-0748-9AF9-FAF1CE3DB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66" t="9614"/>
              <a:stretch/>
            </p:blipFill>
            <p:spPr>
              <a:xfrm>
                <a:off x="4405746" y="3202408"/>
                <a:ext cx="6982692" cy="3229781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669FA9-AAEB-8149-BF27-46F5F5114E44}"/>
                  </a:ext>
                </a:extLst>
              </p:cNvPr>
              <p:cNvSpPr/>
              <p:nvPr/>
            </p:nvSpPr>
            <p:spPr>
              <a:xfrm>
                <a:off x="10694169" y="3090333"/>
                <a:ext cx="383823" cy="338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861B3D-4E82-CC4F-9293-7544691694C2}"/>
                </a:ext>
              </a:extLst>
            </p:cNvPr>
            <p:cNvSpPr/>
            <p:nvPr/>
          </p:nvSpPr>
          <p:spPr>
            <a:xfrm>
              <a:off x="3758470" y="3644515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507301-58B1-2E48-82AF-A8C2F96992DB}"/>
                </a:ext>
              </a:extLst>
            </p:cNvPr>
            <p:cNvSpPr/>
            <p:nvPr/>
          </p:nvSpPr>
          <p:spPr>
            <a:xfrm>
              <a:off x="3758470" y="4325956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992CED-F89F-0A46-935A-B0658AB95734}"/>
                </a:ext>
              </a:extLst>
            </p:cNvPr>
            <p:cNvSpPr/>
            <p:nvPr/>
          </p:nvSpPr>
          <p:spPr>
            <a:xfrm>
              <a:off x="3758470" y="4980718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F20A0D-4CCF-0E47-AA23-B95FB8B00FB3}"/>
                </a:ext>
              </a:extLst>
            </p:cNvPr>
            <p:cNvSpPr/>
            <p:nvPr/>
          </p:nvSpPr>
          <p:spPr>
            <a:xfrm>
              <a:off x="3758469" y="5635480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8E06AC-2B18-EC45-886B-62A1B881BD28}"/>
                </a:ext>
              </a:extLst>
            </p:cNvPr>
            <p:cNvSpPr/>
            <p:nvPr/>
          </p:nvSpPr>
          <p:spPr>
            <a:xfrm>
              <a:off x="6123102" y="3740233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F5CAEB-3787-8749-9DB7-F7EE22EFE0CB}"/>
                </a:ext>
              </a:extLst>
            </p:cNvPr>
            <p:cNvSpPr/>
            <p:nvPr/>
          </p:nvSpPr>
          <p:spPr>
            <a:xfrm>
              <a:off x="6096000" y="4421674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4BC12D-0C7F-564C-B783-D5E0AB2CD697}"/>
                </a:ext>
              </a:extLst>
            </p:cNvPr>
            <p:cNvSpPr/>
            <p:nvPr/>
          </p:nvSpPr>
          <p:spPr>
            <a:xfrm>
              <a:off x="6096000" y="513286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941BDF-4773-B04E-A0AE-C32777E9F253}"/>
                </a:ext>
              </a:extLst>
            </p:cNvPr>
            <p:cNvSpPr/>
            <p:nvPr/>
          </p:nvSpPr>
          <p:spPr>
            <a:xfrm>
              <a:off x="6096000" y="580772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02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0" y="333500"/>
            <a:ext cx="7924800" cy="892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Candidate Generation: </a:t>
            </a:r>
            <a:r>
              <a:rPr lang="en-US" sz="2400" kern="0" dirty="0"/>
              <a:t>Fk-1 x Fk-1 Method</a:t>
            </a:r>
            <a:endParaRPr lang="en-US" sz="2800" kern="0" dirty="0"/>
          </a:p>
          <a:p>
            <a:pPr>
              <a:defRPr/>
            </a:pP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1600200"/>
            <a:ext cx="8017231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8304</TotalTime>
  <Words>764</Words>
  <Application>Microsoft Macintosh PowerPoint</Application>
  <PresentationFormat>Widescreen</PresentationFormat>
  <Paragraphs>128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PowerPoint Presentation</vt:lpstr>
      <vt:lpstr>Apriori Algorithm</vt:lpstr>
      <vt:lpstr>Candidate Generation: Brute-force method</vt:lpstr>
      <vt:lpstr>PowerPoint Presentation</vt:lpstr>
      <vt:lpstr>Candidate Generation: Fk-1 x Fk-1 Method</vt:lpstr>
      <vt:lpstr>Candidate Pruning</vt:lpstr>
      <vt:lpstr>Apriori Principle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410</cp:revision>
  <dcterms:created xsi:type="dcterms:W3CDTF">2021-01-19T23:36:07Z</dcterms:created>
  <dcterms:modified xsi:type="dcterms:W3CDTF">2022-09-21T16:41:41Z</dcterms:modified>
</cp:coreProperties>
</file>