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71" r:id="rId11"/>
    <p:sldId id="267" r:id="rId12"/>
    <p:sldId id="268" r:id="rId13"/>
    <p:sldId id="272" r:id="rId14"/>
    <p:sldId id="275" r:id="rId15"/>
    <p:sldId id="269" r:id="rId16"/>
    <p:sldId id="273" r:id="rId17"/>
    <p:sldId id="274" r:id="rId18"/>
    <p:sldId id="270" r:id="rId19"/>
    <p:sldId id="257" r:id="rId20"/>
    <p:sldId id="25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45"/>
    <p:restoredTop sz="87462"/>
  </p:normalViewPr>
  <p:slideViewPr>
    <p:cSldViewPr snapToGrid="0" snapToObjects="1">
      <p:cViewPr varScale="1">
        <p:scale>
          <a:sx n="99" d="100"/>
          <a:sy n="99" d="100"/>
        </p:scale>
        <p:origin x="520" y="168"/>
      </p:cViewPr>
      <p:guideLst/>
    </p:cSldViewPr>
  </p:slideViewPr>
  <p:outlineViewPr>
    <p:cViewPr>
      <p:scale>
        <a:sx n="33" d="100"/>
        <a:sy n="33" d="100"/>
      </p:scale>
      <p:origin x="0" y="-37048"/>
    </p:cViewPr>
  </p:outlineViewPr>
  <p:notesTextViewPr>
    <p:cViewPr>
      <p:scale>
        <a:sx n="155" d="100"/>
        <a:sy n="15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A1CC-ACDD-704E-8698-C6E1792162B7}" type="datetimeFigureOut">
              <a:rPr lang="en-US" smtClean="0"/>
              <a:t>4/7/22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87419-D691-E04A-B1A2-6B661B7B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4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Cri-kit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09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4/7/22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4/7/22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4/7/22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4/7/22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4/7/22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devblogs.microsoft.com/cse/wp-content/uploads/sites/55/2017/06/recording-768x729-1.jp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youtu.be/aBu8NNi8Ack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ot3GGJ3tWbw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5AB5-53A9-9F40-AFC7-91A8BD946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1293130" cy="1475013"/>
          </a:xfrm>
        </p:spPr>
        <p:txBody>
          <a:bodyPr>
            <a:normAutofit/>
          </a:bodyPr>
          <a:lstStyle/>
          <a:p>
            <a:r>
              <a:rPr lang="en-US" sz="3400" b="1" dirty="0"/>
              <a:t>Introduction To Sports and others</a:t>
            </a:r>
            <a:endParaRPr lang="en-US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3137F-1C26-B44E-BE57-C77E712AE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Beiyu</a:t>
            </a:r>
            <a:r>
              <a:rPr lang="en-US" sz="2400" dirty="0">
                <a:solidFill>
                  <a:schemeClr val="tx1"/>
                </a:solidFill>
              </a:rPr>
              <a:t> Lin</a:t>
            </a:r>
          </a:p>
        </p:txBody>
      </p:sp>
    </p:spTree>
    <p:extLst>
      <p:ext uri="{BB962C8B-B14F-4D97-AF65-F5344CB8AC3E}">
        <p14:creationId xmlns:p14="http://schemas.microsoft.com/office/powerpoint/2010/main" val="109535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60B5-9670-5E40-8D9A-22CC4294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TECHNICAL APPROACH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A2DF8BE0-AD3B-BD49-9901-6418CA44AF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48" t="4572" r="25667" b="20717"/>
          <a:stretch/>
        </p:blipFill>
        <p:spPr bwMode="auto">
          <a:xfrm>
            <a:off x="968723" y="2755479"/>
            <a:ext cx="3681654" cy="410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D3126E-2824-3246-9F0E-ECFBAC70D925}"/>
              </a:ext>
            </a:extLst>
          </p:cNvPr>
          <p:cNvSpPr txBox="1">
            <a:spLocks/>
          </p:cNvSpPr>
          <p:nvPr/>
        </p:nvSpPr>
        <p:spPr>
          <a:xfrm>
            <a:off x="424437" y="2123842"/>
            <a:ext cx="5963300" cy="10020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b="1" dirty="0"/>
              <a:t>Solutions</a:t>
            </a:r>
          </a:p>
          <a:p>
            <a:r>
              <a:rPr lang="en-US" sz="2200" dirty="0"/>
              <a:t>Physics models of motion</a:t>
            </a:r>
          </a:p>
          <a:p>
            <a:endParaRPr lang="en-US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1354D6F-2E42-8843-96C4-2C48074879B4}"/>
              </a:ext>
            </a:extLst>
          </p:cNvPr>
          <p:cNvSpPr/>
          <p:nvPr/>
        </p:nvSpPr>
        <p:spPr>
          <a:xfrm>
            <a:off x="4696097" y="4062548"/>
            <a:ext cx="822960" cy="4441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EAC9F7B-8CF9-9D46-82D3-A656D19E8C33}"/>
              </a:ext>
            </a:extLst>
          </p:cNvPr>
          <p:cNvSpPr txBox="1">
            <a:spLocks/>
          </p:cNvSpPr>
          <p:nvPr/>
        </p:nvSpPr>
        <p:spPr>
          <a:xfrm>
            <a:off x="6228700" y="3679891"/>
            <a:ext cx="5963300" cy="10020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dirty="0"/>
              <a:t>Trajectory and speed</a:t>
            </a:r>
          </a:p>
          <a:p>
            <a:r>
              <a:rPr lang="en-US" sz="2500" dirty="0"/>
              <a:t>Spin and orientation</a:t>
            </a:r>
          </a:p>
          <a:p>
            <a:r>
              <a:rPr lang="en-US" sz="2500" dirty="0"/>
              <a:t>Human arm and body motion</a:t>
            </a:r>
          </a:p>
          <a:p>
            <a:r>
              <a:rPr lang="en-US" sz="2500" dirty="0"/>
              <a:t>Group behavior</a:t>
            </a:r>
          </a:p>
        </p:txBody>
      </p:sp>
    </p:spTree>
    <p:extLst>
      <p:ext uri="{BB962C8B-B14F-4D97-AF65-F5344CB8AC3E}">
        <p14:creationId xmlns:p14="http://schemas.microsoft.com/office/powerpoint/2010/main" val="3657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6749-5CAD-7A4F-8DA7-CC0158BD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ball tracking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52E65F4F-472B-4741-9402-FCE89EA51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43" y="24152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F8C122-8F07-B34A-917C-213FC7644CC5}"/>
              </a:ext>
            </a:extLst>
          </p:cNvPr>
          <p:cNvSpPr txBox="1"/>
          <p:nvPr/>
        </p:nvSpPr>
        <p:spPr>
          <a:xfrm>
            <a:off x="5394960" y="2415200"/>
            <a:ext cx="28005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Game of Cricket</a:t>
            </a:r>
          </a:p>
        </p:txBody>
      </p:sp>
    </p:spTree>
    <p:extLst>
      <p:ext uri="{BB962C8B-B14F-4D97-AF65-F5344CB8AC3E}">
        <p14:creationId xmlns:p14="http://schemas.microsoft.com/office/powerpoint/2010/main" val="1204008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6749-5CAD-7A4F-8DA7-CC0158BD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spin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B9E30B-622B-684A-BA7E-81B959831A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" r="1866" b="17088"/>
          <a:stretch/>
        </p:blipFill>
        <p:spPr bwMode="auto">
          <a:xfrm>
            <a:off x="1388772" y="2027957"/>
            <a:ext cx="9414456" cy="280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1EA879-E220-114E-8DF6-9C01287C2A97}"/>
              </a:ext>
            </a:extLst>
          </p:cNvPr>
          <p:cNvSpPr txBox="1"/>
          <p:nvPr/>
        </p:nvSpPr>
        <p:spPr>
          <a:xfrm>
            <a:off x="1388772" y="5357611"/>
            <a:ext cx="78195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Similar sensors in smart phones or watches:  e.g., accelerometers;  </a:t>
            </a:r>
          </a:p>
        </p:txBody>
      </p:sp>
    </p:spTree>
    <p:extLst>
      <p:ext uri="{BB962C8B-B14F-4D97-AF65-F5344CB8AC3E}">
        <p14:creationId xmlns:p14="http://schemas.microsoft.com/office/powerpoint/2010/main" val="1414814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6749-5CAD-7A4F-8DA7-CC0158BD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spin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1A379CD-A7AE-A144-AC63-E72F549EDA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12"/>
          <a:stretch/>
        </p:blipFill>
        <p:spPr bwMode="auto">
          <a:xfrm>
            <a:off x="2410316" y="2081291"/>
            <a:ext cx="7648083" cy="4313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676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6749-5CAD-7A4F-8DA7-CC0158BD0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396160" cy="1013800"/>
          </a:xfrm>
        </p:spPr>
        <p:txBody>
          <a:bodyPr/>
          <a:lstStyle/>
          <a:p>
            <a:r>
              <a:rPr lang="en-US" b="1" dirty="0"/>
              <a:t>IoT Human Sensor Data Enables Skill Measurement</a:t>
            </a:r>
          </a:p>
        </p:txBody>
      </p:sp>
      <p:pic>
        <p:nvPicPr>
          <p:cNvPr id="3074" name="Picture 2" descr="Image skiers2 1024 215 682">
            <a:extLst>
              <a:ext uri="{FF2B5EF4-FFF2-40B4-BE49-F238E27FC236}">
                <a16:creationId xmlns:a16="http://schemas.microsoft.com/office/drawing/2014/main" id="{CCE90A38-A463-8E40-9E61-972590B74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356834"/>
            <a:ext cx="5201439" cy="346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F39ACE-7E60-B94F-A109-F21E6528525B}"/>
              </a:ext>
            </a:extLst>
          </p:cNvPr>
          <p:cNvSpPr txBox="1"/>
          <p:nvPr/>
        </p:nvSpPr>
        <p:spPr>
          <a:xfrm>
            <a:off x="6207618" y="2356833"/>
            <a:ext cx="540319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/>
              <a:t>create data to help characterize this expertise level </a:t>
            </a:r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With wearable IoT sensors, we can </a:t>
            </a:r>
          </a:p>
          <a:p>
            <a:pPr marL="342900" indent="-342900" algn="just">
              <a:buAutoNum type="arabicPeriod"/>
            </a:pPr>
            <a:r>
              <a:rPr lang="en-US" sz="2200" dirty="0"/>
              <a:t>collect positional and motion data </a:t>
            </a:r>
          </a:p>
          <a:p>
            <a:pPr marL="342900" indent="-342900" algn="just">
              <a:buAutoNum type="arabicPeriod"/>
            </a:pPr>
            <a:r>
              <a:rPr lang="en-US" sz="2200" dirty="0"/>
              <a:t>measure this expertise level distinction between professionals and amateurs with high precision and accuracy. </a:t>
            </a:r>
          </a:p>
        </p:txBody>
      </p:sp>
    </p:spTree>
    <p:extLst>
      <p:ext uri="{BB962C8B-B14F-4D97-AF65-F5344CB8AC3E}">
        <p14:creationId xmlns:p14="http://schemas.microsoft.com/office/powerpoint/2010/main" val="79641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6749-5CAD-7A4F-8DA7-CC0158BD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14920-2562-6544-89B1-6B5E04554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compare amateurs own skiing data to the professional’s </a:t>
            </a:r>
          </a:p>
          <a:p>
            <a:r>
              <a:rPr lang="en-US" sz="2500" dirty="0"/>
              <a:t>classify their skill level</a:t>
            </a:r>
          </a:p>
          <a:p>
            <a:r>
              <a:rPr lang="en-US" sz="2500" dirty="0"/>
              <a:t>examine specific positional and gestural differences in their skill performance</a:t>
            </a:r>
          </a:p>
        </p:txBody>
      </p:sp>
    </p:spTree>
    <p:extLst>
      <p:ext uri="{BB962C8B-B14F-4D97-AF65-F5344CB8AC3E}">
        <p14:creationId xmlns:p14="http://schemas.microsoft.com/office/powerpoint/2010/main" val="1440709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6749-5CAD-7A4F-8DA7-CC0158BD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Human Sensor Placement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14920-2562-6544-89B1-6B5E04554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3966" y="2180496"/>
            <a:ext cx="7566841" cy="3975348"/>
          </a:xfrm>
        </p:spPr>
        <p:txBody>
          <a:bodyPr/>
          <a:lstStyle/>
          <a:p>
            <a:r>
              <a:rPr lang="en-US" dirty="0"/>
              <a:t>The data from the bright green sensors were used in the final classification model</a:t>
            </a:r>
          </a:p>
          <a:p>
            <a:r>
              <a:rPr lang="en-US" dirty="0"/>
              <a:t>as features generated from these sensors’ data were highly predictive of skier expertise.  </a:t>
            </a:r>
          </a:p>
          <a:p>
            <a:r>
              <a:rPr lang="en-US" dirty="0"/>
              <a:t>the features derived from the light green colored sensors’ data were not as predictive and were discarded from the final model.</a:t>
            </a:r>
          </a:p>
        </p:txBody>
      </p:sp>
      <p:pic>
        <p:nvPicPr>
          <p:cNvPr id="4098" name="Picture 2" descr="Sensor Positions on the Body. ">
            <a:extLst>
              <a:ext uri="{FF2B5EF4-FFF2-40B4-BE49-F238E27FC236}">
                <a16:creationId xmlns:a16="http://schemas.microsoft.com/office/drawing/2014/main" id="{9CB18F93-D4DE-9047-91B7-B0916E58B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009104"/>
            <a:ext cx="2756687" cy="484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7203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6749-5CAD-7A4F-8DA7-CC0158BD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Experimental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14920-2562-6544-89B1-6B5E04554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6856" y="2180496"/>
            <a:ext cx="5853951" cy="3975348"/>
          </a:xfrm>
        </p:spPr>
        <p:txBody>
          <a:bodyPr/>
          <a:lstStyle/>
          <a:p>
            <a:r>
              <a:rPr lang="en-US" dirty="0"/>
              <a:t>several professional-level skiers and several intermediate skiers </a:t>
            </a:r>
          </a:p>
          <a:p>
            <a:r>
              <a:rPr lang="en-US" dirty="0"/>
              <a:t>they performed a number of skill drills.  </a:t>
            </a:r>
          </a:p>
          <a:p>
            <a:r>
              <a:rPr lang="en-US" dirty="0"/>
              <a:t>skill drills included:</a:t>
            </a:r>
          </a:p>
          <a:p>
            <a:pPr lvl="1"/>
            <a:r>
              <a:rPr lang="en-US" dirty="0"/>
              <a:t>short, medium and large radius turns.  </a:t>
            </a:r>
          </a:p>
          <a:p>
            <a:r>
              <a:rPr lang="en-US" dirty="0"/>
              <a:t>note the start of the actual drill in order to exclude non-drill data from the data model.  </a:t>
            </a:r>
          </a:p>
          <a:p>
            <a:r>
              <a:rPr lang="en-US" dirty="0"/>
              <a:t>note the name, drill and skill level of the skier in order to annotate the data file later.</a:t>
            </a:r>
            <a:br>
              <a:rPr lang="en-US" u="sng" dirty="0">
                <a:hlinkClick r:id="rId2"/>
              </a:rPr>
            </a:br>
            <a:endParaRPr lang="en-US" dirty="0"/>
          </a:p>
        </p:txBody>
      </p:sp>
      <p:pic>
        <p:nvPicPr>
          <p:cNvPr id="5122" name="Picture 2" descr="Image recording 768 215 729">
            <a:extLst>
              <a:ext uri="{FF2B5EF4-FFF2-40B4-BE49-F238E27FC236}">
                <a16:creationId xmlns:a16="http://schemas.microsoft.com/office/drawing/2014/main" id="{FC1A4546-E80A-7A4E-A73F-F94BC6F50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180496"/>
            <a:ext cx="4755421" cy="451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937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6749-5CAD-7A4F-8DA7-CC0158BD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and transform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14920-2562-6544-89B1-6B5E04554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507" y="2180496"/>
            <a:ext cx="3690300" cy="3678303"/>
          </a:xfrm>
        </p:spPr>
        <p:txBody>
          <a:bodyPr/>
          <a:lstStyle/>
          <a:p>
            <a:r>
              <a:rPr lang="en-US" dirty="0">
                <a:hlinkClick r:id="rId2"/>
              </a:rPr>
              <a:t>link</a:t>
            </a:r>
            <a:endParaRPr lang="en-US" dirty="0"/>
          </a:p>
        </p:txBody>
      </p:sp>
      <p:pic>
        <p:nvPicPr>
          <p:cNvPr id="6146" name="Picture 2" descr="Time Series Visualization of x, y, and z Positional Variables">
            <a:extLst>
              <a:ext uri="{FF2B5EF4-FFF2-40B4-BE49-F238E27FC236}">
                <a16:creationId xmlns:a16="http://schemas.microsoft.com/office/drawing/2014/main" id="{DDA017FF-7FF2-3C47-A4F9-36BE456D4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16" y="2019396"/>
            <a:ext cx="7373066" cy="439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998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BAB93-E3FE-A34F-AF0B-6E3CB2BD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SPORTS AND FITNESS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794E8-FBC7-6241-93DE-7252D9347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5138" lvl="1" indent="-228600" defTabSz="914400" fontAlgn="auto">
              <a:lnSpc>
                <a:spcPts val="1100"/>
              </a:lnSpc>
              <a:spcBef>
                <a:spcPts val="1200"/>
              </a:spcBef>
              <a:spcAft>
                <a:spcPts val="1200"/>
              </a:spcAft>
              <a:buFontTx/>
              <a:buChar char="○"/>
            </a:pPr>
            <a:r>
              <a:rPr lang="en" sz="35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Wearable Fitness Trackers</a:t>
            </a:r>
          </a:p>
          <a:p>
            <a:pPr marL="465138" lvl="1" indent="-228600" defTabSz="914400" fontAlgn="auto">
              <a:lnSpc>
                <a:spcPts val="1100"/>
              </a:lnSpc>
              <a:spcBef>
                <a:spcPts val="1200"/>
              </a:spcBef>
              <a:spcAft>
                <a:spcPts val="1200"/>
              </a:spcAft>
              <a:buFontTx/>
              <a:buChar char="○"/>
            </a:pPr>
            <a:r>
              <a:rPr lang="en" sz="35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 connected Sports Equipment</a:t>
            </a:r>
          </a:p>
          <a:p>
            <a:pPr marL="693738" lvl="2" indent="-228600" defTabSz="914400" fontAlgn="auto">
              <a:lnSpc>
                <a:spcPts val="1100"/>
              </a:lnSpc>
              <a:spcBef>
                <a:spcPts val="1200"/>
              </a:spcBef>
              <a:spcAft>
                <a:spcPts val="1200"/>
              </a:spcAft>
              <a:buFontTx/>
              <a:buChar char="■"/>
            </a:pPr>
            <a:r>
              <a:rPr lang="en" sz="35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Treadmills, Bikes, etc.…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5879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E8263-F273-7742-8E1C-F9CFB0F1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1029616" cy="1013800"/>
          </a:xfrm>
        </p:spPr>
        <p:txBody>
          <a:bodyPr/>
          <a:lstStyle/>
          <a:p>
            <a:r>
              <a:rPr lang="en-US" dirty="0"/>
              <a:t>WHY IT 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7B062-5F65-E340-9602-747287E6F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Sports Analytics Market Worth $4.7 Billion by 2021</a:t>
            </a:r>
          </a:p>
          <a:p>
            <a:endParaRPr lang="en-US" sz="2500" dirty="0"/>
          </a:p>
          <a:p>
            <a:r>
              <a:rPr lang="en-US" sz="2500" dirty="0"/>
              <a:t>Sports Analytics Market Growing at 37.9% CAGR to 2021</a:t>
            </a:r>
          </a:p>
          <a:p>
            <a:endParaRPr lang="en-US" sz="2500" dirty="0"/>
          </a:p>
          <a:p>
            <a:r>
              <a:rPr lang="en-US" sz="2500" dirty="0"/>
              <a:t>Worldwide $3.97 Billion Sports Analytics Market 2016-2022</a:t>
            </a:r>
          </a:p>
        </p:txBody>
      </p:sp>
    </p:spTree>
    <p:extLst>
      <p:ext uri="{BB962C8B-B14F-4D97-AF65-F5344CB8AC3E}">
        <p14:creationId xmlns:p14="http://schemas.microsoft.com/office/powerpoint/2010/main" val="934406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BAB93-E3FE-A34F-AF0B-6E3CB2BD9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794E8-FBC7-6241-93DE-7252D9347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When would be a good time to go to the gym in UNLV? </a:t>
            </a:r>
          </a:p>
        </p:txBody>
      </p:sp>
    </p:spTree>
    <p:extLst>
      <p:ext uri="{BB962C8B-B14F-4D97-AF65-F5344CB8AC3E}">
        <p14:creationId xmlns:p14="http://schemas.microsoft.com/office/powerpoint/2010/main" val="220992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D75D-BBD4-A547-96B6-5F8B829A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1026" name="Picture 2" descr="Hawk-Eye - Wikipedia">
            <a:extLst>
              <a:ext uri="{FF2B5EF4-FFF2-40B4-BE49-F238E27FC236}">
                <a16:creationId xmlns:a16="http://schemas.microsoft.com/office/drawing/2014/main" id="{7B60419D-CAAC-CC4B-A2E5-C870E051E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518" y="1922554"/>
            <a:ext cx="3483623" cy="466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2EE49D-71A9-484A-837E-1B603649A9A0}"/>
              </a:ext>
            </a:extLst>
          </p:cNvPr>
          <p:cNvSpPr txBox="1"/>
          <p:nvPr/>
        </p:nvSpPr>
        <p:spPr>
          <a:xfrm>
            <a:off x="581191" y="2875002"/>
            <a:ext cx="26249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Hawk-Eye:</a:t>
            </a:r>
          </a:p>
          <a:p>
            <a:r>
              <a:rPr lang="en-US" sz="2000" dirty="0"/>
              <a:t>Multiple hi-speed cameras to track ball, bat, players</a:t>
            </a:r>
          </a:p>
        </p:txBody>
      </p:sp>
      <p:pic>
        <p:nvPicPr>
          <p:cNvPr id="1028" name="Picture 4" descr="Which sports use Hawkeye? | Pi in the Sky">
            <a:extLst>
              <a:ext uri="{FF2B5EF4-FFF2-40B4-BE49-F238E27FC236}">
                <a16:creationId xmlns:a16="http://schemas.microsoft.com/office/drawing/2014/main" id="{C587C866-7031-A442-BC79-C7A6263E2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534" y="2731549"/>
            <a:ext cx="4123653" cy="231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36AEE1-180D-6D41-B0E6-CE6A6B32F015}"/>
              </a:ext>
            </a:extLst>
          </p:cNvPr>
          <p:cNvSpPr txBox="1"/>
          <p:nvPr/>
        </p:nvSpPr>
        <p:spPr>
          <a:xfrm>
            <a:off x="581190" y="4403381"/>
            <a:ext cx="2624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4"/>
              </a:rPr>
              <a:t>Link</a:t>
            </a:r>
            <a:r>
              <a:rPr lang="en-US" sz="2000" dirty="0"/>
              <a:t> :  0-3:20’</a:t>
            </a:r>
          </a:p>
        </p:txBody>
      </p:sp>
    </p:spTree>
    <p:extLst>
      <p:ext uri="{BB962C8B-B14F-4D97-AF65-F5344CB8AC3E}">
        <p14:creationId xmlns:p14="http://schemas.microsoft.com/office/powerpoint/2010/main" val="3675116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84DB-6AC1-3447-AF1F-081D85376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Tremendous Innovation in Sports analytics</a:t>
            </a:r>
          </a:p>
        </p:txBody>
      </p:sp>
      <p:pic>
        <p:nvPicPr>
          <p:cNvPr id="2050" name="Picture 2" descr="Why Sports Analytics Is More Than Just A Numbers Game">
            <a:extLst>
              <a:ext uri="{FF2B5EF4-FFF2-40B4-BE49-F238E27FC236}">
                <a16:creationId xmlns:a16="http://schemas.microsoft.com/office/drawing/2014/main" id="{15EB12D9-B3E6-BA4B-82AE-A7A0E43BD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75" y="2102833"/>
            <a:ext cx="5600070" cy="243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ports Analytics Have Changed the Way Sports are Played - Tanuka's Blog">
            <a:extLst>
              <a:ext uri="{FF2B5EF4-FFF2-40B4-BE49-F238E27FC236}">
                <a16:creationId xmlns:a16="http://schemas.microsoft.com/office/drawing/2014/main" id="{29279868-CF39-5C4F-BDBA-DE632EDB9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737" y="2102832"/>
            <a:ext cx="4964451" cy="212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op 10 Technologies for Sports Analytics | by Coolkingsingh | The Sports  Scientist | Medium">
            <a:extLst>
              <a:ext uri="{FF2B5EF4-FFF2-40B4-BE49-F238E27FC236}">
                <a16:creationId xmlns:a16="http://schemas.microsoft.com/office/drawing/2014/main" id="{42722A0E-42EE-414E-9493-F6D8A6F51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4864100"/>
            <a:ext cx="40767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ports Analytics: Changing The Game - VLAB">
            <a:extLst>
              <a:ext uri="{FF2B5EF4-FFF2-40B4-BE49-F238E27FC236}">
                <a16:creationId xmlns:a16="http://schemas.microsoft.com/office/drawing/2014/main" id="{8E8EC4F2-2F2C-764E-B169-7A98F556B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928" y="4533900"/>
            <a:ext cx="3492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175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7B3C-84EF-6941-B826-1BB6E5F7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93474-F513-4440-A21F-6ECBE5149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Decision Making</a:t>
            </a:r>
          </a:p>
          <a:p>
            <a:r>
              <a:rPr lang="en-US" sz="2500" dirty="0"/>
              <a:t>Game analysis</a:t>
            </a:r>
          </a:p>
          <a:p>
            <a:r>
              <a:rPr lang="en-US" sz="2500" dirty="0"/>
              <a:t>Coach / Train Players</a:t>
            </a:r>
          </a:p>
          <a:p>
            <a:r>
              <a:rPr lang="en-US" sz="2500" dirty="0"/>
              <a:t>Media enhancement</a:t>
            </a:r>
          </a:p>
          <a:p>
            <a:r>
              <a:rPr lang="en-US" sz="2500" dirty="0"/>
              <a:t>Prediction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89210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60B5-9670-5E40-8D9A-22CC4294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409F3-7692-2745-88E5-641DBC29F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68" y="2064251"/>
            <a:ext cx="5407484" cy="3885790"/>
          </a:xfrm>
        </p:spPr>
        <p:txBody>
          <a:bodyPr>
            <a:normAutofit/>
          </a:bodyPr>
          <a:lstStyle/>
          <a:p>
            <a:r>
              <a:rPr lang="en-US" sz="3000" dirty="0"/>
              <a:t>Very expensive: $500k – million </a:t>
            </a:r>
          </a:p>
          <a:p>
            <a:r>
              <a:rPr lang="en-US" sz="3000" dirty="0"/>
              <a:t>multiple hi-speed cameras</a:t>
            </a:r>
          </a:p>
          <a:p>
            <a:r>
              <a:rPr lang="en-US" sz="3000" dirty="0"/>
              <a:t>High-resolution</a:t>
            </a:r>
          </a:p>
          <a:p>
            <a:r>
              <a:rPr lang="en-US" sz="3000" dirty="0"/>
              <a:t>Highly sensitive to light</a:t>
            </a:r>
          </a:p>
          <a:p>
            <a:r>
              <a:rPr lang="en-US" sz="3000" dirty="0"/>
              <a:t>Run high performance vision algorithms</a:t>
            </a:r>
          </a:p>
        </p:txBody>
      </p:sp>
      <p:pic>
        <p:nvPicPr>
          <p:cNvPr id="4" name="Picture 4" descr="Which sports use Hawkeye? | Pi in the Sky">
            <a:extLst>
              <a:ext uri="{FF2B5EF4-FFF2-40B4-BE49-F238E27FC236}">
                <a16:creationId xmlns:a16="http://schemas.microsoft.com/office/drawing/2014/main" id="{72E4A1E0-9F75-144F-A4DA-1EEC3BA15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450" y="2251484"/>
            <a:ext cx="6582550" cy="369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11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60B5-9670-5E40-8D9A-22CC4294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 io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409F3-7692-2745-88E5-641DBC29F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Can IoT devices (cheap sensors and wireless radios) be used to solve motion tracking problems</a:t>
            </a:r>
          </a:p>
          <a:p>
            <a:r>
              <a:rPr lang="en-US" sz="3500" dirty="0"/>
              <a:t>Instead of computer vision or other expensive tech</a:t>
            </a:r>
          </a:p>
        </p:txBody>
      </p:sp>
    </p:spTree>
    <p:extLst>
      <p:ext uri="{BB962C8B-B14F-4D97-AF65-F5344CB8AC3E}">
        <p14:creationId xmlns:p14="http://schemas.microsoft.com/office/powerpoint/2010/main" val="314514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60B5-9670-5E40-8D9A-22CC4294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IoT in the context of sports</a:t>
            </a:r>
          </a:p>
        </p:txBody>
      </p:sp>
      <p:pic>
        <p:nvPicPr>
          <p:cNvPr id="4100" name="Picture 4" descr="Choreiking - the smartest table tennis racket in the world - PingSunday">
            <a:extLst>
              <a:ext uri="{FF2B5EF4-FFF2-40B4-BE49-F238E27FC236}">
                <a16:creationId xmlns:a16="http://schemas.microsoft.com/office/drawing/2014/main" id="{179802E4-9740-5D49-AA53-556605257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689" y="1955983"/>
            <a:ext cx="5034317" cy="283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12C1CC90-3A39-C246-938D-E7C060174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94" y="1955983"/>
            <a:ext cx="4721497" cy="239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Rafael Nadal demonstrates Babolat Play &amp; Connect interactive tennis racquet">
            <a:extLst>
              <a:ext uri="{FF2B5EF4-FFF2-40B4-BE49-F238E27FC236}">
                <a16:creationId xmlns:a16="http://schemas.microsoft.com/office/drawing/2014/main" id="{20744403-6E27-AD43-A36D-F41D0845A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4586268"/>
            <a:ext cx="3937000" cy="20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3898D8-D666-9C40-B0EE-8A0EB4CBC0BD}"/>
              </a:ext>
            </a:extLst>
          </p:cNvPr>
          <p:cNvSpPr txBox="1"/>
          <p:nvPr/>
        </p:nvSpPr>
        <p:spPr>
          <a:xfrm>
            <a:off x="6785689" y="5251986"/>
            <a:ext cx="397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Tracking the location and spin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288F9D-CC94-F743-BDCF-6F83699E12F5}"/>
              </a:ext>
            </a:extLst>
          </p:cNvPr>
          <p:cNvSpPr txBox="1"/>
          <p:nvPr/>
        </p:nvSpPr>
        <p:spPr>
          <a:xfrm>
            <a:off x="6785689" y="5786512"/>
            <a:ext cx="3978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Cost: $60</a:t>
            </a:r>
          </a:p>
        </p:txBody>
      </p:sp>
    </p:spTree>
    <p:extLst>
      <p:ext uri="{BB962C8B-B14F-4D97-AF65-F5344CB8AC3E}">
        <p14:creationId xmlns:p14="http://schemas.microsoft.com/office/powerpoint/2010/main" val="1537376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60B5-9670-5E40-8D9A-22CC4294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TECHNICAL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409F3-7692-2745-88E5-641DBC29F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64587"/>
            <a:ext cx="9567360" cy="2932416"/>
          </a:xfrm>
        </p:spPr>
        <p:txBody>
          <a:bodyPr/>
          <a:lstStyle/>
          <a:p>
            <a:r>
              <a:rPr lang="en-US" sz="2200" dirty="0"/>
              <a:t>Combine diverse piece of information from multimodal sensory information</a:t>
            </a:r>
          </a:p>
          <a:p>
            <a:endParaRPr lang="en-US" sz="2200" dirty="0"/>
          </a:p>
          <a:p>
            <a:r>
              <a:rPr lang="en-US" sz="2500" b="1" dirty="0"/>
              <a:t>Challenges: </a:t>
            </a:r>
          </a:p>
          <a:p>
            <a:r>
              <a:rPr lang="en-US" sz="2200" dirty="0"/>
              <a:t>High-speed of the ball</a:t>
            </a:r>
          </a:p>
          <a:p>
            <a:r>
              <a:rPr lang="en-US" sz="2200" dirty="0"/>
              <a:t>Noise in the data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C224D74-106C-C94E-B4AA-9EC2B0258BE5}"/>
              </a:ext>
            </a:extLst>
          </p:cNvPr>
          <p:cNvGrpSpPr/>
          <p:nvPr/>
        </p:nvGrpSpPr>
        <p:grpSpPr>
          <a:xfrm>
            <a:off x="581192" y="2624850"/>
            <a:ext cx="10794485" cy="4102521"/>
            <a:chOff x="581192" y="2624850"/>
            <a:chExt cx="10794485" cy="4102521"/>
          </a:xfrm>
        </p:grpSpPr>
        <p:pic>
          <p:nvPicPr>
            <p:cNvPr id="5126" name="Picture 6">
              <a:extLst>
                <a:ext uri="{FF2B5EF4-FFF2-40B4-BE49-F238E27FC236}">
                  <a16:creationId xmlns:a16="http://schemas.microsoft.com/office/drawing/2014/main" id="{A2DF8BE0-AD3B-BD49-9901-6418CA44AF0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48" t="4572" r="25667" b="20717"/>
            <a:stretch/>
          </p:blipFill>
          <p:spPr bwMode="auto">
            <a:xfrm>
              <a:off x="7694023" y="2624850"/>
              <a:ext cx="3681654" cy="4102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BBD3126E-2824-3246-9F0E-ECFBAC70D925}"/>
                </a:ext>
              </a:extLst>
            </p:cNvPr>
            <p:cNvSpPr txBox="1">
              <a:spLocks/>
            </p:cNvSpPr>
            <p:nvPr/>
          </p:nvSpPr>
          <p:spPr>
            <a:xfrm>
              <a:off x="581192" y="5153828"/>
              <a:ext cx="5963300" cy="100201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lvl1pPr marL="306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630000" indent="-306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00000" indent="-270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24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602000" indent="-2340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19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25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2"/>
                </a:buClr>
                <a:buSzPct val="92000"/>
                <a:buFont typeface="Wingdings 2" panose="05020102010507070707" pitchFamily="18" charset="2"/>
                <a:buChar char="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500" b="1" dirty="0"/>
                <a:t>Solutions</a:t>
              </a:r>
            </a:p>
            <a:p>
              <a:r>
                <a:rPr lang="en-US" sz="2200" dirty="0"/>
                <a:t>Physics models of motion</a:t>
              </a: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2250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9962</TotalTime>
  <Words>443</Words>
  <Application>Microsoft Macintosh PowerPoint</Application>
  <PresentationFormat>Widescreen</PresentationFormat>
  <Paragraphs>82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Gill Sans MT</vt:lpstr>
      <vt:lpstr>Wingdings 2</vt:lpstr>
      <vt:lpstr>Dividend</vt:lpstr>
      <vt:lpstr>Introduction To Sports and others</vt:lpstr>
      <vt:lpstr>WHY IT IS IMPORTANT?</vt:lpstr>
      <vt:lpstr>Examples</vt:lpstr>
      <vt:lpstr>Tremendous Innovation in Sports analytics</vt:lpstr>
      <vt:lpstr>Good parts</vt:lpstr>
      <vt:lpstr>CONCERNS</vt:lpstr>
      <vt:lpstr>embed io devices</vt:lpstr>
      <vt:lpstr>Example: IoT in the context of sports</vt:lpstr>
      <vt:lpstr>CORE TECHNICAL APPROACH</vt:lpstr>
      <vt:lpstr>CORE TECHNICAL APPROACH</vt:lpstr>
      <vt:lpstr>Example: ball tracking</vt:lpstr>
      <vt:lpstr>Track spin</vt:lpstr>
      <vt:lpstr>Track spin</vt:lpstr>
      <vt:lpstr>IoT Human Sensor Data Enables Skill Measurement</vt:lpstr>
      <vt:lpstr>How to do it</vt:lpstr>
      <vt:lpstr>Human Sensor Placement</vt:lpstr>
      <vt:lpstr>Experimental Design</vt:lpstr>
      <vt:lpstr>Clean and transform the data</vt:lpstr>
      <vt:lpstr>SPORTS AND FITNESS</vt:lpstr>
      <vt:lpstr>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Behavior Modeling </dc:title>
  <dc:creator>Lin, Beiyu</dc:creator>
  <cp:lastModifiedBy>Lin, Beiyu</cp:lastModifiedBy>
  <cp:revision>668</cp:revision>
  <dcterms:created xsi:type="dcterms:W3CDTF">2021-01-19T23:36:07Z</dcterms:created>
  <dcterms:modified xsi:type="dcterms:W3CDTF">2022-04-08T00:21:03Z</dcterms:modified>
</cp:coreProperties>
</file>