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9"/>
  </p:notesMasterIdLst>
  <p:sldIdLst>
    <p:sldId id="273" r:id="rId2"/>
    <p:sldId id="276" r:id="rId3"/>
    <p:sldId id="275" r:id="rId4"/>
    <p:sldId id="272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7" r:id="rId13"/>
    <p:sldId id="287" r:id="rId14"/>
    <p:sldId id="290" r:id="rId15"/>
    <p:sldId id="274" r:id="rId16"/>
    <p:sldId id="288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17" autoAdjust="0"/>
    <p:restoredTop sz="94316" autoAdjust="0"/>
  </p:normalViewPr>
  <p:slideViewPr>
    <p:cSldViewPr>
      <p:cViewPr varScale="1">
        <p:scale>
          <a:sx n="75" d="100"/>
          <a:sy n="75" d="100"/>
        </p:scale>
        <p:origin x="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Consider a program that:</a:t>
            </a:r>
          </a:p>
          <a:p>
            <a:pPr lvl="1"/>
            <a:r>
              <a:rPr lang="en-US" dirty="0"/>
              <a:t>Gets 5 numbers from the user</a:t>
            </a:r>
          </a:p>
          <a:p>
            <a:pPr lvl="1"/>
            <a:r>
              <a:rPr lang="en-US" dirty="0"/>
              <a:t>Outputs the average</a:t>
            </a:r>
          </a:p>
          <a:p>
            <a:r>
              <a:rPr lang="en-US" dirty="0"/>
              <a:t>What variables are needed?</a:t>
            </a:r>
          </a:p>
          <a:p>
            <a:r>
              <a:rPr lang="en-US" dirty="0"/>
              <a:t>What are the steps the program should take?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9A24A-79D3-4D0B-8C54-28C4B3B2C5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 Components (continued)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813" y="2338388"/>
            <a:ext cx="7011987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51000"/>
            <a:ext cx="29432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DE18A-8409-4D1E-8123-83A9C09F22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765300"/>
            <a:ext cx="7046913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288" y="4079875"/>
            <a:ext cx="7083425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 Components (continued)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Using arrays, we can:</a:t>
            </a:r>
          </a:p>
          <a:p>
            <a:pPr lvl="1"/>
            <a:r>
              <a:rPr lang="en-US" dirty="0"/>
              <a:t>Allocate all 5 integers at once</a:t>
            </a:r>
          </a:p>
          <a:p>
            <a:pPr lvl="1"/>
            <a:r>
              <a:rPr lang="en-US" dirty="0"/>
              <a:t>Give them a single name</a:t>
            </a:r>
          </a:p>
          <a:p>
            <a:pPr lvl="1"/>
            <a:r>
              <a:rPr lang="en-US" dirty="0"/>
              <a:t>Access them by </a:t>
            </a:r>
            <a:r>
              <a:rPr lang="en-US" i="1" dirty="0"/>
              <a:t>index</a:t>
            </a:r>
          </a:p>
          <a:p>
            <a:endParaRPr lang="en-US" dirty="0"/>
          </a:p>
          <a:p>
            <a:r>
              <a:rPr lang="en-US" dirty="0"/>
              <a:t>Using arrays together with for loops, we can:</a:t>
            </a:r>
          </a:p>
          <a:p>
            <a:pPr lvl="1"/>
            <a:r>
              <a:rPr lang="en-US" dirty="0"/>
              <a:t>Allocate any number of integers</a:t>
            </a:r>
          </a:p>
          <a:p>
            <a:pPr lvl="1"/>
            <a:r>
              <a:rPr lang="en-US" dirty="0"/>
              <a:t>Give them a single name</a:t>
            </a:r>
          </a:p>
          <a:p>
            <a:pPr lvl="1"/>
            <a:r>
              <a:rPr lang="en-US" dirty="0"/>
              <a:t>Access them by index</a:t>
            </a:r>
          </a:p>
          <a:p>
            <a:pPr lvl="1"/>
            <a:r>
              <a:rPr lang="en-US" dirty="0"/>
              <a:t>Repeat instructions over any number of integers</a:t>
            </a:r>
          </a:p>
          <a:p>
            <a:pPr lvl="2"/>
            <a:r>
              <a:rPr lang="en-US" dirty="0"/>
              <a:t>Usually by using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counter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07438" cy="129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Processing arrays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/>
              <a:t>For loop is almost always the answer</a:t>
            </a:r>
          </a:p>
          <a:p>
            <a:pPr lvl="1" eaLnBrk="1" hangingPunct="1"/>
            <a:r>
              <a:rPr lang="en-US" dirty="0"/>
              <a:t>How do you print an array?</a:t>
            </a:r>
          </a:p>
          <a:p>
            <a:pPr lvl="1" eaLnBrk="1" hangingPunct="1"/>
            <a:r>
              <a:rPr lang="en-US" dirty="0"/>
              <a:t>How do you search an array?</a:t>
            </a:r>
          </a:p>
          <a:p>
            <a:pPr lvl="1" eaLnBrk="1" hangingPunct="1"/>
            <a:r>
              <a:rPr lang="en-US" dirty="0"/>
              <a:t>How do you copy an array?</a:t>
            </a:r>
          </a:p>
          <a:p>
            <a:pPr lvl="1" eaLnBrk="1" hangingPunct="1"/>
            <a:r>
              <a:rPr lang="en-US" dirty="0"/>
              <a:t>Etc…</a:t>
            </a:r>
          </a:p>
          <a:p>
            <a:pPr eaLnBrk="1" hangingPunct="1"/>
            <a:r>
              <a:rPr lang="en-US" dirty="0"/>
              <a:t>The for loop counter is used as the array index</a:t>
            </a:r>
          </a:p>
          <a:p>
            <a:pPr lvl="1" eaLnBrk="1" hangingPunct="1"/>
            <a:r>
              <a:rPr lang="en-US" dirty="0"/>
              <a:t>To access each element in the array sequentially</a:t>
            </a:r>
          </a:p>
          <a:p>
            <a:pPr lvl="1" eaLnBrk="1" hangingPunct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&lt;length;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pPr lvl="1" eaLnBrk="1" hangingPunct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dirty="0"/>
              <a:t>Notice that you have to know the length of the array!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07438" cy="129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Size, length, count, etc.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/>
              <a:t>Every array has 2 critical numbers associated with it</a:t>
            </a:r>
          </a:p>
          <a:p>
            <a:pPr lvl="1" eaLnBrk="1" hangingPunct="1"/>
            <a:r>
              <a:rPr lang="en-US" dirty="0"/>
              <a:t>Maximum Size: how many elements can it store?</a:t>
            </a:r>
          </a:p>
          <a:p>
            <a:pPr lvl="2" eaLnBrk="1" hangingPunct="1"/>
            <a:r>
              <a:rPr lang="en-US" dirty="0"/>
              <a:t>Also called size some times</a:t>
            </a:r>
          </a:p>
          <a:p>
            <a:pPr lvl="1" eaLnBrk="1" hangingPunct="1"/>
            <a:r>
              <a:rPr lang="en-US" dirty="0"/>
              <a:t>Actual Count: how many valid pieces of data are in it</a:t>
            </a:r>
          </a:p>
          <a:p>
            <a:pPr lvl="2" eaLnBrk="1" hangingPunct="1"/>
            <a:r>
              <a:rPr lang="en-US" dirty="0"/>
              <a:t>Also called length, size, count, etc.</a:t>
            </a:r>
          </a:p>
          <a:p>
            <a:pPr lvl="2" eaLnBrk="1" hangingPunct="1"/>
            <a:r>
              <a:rPr lang="en-US" dirty="0"/>
              <a:t>(not technical terms)</a:t>
            </a:r>
          </a:p>
          <a:p>
            <a:pPr eaLnBrk="1" hangingPunct="1"/>
            <a:r>
              <a:rPr lang="en-US" dirty="0"/>
              <a:t>Every array element </a:t>
            </a:r>
            <a:r>
              <a:rPr lang="en-US" i="1" dirty="0"/>
              <a:t>always </a:t>
            </a:r>
            <a:r>
              <a:rPr lang="en-US" dirty="0"/>
              <a:t>has a value</a:t>
            </a:r>
          </a:p>
          <a:p>
            <a:pPr lvl="1" eaLnBrk="1" hangingPunct="1"/>
            <a:r>
              <a:rPr lang="en-US" dirty="0"/>
              <a:t>You can’t really delete anything from an array, only overwrite things</a:t>
            </a:r>
          </a:p>
          <a:p>
            <a:pPr eaLnBrk="1" hangingPunct="1"/>
            <a:r>
              <a:rPr lang="en-US" dirty="0"/>
              <a:t>Data is </a:t>
            </a:r>
            <a:r>
              <a:rPr lang="en-US" i="1" dirty="0"/>
              <a:t>always </a:t>
            </a:r>
            <a:r>
              <a:rPr lang="en-US" dirty="0"/>
              <a:t>stored in contiguous elements!</a:t>
            </a:r>
          </a:p>
          <a:p>
            <a:pPr lvl="1" eaLnBrk="1" hangingPunct="1"/>
            <a:r>
              <a:rPr lang="en-US" dirty="0"/>
              <a:t>Starting from element 0, no empty spaces</a:t>
            </a:r>
          </a:p>
          <a:p>
            <a:pPr lvl="1" eaLnBrk="1" hangingPunct="1"/>
            <a:r>
              <a:rPr lang="en-US" dirty="0"/>
              <a:t>The last valid index is always at array length-1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Array variables allow you to allocate and name a sequence of values</a:t>
            </a:r>
          </a:p>
          <a:p>
            <a:pPr lvl="1"/>
            <a:r>
              <a:rPr lang="en-US" dirty="0"/>
              <a:t>The elements are accessed by index</a:t>
            </a:r>
          </a:p>
          <a:p>
            <a:pPr lvl="1"/>
            <a:r>
              <a:rPr lang="en-US" dirty="0"/>
              <a:t>Data is stored from element 0 to element length-1</a:t>
            </a:r>
          </a:p>
          <a:p>
            <a:pPr lvl="1"/>
            <a:r>
              <a:rPr lang="en-US" dirty="0"/>
              <a:t>This works really well with for loops</a:t>
            </a:r>
          </a:p>
          <a:p>
            <a:pPr lvl="2"/>
            <a:r>
              <a:rPr lang="en-US" dirty="0"/>
              <a:t>If the question involves an array, the answer is usually a for loop!</a:t>
            </a:r>
          </a:p>
          <a:p>
            <a:r>
              <a:rPr lang="en-US" dirty="0"/>
              <a:t>Computers are really good at counting and repetitive tasks</a:t>
            </a:r>
          </a:p>
          <a:p>
            <a:pPr lvl="1"/>
            <a:r>
              <a:rPr lang="en-US" dirty="0"/>
              <a:t>Arrays allow you, the programmer, to specify things once and allow the computer to do it ten times, a hundred times, a million times…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Declare an array of 150 doubles</a:t>
            </a:r>
          </a:p>
          <a:p>
            <a:pPr lvl="1"/>
            <a:r>
              <a:rPr lang="en-US" dirty="0"/>
              <a:t>Declare a constant SIZE and use it in the array declaration</a:t>
            </a:r>
          </a:p>
          <a:p>
            <a:r>
              <a:rPr lang="en-US" dirty="0"/>
              <a:t>Syntax checks!</a:t>
            </a:r>
          </a:p>
          <a:p>
            <a:pPr lvl="1"/>
            <a:r>
              <a:rPr lang="en-US" dirty="0"/>
              <a:t>(you rarely access individual array elements like this)</a:t>
            </a:r>
          </a:p>
          <a:p>
            <a:pPr lvl="1"/>
            <a:r>
              <a:rPr lang="en-US" dirty="0"/>
              <a:t>Set the 10</a:t>
            </a:r>
            <a:r>
              <a:rPr lang="en-US" baseline="30000" dirty="0"/>
              <a:t>th</a:t>
            </a:r>
            <a:r>
              <a:rPr lang="en-US" dirty="0"/>
              <a:t> element in the array of doubles to 5.6</a:t>
            </a:r>
          </a:p>
          <a:p>
            <a:pPr lvl="1"/>
            <a:r>
              <a:rPr lang="en-US" dirty="0"/>
              <a:t>Print the 10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dirty="0"/>
              <a:t>e.g. “The 10</a:t>
            </a:r>
            <a:r>
              <a:rPr lang="en-US" baseline="30000" dirty="0"/>
              <a:t>th</a:t>
            </a:r>
            <a:r>
              <a:rPr lang="en-US" dirty="0"/>
              <a:t> element is 5.6”</a:t>
            </a:r>
          </a:p>
          <a:p>
            <a:pPr lvl="1"/>
            <a:r>
              <a:rPr lang="en-US" dirty="0"/>
              <a:t>Set the 72</a:t>
            </a:r>
            <a:r>
              <a:rPr lang="en-US" baseline="30000" dirty="0"/>
              <a:t>nd</a:t>
            </a:r>
            <a:r>
              <a:rPr lang="en-US" dirty="0"/>
              <a:t> element to the value of the 12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Ask the user to enter a value and store it in the 113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Set the 43</a:t>
            </a:r>
            <a:r>
              <a:rPr lang="en-US" baseline="30000" dirty="0"/>
              <a:t>rd</a:t>
            </a:r>
            <a:r>
              <a:rPr lang="en-US" dirty="0"/>
              <a:t> – 46</a:t>
            </a:r>
            <a:r>
              <a:rPr lang="en-US" baseline="30000" dirty="0"/>
              <a:t>th</a:t>
            </a:r>
            <a:r>
              <a:rPr lang="en-US" dirty="0"/>
              <a:t> elements to the values 7, 8, 9, 10</a:t>
            </a:r>
          </a:p>
          <a:p>
            <a:pPr lvl="2"/>
            <a:r>
              <a:rPr lang="en-US" dirty="0"/>
              <a:t>Use a for loop!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Store 100 copies of the number 50 in your array</a:t>
            </a:r>
          </a:p>
          <a:p>
            <a:pPr lvl="1"/>
            <a:r>
              <a:rPr lang="en-US" dirty="0"/>
              <a:t>Declare an integer </a:t>
            </a:r>
            <a:r>
              <a:rPr lang="en-US" i="1" dirty="0"/>
              <a:t>length</a:t>
            </a:r>
            <a:r>
              <a:rPr lang="en-US" dirty="0"/>
              <a:t>, set it to 100</a:t>
            </a:r>
          </a:p>
          <a:p>
            <a:pPr lvl="1"/>
            <a:r>
              <a:rPr lang="en-US" dirty="0"/>
              <a:t>Set the first </a:t>
            </a:r>
            <a:r>
              <a:rPr lang="en-US" i="1" dirty="0"/>
              <a:t>length</a:t>
            </a:r>
            <a:r>
              <a:rPr lang="en-US" dirty="0"/>
              <a:t> elements to 50</a:t>
            </a:r>
          </a:p>
          <a:p>
            <a:r>
              <a:rPr lang="en-US" dirty="0"/>
              <a:t>Print all the valid elements in the array</a:t>
            </a:r>
          </a:p>
          <a:p>
            <a:pPr lvl="1"/>
            <a:r>
              <a:rPr lang="en-US" dirty="0"/>
              <a:t>Your answer should use </a:t>
            </a:r>
            <a:r>
              <a:rPr lang="en-US" i="1" dirty="0"/>
              <a:t>length</a:t>
            </a:r>
          </a:p>
          <a:p>
            <a:r>
              <a:rPr lang="en-US" dirty="0"/>
              <a:t>Store the numbers 1 through 100 in your array</a:t>
            </a:r>
          </a:p>
          <a:p>
            <a:pPr lvl="1"/>
            <a:r>
              <a:rPr lang="en-US" dirty="0"/>
              <a:t>e.g. first element is 1, second element is 2, etc.</a:t>
            </a:r>
          </a:p>
          <a:p>
            <a:r>
              <a:rPr lang="en-US" dirty="0"/>
              <a:t>Using a for loop, set the first 10 elements in the array to the value of the last 10 valid elements (in reverse)</a:t>
            </a:r>
          </a:p>
          <a:p>
            <a:pPr lvl="1"/>
            <a:r>
              <a:rPr lang="en-US" dirty="0"/>
              <a:t>e.g. first element ends up with 100, second with 99,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Consider a program that:</a:t>
            </a:r>
          </a:p>
          <a:p>
            <a:pPr lvl="1"/>
            <a:r>
              <a:rPr lang="en-US" dirty="0"/>
              <a:t>Gets 5 numbers from the user</a:t>
            </a:r>
          </a:p>
          <a:p>
            <a:pPr lvl="1"/>
            <a:r>
              <a:rPr lang="en-US" dirty="0"/>
              <a:t>Outputs the average</a:t>
            </a:r>
          </a:p>
          <a:p>
            <a:r>
              <a:rPr lang="en-US" dirty="0"/>
              <a:t>What variables are needed?</a:t>
            </a:r>
          </a:p>
          <a:p>
            <a:r>
              <a:rPr lang="en-US" dirty="0"/>
              <a:t>What are the steps the program should take?</a:t>
            </a:r>
          </a:p>
          <a:p>
            <a:endParaRPr lang="en-US" dirty="0"/>
          </a:p>
          <a:p>
            <a:r>
              <a:rPr lang="en-US" dirty="0"/>
              <a:t>But what if it takes 100 numbers instead of 5?  1000?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Using arrays, we can:</a:t>
            </a:r>
          </a:p>
          <a:p>
            <a:pPr lvl="1"/>
            <a:r>
              <a:rPr lang="en-US" dirty="0"/>
              <a:t>Allocate all 5 integers at once</a:t>
            </a:r>
          </a:p>
          <a:p>
            <a:pPr lvl="1"/>
            <a:r>
              <a:rPr lang="en-US" dirty="0"/>
              <a:t>Give them a single name</a:t>
            </a:r>
          </a:p>
          <a:p>
            <a:pPr lvl="1"/>
            <a:r>
              <a:rPr lang="en-US" dirty="0"/>
              <a:t>Access them by </a:t>
            </a:r>
            <a:r>
              <a:rPr lang="en-US" i="1" dirty="0"/>
              <a:t>index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When you declare a variable the computer:</a:t>
            </a:r>
          </a:p>
          <a:p>
            <a:pPr lvl="1"/>
            <a:r>
              <a:rPr lang="en-US" dirty="0"/>
              <a:t>Allocates space for it	</a:t>
            </a:r>
            <a:r>
              <a:rPr lang="en-US" b="1" dirty="0">
                <a:solidFill>
                  <a:srgbClr val="00B0F0"/>
                </a:solidFill>
              </a:rPr>
              <a:t>int num; </a:t>
            </a:r>
          </a:p>
          <a:p>
            <a:pPr lvl="1"/>
            <a:r>
              <a:rPr lang="en-US" dirty="0"/>
              <a:t>Gives it a name</a:t>
            </a:r>
          </a:p>
          <a:p>
            <a:r>
              <a:rPr lang="en-US" dirty="0"/>
              <a:t>The space allocation is based on the type of the variable 	</a:t>
            </a:r>
            <a:r>
              <a:rPr lang="en-US" sz="1500" dirty="0" err="1">
                <a:solidFill>
                  <a:srgbClr val="00B0F0"/>
                </a:solidFill>
              </a:rPr>
              <a:t>btyes</a:t>
            </a:r>
            <a:r>
              <a:rPr lang="en-US" sz="1500" dirty="0">
                <a:solidFill>
                  <a:srgbClr val="00B0F0"/>
                </a:solidFill>
              </a:rPr>
              <a:t> of each element for the corresponding time * length = 400 bytes</a:t>
            </a:r>
          </a:p>
          <a:p>
            <a:pPr marL="1828800" lvl="4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4 bytes for first element, 4 bytes for the second element.</a:t>
            </a:r>
          </a:p>
          <a:p>
            <a:pPr lvl="1"/>
            <a:r>
              <a:rPr lang="en-US" dirty="0"/>
              <a:t>Main memory is one long sequence of bytes</a:t>
            </a:r>
          </a:p>
          <a:p>
            <a:pPr lvl="1"/>
            <a:r>
              <a:rPr lang="en-US" dirty="0"/>
              <a:t>An integer (</a:t>
            </a:r>
            <a:r>
              <a:rPr lang="en-US" dirty="0" err="1"/>
              <a:t>int</a:t>
            </a:r>
            <a:r>
              <a:rPr lang="en-US" dirty="0"/>
              <a:t>) takes 4 bytes on most systems</a:t>
            </a:r>
          </a:p>
          <a:p>
            <a:r>
              <a:rPr lang="en-US" dirty="0"/>
              <a:t>So why not allocate multiple </a:t>
            </a:r>
            <a:r>
              <a:rPr lang="en-US" dirty="0" err="1"/>
              <a:t>ints</a:t>
            </a:r>
            <a:r>
              <a:rPr lang="en-US" dirty="0"/>
              <a:t> and give them one name?</a:t>
            </a:r>
          </a:p>
          <a:p>
            <a:pPr lvl="1"/>
            <a:r>
              <a:rPr lang="en-US" dirty="0"/>
              <a:t>Requires a new syntax for allocation</a:t>
            </a:r>
          </a:p>
          <a:p>
            <a:pPr lvl="1"/>
            <a:r>
              <a:rPr lang="en-US" dirty="0"/>
              <a:t>Requires a way to specify which </a:t>
            </a:r>
            <a:r>
              <a:rPr lang="en-US" dirty="0" err="1"/>
              <a:t>int</a:t>
            </a:r>
            <a:r>
              <a:rPr lang="en-US" dirty="0"/>
              <a:t> you want to work with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B77DC-8B73-40FA-8B48-E19A421457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759325"/>
          </a:xfrm>
        </p:spPr>
        <p:txBody>
          <a:bodyPr/>
          <a:lstStyle/>
          <a:p>
            <a:pPr eaLnBrk="1" hangingPunct="1"/>
            <a:r>
              <a:rPr lang="en-US" u="sng"/>
              <a:t>Array</a:t>
            </a:r>
            <a:r>
              <a:rPr lang="en-US"/>
              <a:t>: a collection of a fixed number of components wherein all of the components have the same data type</a:t>
            </a:r>
          </a:p>
          <a:p>
            <a:pPr eaLnBrk="1" hangingPunct="1"/>
            <a:r>
              <a:rPr lang="en-US"/>
              <a:t>In a one-dimensional array, the components are arranged in a list form</a:t>
            </a:r>
          </a:p>
          <a:p>
            <a:pPr eaLnBrk="1" hangingPunct="1"/>
            <a:r>
              <a:rPr lang="en-US"/>
              <a:t>Syntax for declaring a one-dimensional array:</a:t>
            </a:r>
          </a:p>
          <a:p>
            <a:pPr eaLnBrk="1" hangingPunct="1"/>
            <a:endParaRPr lang="en-US" sz="1800"/>
          </a:p>
          <a:p>
            <a:pPr eaLnBrk="1" hangingPunct="1">
              <a:buFontTx/>
              <a:buNone/>
            </a:pPr>
            <a:r>
              <a:rPr lang="en-US" sz="2000"/>
              <a:t>  </a:t>
            </a:r>
            <a:endParaRPr lang="en-US" sz="2400">
              <a:latin typeface="Courier New" pitchFamily="49" charset="0"/>
            </a:endParaRPr>
          </a:p>
          <a:p>
            <a:pPr eaLnBrk="1" hangingPunct="1"/>
            <a:endParaRPr lang="en-US" sz="12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600">
                <a:latin typeface="Courier New" pitchFamily="49" charset="0"/>
              </a:rPr>
              <a:t>	intExp</a:t>
            </a:r>
            <a:r>
              <a:rPr lang="en-US" sz="2600"/>
              <a:t> evaluates to a positive integer 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343400"/>
            <a:ext cx="450691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ED97-0BF8-4240-A72F-5A84B83F76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Arrays (continued)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Example: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num[5];</a:t>
            </a:r>
            <a:r>
              <a:rPr lang="en-US"/>
              <a:t> </a:t>
            </a:r>
          </a:p>
        </p:txBody>
      </p:sp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00400"/>
            <a:ext cx="76200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C953A-B1FE-4C83-82FC-9BEDBB7C70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Accessing Array Components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eaLnBrk="1" hangingPunct="1"/>
            <a:r>
              <a:rPr lang="en-US" dirty="0"/>
              <a:t>General syntax:</a:t>
            </a:r>
          </a:p>
          <a:p>
            <a:pPr eaLnBrk="1" hangingPunct="1"/>
            <a:endParaRPr lang="en-US" sz="8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600" dirty="0">
                <a:latin typeface="Courier New" pitchFamily="49" charset="0"/>
              </a:rPr>
              <a:t>   </a:t>
            </a:r>
            <a:r>
              <a:rPr lang="en-US" sz="2600" dirty="0" err="1">
                <a:latin typeface="Courier New" pitchFamily="49" charset="0"/>
              </a:rPr>
              <a:t>array_name</a:t>
            </a:r>
            <a:r>
              <a:rPr lang="en-US" sz="2600" dirty="0">
                <a:latin typeface="Courier New" pitchFamily="49" charset="0"/>
              </a:rPr>
              <a:t>[index]</a:t>
            </a:r>
          </a:p>
          <a:p>
            <a:pPr eaLnBrk="1" hangingPunct="1">
              <a:buFontTx/>
              <a:buNone/>
            </a:pPr>
            <a:endParaRPr lang="en-US" sz="800" dirty="0"/>
          </a:p>
          <a:p>
            <a:pPr eaLnBrk="1" hangingPunct="1">
              <a:buFontTx/>
              <a:buNone/>
            </a:pPr>
            <a:r>
              <a:rPr lang="en-US" sz="2400" dirty="0"/>
              <a:t>	is any expression whose value is a nonnegative integer</a:t>
            </a:r>
          </a:p>
          <a:p>
            <a:pPr eaLnBrk="1" hangingPunct="1"/>
            <a:r>
              <a:rPr lang="en-US" dirty="0"/>
              <a:t>Index value specifies the position of the component in the array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[]</a:t>
            </a:r>
            <a:r>
              <a:rPr lang="en-US" dirty="0"/>
              <a:t> is the </a:t>
            </a:r>
            <a:r>
              <a:rPr lang="en-US" b="1" dirty="0"/>
              <a:t>array subscripting</a:t>
            </a:r>
            <a:r>
              <a:rPr lang="en-US" dirty="0"/>
              <a:t> </a:t>
            </a:r>
            <a:r>
              <a:rPr lang="en-US" b="1" dirty="0"/>
              <a:t>operator</a:t>
            </a:r>
          </a:p>
          <a:p>
            <a:pPr eaLnBrk="1" hangingPunct="1"/>
            <a:r>
              <a:rPr lang="en-US" dirty="0"/>
              <a:t>The array index always starts at </a:t>
            </a:r>
            <a:r>
              <a:rPr lang="en-US" dirty="0">
                <a:latin typeface="Courier New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AC56B-9100-4666-A5F4-2DBECE0B12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25663"/>
            <a:ext cx="7046913" cy="412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 Components (continued)</a:t>
            </a:r>
          </a:p>
        </p:txBody>
      </p:sp>
      <p:pic>
        <p:nvPicPr>
          <p:cNvPr id="11270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828800"/>
            <a:ext cx="1358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2EF45-0508-46E2-90B1-28FCD452D7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 Components (continued)</a:t>
            </a:r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176463"/>
            <a:ext cx="7011987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13589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995</Words>
  <Application>Microsoft Macintosh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Verdana</vt:lpstr>
      <vt:lpstr>Office Theme</vt:lpstr>
      <vt:lpstr>Working With Arrays of Data</vt:lpstr>
      <vt:lpstr>Working With Arrays of Data</vt:lpstr>
      <vt:lpstr>Working With Arrays of Data</vt:lpstr>
      <vt:lpstr>Naming Arrays of Data</vt:lpstr>
      <vt:lpstr>Arrays</vt:lpstr>
      <vt:lpstr>Arrays (continued)</vt:lpstr>
      <vt:lpstr>Accessing Array Components</vt:lpstr>
      <vt:lpstr>Accessing Array Components (continued)</vt:lpstr>
      <vt:lpstr>Accessing Array Components (continued)</vt:lpstr>
      <vt:lpstr>Accessing Array Components (continued)</vt:lpstr>
      <vt:lpstr>Accessing Array Components (continued)</vt:lpstr>
      <vt:lpstr>Working With Arrays of Data</vt:lpstr>
      <vt:lpstr>Processing arrays</vt:lpstr>
      <vt:lpstr>Size, length, count, etc.</vt:lpstr>
      <vt:lpstr>Summary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339</cp:revision>
  <dcterms:created xsi:type="dcterms:W3CDTF">2009-09-01T00:23:15Z</dcterms:created>
  <dcterms:modified xsi:type="dcterms:W3CDTF">2020-10-19T16:32:25Z</dcterms:modified>
</cp:coreProperties>
</file>