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268" r:id="rId2"/>
    <p:sldId id="261" r:id="rId3"/>
    <p:sldId id="263" r:id="rId4"/>
    <p:sldId id="262" r:id="rId5"/>
    <p:sldId id="264" r:id="rId6"/>
    <p:sldId id="265" r:id="rId7"/>
    <p:sldId id="266" r:id="rId8"/>
    <p:sldId id="267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4659" autoAdjust="0"/>
  </p:normalViewPr>
  <p:slideViewPr>
    <p:cSldViewPr>
      <p:cViewPr varScale="1">
        <p:scale>
          <a:sx n="110" d="100"/>
          <a:sy n="110" d="100"/>
        </p:scale>
        <p:origin x="5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11/9/20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F86686F-EDD3-BD47-AF71-57E871923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351767"/>
              </p:ext>
            </p:extLst>
          </p:nvPr>
        </p:nvGraphicFramePr>
        <p:xfrm>
          <a:off x="1219200" y="40386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58272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7504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498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6575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2836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86302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26574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60944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909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097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‘\0’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988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034689-355C-874C-AA3B-41359FB72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301784"/>
              </p:ext>
            </p:extLst>
          </p:nvPr>
        </p:nvGraphicFramePr>
        <p:xfrm>
          <a:off x="1217271" y="450824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6582720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75045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394988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06575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32836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86302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326574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9609447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890909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60974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09887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41F64C1-E1A2-414E-BAD0-A426699ACAB9}"/>
              </a:ext>
            </a:extLst>
          </p:cNvPr>
          <p:cNvSpPr txBox="1"/>
          <p:nvPr/>
        </p:nvSpPr>
        <p:spPr>
          <a:xfrm>
            <a:off x="912471" y="2097167"/>
            <a:ext cx="8077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char_array</a:t>
            </a:r>
            <a:r>
              <a:rPr lang="en-US" dirty="0"/>
              <a:t>[10];</a:t>
            </a:r>
          </a:p>
          <a:p>
            <a:r>
              <a:rPr lang="en-US" dirty="0" err="1"/>
              <a:t>char_array</a:t>
            </a:r>
            <a:r>
              <a:rPr lang="en-US" dirty="0"/>
              <a:t>[0] = ‘a’;</a:t>
            </a:r>
          </a:p>
          <a:p>
            <a:r>
              <a:rPr lang="en-US" dirty="0"/>
              <a:t>.....</a:t>
            </a:r>
          </a:p>
          <a:p>
            <a:r>
              <a:rPr lang="en-US" dirty="0" err="1"/>
              <a:t>char_array</a:t>
            </a:r>
            <a:r>
              <a:rPr lang="en-US" dirty="0"/>
              <a:t>[5] = ‘\0’; // \0 means that it’s the end of an array character.</a:t>
            </a:r>
          </a:p>
          <a:p>
            <a:r>
              <a:rPr lang="en-US" dirty="0"/>
              <a:t>string  </a:t>
            </a:r>
            <a:r>
              <a:rPr lang="en-US" dirty="0" err="1"/>
              <a:t>str_var</a:t>
            </a:r>
            <a:r>
              <a:rPr lang="en-US" dirty="0"/>
              <a:t>;</a:t>
            </a:r>
          </a:p>
          <a:p>
            <a:r>
              <a:rPr lang="en-US" dirty="0" err="1"/>
              <a:t>str_var</a:t>
            </a:r>
            <a:r>
              <a:rPr lang="en-US" dirty="0"/>
              <a:t> = “</a:t>
            </a:r>
            <a:r>
              <a:rPr lang="en-US" dirty="0" err="1"/>
              <a:t>aegioufznx</a:t>
            </a:r>
            <a:r>
              <a:rPr lang="en-US" dirty="0"/>
              <a:t>”;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E1BBFBE-5850-BD49-B0C6-1BC89D7D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563856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strings are null-terminated arrays of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chars</a:t>
            </a:r>
          </a:p>
          <a:p>
            <a:pPr lvl="1"/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char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 lvl="1"/>
            <a:r>
              <a:rPr lang="en-US" dirty="0"/>
              <a:t>To get the length of a c-style string: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length = 0;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[length] != ‘\0’ )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length++;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To copy a c-style string: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while(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 != ‘\0’ )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3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my_string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other_string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] = ‘\0’;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/>
          <a:lstStyle/>
          <a:p>
            <a:r>
              <a:rPr lang="en-US" dirty="0"/>
              <a:t>These operations are wrapped up in standard functions</a:t>
            </a:r>
          </a:p>
          <a:p>
            <a:pPr lvl="1"/>
            <a:r>
              <a:rPr lang="en-US" dirty="0"/>
              <a:t>Used all the time, no sense rewriting the code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dirty="0"/>
              <a:t>, etc.</a:t>
            </a:r>
          </a:p>
          <a:p>
            <a:r>
              <a:rPr lang="en-US" dirty="0"/>
              <a:t>But c-style strings are still inconvenient</a:t>
            </a:r>
          </a:p>
          <a:p>
            <a:pPr lvl="1"/>
            <a:r>
              <a:rPr lang="en-US" dirty="0"/>
              <a:t>Arrays are fixed size, so you have to always make sure the array is bigger than whatever text is coming in</a:t>
            </a:r>
          </a:p>
          <a:p>
            <a:endParaRPr lang="en-US" dirty="0"/>
          </a:p>
          <a:p>
            <a:r>
              <a:rPr lang="en-US" dirty="0"/>
              <a:t>That’s why C++ introduced the class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variables don’t have to specify a size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“This is my string”;</a:t>
            </a:r>
          </a:p>
          <a:p>
            <a:r>
              <a:rPr lang="en-US" dirty="0"/>
              <a:t>A string variable can take values of different sizes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“short”;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 = “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looooooooooooooooooooooooooooong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r>
              <a:rPr lang="en-US" sz="1600" dirty="0"/>
              <a:t>Strings have built-in functionality</a:t>
            </a:r>
          </a:p>
          <a:p>
            <a:pPr lvl="1"/>
            <a:r>
              <a:rPr lang="en-US" sz="1600" dirty="0"/>
              <a:t>Length of a 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Jujyfruit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s.len();        // prints 9</a:t>
            </a:r>
          </a:p>
          <a:p>
            <a:pPr lvl="1"/>
            <a:r>
              <a:rPr lang="en-US" sz="1600" dirty="0"/>
              <a:t>Copy a 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s2 = s1;</a:t>
            </a:r>
          </a:p>
          <a:p>
            <a:pPr lvl="1"/>
            <a:r>
              <a:rPr lang="en-US" sz="1600" dirty="0"/>
              <a:t>Append to a 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“You win”;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s.append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“ a boot to the head” );</a:t>
            </a:r>
          </a:p>
          <a:p>
            <a:pPr lvl="1"/>
            <a:r>
              <a:rPr lang="en-US" sz="1600" dirty="0"/>
              <a:t>Find a sub-string, get a sub-string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 = “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Rapunzel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”;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pos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s.find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“zel” );  // returns 5</a:t>
            </a:r>
          </a:p>
          <a:p>
            <a:pPr lvl="2">
              <a:buNone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s.substr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( 2, 5 );   // prints “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punze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2">
              <a:buNone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01234567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Rapunzel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Do All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can’t hold different size things</a:t>
            </a:r>
          </a:p>
          <a:p>
            <a:pPr lvl="1"/>
            <a:r>
              <a:rPr lang="en-US" dirty="0"/>
              <a:t>Even arrays are fixed sized</a:t>
            </a:r>
          </a:p>
          <a:p>
            <a:r>
              <a:rPr lang="en-US" dirty="0"/>
              <a:t>Variables don’t have functions, they just store stuff</a:t>
            </a:r>
          </a:p>
          <a:p>
            <a:endParaRPr lang="en-US" dirty="0"/>
          </a:p>
          <a:p>
            <a:r>
              <a:rPr lang="en-US" dirty="0"/>
              <a:t>Any ideas?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r>
              <a:rPr lang="en-US" dirty="0"/>
              <a:t>In C++ classes provide the functionality necessary to use </a:t>
            </a:r>
            <a:r>
              <a:rPr lang="en-US" i="1" dirty="0">
                <a:solidFill>
                  <a:srgbClr val="00B0F0"/>
                </a:solidFill>
              </a:rPr>
              <a:t>object-oriented programming</a:t>
            </a:r>
          </a:p>
          <a:p>
            <a:pPr lvl="1"/>
            <a:r>
              <a:rPr lang="en-US" dirty="0"/>
              <a:t>OOP is a particular way of organizing computer programs</a:t>
            </a:r>
          </a:p>
          <a:p>
            <a:pPr lvl="1"/>
            <a:r>
              <a:rPr lang="en-US" dirty="0"/>
              <a:t>It doesn’t allow you to do anything you couldn’t already do, but it makes it arguably more efficient</a:t>
            </a:r>
          </a:p>
          <a:p>
            <a:pPr lvl="1"/>
            <a:r>
              <a:rPr lang="en-US" dirty="0"/>
              <a:t>OOP is by far the dominant software engineering practice in the last two decades</a:t>
            </a:r>
          </a:p>
          <a:p>
            <a:pPr lvl="1"/>
            <a:endParaRPr lang="en-US" dirty="0"/>
          </a:p>
          <a:p>
            <a:r>
              <a:rPr lang="en-US" dirty="0"/>
              <a:t>Classes combine data and functionality</a:t>
            </a:r>
          </a:p>
          <a:p>
            <a:pPr lvl="1"/>
            <a:r>
              <a:rPr lang="en-US" dirty="0"/>
              <a:t>Class members can store </a:t>
            </a:r>
            <a:r>
              <a:rPr lang="en-US" b="1" i="1" dirty="0">
                <a:solidFill>
                  <a:srgbClr val="00B0F0"/>
                </a:solidFill>
              </a:rPr>
              <a:t>structured</a:t>
            </a:r>
            <a:r>
              <a:rPr lang="en-US" dirty="0"/>
              <a:t> data, as we’ve seen</a:t>
            </a:r>
          </a:p>
          <a:p>
            <a:pPr lvl="1"/>
            <a:r>
              <a:rPr lang="en-US" dirty="0"/>
              <a:t>Class members can also be functions</a:t>
            </a:r>
          </a:p>
          <a:p>
            <a:pPr lvl="2"/>
            <a:r>
              <a:rPr lang="en-US" dirty="0"/>
              <a:t>Class-specific functions are called </a:t>
            </a:r>
            <a:r>
              <a:rPr lang="en-US" b="1" i="1" dirty="0">
                <a:solidFill>
                  <a:srgbClr val="00B0F0"/>
                </a:solidFill>
              </a:rPr>
              <a:t>methods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string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The string class has </a:t>
            </a:r>
            <a:r>
              <a:rPr lang="en-US" i="1" dirty="0">
                <a:solidFill>
                  <a:srgbClr val="00B0F0"/>
                </a:solidFill>
              </a:rPr>
              <a:t>private</a:t>
            </a:r>
            <a:r>
              <a:rPr lang="en-US" dirty="0"/>
              <a:t> data members to store the characters that make up a string</a:t>
            </a:r>
          </a:p>
          <a:p>
            <a:pPr lvl="1"/>
            <a:r>
              <a:rPr lang="en-US" dirty="0"/>
              <a:t>It probably uses an array, although it doesn’t have to</a:t>
            </a:r>
          </a:p>
          <a:p>
            <a:pPr lvl="1"/>
            <a:r>
              <a:rPr lang="en-US" dirty="0"/>
              <a:t>It probably has </a:t>
            </a:r>
            <a:r>
              <a:rPr lang="en-US" dirty="0" err="1"/>
              <a:t>ints</a:t>
            </a:r>
            <a:r>
              <a:rPr lang="en-US" dirty="0"/>
              <a:t> to keep track of the size of the array and the number of characters</a:t>
            </a:r>
          </a:p>
          <a:p>
            <a:r>
              <a:rPr lang="en-US" dirty="0"/>
              <a:t>The string class has </a:t>
            </a:r>
            <a:r>
              <a:rPr lang="en-US" i="1" dirty="0">
                <a:solidFill>
                  <a:srgbClr val="00B0F0"/>
                </a:solidFill>
              </a:rPr>
              <a:t>public</a:t>
            </a:r>
            <a:r>
              <a:rPr lang="en-US" dirty="0"/>
              <a:t> methods to do stuff</a:t>
            </a:r>
          </a:p>
          <a:p>
            <a:pPr lvl="1"/>
            <a:r>
              <a:rPr lang="en-US" dirty="0"/>
              <a:t>Return the number of characters in the internal storage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/>
            <a:r>
              <a:rPr lang="en-US" dirty="0"/>
              <a:t>Append the characters in s to the internal storage </a:t>
            </a:r>
          </a:p>
          <a:p>
            <a:pPr lvl="2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append( string s );</a:t>
            </a:r>
          </a:p>
          <a:p>
            <a:pPr lvl="1"/>
            <a:r>
              <a:rPr lang="en-US" dirty="0"/>
              <a:t>returns the position of s within the internal storage</a:t>
            </a:r>
          </a:p>
          <a:p>
            <a:pPr lvl="2"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find( string s);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</TotalTime>
  <Words>588</Words>
  <Application>Microsoft Macintosh PowerPoint</Application>
  <PresentationFormat>On-screen Show (4:3)</PresentationFormat>
  <Paragraphs>98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Verdana</vt:lpstr>
      <vt:lpstr>Office Theme</vt:lpstr>
      <vt:lpstr>Strings</vt:lpstr>
      <vt:lpstr>Strings</vt:lpstr>
      <vt:lpstr>The string class</vt:lpstr>
      <vt:lpstr>The string class</vt:lpstr>
      <vt:lpstr>The string class</vt:lpstr>
      <vt:lpstr>How Can string Do All This?</vt:lpstr>
      <vt:lpstr>Object-Oriented Programming</vt:lpstr>
      <vt:lpstr>The string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304</cp:revision>
  <dcterms:created xsi:type="dcterms:W3CDTF">2009-09-01T00:23:15Z</dcterms:created>
  <dcterms:modified xsi:type="dcterms:W3CDTF">2020-11-09T16:41:39Z</dcterms:modified>
</cp:coreProperties>
</file>