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96" r:id="rId6"/>
    <p:sldId id="260" r:id="rId7"/>
    <p:sldId id="270" r:id="rId8"/>
    <p:sldId id="273" r:id="rId9"/>
    <p:sldId id="271" r:id="rId10"/>
    <p:sldId id="274" r:id="rId11"/>
    <p:sldId id="275" r:id="rId12"/>
    <p:sldId id="276" r:id="rId13"/>
    <p:sldId id="277" r:id="rId14"/>
    <p:sldId id="278" r:id="rId15"/>
    <p:sldId id="279" r:id="rId16"/>
    <p:sldId id="281" r:id="rId17"/>
    <p:sldId id="282" r:id="rId18"/>
    <p:sldId id="285" r:id="rId19"/>
    <p:sldId id="287" r:id="rId20"/>
    <p:sldId id="286" r:id="rId21"/>
    <p:sldId id="289" r:id="rId22"/>
    <p:sldId id="290" r:id="rId23"/>
    <p:sldId id="291" r:id="rId24"/>
    <p:sldId id="292" r:id="rId25"/>
    <p:sldId id="293" r:id="rId26"/>
    <p:sldId id="294" r:id="rId27"/>
    <p:sldId id="295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8511"/>
    <p:restoredTop sz="96327"/>
  </p:normalViewPr>
  <p:slideViewPr>
    <p:cSldViewPr snapToGrid="0" snapToObjects="1">
      <p:cViewPr varScale="1">
        <p:scale>
          <a:sx n="75" d="100"/>
          <a:sy n="75" d="100"/>
        </p:scale>
        <p:origin x="184" y="1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6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2/9/21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2/9/21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2/9/21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/>
              <a:pPr/>
              <a:t>2/9/21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B61BEF0D-F0BB-DE4B-95CE-6DB70DBA9567}" type="datetimeFigureOut">
              <a:rPr lang="en-US"/>
              <a:pPr/>
              <a:t>2/9/21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D57F1E4F-1CFF-5643-939E-217C01CDF565}" type="slidenum">
              <a:rPr lang="en-US"/>
              <a:pPr/>
              <a:t>‹#›</a:t>
            </a:fld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6.e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65AB5-53A9-9F40-AFC7-91A8BD946BC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b="1" dirty="0"/>
              <a:t>Computational Behavior Modeling</a:t>
            </a:r>
            <a:br>
              <a:rPr lang="en-US" b="1" dirty="0"/>
            </a:b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053137F-1C26-B44E-BE57-C77E712AE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Multi-disciplinary research</a:t>
            </a:r>
          </a:p>
        </p:txBody>
      </p:sp>
    </p:spTree>
    <p:extLst>
      <p:ext uri="{BB962C8B-B14F-4D97-AF65-F5344CB8AC3E}">
        <p14:creationId xmlns:p14="http://schemas.microsoft.com/office/powerpoint/2010/main" val="10953523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supervised Learning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E7CD1554-48BE-824D-B21F-90694F2E31F9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412875"/>
            <a:ext cx="10470995" cy="436345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600" dirty="0">
                <a:solidFill>
                  <a:srgbClr val="FF0000"/>
                </a:solidFill>
              </a:rPr>
              <a:t>Learn a classification model</a:t>
            </a:r>
            <a:r>
              <a:rPr lang="en-US" altLang="en-US" sz="2600" dirty="0"/>
              <a:t> from the data </a:t>
            </a:r>
          </a:p>
          <a:p>
            <a:r>
              <a:rPr lang="en-US" altLang="en-US" sz="2600" dirty="0"/>
              <a:t>Use the model to classify future loan applications into </a:t>
            </a:r>
          </a:p>
          <a:p>
            <a:pPr lvl="1"/>
            <a:r>
              <a:rPr lang="en-US" altLang="en-US" sz="2200" dirty="0">
                <a:solidFill>
                  <a:srgbClr val="3333CC"/>
                </a:solidFill>
              </a:rPr>
              <a:t>Yes (approved) and </a:t>
            </a:r>
          </a:p>
          <a:p>
            <a:pPr lvl="1"/>
            <a:r>
              <a:rPr lang="en-US" altLang="en-US" sz="2200" dirty="0">
                <a:solidFill>
                  <a:srgbClr val="3333CC"/>
                </a:solidFill>
              </a:rPr>
              <a:t>No (not approved)</a:t>
            </a:r>
          </a:p>
          <a:p>
            <a:r>
              <a:rPr lang="en-US" altLang="en-US" sz="2600" dirty="0"/>
              <a:t>What is the class for following case/instance?</a:t>
            </a:r>
          </a:p>
        </p:txBody>
      </p:sp>
      <p:pic>
        <p:nvPicPr>
          <p:cNvPr id="6" name="Picture 4">
            <a:extLst>
              <a:ext uri="{FF2B5EF4-FFF2-40B4-BE49-F238E27FC236}">
                <a16:creationId xmlns:a16="http://schemas.microsoft.com/office/drawing/2014/main" id="{EF518483-B9E5-2647-B7B7-90DFA31F429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16822" y="5340599"/>
            <a:ext cx="8208963" cy="93662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40502859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supervised Learning</a:t>
            </a:r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BFD2DCAD-0060-F446-ACE3-96AED1BC034A}"/>
              </a:ext>
            </a:extLst>
          </p:cNvPr>
          <p:cNvSpPr>
            <a:spLocks noGrp="1" noChangeArrowheads="1"/>
          </p:cNvSpPr>
          <p:nvPr>
            <p:ph idx="1"/>
          </p:nvPr>
        </p:nvSpPr>
        <p:spPr>
          <a:xfrm>
            <a:off x="581191" y="1979773"/>
            <a:ext cx="11029616" cy="4577143"/>
          </a:xfrm>
        </p:spPr>
        <p:txBody>
          <a:bodyPr>
            <a:normAutofit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rgbClr val="F83F24"/>
                </a:solidFill>
              </a:rPr>
              <a:t>Supervised learning: </a:t>
            </a:r>
            <a:r>
              <a:rPr lang="en-US" altLang="en-US" sz="2200" dirty="0"/>
              <a:t>classification is seen as supervised learning from examples.</a:t>
            </a:r>
            <a:r>
              <a:rPr lang="en-US" altLang="en-US" sz="2200" dirty="0">
                <a:solidFill>
                  <a:srgbClr val="F83F24"/>
                </a:solidFill>
              </a:rPr>
              <a:t> </a:t>
            </a:r>
            <a:endParaRPr lang="en-US" altLang="en-US" sz="2200" dirty="0"/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rgbClr val="3333CC"/>
                </a:solidFill>
              </a:rPr>
              <a:t>Supervision</a:t>
            </a:r>
            <a:r>
              <a:rPr lang="en-US" altLang="en-US" sz="2200" dirty="0"/>
              <a:t>: The data (observations, measurements, etc.) are labeled with pre-defined classes. It is like that a “teacher” gives the classes (</a:t>
            </a:r>
            <a:r>
              <a:rPr lang="en-US" altLang="en-US" sz="2200" dirty="0">
                <a:solidFill>
                  <a:schemeClr val="accent2"/>
                </a:solidFill>
              </a:rPr>
              <a:t>supervision</a:t>
            </a:r>
            <a:r>
              <a:rPr lang="en-US" altLang="en-US" sz="2200" dirty="0"/>
              <a:t>). 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Test data are classified into these classes too.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rgbClr val="F83F24"/>
                </a:solidFill>
              </a:rPr>
              <a:t>Unsupervised learning</a:t>
            </a:r>
            <a:r>
              <a:rPr lang="en-US" altLang="en-US" sz="2200" dirty="0"/>
              <a:t> </a:t>
            </a:r>
            <a:r>
              <a:rPr lang="en-US" altLang="en-US" sz="2200" dirty="0">
                <a:solidFill>
                  <a:srgbClr val="FF3300"/>
                </a:solidFill>
              </a:rPr>
              <a:t>(clustering)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>
                <a:solidFill>
                  <a:srgbClr val="3333CC"/>
                </a:solidFill>
              </a:rPr>
              <a:t>Class labels of the data are unknown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en-US" sz="2200" dirty="0"/>
              <a:t>Given a set of data, the task is to establish the existence of classes or clusters in the data</a:t>
            </a:r>
          </a:p>
        </p:txBody>
      </p:sp>
    </p:spTree>
    <p:extLst>
      <p:ext uri="{BB962C8B-B14F-4D97-AF65-F5344CB8AC3E}">
        <p14:creationId xmlns:p14="http://schemas.microsoft.com/office/powerpoint/2010/main" val="1317362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supervised Learning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0CCD0E90-396D-8946-A281-982EA7925C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700446" y="4841875"/>
            <a:ext cx="7740650" cy="2016125"/>
          </a:xfrm>
          <a:prstGeom prst="rect">
            <a:avLst/>
          </a:prstGeom>
          <a:noFill/>
        </p:spPr>
      </p:pic>
      <p:sp>
        <p:nvSpPr>
          <p:cNvPr id="5" name="Text Box 6">
            <a:extLst>
              <a:ext uri="{FF2B5EF4-FFF2-40B4-BE49-F238E27FC236}">
                <a16:creationId xmlns:a16="http://schemas.microsoft.com/office/drawing/2014/main" id="{0425669D-D7C4-8647-A481-CD2C69BBB3EC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484546" y="1925638"/>
            <a:ext cx="8388350" cy="19669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marL="342900" indent="-3429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30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2"/>
              </a:buClr>
              <a:buSzPct val="60000"/>
              <a:buFont typeface="Wingdings" pitchFamily="2" charset="2"/>
              <a:buChar char="q"/>
              <a:defRPr sz="26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SzPct val="65000"/>
              <a:buFont typeface="Wingdings" pitchFamily="2" charset="2"/>
              <a:buChar char="n"/>
              <a:defRPr sz="2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2"/>
              </a:buClr>
              <a:buSzPct val="70000"/>
              <a:buFont typeface="Wingdings" pitchFamily="2" charset="2"/>
              <a:buChar char="q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SzPct val="75000"/>
              <a:buFont typeface="Wingdings" pitchFamily="2" charset="2"/>
              <a:buChar char="§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10000"/>
              </a:spcBef>
            </a:pPr>
            <a:r>
              <a:rPr lang="en-US" altLang="en-US">
                <a:solidFill>
                  <a:srgbClr val="FF0000"/>
                </a:solidFill>
              </a:rPr>
              <a:t>Learning (training)</a:t>
            </a:r>
            <a:r>
              <a:rPr lang="en-US" altLang="en-US"/>
              <a:t>: Learn a model using the </a:t>
            </a:r>
            <a:r>
              <a:rPr lang="en-US" altLang="en-US">
                <a:solidFill>
                  <a:srgbClr val="3333CC"/>
                </a:solidFill>
              </a:rPr>
              <a:t>training data</a:t>
            </a:r>
          </a:p>
          <a:p>
            <a:pPr eaLnBrk="1" hangingPunct="1">
              <a:spcBef>
                <a:spcPct val="10000"/>
              </a:spcBef>
            </a:pPr>
            <a:r>
              <a:rPr lang="en-US" altLang="en-US">
                <a:solidFill>
                  <a:srgbClr val="FF0000"/>
                </a:solidFill>
              </a:rPr>
              <a:t>Testing: </a:t>
            </a:r>
            <a:r>
              <a:rPr lang="en-US" altLang="en-US"/>
              <a:t>Test the model using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>
                <a:solidFill>
                  <a:schemeClr val="accent2"/>
                </a:solidFill>
              </a:rPr>
              <a:t>unseen</a:t>
            </a:r>
            <a:r>
              <a:rPr lang="en-US" altLang="en-US">
                <a:solidFill>
                  <a:srgbClr val="3333CC"/>
                </a:solidFill>
              </a:rPr>
              <a:t> test data</a:t>
            </a:r>
            <a:r>
              <a:rPr lang="en-US" altLang="en-US">
                <a:solidFill>
                  <a:srgbClr val="FF0000"/>
                </a:solidFill>
              </a:rPr>
              <a:t> </a:t>
            </a:r>
            <a:r>
              <a:rPr lang="en-US" altLang="en-US"/>
              <a:t>to assess the model accuracy</a:t>
            </a:r>
          </a:p>
        </p:txBody>
      </p:sp>
      <p:graphicFrame>
        <p:nvGraphicFramePr>
          <p:cNvPr id="7" name="Object 10">
            <a:extLst>
              <a:ext uri="{FF2B5EF4-FFF2-40B4-BE49-F238E27FC236}">
                <a16:creationId xmlns:a16="http://schemas.microsoft.com/office/drawing/2014/main" id="{2DBB0517-2BD2-B74B-88F7-45518585FC2B}"/>
              </a:ext>
            </a:extLst>
          </p:cNvPr>
          <p:cNvGraphicFramePr>
            <a:graphicFrameLocks noChangeAspect="1"/>
          </p:cNvGraphicFramePr>
          <p:nvPr/>
        </p:nvGraphicFramePr>
        <p:xfrm>
          <a:off x="2024296" y="3833813"/>
          <a:ext cx="6445250" cy="9620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93" name="Equation" r:id="rId4" imgW="57340500" imgH="8483600" progId="Equation.3">
                  <p:embed/>
                </p:oleObj>
              </mc:Choice>
              <mc:Fallback>
                <p:oleObj name="Equation" r:id="rId4" imgW="57340500" imgH="8483600" progId="Equation.3">
                  <p:embed/>
                  <p:pic>
                    <p:nvPicPr>
                      <p:cNvPr id="7" name="Object 10">
                        <a:extLst>
                          <a:ext uri="{FF2B5EF4-FFF2-40B4-BE49-F238E27FC236}">
                            <a16:creationId xmlns:a16="http://schemas.microsoft.com/office/drawing/2014/main" id="{2DBB0517-2BD2-B74B-88F7-45518585FC2B}"/>
                          </a:ext>
                        </a:extLst>
                      </p:cNvPr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24296" y="3833813"/>
                        <a:ext cx="6445250" cy="96202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20025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supervised Learning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DD8F193C-D9BE-A342-8C6F-75AB885A0DB0}"/>
              </a:ext>
            </a:extLst>
          </p:cNvPr>
          <p:cNvSpPr txBox="1">
            <a:spLocks noChangeArrowheads="1"/>
          </p:cNvSpPr>
          <p:nvPr/>
        </p:nvSpPr>
        <p:spPr>
          <a:xfrm>
            <a:off x="858644" y="1715956"/>
            <a:ext cx="8229600" cy="489743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400" dirty="0">
                <a:solidFill>
                  <a:srgbClr val="FF0000"/>
                </a:solidFill>
              </a:rPr>
              <a:t>Data</a:t>
            </a:r>
            <a:r>
              <a:rPr lang="en-US" altLang="en-US" sz="2400" dirty="0"/>
              <a:t>: credit card application data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Task</a:t>
            </a:r>
            <a:r>
              <a:rPr lang="en-US" altLang="en-US" sz="2400" dirty="0"/>
              <a:t>: Predict whether a credit card application should be approved or not.</a:t>
            </a:r>
          </a:p>
          <a:p>
            <a:r>
              <a:rPr lang="en-US" altLang="en-US" sz="2400" dirty="0">
                <a:solidFill>
                  <a:srgbClr val="FF0000"/>
                </a:solidFill>
              </a:rPr>
              <a:t>Performance measure</a:t>
            </a:r>
            <a:r>
              <a:rPr lang="en-US" altLang="en-US" sz="2400" dirty="0"/>
              <a:t>: accuracy.</a:t>
            </a:r>
          </a:p>
          <a:p>
            <a:pPr>
              <a:buFont typeface="Wingdings" pitchFamily="2" charset="2"/>
              <a:buNone/>
            </a:pPr>
            <a:endParaRPr lang="en-US" altLang="en-US" sz="2400" dirty="0"/>
          </a:p>
          <a:p>
            <a:pPr>
              <a:buFont typeface="Wingdings" pitchFamily="2" charset="2"/>
              <a:buNone/>
            </a:pPr>
            <a:r>
              <a:rPr lang="en-US" altLang="en-US" sz="2400" dirty="0">
                <a:solidFill>
                  <a:srgbClr val="3333CC"/>
                </a:solidFill>
              </a:rPr>
              <a:t>No learning</a:t>
            </a:r>
            <a:r>
              <a:rPr lang="en-US" altLang="en-US" sz="2400" dirty="0"/>
              <a:t>: classify all future applications (test data) to the majority class (i.e., </a:t>
            </a:r>
            <a:r>
              <a:rPr lang="en-US" altLang="en-US" sz="2400" dirty="0">
                <a:solidFill>
                  <a:srgbClr val="3333CC"/>
                </a:solidFill>
              </a:rPr>
              <a:t>Yes</a:t>
            </a:r>
            <a:r>
              <a:rPr lang="en-US" altLang="en-US" sz="2400" dirty="0"/>
              <a:t>): </a:t>
            </a:r>
          </a:p>
          <a:p>
            <a:pPr>
              <a:buFont typeface="Wingdings" pitchFamily="2" charset="2"/>
              <a:buNone/>
            </a:pPr>
            <a:r>
              <a:rPr lang="en-US" altLang="en-US" sz="2400" dirty="0"/>
              <a:t>		</a:t>
            </a:r>
            <a:r>
              <a:rPr lang="en-US" altLang="en-US" sz="2400" dirty="0">
                <a:solidFill>
                  <a:srgbClr val="FF0000"/>
                </a:solidFill>
              </a:rPr>
              <a:t>Accuracy = 9/15 = 60%</a:t>
            </a:r>
            <a:r>
              <a:rPr lang="en-US" altLang="en-US" sz="2400" dirty="0"/>
              <a:t>.</a:t>
            </a:r>
          </a:p>
          <a:p>
            <a:r>
              <a:rPr lang="en-US" altLang="en-US" sz="2400" dirty="0">
                <a:solidFill>
                  <a:srgbClr val="3333CC"/>
                </a:solidFill>
              </a:rPr>
              <a:t>We can do better than 60% with learning.</a:t>
            </a:r>
          </a:p>
        </p:txBody>
      </p:sp>
    </p:spTree>
    <p:extLst>
      <p:ext uri="{BB962C8B-B14F-4D97-AF65-F5344CB8AC3E}">
        <p14:creationId xmlns:p14="http://schemas.microsoft.com/office/powerpoint/2010/main" val="208690451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– supervised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r>
              <a:rPr lang="en-US" altLang="ja-JP" sz="24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Assumption: </a:t>
            </a:r>
            <a:r>
              <a:rPr lang="en-US" altLang="ja-JP" sz="24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The distribution of training examples is </a:t>
            </a:r>
            <a:r>
              <a:rPr lang="en-US" altLang="ja-JP" sz="2400" dirty="0">
                <a:solidFill>
                  <a:schemeClr val="accent2"/>
                </a:solidFill>
                <a:ea typeface="ＭＳ Ｐゴシック" panose="020B0600070205080204" pitchFamily="34" charset="-128"/>
              </a:rPr>
              <a:t>identical</a:t>
            </a:r>
            <a:r>
              <a:rPr lang="en-US" altLang="ja-JP" sz="24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 to the distribution of test examples (including future unseen examples).</a:t>
            </a:r>
            <a:r>
              <a:rPr lang="en-US" altLang="ja-JP" sz="2400" dirty="0">
                <a:ea typeface="ＭＳ Ｐゴシック" panose="020B0600070205080204" pitchFamily="34" charset="-128"/>
              </a:rPr>
              <a:t> </a:t>
            </a:r>
          </a:p>
          <a:p>
            <a:pPr>
              <a:lnSpc>
                <a:spcPct val="90000"/>
              </a:lnSpc>
              <a:spcBef>
                <a:spcPct val="0"/>
              </a:spcBef>
            </a:pPr>
            <a:endParaRPr lang="en-US" altLang="ja-JP" sz="2400" dirty="0">
              <a:ea typeface="ＭＳ Ｐゴシック" panose="020B0600070205080204" pitchFamily="34" charset="-128"/>
            </a:endParaRPr>
          </a:p>
          <a:p>
            <a:pPr>
              <a:lnSpc>
                <a:spcPct val="9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In practice, this assumption is often violated to certain degree. 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ea typeface="ＭＳ Ｐゴシック" panose="020B0600070205080204" pitchFamily="34" charset="-128"/>
              </a:rPr>
              <a:t>Strong violations will clearly result in poor classification accuracy. </a:t>
            </a:r>
          </a:p>
          <a:p>
            <a:pPr>
              <a:lnSpc>
                <a:spcPct val="90000"/>
              </a:lnSpc>
            </a:pPr>
            <a:r>
              <a:rPr lang="en-US" altLang="ja-JP" sz="2400" dirty="0">
                <a:solidFill>
                  <a:srgbClr val="3333CC"/>
                </a:solidFill>
                <a:ea typeface="ＭＳ Ｐゴシック" panose="020B0600070205080204" pitchFamily="34" charset="-128"/>
              </a:rPr>
              <a:t>To achieve good accuracy on the test data, training examples must be sufficiently representative of the test data</a:t>
            </a:r>
            <a:r>
              <a:rPr lang="en-US" altLang="ja-JP" sz="2400" dirty="0">
                <a:ea typeface="ＭＳ Ｐゴシック" panose="020B0600070205080204" pitchFamily="34" charset="-128"/>
              </a:rPr>
              <a:t>. </a:t>
            </a: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9665884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– supervised Learning Algorithms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153AFD4F-D983-9648-85D8-3F07AF352158}"/>
              </a:ext>
            </a:extLst>
          </p:cNvPr>
          <p:cNvSpPr txBox="1">
            <a:spLocks noChangeArrowheads="1"/>
          </p:cNvSpPr>
          <p:nvPr/>
        </p:nvSpPr>
        <p:spPr>
          <a:xfrm>
            <a:off x="581190" y="2157467"/>
            <a:ext cx="10425063" cy="448866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sz="2600" dirty="0">
                <a:solidFill>
                  <a:srgbClr val="00B050"/>
                </a:solidFill>
              </a:rPr>
              <a:t>Decision tree induction/classification</a:t>
            </a:r>
          </a:p>
          <a:p>
            <a:pPr>
              <a:lnSpc>
                <a:spcPct val="90000"/>
              </a:lnSpc>
            </a:pPr>
            <a:r>
              <a:rPr lang="en-US" altLang="en-US" sz="2600" dirty="0">
                <a:solidFill>
                  <a:srgbClr val="00B050"/>
                </a:solidFill>
              </a:rPr>
              <a:t>Random Forest (the average of the results from 100 random trees)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Naïve Bayesian classification (0 or 1 cases – binary cases) 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Naïve Bayes for text classification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Support vector machines (binary cases)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K-nearest neighbor</a:t>
            </a:r>
          </a:p>
          <a:p>
            <a:pPr>
              <a:lnSpc>
                <a:spcPct val="90000"/>
              </a:lnSpc>
            </a:pPr>
            <a:r>
              <a:rPr lang="en-US" altLang="en-US" sz="2600" dirty="0"/>
              <a:t>Ensemble methods: Bagging and Boosting</a:t>
            </a:r>
          </a:p>
          <a:p>
            <a:pPr>
              <a:lnSpc>
                <a:spcPct val="90000"/>
              </a:lnSpc>
            </a:pPr>
            <a:endParaRPr lang="en-US" altLang="en-US" sz="2600" dirty="0"/>
          </a:p>
        </p:txBody>
      </p:sp>
    </p:spTree>
    <p:extLst>
      <p:ext uri="{BB962C8B-B14F-4D97-AF65-F5344CB8AC3E}">
        <p14:creationId xmlns:p14="http://schemas.microsoft.com/office/powerpoint/2010/main" val="125984030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7" name="Rectangle 3">
            <a:extLst>
              <a:ext uri="{FF2B5EF4-FFF2-40B4-BE49-F238E27FC236}">
                <a16:creationId xmlns:a16="http://schemas.microsoft.com/office/drawing/2014/main" id="{BEC0B2AA-26DD-D34D-AA19-F876F097CDB2}"/>
              </a:ext>
            </a:extLst>
          </p:cNvPr>
          <p:cNvSpPr txBox="1">
            <a:spLocks noChangeArrowheads="1"/>
          </p:cNvSpPr>
          <p:nvPr/>
        </p:nvSpPr>
        <p:spPr>
          <a:xfrm>
            <a:off x="457200" y="1520825"/>
            <a:ext cx="11452302" cy="485767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ja-JP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Supervised learning</a:t>
            </a:r>
            <a:r>
              <a:rPr lang="en-US" altLang="ja-JP" sz="2800" dirty="0">
                <a:solidFill>
                  <a:srgbClr val="FF5050"/>
                </a:solidFill>
                <a:ea typeface="ＭＳ Ｐゴシック" panose="020B0600070205080204" pitchFamily="34" charset="-128"/>
              </a:rPr>
              <a:t>:</a:t>
            </a:r>
            <a:r>
              <a:rPr lang="en-US" altLang="ja-JP" sz="2800" dirty="0">
                <a:ea typeface="ＭＳ Ｐゴシック" panose="020B0600070205080204" pitchFamily="34" charset="-128"/>
              </a:rPr>
              <a:t> discover patterns in the data that relate data attributes with a target (class) attribute. </a:t>
            </a:r>
          </a:p>
          <a:p>
            <a:pPr lvl="1"/>
            <a:r>
              <a:rPr lang="en-US" altLang="ja-JP" sz="2800" dirty="0">
                <a:ea typeface="ＭＳ Ｐゴシック" panose="020B0600070205080204" pitchFamily="34" charset="-128"/>
              </a:rPr>
              <a:t>These patterns are then utilized to predict the values of the target attribute in future data instances. </a:t>
            </a:r>
          </a:p>
          <a:p>
            <a:r>
              <a:rPr lang="en-US" altLang="ja-JP" sz="2800" dirty="0">
                <a:solidFill>
                  <a:srgbClr val="FF0000"/>
                </a:solidFill>
                <a:ea typeface="ＭＳ Ｐゴシック" panose="020B0600070205080204" pitchFamily="34" charset="-128"/>
              </a:rPr>
              <a:t>Unsupervised learning</a:t>
            </a:r>
            <a:r>
              <a:rPr lang="en-US" altLang="ja-JP" sz="2800" dirty="0">
                <a:ea typeface="ＭＳ Ｐゴシック" panose="020B0600070205080204" pitchFamily="34" charset="-128"/>
              </a:rPr>
              <a:t>: The data have no target attribute. </a:t>
            </a:r>
          </a:p>
          <a:p>
            <a:pPr lvl="1"/>
            <a:r>
              <a:rPr lang="en-US" altLang="ja-JP" sz="2800" dirty="0">
                <a:ea typeface="ＭＳ Ｐゴシック" panose="020B0600070205080204" pitchFamily="34" charset="-128"/>
              </a:rPr>
              <a:t>We want to explore the data to find some intrinsic structures in them. </a:t>
            </a:r>
            <a:endParaRPr lang="en-US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991311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pic>
        <p:nvPicPr>
          <p:cNvPr id="5" name="Picture 8">
            <a:extLst>
              <a:ext uri="{FF2B5EF4-FFF2-40B4-BE49-F238E27FC236}">
                <a16:creationId xmlns:a16="http://schemas.microsoft.com/office/drawing/2014/main" id="{F8674011-08E7-0E4C-8B86-8EC679B545D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581191" y="2030702"/>
            <a:ext cx="8294571" cy="4827298"/>
          </a:xfrm>
          <a:prstGeom prst="rect">
            <a:avLst/>
          </a:prstGeom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03C8556A-AD47-F144-AB6A-51E3C55B6507}"/>
              </a:ext>
            </a:extLst>
          </p:cNvPr>
          <p:cNvSpPr/>
          <p:nvPr/>
        </p:nvSpPr>
        <p:spPr>
          <a:xfrm>
            <a:off x="7492422" y="2030702"/>
            <a:ext cx="1981778" cy="4827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08997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– unsupervised learning (clustering)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D21988C9-0CB5-4748-B33B-D5E3F734DE45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4" t="-1" r="19254" b="59513"/>
          <a:stretch/>
        </p:blipFill>
        <p:spPr>
          <a:xfrm>
            <a:off x="581191" y="2936658"/>
            <a:ext cx="5274151" cy="2528554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5" name="Oval 4">
            <a:extLst>
              <a:ext uri="{FF2B5EF4-FFF2-40B4-BE49-F238E27FC236}">
                <a16:creationId xmlns:a16="http://schemas.microsoft.com/office/drawing/2014/main" id="{AAACA5B1-3B7D-9F4E-B386-C96E199B1BC9}"/>
              </a:ext>
            </a:extLst>
          </p:cNvPr>
          <p:cNvSpPr/>
          <p:nvPr/>
        </p:nvSpPr>
        <p:spPr>
          <a:xfrm>
            <a:off x="1594624" y="2936658"/>
            <a:ext cx="1439521" cy="2014483"/>
          </a:xfrm>
          <a:prstGeom prst="ellipse">
            <a:avLst/>
          </a:prstGeom>
          <a:noFill/>
          <a:ln w="60325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2B988FA1-2112-2045-9404-D6BCEE4C0488}"/>
              </a:ext>
            </a:extLst>
          </p:cNvPr>
          <p:cNvSpPr/>
          <p:nvPr/>
        </p:nvSpPr>
        <p:spPr>
          <a:xfrm rot="1784325">
            <a:off x="3546088" y="2950028"/>
            <a:ext cx="1492402" cy="2014483"/>
          </a:xfrm>
          <a:prstGeom prst="ellipse">
            <a:avLst/>
          </a:prstGeom>
          <a:noFill/>
          <a:ln w="6032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7F83A068-D12D-4043-B630-733B9726DE2D}"/>
              </a:ext>
            </a:extLst>
          </p:cNvPr>
          <p:cNvSpPr/>
          <p:nvPr/>
        </p:nvSpPr>
        <p:spPr>
          <a:xfrm rot="20156123">
            <a:off x="2008596" y="3472320"/>
            <a:ext cx="3410329" cy="1393903"/>
          </a:xfrm>
          <a:prstGeom prst="ellipse">
            <a:avLst/>
          </a:prstGeom>
          <a:noFill/>
          <a:ln w="60325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4">
            <a:extLst>
              <a:ext uri="{FF2B5EF4-FFF2-40B4-BE49-F238E27FC236}">
                <a16:creationId xmlns:a16="http://schemas.microsoft.com/office/drawing/2014/main" id="{DD39CE60-CC3A-114F-9FA8-C632D2F9E1A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0404" t="-1" r="19254" b="59513"/>
          <a:stretch/>
        </p:blipFill>
        <p:spPr>
          <a:xfrm>
            <a:off x="6133322" y="2972404"/>
            <a:ext cx="5274151" cy="2528554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sp>
        <p:nvSpPr>
          <p:cNvPr id="12" name="Oval 11">
            <a:extLst>
              <a:ext uri="{FF2B5EF4-FFF2-40B4-BE49-F238E27FC236}">
                <a16:creationId xmlns:a16="http://schemas.microsoft.com/office/drawing/2014/main" id="{D4F741AD-3AF3-5148-9DC2-201C3142BB9F}"/>
              </a:ext>
            </a:extLst>
          </p:cNvPr>
          <p:cNvSpPr/>
          <p:nvPr/>
        </p:nvSpPr>
        <p:spPr>
          <a:xfrm>
            <a:off x="7649737" y="3311912"/>
            <a:ext cx="89209" cy="1170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986BF610-C031-8F41-B48A-B2CB32FD0DE5}"/>
              </a:ext>
            </a:extLst>
          </p:cNvPr>
          <p:cNvSpPr/>
          <p:nvPr/>
        </p:nvSpPr>
        <p:spPr>
          <a:xfrm>
            <a:off x="7399495" y="3825882"/>
            <a:ext cx="89209" cy="1170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3070103-B997-9244-AC12-3DEF6EC2023F}"/>
              </a:ext>
            </a:extLst>
          </p:cNvPr>
          <p:cNvSpPr/>
          <p:nvPr/>
        </p:nvSpPr>
        <p:spPr>
          <a:xfrm>
            <a:off x="7898780" y="3762692"/>
            <a:ext cx="89209" cy="1170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7952A689-DC96-6D44-ABDD-91D4322BAE69}"/>
              </a:ext>
            </a:extLst>
          </p:cNvPr>
          <p:cNvSpPr/>
          <p:nvPr/>
        </p:nvSpPr>
        <p:spPr>
          <a:xfrm>
            <a:off x="7750096" y="4052183"/>
            <a:ext cx="152400" cy="1170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0F6657-4343-2541-81A3-06E4D3CD6319}"/>
              </a:ext>
            </a:extLst>
          </p:cNvPr>
          <p:cNvSpPr/>
          <p:nvPr/>
        </p:nvSpPr>
        <p:spPr>
          <a:xfrm>
            <a:off x="7275919" y="4236681"/>
            <a:ext cx="152400" cy="117088"/>
          </a:xfrm>
          <a:prstGeom prst="ellipse">
            <a:avLst/>
          </a:prstGeom>
          <a:solidFill>
            <a:srgbClr val="00B050"/>
          </a:solidFill>
          <a:ln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F5BD5BE6-5827-2941-9D3F-8B49CED9033D}"/>
              </a:ext>
            </a:extLst>
          </p:cNvPr>
          <p:cNvSpPr/>
          <p:nvPr/>
        </p:nvSpPr>
        <p:spPr>
          <a:xfrm>
            <a:off x="7763766" y="4514737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A396CF64-E8F5-4240-A05A-730821417AD8}"/>
              </a:ext>
            </a:extLst>
          </p:cNvPr>
          <p:cNvSpPr/>
          <p:nvPr/>
        </p:nvSpPr>
        <p:spPr>
          <a:xfrm>
            <a:off x="8296570" y="4236681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AB7009AC-8F5F-A746-B176-4D5107E82D72}"/>
              </a:ext>
            </a:extLst>
          </p:cNvPr>
          <p:cNvSpPr/>
          <p:nvPr/>
        </p:nvSpPr>
        <p:spPr>
          <a:xfrm>
            <a:off x="9283370" y="4178137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5BAC6C6C-16F0-AE47-93D9-FE370C6DB5D1}"/>
              </a:ext>
            </a:extLst>
          </p:cNvPr>
          <p:cNvSpPr/>
          <p:nvPr/>
        </p:nvSpPr>
        <p:spPr>
          <a:xfrm>
            <a:off x="9458103" y="3778067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CA385A58-1C64-8142-9E5C-3DC7D6EB045B}"/>
              </a:ext>
            </a:extLst>
          </p:cNvPr>
          <p:cNvSpPr/>
          <p:nvPr/>
        </p:nvSpPr>
        <p:spPr>
          <a:xfrm>
            <a:off x="9534303" y="3462988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81207D02-4225-9F4A-AE9B-609CB8327558}"/>
              </a:ext>
            </a:extLst>
          </p:cNvPr>
          <p:cNvSpPr/>
          <p:nvPr/>
        </p:nvSpPr>
        <p:spPr>
          <a:xfrm>
            <a:off x="9905898" y="3311912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78EA18E6-F7EC-594F-BFB8-2577F01FA2D2}"/>
              </a:ext>
            </a:extLst>
          </p:cNvPr>
          <p:cNvSpPr/>
          <p:nvPr/>
        </p:nvSpPr>
        <p:spPr>
          <a:xfrm>
            <a:off x="10188908" y="3800904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Oval 24">
            <a:extLst>
              <a:ext uri="{FF2B5EF4-FFF2-40B4-BE49-F238E27FC236}">
                <a16:creationId xmlns:a16="http://schemas.microsoft.com/office/drawing/2014/main" id="{110DCC12-9C1B-AD4D-9AC8-C651B61A125A}"/>
              </a:ext>
            </a:extLst>
          </p:cNvPr>
          <p:cNvSpPr/>
          <p:nvPr/>
        </p:nvSpPr>
        <p:spPr>
          <a:xfrm>
            <a:off x="9829698" y="4197947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55B46FB8-68D5-FE40-9F2E-8ED60A387BD2}"/>
              </a:ext>
            </a:extLst>
          </p:cNvPr>
          <p:cNvSpPr/>
          <p:nvPr/>
        </p:nvSpPr>
        <p:spPr>
          <a:xfrm>
            <a:off x="9424517" y="4682729"/>
            <a:ext cx="152400" cy="117088"/>
          </a:xfrm>
          <a:prstGeom prst="ellipse">
            <a:avLst/>
          </a:prstGeom>
          <a:solidFill>
            <a:srgbClr val="00B0F0"/>
          </a:solidFill>
          <a:ln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21CB96BA-3201-C24B-937D-309C5069B439}"/>
              </a:ext>
            </a:extLst>
          </p:cNvPr>
          <p:cNvSpPr/>
          <p:nvPr/>
        </p:nvSpPr>
        <p:spPr>
          <a:xfrm>
            <a:off x="8617997" y="3404444"/>
            <a:ext cx="152400" cy="17563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FB2B09D8-9003-644D-BC17-7A9B0377D409}"/>
              </a:ext>
            </a:extLst>
          </p:cNvPr>
          <p:cNvSpPr/>
          <p:nvPr/>
        </p:nvSpPr>
        <p:spPr>
          <a:xfrm>
            <a:off x="3123443" y="2980373"/>
            <a:ext cx="152400" cy="175632"/>
          </a:xfrm>
          <a:prstGeom prst="ellipse">
            <a:avLst/>
          </a:prstGeom>
          <a:solidFill>
            <a:schemeClr val="bg1"/>
          </a:solidFill>
          <a:ln w="635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45707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– unsupervised learning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C8556A-AD47-F144-AB6A-51E3C55B6507}"/>
              </a:ext>
            </a:extLst>
          </p:cNvPr>
          <p:cNvSpPr/>
          <p:nvPr/>
        </p:nvSpPr>
        <p:spPr>
          <a:xfrm>
            <a:off x="7492422" y="2030702"/>
            <a:ext cx="1981778" cy="482729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4">
            <a:extLst>
              <a:ext uri="{FF2B5EF4-FFF2-40B4-BE49-F238E27FC236}">
                <a16:creationId xmlns:a16="http://schemas.microsoft.com/office/drawing/2014/main" id="{D328CC1F-D827-3D41-9418-995E0FB74C7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01675" y="2357625"/>
            <a:ext cx="4427538" cy="369252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  <p:pic>
        <p:nvPicPr>
          <p:cNvPr id="9" name="Picture 4">
            <a:extLst>
              <a:ext uri="{FF2B5EF4-FFF2-40B4-BE49-F238E27FC236}">
                <a16:creationId xmlns:a16="http://schemas.microsoft.com/office/drawing/2014/main" id="{4A8F5A62-3469-EC41-B92C-56A9BE6376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6269542" y="2357624"/>
            <a:ext cx="4427538" cy="3692525"/>
          </a:xfrm>
          <a:prstGeom prst="rect">
            <a:avLst/>
          </a:prstGeom>
          <a:noFill/>
          <a:ln/>
          <a:extLst>
            <a:ext uri="{91240B29-F687-4F45-9708-019B960494DF}">
              <a14:hiddenLine xmlns:a14="http://schemas.microsoft.com/office/drawing/2010/main" w="9525" cap="flat" cmpd="sng" algn="ctr">
                <a:solidFill>
                  <a:schemeClr val="tx1"/>
                </a:solidFill>
                <a:prstDash val="solid"/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441451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Data SCIENTIST</a:t>
            </a:r>
          </a:p>
        </p:txBody>
      </p:sp>
      <p:pic>
        <p:nvPicPr>
          <p:cNvPr id="2050" name="Picture 2" descr="Image for post">
            <a:extLst>
              <a:ext uri="{FF2B5EF4-FFF2-40B4-BE49-F238E27FC236}">
                <a16:creationId xmlns:a16="http://schemas.microsoft.com/office/drawing/2014/main" id="{F6AF1F4A-1352-8048-9EAE-27FA2EFAB2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34871" y="1602012"/>
            <a:ext cx="5975939" cy="5257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244967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– unsupervised learning 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8" name="Rectangle 3">
            <a:extLst>
              <a:ext uri="{FF2B5EF4-FFF2-40B4-BE49-F238E27FC236}">
                <a16:creationId xmlns:a16="http://schemas.microsoft.com/office/drawing/2014/main" id="{CFB87120-5C3F-2246-8A4F-1189D4DAE4E1}"/>
              </a:ext>
            </a:extLst>
          </p:cNvPr>
          <p:cNvSpPr txBox="1">
            <a:spLocks noChangeArrowheads="1"/>
          </p:cNvSpPr>
          <p:nvPr/>
        </p:nvSpPr>
        <p:spPr>
          <a:xfrm>
            <a:off x="851100" y="2310919"/>
            <a:ext cx="5244900" cy="38449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b="1" dirty="0"/>
              <a:t>K-means algorithm</a:t>
            </a:r>
          </a:p>
          <a:p>
            <a:r>
              <a:rPr lang="en-US" altLang="en-US" sz="2800" b="1" dirty="0"/>
              <a:t>Representation of clusters</a:t>
            </a:r>
          </a:p>
          <a:p>
            <a:r>
              <a:rPr lang="en-US" altLang="en-US" sz="2800" b="1" dirty="0"/>
              <a:t>Hierarchical clustering</a:t>
            </a:r>
          </a:p>
        </p:txBody>
      </p:sp>
    </p:spTree>
    <p:extLst>
      <p:ext uri="{BB962C8B-B14F-4D97-AF65-F5344CB8AC3E}">
        <p14:creationId xmlns:p14="http://schemas.microsoft.com/office/powerpoint/2010/main" val="199341071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193ABA-C529-1F4E-9187-309D7AF03C3E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644675"/>
            <a:ext cx="9136063" cy="5001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Supervised learning</a:t>
            </a:r>
          </a:p>
          <a:p>
            <a:pPr lvl="1"/>
            <a:r>
              <a:rPr lang="en-US" altLang="en-US" sz="2500" dirty="0"/>
              <a:t>Classification (discrete), regression(continuous)</a:t>
            </a:r>
          </a:p>
          <a:p>
            <a:r>
              <a:rPr lang="en-US" altLang="en-US" sz="2500" dirty="0"/>
              <a:t>Unsupervised learning</a:t>
            </a:r>
          </a:p>
          <a:p>
            <a:pPr lvl="1"/>
            <a:r>
              <a:rPr lang="en-US" altLang="en-US" sz="2500" dirty="0"/>
              <a:t>clustering</a:t>
            </a:r>
          </a:p>
          <a:p>
            <a:r>
              <a:rPr lang="en-US" altLang="en-US" sz="2500" dirty="0"/>
              <a:t>Reinforcement learning</a:t>
            </a:r>
          </a:p>
          <a:p>
            <a:pPr lvl="1"/>
            <a:r>
              <a:rPr lang="en-US" altLang="en-US" sz="2500" dirty="0"/>
              <a:t>more general than supervised/unsupervised learning</a:t>
            </a:r>
          </a:p>
          <a:p>
            <a:pPr lvl="1"/>
            <a:r>
              <a:rPr lang="en-US" altLang="en-US" sz="2500" dirty="0"/>
              <a:t>learn from interaction w/ environment to achieve a goal</a:t>
            </a:r>
            <a:endParaRPr lang="en-US" altLang="en-US" sz="2500" dirty="0">
              <a:latin typeface="cmsy10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3399269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–</a:t>
            </a:r>
            <a:r>
              <a:rPr lang="en-US" sz="2400" dirty="0" err="1"/>
              <a:t>rEINFORCEMENT</a:t>
            </a:r>
            <a:r>
              <a:rPr lang="en-US" sz="2400" dirty="0"/>
              <a:t>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5" name="Rectangle 3">
            <a:extLst>
              <a:ext uri="{FF2B5EF4-FFF2-40B4-BE49-F238E27FC236}">
                <a16:creationId xmlns:a16="http://schemas.microsoft.com/office/drawing/2014/main" id="{09193ABA-C529-1F4E-9187-309D7AF03C3E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644675"/>
            <a:ext cx="9136063" cy="500145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Supervised learning</a:t>
            </a:r>
          </a:p>
          <a:p>
            <a:pPr lvl="1"/>
            <a:r>
              <a:rPr lang="en-US" altLang="en-US" sz="2500" dirty="0"/>
              <a:t>classification, regression</a:t>
            </a:r>
          </a:p>
          <a:p>
            <a:r>
              <a:rPr lang="en-US" altLang="en-US" sz="2500" dirty="0"/>
              <a:t>Unsupervised learning</a:t>
            </a:r>
          </a:p>
          <a:p>
            <a:pPr lvl="1"/>
            <a:r>
              <a:rPr lang="en-US" altLang="en-US" sz="2500" dirty="0"/>
              <a:t>clustering</a:t>
            </a:r>
          </a:p>
          <a:p>
            <a:r>
              <a:rPr lang="en-US" altLang="en-US" sz="2500" dirty="0"/>
              <a:t>Reinforcement learning</a:t>
            </a:r>
          </a:p>
          <a:p>
            <a:pPr lvl="1"/>
            <a:r>
              <a:rPr lang="en-US" altLang="en-US" sz="2500" dirty="0"/>
              <a:t>more general than supervised/unsupervised learning</a:t>
            </a:r>
          </a:p>
          <a:p>
            <a:pPr lvl="1"/>
            <a:r>
              <a:rPr lang="en-US" altLang="en-US" sz="2500" dirty="0"/>
              <a:t>learn from interaction w/ environment to achieve a goal</a:t>
            </a:r>
            <a:endParaRPr lang="en-US" altLang="en-US" sz="2500" dirty="0">
              <a:latin typeface="cmsy10" pitchFamily="34" charset="0"/>
            </a:endParaRP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E9E639FF-7D41-0343-B5B9-F50B634EEE94}"/>
              </a:ext>
            </a:extLst>
          </p:cNvPr>
          <p:cNvGrpSpPr/>
          <p:nvPr/>
        </p:nvGrpSpPr>
        <p:grpSpPr>
          <a:xfrm>
            <a:off x="6557962" y="2806700"/>
            <a:ext cx="4922837" cy="1968500"/>
            <a:chOff x="6557963" y="2806700"/>
            <a:chExt cx="3765550" cy="1143000"/>
          </a:xfrm>
        </p:grpSpPr>
        <p:sp>
          <p:nvSpPr>
            <p:cNvPr id="6" name="Rectangle 4">
              <a:extLst>
                <a:ext uri="{FF2B5EF4-FFF2-40B4-BE49-F238E27FC236}">
                  <a16:creationId xmlns:a16="http://schemas.microsoft.com/office/drawing/2014/main" id="{1C3525F4-A4EC-DB41-98A7-BF5521A5CBF6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2100" y="2806700"/>
              <a:ext cx="1295400" cy="3810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 dirty="0">
                  <a:latin typeface="Trebuchet MS" panose="020B0703020202090204" pitchFamily="34" charset="0"/>
                </a:rPr>
                <a:t>environment</a:t>
              </a:r>
            </a:p>
          </p:txBody>
        </p:sp>
        <p:sp>
          <p:nvSpPr>
            <p:cNvPr id="7" name="Rectangle 5">
              <a:extLst>
                <a:ext uri="{FF2B5EF4-FFF2-40B4-BE49-F238E27FC236}">
                  <a16:creationId xmlns:a16="http://schemas.microsoft.com/office/drawing/2014/main" id="{811FAAE2-280C-A341-874C-40DD8E02129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216900" y="3568700"/>
              <a:ext cx="685800" cy="381000"/>
            </a:xfrm>
            <a:prstGeom prst="rect">
              <a:avLst/>
            </a:prstGeom>
            <a:solidFill>
              <a:srgbClr val="FF9900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r>
                <a:rPr lang="en-US" altLang="en-US">
                  <a:latin typeface="Trebuchet MS" panose="020B0703020202090204" pitchFamily="34" charset="0"/>
                </a:rPr>
                <a:t>agent</a:t>
              </a:r>
            </a:p>
          </p:txBody>
        </p:sp>
        <p:cxnSp>
          <p:nvCxnSpPr>
            <p:cNvPr id="8" name="AutoShape 6">
              <a:extLst>
                <a:ext uri="{FF2B5EF4-FFF2-40B4-BE49-F238E27FC236}">
                  <a16:creationId xmlns:a16="http://schemas.microsoft.com/office/drawing/2014/main" id="{EEE8A16D-E506-4047-AEC4-17B10994F2E0}"/>
                </a:ext>
              </a:extLst>
            </p:cNvPr>
            <p:cNvCxnSpPr>
              <a:cxnSpLocks noChangeShapeType="1"/>
              <a:stCxn id="7" idx="3"/>
              <a:endCxn id="6" idx="3"/>
            </p:cNvCxnSpPr>
            <p:nvPr/>
          </p:nvCxnSpPr>
          <p:spPr bwMode="auto">
            <a:xfrm flipV="1">
              <a:off x="8902700" y="2997200"/>
              <a:ext cx="304800" cy="762000"/>
            </a:xfrm>
            <a:prstGeom prst="curvedConnector3">
              <a:avLst>
                <a:gd name="adj1" fmla="val 205208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9" name="AutoShape 7">
              <a:extLst>
                <a:ext uri="{FF2B5EF4-FFF2-40B4-BE49-F238E27FC236}">
                  <a16:creationId xmlns:a16="http://schemas.microsoft.com/office/drawing/2014/main" id="{3A3522A0-7F6A-0A44-9C40-16D639B38439}"/>
                </a:ext>
              </a:extLst>
            </p:cNvPr>
            <p:cNvCxnSpPr>
              <a:cxnSpLocks noChangeShapeType="1"/>
              <a:stCxn id="6" idx="1"/>
              <a:endCxn id="7" idx="1"/>
            </p:cNvCxnSpPr>
            <p:nvPr/>
          </p:nvCxnSpPr>
          <p:spPr bwMode="auto">
            <a:xfrm rot="10800000" flipH="1" flipV="1">
              <a:off x="7912100" y="2997200"/>
              <a:ext cx="304800" cy="762000"/>
            </a:xfrm>
            <a:prstGeom prst="curvedConnector3">
              <a:avLst>
                <a:gd name="adj1" fmla="val -108856"/>
              </a:avLst>
            </a:prstGeom>
            <a:noFill/>
            <a:ln w="38100">
              <a:solidFill>
                <a:schemeClr val="tx1"/>
              </a:solidFill>
              <a:round/>
              <a:headEnd/>
              <a:tailEnd type="triangle" w="med" len="lg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10" name="Text Box 8">
              <a:extLst>
                <a:ext uri="{FF2B5EF4-FFF2-40B4-BE49-F238E27FC236}">
                  <a16:creationId xmlns:a16="http://schemas.microsoft.com/office/drawing/2014/main" id="{4E984B9C-7A8B-7547-9BBE-02EC0E2327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9572625" y="3248025"/>
              <a:ext cx="750888" cy="336550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r>
                <a:rPr lang="en-US" altLang="en-US">
                  <a:latin typeface="Trebuchet MS" panose="020B0703020202090204" pitchFamily="34" charset="0"/>
                </a:rPr>
                <a:t>action</a:t>
              </a:r>
            </a:p>
          </p:txBody>
        </p:sp>
        <p:sp>
          <p:nvSpPr>
            <p:cNvPr id="11" name="Text Box 9">
              <a:extLst>
                <a:ext uri="{FF2B5EF4-FFF2-40B4-BE49-F238E27FC236}">
                  <a16:creationId xmlns:a16="http://schemas.microsoft.com/office/drawing/2014/main" id="{AAACB3CA-4D59-8048-A8F2-256BD10FE28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6557963" y="3187700"/>
              <a:ext cx="1079500" cy="581025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>
              <a:spAutoFit/>
            </a:bodyPr>
            <a:lstStyle/>
            <a:p>
              <a:pPr algn="ctr"/>
              <a:r>
                <a:rPr lang="en-US" altLang="en-US" dirty="0">
                  <a:latin typeface="Trebuchet MS" panose="020B0703020202090204" pitchFamily="34" charset="0"/>
                </a:rPr>
                <a:t>reward</a:t>
              </a:r>
            </a:p>
            <a:p>
              <a:pPr algn="ctr"/>
              <a:r>
                <a:rPr lang="en-US" altLang="en-US" dirty="0">
                  <a:latin typeface="Trebuchet MS" panose="020B0703020202090204" pitchFamily="34" charset="0"/>
                </a:rPr>
                <a:t>new state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331540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–</a:t>
            </a:r>
            <a:r>
              <a:rPr lang="en-US" sz="2400" dirty="0" err="1"/>
              <a:t>rEINFORCEMENT</a:t>
            </a:r>
            <a:r>
              <a:rPr lang="en-US" sz="2400" dirty="0"/>
              <a:t>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graphicFrame>
        <p:nvGraphicFramePr>
          <p:cNvPr id="12" name="Group 3">
            <a:extLst>
              <a:ext uri="{FF2B5EF4-FFF2-40B4-BE49-F238E27FC236}">
                <a16:creationId xmlns:a16="http://schemas.microsoft.com/office/drawing/2014/main" id="{BBB759DF-221A-4D4C-8D17-540C8D43A18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1560689"/>
              </p:ext>
            </p:extLst>
          </p:nvPr>
        </p:nvGraphicFramePr>
        <p:xfrm>
          <a:off x="2196578" y="2012122"/>
          <a:ext cx="3463381" cy="2465572"/>
        </p:xfrm>
        <a:graphic>
          <a:graphicData uri="http://schemas.openxmlformats.org/drawingml/2006/table">
            <a:tbl>
              <a:tblPr/>
              <a:tblGrid>
                <a:gridCol w="865510">
                  <a:extLst>
                    <a:ext uri="{9D8B030D-6E8A-4147-A177-3AD203B41FA5}">
                      <a16:colId xmlns:a16="http://schemas.microsoft.com/office/drawing/2014/main" val="2621793368"/>
                    </a:ext>
                  </a:extLst>
                </a:gridCol>
                <a:gridCol w="866851">
                  <a:extLst>
                    <a:ext uri="{9D8B030D-6E8A-4147-A177-3AD203B41FA5}">
                      <a16:colId xmlns:a16="http://schemas.microsoft.com/office/drawing/2014/main" val="2844432574"/>
                    </a:ext>
                  </a:extLst>
                </a:gridCol>
                <a:gridCol w="865510">
                  <a:extLst>
                    <a:ext uri="{9D8B030D-6E8A-4147-A177-3AD203B41FA5}">
                      <a16:colId xmlns:a16="http://schemas.microsoft.com/office/drawing/2014/main" val="59390215"/>
                    </a:ext>
                  </a:extLst>
                </a:gridCol>
                <a:gridCol w="865510">
                  <a:extLst>
                    <a:ext uri="{9D8B030D-6E8A-4147-A177-3AD203B41FA5}">
                      <a16:colId xmlns:a16="http://schemas.microsoft.com/office/drawing/2014/main" val="176882291"/>
                    </a:ext>
                  </a:extLst>
                </a:gridCol>
              </a:tblGrid>
              <a:tr h="8213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70302020209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70302020209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70302020209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703020202090204" pitchFamily="34" charset="0"/>
                          <a:cs typeface="Arial" panose="020B0604020202020204" pitchFamily="34" charset="0"/>
                        </a:rPr>
                        <a:t>+1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11071422"/>
                  </a:ext>
                </a:extLst>
              </a:tr>
              <a:tr h="822812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70302020209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highlight>
                          <a:srgbClr val="00FF00"/>
                        </a:highlight>
                        <a:latin typeface="Trebuchet MS" panose="020B070302020209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70302020209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2800" b="0" i="0" u="none" strike="noStrike" cap="none" normalizeH="0" baseline="0" dirty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703020202090204" pitchFamily="34" charset="0"/>
                          <a:cs typeface="Arial" panose="020B0604020202020204" pitchFamily="34" charset="0"/>
                        </a:rPr>
                        <a:t>-1</a:t>
                      </a: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85732412"/>
                  </a:ext>
                </a:extLst>
              </a:tr>
              <a:tr h="821380"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en-US" sz="1600" b="0" i="0" u="none" strike="noStrike" cap="none" normalizeH="0" baseline="0">
                          <a:ln>
                            <a:noFill/>
                          </a:ln>
                          <a:solidFill>
                            <a:srgbClr val="0066FF"/>
                          </a:solidFill>
                          <a:effectLst/>
                          <a:latin typeface="Trebuchet MS" panose="020B0703020202090204" pitchFamily="34" charset="0"/>
                          <a:cs typeface="Arial" panose="020B0604020202020204" pitchFamily="34" charset="0"/>
                        </a:rPr>
                        <a:t>START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70302020209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70302020209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>
                      <a:lvl1pPr>
                        <a:spcBef>
                          <a:spcPct val="20000"/>
                        </a:spcBef>
                        <a:defRPr sz="2000">
                          <a:solidFill>
                            <a:srgbClr val="0066FF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1pPr>
                      <a:lvl2pPr>
                        <a:spcBef>
                          <a:spcPct val="20000"/>
                        </a:spcBef>
                        <a:defRPr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2pPr>
                      <a:lvl3pPr>
                        <a:spcBef>
                          <a:spcPct val="20000"/>
                        </a:spcBef>
                        <a:defRPr sz="16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3pPr>
                      <a:lvl4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4pPr>
                      <a:lvl5pPr>
                        <a:spcBef>
                          <a:spcPct val="20000"/>
                        </a:spcBef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5pPr>
                      <a:lvl6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6pPr>
                      <a:lvl7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7pPr>
                      <a:lvl8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8pPr>
                      <a:lvl9pPr fontAlgn="base">
                        <a:spcBef>
                          <a:spcPct val="20000"/>
                        </a:spcBef>
                        <a:spcAft>
                          <a:spcPct val="0"/>
                        </a:spcAft>
                        <a:defRPr sz="1400">
                          <a:solidFill>
                            <a:schemeClr val="tx1"/>
                          </a:solidFill>
                          <a:latin typeface="Trebuchet MS" panose="020B0703020202090204" pitchFamily="34" charset="0"/>
                          <a:cs typeface="Arial" panose="020B0604020202020204" pitchFamily="34" charset="0"/>
                        </a:defRPr>
                      </a:lvl9pPr>
                    </a:lstStyle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en-US" altLang="en-US" sz="2000" b="0" i="0" u="none" strike="noStrike" cap="none" normalizeH="0" baseline="0" dirty="0">
                        <a:ln>
                          <a:noFill/>
                        </a:ln>
                        <a:solidFill>
                          <a:srgbClr val="0066FF"/>
                        </a:solidFill>
                        <a:effectLst/>
                        <a:latin typeface="Trebuchet MS" panose="020B0703020202090204" pitchFamily="34" charset="0"/>
                        <a:cs typeface="Arial" panose="020B0604020202020204" pitchFamily="34" charset="0"/>
                      </a:endParaRPr>
                    </a:p>
                  </a:txBody>
                  <a:tcPr anchor="ctr"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90912334"/>
                  </a:ext>
                </a:extLst>
              </a:tr>
            </a:tbl>
          </a:graphicData>
        </a:graphic>
      </p:graphicFrame>
      <p:sp>
        <p:nvSpPr>
          <p:cNvPr id="13" name="Text Box 29">
            <a:extLst>
              <a:ext uri="{FF2B5EF4-FFF2-40B4-BE49-F238E27FC236}">
                <a16:creationId xmlns:a16="http://schemas.microsoft.com/office/drawing/2014/main" id="{76BC9623-3C6D-9C4A-B9F7-B9D6D8D1CDED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54800" y="2074194"/>
            <a:ext cx="464976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/>
          <a:p>
            <a:r>
              <a:rPr lang="en-US" altLang="en-US" sz="1800" dirty="0">
                <a:latin typeface="Trebuchet MS" panose="020B0703020202090204" pitchFamily="34" charset="0"/>
              </a:rPr>
              <a:t>actions: UP, DOWN, LEFT, RIGHT</a:t>
            </a:r>
          </a:p>
          <a:p>
            <a:endParaRPr lang="en-US" altLang="en-US" sz="1800" dirty="0">
              <a:latin typeface="Trebuchet MS" panose="020B0703020202090204" pitchFamily="34" charset="0"/>
            </a:endParaRPr>
          </a:p>
          <a:p>
            <a:endParaRPr lang="en-US" altLang="en-US" sz="1800" dirty="0">
              <a:latin typeface="Trebuchet MS" panose="020B0703020202090204" pitchFamily="34" charset="0"/>
            </a:endParaRPr>
          </a:p>
          <a:p>
            <a:endParaRPr lang="en-US" altLang="en-US" sz="1800" dirty="0">
              <a:latin typeface="Trebuchet MS" panose="020B0703020202090204" pitchFamily="34" charset="0"/>
            </a:endParaRPr>
          </a:p>
          <a:p>
            <a:r>
              <a:rPr lang="en-US" altLang="en-US" dirty="0">
                <a:latin typeface="Trebuchet MS" panose="020B0703020202090204" pitchFamily="34" charset="0"/>
              </a:rPr>
              <a:t>7</a:t>
            </a:r>
            <a:r>
              <a:rPr lang="en-US" altLang="en-US" sz="1800" dirty="0">
                <a:latin typeface="Trebuchet MS" panose="020B0703020202090204" pitchFamily="34" charset="0"/>
              </a:rPr>
              <a:t>0% 	move UP</a:t>
            </a:r>
          </a:p>
          <a:p>
            <a:r>
              <a:rPr lang="en-US" altLang="en-US" dirty="0">
                <a:latin typeface="Trebuchet MS" panose="020B0703020202090204" pitchFamily="34" charset="0"/>
              </a:rPr>
              <a:t>10%	move Down</a:t>
            </a:r>
            <a:endParaRPr lang="en-US" altLang="en-US" sz="1800" dirty="0">
              <a:latin typeface="Trebuchet MS" panose="020B0703020202090204" pitchFamily="34" charset="0"/>
            </a:endParaRPr>
          </a:p>
          <a:p>
            <a:r>
              <a:rPr lang="en-US" altLang="en-US" sz="1800" dirty="0">
                <a:latin typeface="Trebuchet MS" panose="020B0703020202090204" pitchFamily="34" charset="0"/>
              </a:rPr>
              <a:t>10%	move LEFT</a:t>
            </a:r>
          </a:p>
          <a:p>
            <a:r>
              <a:rPr lang="en-US" altLang="en-US" sz="1800" dirty="0">
                <a:latin typeface="Trebuchet MS" panose="020B0703020202090204" pitchFamily="34" charset="0"/>
              </a:rPr>
              <a:t>10%	move RIGHT</a:t>
            </a:r>
          </a:p>
          <a:p>
            <a:endParaRPr lang="en-US" altLang="en-US" sz="1800" dirty="0">
              <a:latin typeface="Trebuchet MS" panose="020B0703020202090204" pitchFamily="34" charset="0"/>
            </a:endParaRPr>
          </a:p>
        </p:txBody>
      </p:sp>
      <p:sp>
        <p:nvSpPr>
          <p:cNvPr id="14" name="Rectangle 30">
            <a:extLst>
              <a:ext uri="{FF2B5EF4-FFF2-40B4-BE49-F238E27FC236}">
                <a16:creationId xmlns:a16="http://schemas.microsoft.com/office/drawing/2014/main" id="{A5186F35-CA20-9644-8B2E-1620B2781B44}"/>
              </a:ext>
            </a:extLst>
          </p:cNvPr>
          <p:cNvSpPr txBox="1">
            <a:spLocks noChangeArrowheads="1"/>
          </p:cNvSpPr>
          <p:nvPr/>
        </p:nvSpPr>
        <p:spPr>
          <a:xfrm>
            <a:off x="1892300" y="4619484"/>
            <a:ext cx="8229600" cy="2420937"/>
          </a:xfrm>
          <a:prstGeom prst="rect">
            <a:avLst/>
          </a:prstGeom>
          <a:noFill/>
          <a:ln/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500" dirty="0"/>
              <a:t>reward +1 at [4,3], -1 at [4,2]</a:t>
            </a:r>
          </a:p>
          <a:p>
            <a:r>
              <a:rPr lang="en-US" altLang="en-US" sz="2500" dirty="0"/>
              <a:t>reward -0.04 for each step</a:t>
            </a:r>
          </a:p>
          <a:p>
            <a:r>
              <a:rPr lang="en-US" altLang="en-US" sz="2500" dirty="0"/>
              <a:t>what’s the strategy to achieve max reward?</a:t>
            </a:r>
          </a:p>
          <a:p>
            <a:r>
              <a:rPr lang="en-US" altLang="en-US" sz="2500" dirty="0"/>
              <a:t>what if the actions were deterministic?</a:t>
            </a:r>
          </a:p>
        </p:txBody>
      </p:sp>
      <p:grpSp>
        <p:nvGrpSpPr>
          <p:cNvPr id="15" name="Group 25">
            <a:extLst>
              <a:ext uri="{FF2B5EF4-FFF2-40B4-BE49-F238E27FC236}">
                <a16:creationId xmlns:a16="http://schemas.microsoft.com/office/drawing/2014/main" id="{C8036B07-30E3-DD48-A59D-216F145E2185}"/>
              </a:ext>
            </a:extLst>
          </p:cNvPr>
          <p:cNvGrpSpPr>
            <a:grpSpLocks/>
          </p:cNvGrpSpPr>
          <p:nvPr/>
        </p:nvGrpSpPr>
        <p:grpSpPr bwMode="auto">
          <a:xfrm>
            <a:off x="9359901" y="2809344"/>
            <a:ext cx="1700724" cy="1051456"/>
            <a:chOff x="3878" y="1434"/>
            <a:chExt cx="635" cy="499"/>
          </a:xfrm>
        </p:grpSpPr>
        <p:sp>
          <p:nvSpPr>
            <p:cNvPr id="16" name="Line 26">
              <a:extLst>
                <a:ext uri="{FF2B5EF4-FFF2-40B4-BE49-F238E27FC236}">
                  <a16:creationId xmlns:a16="http://schemas.microsoft.com/office/drawing/2014/main" id="{7DE68066-86E9-D945-8C83-09EADA486900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95" y="1434"/>
              <a:ext cx="0" cy="498"/>
            </a:xfrm>
            <a:prstGeom prst="line">
              <a:avLst/>
            </a:prstGeom>
            <a:noFill/>
            <a:ln w="15240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17" name="Line 27">
              <a:extLst>
                <a:ext uri="{FF2B5EF4-FFF2-40B4-BE49-F238E27FC236}">
                  <a16:creationId xmlns:a16="http://schemas.microsoft.com/office/drawing/2014/main" id="{D2625981-1047-9B41-8EBE-A5E60511C64E}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4195" y="1933"/>
              <a:ext cx="318" cy="0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8" name="Line 28">
              <a:extLst>
                <a:ext uri="{FF2B5EF4-FFF2-40B4-BE49-F238E27FC236}">
                  <a16:creationId xmlns:a16="http://schemas.microsoft.com/office/drawing/2014/main" id="{0A68D609-583C-9D4F-82EE-E7689586EE8F}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878" y="1933"/>
              <a:ext cx="363" cy="0"/>
            </a:xfrm>
            <a:prstGeom prst="line">
              <a:avLst/>
            </a:prstGeom>
            <a:noFill/>
            <a:ln w="76200">
              <a:solidFill>
                <a:srgbClr val="00B050"/>
              </a:solidFill>
              <a:round/>
              <a:headEnd/>
              <a:tailEnd type="triangle" w="med" len="med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22905307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Models –</a:t>
            </a:r>
            <a:r>
              <a:rPr lang="en-US" sz="2400" dirty="0" err="1"/>
              <a:t>rEINFORCEMENT</a:t>
            </a:r>
            <a:r>
              <a:rPr lang="en-US" sz="2400" dirty="0"/>
              <a:t>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2FD66-CF80-194B-8DE7-896810D464CB}"/>
              </a:ext>
            </a:extLst>
          </p:cNvPr>
          <p:cNvSpPr txBox="1">
            <a:spLocks noChangeArrowheads="1"/>
          </p:cNvSpPr>
          <p:nvPr/>
        </p:nvSpPr>
        <p:spPr>
          <a:xfrm>
            <a:off x="457199" y="1219200"/>
            <a:ext cx="9463087" cy="5638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700" dirty="0"/>
              <a:t>pole-balancing: move car left/right to keep the pole balanced</a:t>
            </a:r>
          </a:p>
          <a:p>
            <a:r>
              <a:rPr lang="en-US" altLang="en-US" sz="2500" dirty="0"/>
              <a:t>no teacher who would say “good” or “bad”</a:t>
            </a:r>
          </a:p>
          <a:p>
            <a:pPr lvl="1"/>
            <a:r>
              <a:rPr lang="en-US" altLang="en-US" sz="2500" dirty="0"/>
              <a:t>is reward “10” good or bad?</a:t>
            </a:r>
          </a:p>
          <a:p>
            <a:pPr lvl="1"/>
            <a:r>
              <a:rPr lang="en-US" altLang="en-US" sz="2500" dirty="0"/>
              <a:t>rewards could be delayed</a:t>
            </a:r>
          </a:p>
          <a:p>
            <a:r>
              <a:rPr lang="en-US" altLang="en-US" sz="2500" dirty="0"/>
              <a:t>similar to control theory</a:t>
            </a:r>
          </a:p>
          <a:p>
            <a:pPr lvl="1"/>
            <a:r>
              <a:rPr lang="en-US" altLang="en-US" sz="2500" dirty="0"/>
              <a:t>more general, fewer constraints</a:t>
            </a:r>
          </a:p>
          <a:p>
            <a:r>
              <a:rPr lang="en-US" altLang="en-US" sz="2500" dirty="0"/>
              <a:t>explore the environment and learn from experience</a:t>
            </a:r>
          </a:p>
          <a:p>
            <a:pPr lvl="1"/>
            <a:r>
              <a:rPr lang="en-US" altLang="en-US" sz="2500" dirty="0"/>
              <a:t>not just blind search, try to be smart about it</a:t>
            </a:r>
          </a:p>
        </p:txBody>
      </p:sp>
      <p:grpSp>
        <p:nvGrpSpPr>
          <p:cNvPr id="19" name="Group 13">
            <a:extLst>
              <a:ext uri="{FF2B5EF4-FFF2-40B4-BE49-F238E27FC236}">
                <a16:creationId xmlns:a16="http://schemas.microsoft.com/office/drawing/2014/main" id="{5FAD3319-6311-9F49-806C-0ABA223BBEE7}"/>
              </a:ext>
            </a:extLst>
          </p:cNvPr>
          <p:cNvGrpSpPr>
            <a:grpSpLocks/>
          </p:cNvGrpSpPr>
          <p:nvPr/>
        </p:nvGrpSpPr>
        <p:grpSpPr bwMode="auto">
          <a:xfrm>
            <a:off x="7886700" y="2880944"/>
            <a:ext cx="4205287" cy="2529255"/>
            <a:chOff x="3408" y="528"/>
            <a:chExt cx="2161" cy="1356"/>
          </a:xfrm>
        </p:grpSpPr>
        <p:sp>
          <p:nvSpPr>
            <p:cNvPr id="20" name="Freeform 6">
              <a:extLst>
                <a:ext uri="{FF2B5EF4-FFF2-40B4-BE49-F238E27FC236}">
                  <a16:creationId xmlns:a16="http://schemas.microsoft.com/office/drawing/2014/main" id="{4D54BD12-F440-934E-B620-AAD4608495A2}"/>
                </a:ext>
              </a:extLst>
            </p:cNvPr>
            <p:cNvSpPr>
              <a:spLocks/>
            </p:cNvSpPr>
            <p:nvPr/>
          </p:nvSpPr>
          <p:spPr bwMode="auto">
            <a:xfrm>
              <a:off x="3408" y="1689"/>
              <a:ext cx="2161" cy="195"/>
            </a:xfrm>
            <a:custGeom>
              <a:avLst/>
              <a:gdLst>
                <a:gd name="T0" fmla="*/ 0 w 2161"/>
                <a:gd name="T1" fmla="*/ 3 h 195"/>
                <a:gd name="T2" fmla="*/ 169 w 2161"/>
                <a:gd name="T3" fmla="*/ 3 h 195"/>
                <a:gd name="T4" fmla="*/ 169 w 2161"/>
                <a:gd name="T5" fmla="*/ 195 h 195"/>
                <a:gd name="T6" fmla="*/ 1945 w 2161"/>
                <a:gd name="T7" fmla="*/ 195 h 195"/>
                <a:gd name="T8" fmla="*/ 1945 w 2161"/>
                <a:gd name="T9" fmla="*/ 3 h 195"/>
                <a:gd name="T10" fmla="*/ 2161 w 2161"/>
                <a:gd name="T11" fmla="*/ 0 h 19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</a:cxnLst>
              <a:rect l="0" t="0" r="r" b="b"/>
              <a:pathLst>
                <a:path w="2161" h="195">
                  <a:moveTo>
                    <a:pt x="0" y="3"/>
                  </a:moveTo>
                  <a:lnTo>
                    <a:pt x="169" y="3"/>
                  </a:lnTo>
                  <a:lnTo>
                    <a:pt x="169" y="195"/>
                  </a:lnTo>
                  <a:lnTo>
                    <a:pt x="1945" y="195"/>
                  </a:lnTo>
                  <a:lnTo>
                    <a:pt x="1945" y="3"/>
                  </a:lnTo>
                  <a:lnTo>
                    <a:pt x="2161" y="0"/>
                  </a:lnTo>
                </a:path>
              </a:pathLst>
            </a:custGeom>
            <a:noFill/>
            <a:ln w="222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1" name="Rectangle 8">
              <a:extLst>
                <a:ext uri="{FF2B5EF4-FFF2-40B4-BE49-F238E27FC236}">
                  <a16:creationId xmlns:a16="http://schemas.microsoft.com/office/drawing/2014/main" id="{97984FF7-8B24-B84F-A143-53EAC2D1024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65" y="1632"/>
              <a:ext cx="528" cy="192"/>
            </a:xfrm>
            <a:prstGeom prst="rect">
              <a:avLst/>
            </a:prstGeom>
            <a:solidFill>
              <a:srgbClr val="996633"/>
            </a:solidFill>
            <a:ln w="19050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2" name="Oval 9">
              <a:extLst>
                <a:ext uri="{FF2B5EF4-FFF2-40B4-BE49-F238E27FC236}">
                  <a16:creationId xmlns:a16="http://schemas.microsoft.com/office/drawing/2014/main" id="{D13497ED-2668-C64C-B507-0AE5D4D41AC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13" y="1728"/>
              <a:ext cx="144" cy="144"/>
            </a:xfrm>
            <a:prstGeom prst="ellipse">
              <a:avLst/>
            </a:prstGeom>
            <a:solidFill>
              <a:srgbClr val="9966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3" name="Oval 10">
              <a:extLst>
                <a:ext uri="{FF2B5EF4-FFF2-40B4-BE49-F238E27FC236}">
                  <a16:creationId xmlns:a16="http://schemas.microsoft.com/office/drawing/2014/main" id="{225D5755-E665-EC46-9DCE-338F7FD3898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01" y="1728"/>
              <a:ext cx="144" cy="144"/>
            </a:xfrm>
            <a:prstGeom prst="ellipse">
              <a:avLst/>
            </a:prstGeom>
            <a:solidFill>
              <a:srgbClr val="996633"/>
            </a:solidFill>
            <a:ln w="19050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24" name="Line 11">
              <a:extLst>
                <a:ext uri="{FF2B5EF4-FFF2-40B4-BE49-F238E27FC236}">
                  <a16:creationId xmlns:a16="http://schemas.microsoft.com/office/drawing/2014/main" id="{DCA564E0-FCB9-2F49-9FEB-CF0E1600A5EF}"/>
                </a:ext>
              </a:extLst>
            </p:cNvPr>
            <p:cNvSpPr>
              <a:spLocks noChangeShapeType="1"/>
            </p:cNvSpPr>
            <p:nvPr/>
          </p:nvSpPr>
          <p:spPr bwMode="auto">
            <a:xfrm flipV="1">
              <a:off x="4153" y="528"/>
              <a:ext cx="283" cy="1056"/>
            </a:xfrm>
            <a:prstGeom prst="line">
              <a:avLst/>
            </a:prstGeom>
            <a:noFill/>
            <a:ln w="57150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25" name="Oval 12">
              <a:extLst>
                <a:ext uri="{FF2B5EF4-FFF2-40B4-BE49-F238E27FC236}">
                  <a16:creationId xmlns:a16="http://schemas.microsoft.com/office/drawing/2014/main" id="{06727010-0D6C-6348-B2F6-911AF1352EB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118" y="1574"/>
              <a:ext cx="58" cy="58"/>
            </a:xfrm>
            <a:prstGeom prst="ellipse">
              <a:avLst/>
            </a:prstGeom>
            <a:noFill/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pPr algn="ctr"/>
              <a:endParaRPr lang="en-US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950737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2378945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1191" y="702156"/>
            <a:ext cx="13822463" cy="1089212"/>
          </a:xfrm>
        </p:spPr>
        <p:txBody>
          <a:bodyPr>
            <a:normAutofit/>
          </a:bodyPr>
          <a:lstStyle/>
          <a:p>
            <a:r>
              <a:rPr lang="en-US" sz="2400" dirty="0"/>
              <a:t>Machine learning algorithms for topics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11" name="Rectangle 3">
            <a:extLst>
              <a:ext uri="{FF2B5EF4-FFF2-40B4-BE49-F238E27FC236}">
                <a16:creationId xmlns:a16="http://schemas.microsoft.com/office/drawing/2014/main" id="{F8A2FD66-CF80-194B-8DE7-896810D464CB}"/>
              </a:ext>
            </a:extLst>
          </p:cNvPr>
          <p:cNvSpPr txBox="1">
            <a:spLocks noChangeArrowheads="1"/>
          </p:cNvSpPr>
          <p:nvPr/>
        </p:nvSpPr>
        <p:spPr>
          <a:xfrm>
            <a:off x="321547" y="2951455"/>
            <a:ext cx="4456445" cy="211517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500" dirty="0"/>
              <a:t>Supervised Learning</a:t>
            </a:r>
          </a:p>
          <a:p>
            <a:pPr lvl="1"/>
            <a:r>
              <a:rPr lang="en-US" altLang="en-US" sz="2500" dirty="0"/>
              <a:t>Unsupervised Learning</a:t>
            </a:r>
          </a:p>
          <a:p>
            <a:pPr lvl="1"/>
            <a:r>
              <a:rPr lang="en-US" altLang="en-US" sz="2500" dirty="0"/>
              <a:t>Reinforcement Learning</a:t>
            </a:r>
          </a:p>
        </p:txBody>
      </p:sp>
      <p:sp>
        <p:nvSpPr>
          <p:cNvPr id="12" name="Rectangle 3">
            <a:extLst>
              <a:ext uri="{FF2B5EF4-FFF2-40B4-BE49-F238E27FC236}">
                <a16:creationId xmlns:a16="http://schemas.microsoft.com/office/drawing/2014/main" id="{B3B16297-E3BF-DC4B-B7E3-A7E44ECF50F8}"/>
              </a:ext>
            </a:extLst>
          </p:cNvPr>
          <p:cNvSpPr txBox="1">
            <a:spLocks noChangeArrowheads="1"/>
          </p:cNvSpPr>
          <p:nvPr/>
        </p:nvSpPr>
        <p:spPr>
          <a:xfrm>
            <a:off x="5124661" y="2019718"/>
            <a:ext cx="6745792" cy="425289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85000" lnSpcReduction="20000"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lvl="1"/>
            <a:r>
              <a:rPr lang="en-US" altLang="en-US" sz="2200" dirty="0">
                <a:highlight>
                  <a:srgbClr val="00FF00"/>
                </a:highlight>
              </a:rPr>
              <a:t>car or bicycle driving patterns (traffic management)</a:t>
            </a:r>
          </a:p>
          <a:p>
            <a:pPr lvl="2"/>
            <a:r>
              <a:rPr lang="en-US" altLang="en-US" sz="2000" dirty="0">
                <a:highlight>
                  <a:srgbClr val="00FF00"/>
                </a:highlight>
              </a:rPr>
              <a:t>Resource re-allocation.</a:t>
            </a:r>
          </a:p>
          <a:p>
            <a:pPr lvl="1"/>
            <a:r>
              <a:rPr lang="en-US" altLang="en-US" sz="2200" dirty="0"/>
              <a:t>Human mobility patterns based on GPS data</a:t>
            </a:r>
          </a:p>
          <a:p>
            <a:pPr lvl="2"/>
            <a:r>
              <a:rPr lang="en-US" altLang="en-US" sz="2000" dirty="0"/>
              <a:t>Crowd flow</a:t>
            </a:r>
          </a:p>
          <a:p>
            <a:pPr lvl="1"/>
            <a:r>
              <a:rPr lang="en-US" altLang="en-US" sz="2200" dirty="0"/>
              <a:t>Crime Analysis for Chicago </a:t>
            </a:r>
          </a:p>
          <a:p>
            <a:pPr lvl="2"/>
            <a:r>
              <a:rPr lang="en-US" altLang="en-US" sz="2000" dirty="0"/>
              <a:t>Algorithm: Explainable AI (bonus: design a website / app system)</a:t>
            </a:r>
          </a:p>
          <a:p>
            <a:pPr lvl="1"/>
            <a:r>
              <a:rPr lang="en-US" altLang="en-US" sz="2200" dirty="0"/>
              <a:t>Weather prediction and its impact to human behavior</a:t>
            </a:r>
          </a:p>
          <a:p>
            <a:pPr lvl="2"/>
            <a:r>
              <a:rPr lang="en-US" altLang="en-US" sz="1800" dirty="0"/>
              <a:t>Maximize the energy efficiency to help the weather.</a:t>
            </a:r>
          </a:p>
          <a:p>
            <a:pPr lvl="1"/>
            <a:r>
              <a:rPr lang="en-US" altLang="en-US" sz="2200" dirty="0"/>
              <a:t>Mining the spread patterns of COVID-19</a:t>
            </a:r>
          </a:p>
          <a:p>
            <a:pPr lvl="2"/>
            <a:r>
              <a:rPr lang="en-US" altLang="en-US" sz="2000" dirty="0"/>
              <a:t>GPS/ sensor;  combine </a:t>
            </a:r>
            <a:r>
              <a:rPr lang="en-US" altLang="en-US" sz="2000" dirty="0" err="1"/>
              <a:t>spatio</a:t>
            </a:r>
            <a:r>
              <a:rPr lang="en-US" altLang="en-US" sz="2000" dirty="0"/>
              <a:t>-temporal data into one model: IRL</a:t>
            </a:r>
          </a:p>
          <a:p>
            <a:pPr lvl="1"/>
            <a:r>
              <a:rPr lang="en-US" altLang="en-US" sz="2200" dirty="0"/>
              <a:t>Robotic deep inverse reinforcement learning</a:t>
            </a:r>
          </a:p>
          <a:p>
            <a:pPr lvl="2"/>
            <a:r>
              <a:rPr lang="en-US" altLang="en-US" sz="2000" dirty="0"/>
              <a:t>Smart and connected community </a:t>
            </a:r>
          </a:p>
        </p:txBody>
      </p:sp>
    </p:spTree>
    <p:extLst>
      <p:ext uri="{BB962C8B-B14F-4D97-AF65-F5344CB8AC3E}">
        <p14:creationId xmlns:p14="http://schemas.microsoft.com/office/powerpoint/2010/main" val="159057421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8F9EBE7F-A93E-8B48-AAC9-32847078FAD5}"/>
              </a:ext>
            </a:extLst>
          </p:cNvPr>
          <p:cNvSpPr txBox="1">
            <a:spLocks noChangeArrowheads="1"/>
          </p:cNvSpPr>
          <p:nvPr/>
        </p:nvSpPr>
        <p:spPr>
          <a:xfrm>
            <a:off x="503237" y="1268413"/>
            <a:ext cx="10313445" cy="53777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306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6300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0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4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602000" indent="-234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9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2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00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2"/>
              </a:buClr>
              <a:buSzPct val="92000"/>
              <a:buFont typeface="Wingdings 2" panose="05020102010507070707" pitchFamily="18" charset="2"/>
              <a:buChar char=""/>
              <a:defRPr sz="1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  <a:buFont typeface="Wingdings" pitchFamily="2" charset="2"/>
              <a:buNone/>
            </a:pPr>
            <a:endParaRPr lang="en-US" altLang="en-US" sz="24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6120BCD-F12E-9344-BA1F-795A8D58B500}"/>
              </a:ext>
            </a:extLst>
          </p:cNvPr>
          <p:cNvSpPr txBox="1"/>
          <p:nvPr/>
        </p:nvSpPr>
        <p:spPr>
          <a:xfrm>
            <a:off x="-225183" y="1952786"/>
            <a:ext cx="12250982" cy="501675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1"/>
            <a:r>
              <a:rPr lang="en-US" altLang="en-US" sz="2200" dirty="0">
                <a:highlight>
                  <a:srgbClr val="00FF00"/>
                </a:highlight>
              </a:rPr>
              <a:t>car or bicycle driving patterns (traffic management)</a:t>
            </a:r>
          </a:p>
          <a:p>
            <a:pPr lvl="2"/>
            <a:r>
              <a:rPr lang="en-US" altLang="en-US" sz="2000" dirty="0">
                <a:highlight>
                  <a:srgbClr val="00FF00"/>
                </a:highlight>
              </a:rPr>
              <a:t>Resource re-allocation.</a:t>
            </a:r>
          </a:p>
          <a:p>
            <a:pPr lvl="2"/>
            <a:r>
              <a:rPr lang="en-US" altLang="en-US" sz="2000">
                <a:highlight>
                  <a:srgbClr val="00FF00"/>
                </a:highlight>
              </a:rPr>
              <a:t>Outline</a:t>
            </a:r>
            <a:endParaRPr lang="en-US" altLang="en-US" sz="2000" dirty="0">
              <a:highlight>
                <a:srgbClr val="00FF00"/>
              </a:highlight>
            </a:endParaRPr>
          </a:p>
          <a:p>
            <a:pPr lvl="2"/>
            <a:r>
              <a:rPr lang="en-US" altLang="en-US" sz="2000" dirty="0"/>
              <a:t>Dataset from </a:t>
            </a:r>
            <a:r>
              <a:rPr lang="en-US" altLang="en-US" sz="2000" dirty="0" err="1"/>
              <a:t>Data.world</a:t>
            </a:r>
            <a:endParaRPr lang="en-US" altLang="en-US" sz="2000" dirty="0"/>
          </a:p>
          <a:p>
            <a:pPr lvl="2"/>
            <a:r>
              <a:rPr lang="en-US" altLang="en-US" sz="2000" dirty="0"/>
              <a:t>We want to design features that could be used to train the ML models to better allocate resources </a:t>
            </a:r>
          </a:p>
          <a:p>
            <a:pPr lvl="2"/>
            <a:r>
              <a:rPr lang="en-US" altLang="en-US" sz="2000" dirty="0"/>
              <a:t>(e.g., shared bikes). </a:t>
            </a:r>
          </a:p>
          <a:p>
            <a:pPr lvl="2"/>
            <a:r>
              <a:rPr lang="en-US" altLang="en-US" sz="2000" dirty="0"/>
              <a:t>Innovative parts: design features (date cleaning + data manipulation + data analysis </a:t>
            </a:r>
            <a:r>
              <a:rPr lang="en-US" altLang="en-US" sz="2000" dirty="0">
                <a:sym typeface="Wingdings" pitchFamily="2" charset="2"/>
              </a:rPr>
              <a:t>  part of data science</a:t>
            </a:r>
            <a:r>
              <a:rPr lang="en-US" altLang="en-US" sz="2000" dirty="0"/>
              <a:t>) </a:t>
            </a:r>
          </a:p>
          <a:p>
            <a:pPr lvl="2"/>
            <a:r>
              <a:rPr lang="en-US" altLang="en-US" sz="2000" dirty="0"/>
              <a:t>+ incorporate with the current ML algorithms. </a:t>
            </a:r>
          </a:p>
          <a:p>
            <a:pPr lvl="2"/>
            <a:endParaRPr lang="en-US" altLang="en-US" sz="2000" dirty="0"/>
          </a:p>
          <a:p>
            <a:pPr marL="1257300" lvl="2" indent="-342900">
              <a:buFontTx/>
              <a:buChar char="-"/>
            </a:pPr>
            <a:r>
              <a:rPr lang="en-US" altLang="en-US" sz="2000" dirty="0"/>
              <a:t>Features: </a:t>
            </a:r>
          </a:p>
          <a:p>
            <a:pPr marL="1714500" lvl="3" indent="-342900">
              <a:buFontTx/>
              <a:buChar char="-"/>
            </a:pPr>
            <a:r>
              <a:rPr lang="en-US" altLang="en-US" sz="2000" dirty="0"/>
              <a:t>over activity level in each place (defined what is a place – cells with </a:t>
            </a:r>
            <a:r>
              <a:rPr lang="en-US" altLang="en-US" sz="2000" dirty="0" err="1"/>
              <a:t>longtitude</a:t>
            </a:r>
            <a:r>
              <a:rPr lang="en-US" altLang="en-US" sz="2000" dirty="0"/>
              <a:t> / latitude) </a:t>
            </a:r>
          </a:p>
          <a:p>
            <a:pPr marL="1714500" lvl="3" indent="-342900">
              <a:buFontTx/>
              <a:buChar char="-"/>
            </a:pPr>
            <a:r>
              <a:rPr lang="en-US" altLang="en-US" sz="2000" dirty="0"/>
              <a:t>Duration for a bike that has been parking in a spot. </a:t>
            </a:r>
          </a:p>
          <a:p>
            <a:pPr marL="1714500" lvl="3" indent="-342900">
              <a:buFontTx/>
              <a:buChar char="-"/>
            </a:pPr>
            <a:r>
              <a:rPr lang="en-US" altLang="en-US" sz="2000" dirty="0"/>
              <a:t>Number of the bikes in that spot. </a:t>
            </a:r>
          </a:p>
          <a:p>
            <a:pPr lvl="3"/>
            <a:r>
              <a:rPr lang="en-US" altLang="en-US" sz="2000" dirty="0"/>
              <a:t>-    Other features</a:t>
            </a:r>
          </a:p>
          <a:p>
            <a:pPr marL="1257300" lvl="2" indent="-342900">
              <a:buFontTx/>
              <a:buChar char="-"/>
            </a:pPr>
            <a:endParaRPr lang="en-US" altLang="en-US" sz="20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4013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1193" y="2683133"/>
            <a:ext cx="11029615" cy="3678303"/>
          </a:xfrm>
        </p:spPr>
        <p:txBody>
          <a:bodyPr>
            <a:noAutofit/>
          </a:bodyPr>
          <a:lstStyle/>
          <a:p>
            <a:r>
              <a:rPr lang="en-US" sz="2400" b="1" dirty="0"/>
              <a:t>Purpose</a:t>
            </a:r>
          </a:p>
          <a:p>
            <a:r>
              <a:rPr lang="en-US" sz="2400" dirty="0"/>
              <a:t>Find patterns in data</a:t>
            </a:r>
          </a:p>
          <a:p>
            <a:r>
              <a:rPr lang="en-US" sz="2400" dirty="0"/>
              <a:t>Use the learned patterns to predict for future</a:t>
            </a:r>
          </a:p>
          <a:p>
            <a:r>
              <a:rPr lang="en-US" sz="2400" dirty="0"/>
              <a:t>Use the learned patterns to make decisions </a:t>
            </a:r>
          </a:p>
          <a:p>
            <a:endParaRPr lang="en-US" sz="2400" dirty="0"/>
          </a:p>
          <a:p>
            <a:r>
              <a:rPr lang="en-US" sz="2400" b="1" dirty="0"/>
              <a:t>Data</a:t>
            </a:r>
          </a:p>
          <a:p>
            <a:r>
              <a:rPr lang="en-US" sz="2400" dirty="0"/>
              <a:t>Data that contains patterns</a:t>
            </a:r>
          </a:p>
          <a:p>
            <a:r>
              <a:rPr lang="en-US" sz="2400" dirty="0"/>
              <a:t>ML algorithm finds the patterns and generates a model</a:t>
            </a:r>
          </a:p>
          <a:p>
            <a:r>
              <a:rPr lang="en-US" sz="2400" dirty="0"/>
              <a:t>Given new data, the model recognizes these patterns. </a:t>
            </a:r>
          </a:p>
          <a:p>
            <a:endParaRPr lang="en-US" sz="2400" dirty="0"/>
          </a:p>
        </p:txBody>
      </p:sp>
      <p:pic>
        <p:nvPicPr>
          <p:cNvPr id="1026" name="Picture 2" descr="Image for post">
            <a:extLst>
              <a:ext uri="{FF2B5EF4-FFF2-40B4-BE49-F238E27FC236}">
                <a16:creationId xmlns:a16="http://schemas.microsoft.com/office/drawing/2014/main" id="{91039623-C576-774A-A0D9-2CB925B6EAF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40155" y="1921548"/>
            <a:ext cx="4251845" cy="4439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47742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PIPELINE</a:t>
            </a:r>
            <a:endParaRPr lang="en-US" dirty="0"/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D82F5A37-3C43-7741-A942-109ED1D3E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968500"/>
            <a:ext cx="10718800" cy="48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>
            <a:extLst>
              <a:ext uri="{FF2B5EF4-FFF2-40B4-BE49-F238E27FC236}">
                <a16:creationId xmlns:a16="http://schemas.microsoft.com/office/drawing/2014/main" id="{0FAFB620-B632-D843-90E2-C13E3EEE87F7}"/>
              </a:ext>
            </a:extLst>
          </p:cNvPr>
          <p:cNvGrpSpPr/>
          <p:nvPr/>
        </p:nvGrpSpPr>
        <p:grpSpPr>
          <a:xfrm>
            <a:off x="1934817" y="1968500"/>
            <a:ext cx="2637183" cy="4074491"/>
            <a:chOff x="1934817" y="1968500"/>
            <a:chExt cx="2637183" cy="407449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FCD0B6E-DEAD-AA4F-B189-D4B212D21095}"/>
                </a:ext>
              </a:extLst>
            </p:cNvPr>
            <p:cNvSpPr/>
            <p:nvPr/>
          </p:nvSpPr>
          <p:spPr>
            <a:xfrm>
              <a:off x="1934817" y="1968500"/>
              <a:ext cx="2637183" cy="4074491"/>
            </a:xfrm>
            <a:prstGeom prst="rect">
              <a:avLst/>
            </a:prstGeom>
            <a:noFill/>
            <a:ln w="60325">
              <a:solidFill>
                <a:srgbClr val="00B05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54638AF-A372-4F44-8AB4-6BE39B63FBFA}"/>
                </a:ext>
              </a:extLst>
            </p:cNvPr>
            <p:cNvSpPr txBox="1"/>
            <p:nvPr/>
          </p:nvSpPr>
          <p:spPr>
            <a:xfrm>
              <a:off x="2064327" y="5652655"/>
              <a:ext cx="22028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Software Engineer</a:t>
              </a:r>
            </a:p>
          </p:txBody>
        </p: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6C9ECD8-9314-7246-BC80-B257B981E47D}"/>
              </a:ext>
            </a:extLst>
          </p:cNvPr>
          <p:cNvGrpSpPr/>
          <p:nvPr/>
        </p:nvGrpSpPr>
        <p:grpSpPr>
          <a:xfrm>
            <a:off x="581192" y="1968500"/>
            <a:ext cx="1178336" cy="4219162"/>
            <a:chOff x="1934817" y="1968500"/>
            <a:chExt cx="2637183" cy="4241024"/>
          </a:xfrm>
        </p:grpSpPr>
        <p:sp>
          <p:nvSpPr>
            <p:cNvPr id="16" name="Rectangle 15">
              <a:extLst>
                <a:ext uri="{FF2B5EF4-FFF2-40B4-BE49-F238E27FC236}">
                  <a16:creationId xmlns:a16="http://schemas.microsoft.com/office/drawing/2014/main" id="{F7BC43DB-3894-1940-B646-C584C458583E}"/>
                </a:ext>
              </a:extLst>
            </p:cNvPr>
            <p:cNvSpPr/>
            <p:nvPr/>
          </p:nvSpPr>
          <p:spPr>
            <a:xfrm>
              <a:off x="1934817" y="1968500"/>
              <a:ext cx="2637183" cy="4074491"/>
            </a:xfrm>
            <a:prstGeom prst="rect">
              <a:avLst/>
            </a:prstGeom>
            <a:noFill/>
            <a:ln w="60325">
              <a:solidFill>
                <a:srgbClr val="FFFF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BF0A2A9F-CB7C-9A47-80DB-245441ADA8E4}"/>
                </a:ext>
              </a:extLst>
            </p:cNvPr>
            <p:cNvSpPr txBox="1"/>
            <p:nvPr/>
          </p:nvSpPr>
          <p:spPr>
            <a:xfrm>
              <a:off x="2064327" y="5652655"/>
              <a:ext cx="2202872" cy="556869"/>
            </a:xfrm>
            <a:prstGeom prst="rect">
              <a:avLst/>
            </a:prstGeom>
            <a:noFill/>
            <a:ln>
              <a:solidFill>
                <a:schemeClr val="bg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1500" b="1" dirty="0"/>
                <a:t>Program</a:t>
              </a:r>
            </a:p>
            <a:p>
              <a:r>
                <a:rPr lang="en-US" sz="1500" b="1" dirty="0"/>
                <a:t>manager</a:t>
              </a:r>
            </a:p>
          </p:txBody>
        </p: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6C8C7FE-BAB3-624D-84C1-9349F735DF6D}"/>
              </a:ext>
            </a:extLst>
          </p:cNvPr>
          <p:cNvGrpSpPr/>
          <p:nvPr/>
        </p:nvGrpSpPr>
        <p:grpSpPr>
          <a:xfrm>
            <a:off x="4701510" y="1947496"/>
            <a:ext cx="6773771" cy="4240166"/>
            <a:chOff x="1934817" y="1968500"/>
            <a:chExt cx="2637183" cy="4074491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8EECF8AA-8A53-1640-BCD7-F10B4BC7F30E}"/>
                </a:ext>
              </a:extLst>
            </p:cNvPr>
            <p:cNvSpPr/>
            <p:nvPr/>
          </p:nvSpPr>
          <p:spPr>
            <a:xfrm>
              <a:off x="1934817" y="1968500"/>
              <a:ext cx="2637183" cy="4074491"/>
            </a:xfrm>
            <a:prstGeom prst="rect">
              <a:avLst/>
            </a:prstGeom>
            <a:noFill/>
            <a:ln w="60325"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4AAB953E-AACE-2E49-A12E-7D642D315D4B}"/>
                </a:ext>
              </a:extLst>
            </p:cNvPr>
            <p:cNvSpPr txBox="1"/>
            <p:nvPr/>
          </p:nvSpPr>
          <p:spPr>
            <a:xfrm>
              <a:off x="2064327" y="5652655"/>
              <a:ext cx="2202873" cy="35490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b="1" dirty="0"/>
                <a:t>Data scientist / ML engineer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65281391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MACHINE LEARNING PIPELINE</a:t>
            </a:r>
            <a:endParaRPr lang="en-US" dirty="0"/>
          </a:p>
        </p:txBody>
      </p:sp>
      <p:pic>
        <p:nvPicPr>
          <p:cNvPr id="3074" name="Picture 2" descr="Image for post">
            <a:extLst>
              <a:ext uri="{FF2B5EF4-FFF2-40B4-BE49-F238E27FC236}">
                <a16:creationId xmlns:a16="http://schemas.microsoft.com/office/drawing/2014/main" id="{D82F5A37-3C43-7741-A942-109ED1D3EDE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192" y="1968500"/>
            <a:ext cx="10718800" cy="4889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40286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Training Models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27CBFF-7B26-DE43-BEF1-AF1B687216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583" y="2389218"/>
            <a:ext cx="11029615" cy="3678303"/>
          </a:xfrm>
        </p:spPr>
        <p:txBody>
          <a:bodyPr>
            <a:noAutofit/>
          </a:bodyPr>
          <a:lstStyle/>
          <a:p>
            <a:r>
              <a:rPr lang="en-US" sz="3000" dirty="0"/>
              <a:t>Supervised Learning </a:t>
            </a:r>
          </a:p>
          <a:p>
            <a:r>
              <a:rPr lang="en-US" sz="3000" dirty="0"/>
              <a:t>Unsupervised Learning</a:t>
            </a:r>
          </a:p>
          <a:p>
            <a:r>
              <a:rPr lang="en-US" sz="3000" dirty="0"/>
              <a:t>Reinforcement Learning</a:t>
            </a:r>
          </a:p>
          <a:p>
            <a:endParaRPr lang="en-US" sz="3000" dirty="0"/>
          </a:p>
        </p:txBody>
      </p:sp>
    </p:spTree>
    <p:extLst>
      <p:ext uri="{BB962C8B-B14F-4D97-AF65-F5344CB8AC3E}">
        <p14:creationId xmlns:p14="http://schemas.microsoft.com/office/powerpoint/2010/main" val="248802734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supervised Learning</a:t>
            </a:r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C4BE0F0-CCA1-0044-BFBD-AE11418B179E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ea typeface="SimSun" panose="02010600030101010101" pitchFamily="2" charset="-122"/>
              </a:rPr>
              <a:t>A credit card company receives thousands of applications for new cards. Each application contains information about an applicant,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age 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Marital status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annual salary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outstanding debts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credit rating</a:t>
            </a:r>
          </a:p>
          <a:p>
            <a:pPr marL="742950" lvl="1" indent="-285750" eaLnBrk="1" hangingPunct="1">
              <a:lnSpc>
                <a:spcPct val="90000"/>
              </a:lnSpc>
            </a:pPr>
            <a:r>
              <a:rPr lang="en-US" altLang="zh-CN" sz="2200" dirty="0">
                <a:ea typeface="SimSun" panose="02010600030101010101" pitchFamily="2" charset="-122"/>
              </a:rPr>
              <a:t>etc. 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sz="2600" dirty="0">
                <a:solidFill>
                  <a:srgbClr val="FF0000"/>
                </a:solidFill>
                <a:ea typeface="SimSun" panose="02010600030101010101" pitchFamily="2" charset="-122"/>
              </a:rPr>
              <a:t>Problem</a:t>
            </a:r>
            <a:r>
              <a:rPr lang="en-US" altLang="zh-CN" sz="2600" dirty="0">
                <a:ea typeface="SimSun" panose="02010600030101010101" pitchFamily="2" charset="-122"/>
              </a:rPr>
              <a:t>: to decide whether an application should be approved, or to classify applications into two categories, </a:t>
            </a:r>
            <a:r>
              <a:rPr lang="en-US" altLang="zh-CN" sz="2600" dirty="0">
                <a:solidFill>
                  <a:srgbClr val="3333CC"/>
                </a:solidFill>
                <a:ea typeface="SimSun" panose="02010600030101010101" pitchFamily="2" charset="-122"/>
              </a:rPr>
              <a:t>approved</a:t>
            </a:r>
            <a:r>
              <a:rPr lang="en-US" altLang="zh-CN" sz="2600" dirty="0">
                <a:ea typeface="SimSun" panose="02010600030101010101" pitchFamily="2" charset="-122"/>
              </a:rPr>
              <a:t> and </a:t>
            </a:r>
            <a:r>
              <a:rPr lang="en-US" altLang="zh-CN" sz="2600" dirty="0">
                <a:solidFill>
                  <a:srgbClr val="3333CC"/>
                </a:solidFill>
                <a:ea typeface="SimSun" panose="02010600030101010101" pitchFamily="2" charset="-122"/>
              </a:rPr>
              <a:t>not approved</a:t>
            </a:r>
            <a:r>
              <a:rPr lang="en-US" altLang="zh-CN" sz="2600" dirty="0">
                <a:ea typeface="SimSun" panose="02010600030101010101" pitchFamily="2" charset="-122"/>
              </a:rPr>
              <a:t>. </a:t>
            </a:r>
            <a:endParaRPr lang="en-US" altLang="en-US" sz="2600" dirty="0">
              <a:ea typeface="SimSun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2119494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supervised Learning</a:t>
            </a:r>
          </a:p>
        </p:txBody>
      </p:sp>
      <p:pic>
        <p:nvPicPr>
          <p:cNvPr id="4" name="Picture 8">
            <a:extLst>
              <a:ext uri="{FF2B5EF4-FFF2-40B4-BE49-F238E27FC236}">
                <a16:creationId xmlns:a16="http://schemas.microsoft.com/office/drawing/2014/main" id="{2D51CB69-72F5-D143-9989-420717D785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1948714" y="2030702"/>
            <a:ext cx="8294571" cy="4827298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5A9EE662-1CA8-DE49-982B-8CEBF8F357F7}"/>
              </a:ext>
            </a:extLst>
          </p:cNvPr>
          <p:cNvSpPr/>
          <p:nvPr/>
        </p:nvSpPr>
        <p:spPr>
          <a:xfrm>
            <a:off x="9003323" y="1858945"/>
            <a:ext cx="1346479" cy="4999055"/>
          </a:xfrm>
          <a:prstGeom prst="rect">
            <a:avLst/>
          </a:prstGeom>
          <a:noFill/>
          <a:ln w="762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ine Callout 1 8">
            <a:extLst>
              <a:ext uri="{FF2B5EF4-FFF2-40B4-BE49-F238E27FC236}">
                <a16:creationId xmlns:a16="http://schemas.microsoft.com/office/drawing/2014/main" id="{2DBAEA02-2CEE-B24B-ADEE-C9F7514D80BC}"/>
              </a:ext>
            </a:extLst>
          </p:cNvPr>
          <p:cNvSpPr/>
          <p:nvPr/>
        </p:nvSpPr>
        <p:spPr>
          <a:xfrm>
            <a:off x="10738624" y="3557239"/>
            <a:ext cx="1173267" cy="691376"/>
          </a:xfrm>
          <a:prstGeom prst="borderCallout1">
            <a:avLst/>
          </a:prstGeom>
          <a:solidFill>
            <a:schemeClr val="bg1"/>
          </a:solidFill>
          <a:ln w="6350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labels</a:t>
            </a:r>
          </a:p>
        </p:txBody>
      </p:sp>
    </p:spTree>
    <p:extLst>
      <p:ext uri="{BB962C8B-B14F-4D97-AF65-F5344CB8AC3E}">
        <p14:creationId xmlns:p14="http://schemas.microsoft.com/office/powerpoint/2010/main" val="195015717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FFE90-2403-C34E-9F28-08D777E9E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– supervised Learning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19DC9AC-126C-8547-8683-68EBFC88FE83}"/>
              </a:ext>
            </a:extLst>
          </p:cNvPr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eaLnBrk="1" hangingPunct="1"/>
            <a:r>
              <a:rPr lang="en-US" altLang="en-US" sz="2600" dirty="0"/>
              <a:t>Like human learning from past experiences or historical data.</a:t>
            </a:r>
          </a:p>
          <a:p>
            <a:pPr eaLnBrk="1" hangingPunct="1"/>
            <a:r>
              <a:rPr lang="en-US" altLang="en-US" sz="2600" dirty="0"/>
              <a:t>A computer does not have “experiences”.</a:t>
            </a:r>
          </a:p>
          <a:p>
            <a:pPr eaLnBrk="1" hangingPunct="1"/>
            <a:r>
              <a:rPr lang="en-US" altLang="en-US" sz="2600" dirty="0">
                <a:solidFill>
                  <a:srgbClr val="3333CC"/>
                </a:solidFill>
              </a:rPr>
              <a:t>A computer system learns from data, </a:t>
            </a:r>
            <a:r>
              <a:rPr lang="en-US" altLang="en-US" sz="2600" dirty="0"/>
              <a:t>which represent some “past experiences” of an application domain. </a:t>
            </a:r>
          </a:p>
          <a:p>
            <a:pPr eaLnBrk="1" hangingPunct="1"/>
            <a:r>
              <a:rPr lang="en-US" altLang="en-US" sz="2600" dirty="0">
                <a:solidFill>
                  <a:srgbClr val="FF0000"/>
                </a:solidFill>
              </a:rPr>
              <a:t>Our focus:</a:t>
            </a:r>
            <a:r>
              <a:rPr lang="en-US" altLang="en-US" sz="2600" dirty="0"/>
              <a:t> learn </a:t>
            </a:r>
            <a:r>
              <a:rPr lang="en-US" altLang="en-US" sz="2600" dirty="0">
                <a:solidFill>
                  <a:srgbClr val="3333CC"/>
                </a:solidFill>
              </a:rPr>
              <a:t>a target function</a:t>
            </a:r>
            <a:r>
              <a:rPr lang="en-US" altLang="en-US" sz="2600" dirty="0"/>
              <a:t> that can be used to predict the values of a discrete class attribute, e.g., </a:t>
            </a:r>
            <a:r>
              <a:rPr lang="en-US" altLang="en-US" sz="2600" dirty="0">
                <a:solidFill>
                  <a:srgbClr val="3333CC"/>
                </a:solidFill>
              </a:rPr>
              <a:t>approve </a:t>
            </a:r>
            <a:r>
              <a:rPr lang="en-US" altLang="en-US" sz="2600" dirty="0"/>
              <a:t>or</a:t>
            </a:r>
            <a:r>
              <a:rPr lang="en-US" altLang="en-US" sz="2600" dirty="0">
                <a:solidFill>
                  <a:srgbClr val="3333CC"/>
                </a:solidFill>
              </a:rPr>
              <a:t> not-approved</a:t>
            </a:r>
            <a:r>
              <a:rPr lang="en-US" altLang="en-US" sz="2600" dirty="0"/>
              <a:t>, and </a:t>
            </a:r>
            <a:r>
              <a:rPr lang="en-US" altLang="en-US" sz="2600" dirty="0">
                <a:solidFill>
                  <a:srgbClr val="3333CC"/>
                </a:solidFill>
              </a:rPr>
              <a:t>high-risk </a:t>
            </a:r>
            <a:r>
              <a:rPr lang="en-US" altLang="en-US" sz="2600" dirty="0"/>
              <a:t>or</a:t>
            </a:r>
            <a:r>
              <a:rPr lang="en-US" altLang="en-US" sz="2600" dirty="0">
                <a:solidFill>
                  <a:srgbClr val="3333CC"/>
                </a:solidFill>
              </a:rPr>
              <a:t> low risk</a:t>
            </a:r>
            <a:r>
              <a:rPr lang="en-US" altLang="en-US" sz="2600" dirty="0"/>
              <a:t>. </a:t>
            </a:r>
          </a:p>
          <a:p>
            <a:pPr eaLnBrk="1" hangingPunct="1"/>
            <a:r>
              <a:rPr lang="en-US" altLang="en-US" sz="2600" dirty="0"/>
              <a:t>The task is commonly called: </a:t>
            </a:r>
            <a:r>
              <a:rPr lang="en-US" altLang="en-US" sz="2600" dirty="0">
                <a:solidFill>
                  <a:srgbClr val="FF0000"/>
                </a:solidFill>
              </a:rPr>
              <a:t>Supervised learning</a:t>
            </a:r>
            <a:r>
              <a:rPr lang="en-US" altLang="en-US" sz="2600" dirty="0"/>
              <a:t>, </a:t>
            </a:r>
            <a:r>
              <a:rPr lang="en-US" altLang="en-US" sz="2600" dirty="0">
                <a:solidFill>
                  <a:srgbClr val="FF0000"/>
                </a:solidFill>
              </a:rPr>
              <a:t>classification</a:t>
            </a:r>
            <a:r>
              <a:rPr lang="en-US" altLang="en-US" sz="2600" dirty="0"/>
              <a:t>, or </a:t>
            </a:r>
            <a:r>
              <a:rPr lang="en-US" altLang="en-US" sz="2600" dirty="0">
                <a:solidFill>
                  <a:srgbClr val="FF0000"/>
                </a:solidFill>
              </a:rPr>
              <a:t>inductive learning.</a:t>
            </a:r>
            <a:r>
              <a:rPr lang="en-US" altLang="en-US" sz="260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24674688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335</TotalTime>
  <Words>1087</Words>
  <Application>Microsoft Macintosh PowerPoint</Application>
  <PresentationFormat>Widescreen</PresentationFormat>
  <Paragraphs>166</Paragraphs>
  <Slides>27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5" baseType="lpstr">
      <vt:lpstr>Arial</vt:lpstr>
      <vt:lpstr>cmsy10</vt:lpstr>
      <vt:lpstr>Gill Sans MT</vt:lpstr>
      <vt:lpstr>Trebuchet MS</vt:lpstr>
      <vt:lpstr>Wingdings</vt:lpstr>
      <vt:lpstr>Wingdings 2</vt:lpstr>
      <vt:lpstr>Dividend</vt:lpstr>
      <vt:lpstr>Equation</vt:lpstr>
      <vt:lpstr>Computational Behavior Modeling </vt:lpstr>
      <vt:lpstr>Data SCIENTIST</vt:lpstr>
      <vt:lpstr>Machine learning</vt:lpstr>
      <vt:lpstr>MACHINE LEARNING PIPELINE</vt:lpstr>
      <vt:lpstr>MACHINE LEARNING PIPELINE</vt:lpstr>
      <vt:lpstr>Training Models</vt:lpstr>
      <vt:lpstr>Models – supervised Learning</vt:lpstr>
      <vt:lpstr>Models – supervised Learning</vt:lpstr>
      <vt:lpstr>Models – supervised Learning</vt:lpstr>
      <vt:lpstr>Models – supervised Learning</vt:lpstr>
      <vt:lpstr>Models – supervised Learning</vt:lpstr>
      <vt:lpstr>Models – supervised Learning</vt:lpstr>
      <vt:lpstr>Models – supervised Learning</vt:lpstr>
      <vt:lpstr>Models – supervised Learning</vt:lpstr>
      <vt:lpstr>Models – supervised Learning Algorithms</vt:lpstr>
      <vt:lpstr>Models </vt:lpstr>
      <vt:lpstr>Models </vt:lpstr>
      <vt:lpstr>Models – unsupervised learning (clustering) </vt:lpstr>
      <vt:lpstr>Models – unsupervised learning </vt:lpstr>
      <vt:lpstr>Models – unsupervised learning MODELS</vt:lpstr>
      <vt:lpstr>Models</vt:lpstr>
      <vt:lpstr>Models –rEINFORCEMENT LEARNING</vt:lpstr>
      <vt:lpstr>Models –rEINFORCEMENT LEARNING</vt:lpstr>
      <vt:lpstr>Models –rEINFORCEMENT LEARNING</vt:lpstr>
      <vt:lpstr>PowerPoint Presentation</vt:lpstr>
      <vt:lpstr>Machine learning algorithms for topics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Computational Behavior Modeling </dc:title>
  <dc:creator>Lin, Beiyu</dc:creator>
  <cp:lastModifiedBy>Lin, Beiyu</cp:lastModifiedBy>
  <cp:revision>65</cp:revision>
  <dcterms:created xsi:type="dcterms:W3CDTF">2021-01-19T23:36:07Z</dcterms:created>
  <dcterms:modified xsi:type="dcterms:W3CDTF">2021-02-10T02:33:41Z</dcterms:modified>
</cp:coreProperties>
</file>