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85" r:id="rId10"/>
    <p:sldId id="265" r:id="rId11"/>
    <p:sldId id="267" r:id="rId12"/>
    <p:sldId id="266" r:id="rId13"/>
    <p:sldId id="268" r:id="rId14"/>
    <p:sldId id="269" r:id="rId15"/>
    <p:sldId id="271" r:id="rId16"/>
    <p:sldId id="270" r:id="rId17"/>
    <p:sldId id="272" r:id="rId18"/>
    <p:sldId id="286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2" r:id="rId27"/>
    <p:sldId id="283" r:id="rId28"/>
    <p:sldId id="284" r:id="rId29"/>
    <p:sldId id="1057" r:id="rId30"/>
    <p:sldId id="1042" r:id="rId31"/>
    <p:sldId id="1041" r:id="rId32"/>
    <p:sldId id="1140" r:id="rId33"/>
    <p:sldId id="1053" r:id="rId34"/>
    <p:sldId id="1152" r:id="rId35"/>
    <p:sldId id="1156" r:id="rId36"/>
    <p:sldId id="1153" r:id="rId37"/>
    <p:sldId id="1157" r:id="rId38"/>
    <p:sldId id="115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2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6327"/>
  </p:normalViewPr>
  <p:slideViewPr>
    <p:cSldViewPr snapToGrid="0" snapToObjects="1">
      <p:cViewPr varScale="1">
        <p:scale>
          <a:sx n="106" d="100"/>
          <a:sy n="106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7:26.71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E67D130B-72C8-E749-9492-4900F4FEE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B4759CF-CB0B-E14C-AFFC-C206F26F638B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082C0EB-74F4-194A-905C-027B437BA6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E5A3E33-0297-7C4F-83A2-05885B11D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26B35974-9596-874F-BF62-D392B702C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A1DF91-53C9-8D42-A514-924A6CBAA8E7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DC09F20-A6DA-9E41-84E3-DA1AB21E1D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B7339D8-1609-D041-B45E-872028DD6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96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76E6A6DB-CE0B-8A46-AE39-643D7D7F3E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A99ECD3-C39A-E44E-89D0-3E712575CAE3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E21902D4-5A5A-9542-84C0-86B6C645A6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ED6037B-5BDF-7445-8B23-DECA5136A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88" tIns="46744" rIns="93488" bIns="46744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5F409CCD-C4D9-454E-ACCE-5DF478044C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4A201B-9852-0740-A608-283A9E844C64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A3A13D1-593F-2C43-A4DF-D41E6B926E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314CDC7-1AB1-0A48-BDF0-A04718601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CDFA3794-CC85-1641-9C2D-D2A7CE77F3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3E69F99-4637-6543-B558-D64D9E5B7506}" type="slidenum">
              <a:rPr lang="en-US" altLang="en-US"/>
              <a:pPr algn="r"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8B46A3B-846F-D741-AEEA-1C7E593C7A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5F6AAF2-0122-E249-B281-C6373A381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26B35974-9596-874F-BF62-D392B702C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A1DF91-53C9-8D42-A514-924A6CBAA8E7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DC09F20-A6DA-9E41-84E3-DA1AB21E1D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B7339D8-1609-D041-B45E-872028DD6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26B35974-9596-874F-BF62-D392B702C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A1DF91-53C9-8D42-A514-924A6CBAA8E7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DC09F20-A6DA-9E41-84E3-DA1AB21E1D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B7339D8-1609-D041-B45E-872028DD6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295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26B35974-9596-874F-BF62-D392B702C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A1DF91-53C9-8D42-A514-924A6CBAA8E7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DC09F20-A6DA-9E41-84E3-DA1AB21E1D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B7339D8-1609-D041-B45E-872028DD6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902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26B35974-9596-874F-BF62-D392B702C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A1DF91-53C9-8D42-A514-924A6CBAA8E7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DC09F20-A6DA-9E41-84E3-DA1AB21E1D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B7339D8-1609-D041-B45E-872028DD6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225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26B35974-9596-874F-BF62-D392B702C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A1DF91-53C9-8D42-A514-924A6CBAA8E7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DC09F20-A6DA-9E41-84E3-DA1AB21E1D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B7339D8-1609-D041-B45E-872028DD6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46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C9FE-7605-8040-ABED-ACB5C66E7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Sensor data</a:t>
            </a:r>
          </a:p>
        </p:txBody>
      </p:sp>
    </p:spTree>
    <p:extLst>
      <p:ext uri="{BB962C8B-B14F-4D97-AF65-F5344CB8AC3E}">
        <p14:creationId xmlns:p14="http://schemas.microsoft.com/office/powerpoint/2010/main" val="92411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challenge with skipping / </a:t>
            </a:r>
            <a:r>
              <a:rPr lang="en-US" sz="3200" dirty="0" err="1"/>
              <a:t>revoming</a:t>
            </a:r>
            <a:endParaRPr lang="en-US" sz="3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9EB734-4FF0-F048-8D42-C49785EA78AF}"/>
              </a:ext>
            </a:extLst>
          </p:cNvPr>
          <p:cNvGrpSpPr/>
          <p:nvPr/>
        </p:nvGrpSpPr>
        <p:grpSpPr>
          <a:xfrm>
            <a:off x="2022856" y="2454821"/>
            <a:ext cx="7195286" cy="4187533"/>
            <a:chOff x="2022856" y="2454821"/>
            <a:chExt cx="7195286" cy="4187533"/>
          </a:xfrm>
        </p:grpSpPr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BAF80EBF-48AB-434B-8065-57787F9DB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CABC24-B3F6-474F-AD96-9E382D2A846D}"/>
                </a:ext>
              </a:extLst>
            </p:cNvPr>
            <p:cNvSpPr/>
            <p:nvPr/>
          </p:nvSpPr>
          <p:spPr>
            <a:xfrm>
              <a:off x="3917093" y="2879250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92C51C-185C-BF4A-916B-4F6532D7717A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BEAD4C-AA83-3E46-AE3E-018EBF835B39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4152830-F5C2-C241-8C16-C10B7DC97B32}"/>
              </a:ext>
            </a:extLst>
          </p:cNvPr>
          <p:cNvSpPr/>
          <p:nvPr/>
        </p:nvSpPr>
        <p:spPr>
          <a:xfrm>
            <a:off x="3945509" y="3837563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B2138E-C38F-1144-9FD3-859FCD42C480}"/>
              </a:ext>
            </a:extLst>
          </p:cNvPr>
          <p:cNvSpPr/>
          <p:nvPr/>
        </p:nvSpPr>
        <p:spPr>
          <a:xfrm>
            <a:off x="3917092" y="5361479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33DC8-27A1-C14B-8697-8ED11831ECCF}"/>
              </a:ext>
            </a:extLst>
          </p:cNvPr>
          <p:cNvSpPr/>
          <p:nvPr/>
        </p:nvSpPr>
        <p:spPr>
          <a:xfrm>
            <a:off x="3917091" y="4622614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91DDC-6C61-9D47-B1F4-C4D2DB7F8263}"/>
              </a:ext>
            </a:extLst>
          </p:cNvPr>
          <p:cNvSpPr/>
          <p:nvPr/>
        </p:nvSpPr>
        <p:spPr>
          <a:xfrm>
            <a:off x="3917090" y="6146530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F51EEE-7150-7B46-809B-3626EE961341}"/>
              </a:ext>
            </a:extLst>
          </p:cNvPr>
          <p:cNvSpPr/>
          <p:nvPr/>
        </p:nvSpPr>
        <p:spPr>
          <a:xfrm>
            <a:off x="3945509" y="4336734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133600-F0F6-2740-8C90-346DAD636CC5}"/>
              </a:ext>
            </a:extLst>
          </p:cNvPr>
          <p:cNvSpPr/>
          <p:nvPr/>
        </p:nvSpPr>
        <p:spPr>
          <a:xfrm>
            <a:off x="3914928" y="5882516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7035F9-2854-5144-B30B-318B16A2BBD4}"/>
              </a:ext>
            </a:extLst>
          </p:cNvPr>
          <p:cNvSpPr/>
          <p:nvPr/>
        </p:nvSpPr>
        <p:spPr>
          <a:xfrm>
            <a:off x="6965091" y="3391103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1161FC-5A70-DA4D-8EE1-9A4CA4B6FA49}"/>
              </a:ext>
            </a:extLst>
          </p:cNvPr>
          <p:cNvCxnSpPr/>
          <p:nvPr/>
        </p:nvCxnSpPr>
        <p:spPr>
          <a:xfrm>
            <a:off x="1706880" y="2932747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FBFBDE-0E8D-9348-8E5C-EEFCA9D218AB}"/>
              </a:ext>
            </a:extLst>
          </p:cNvPr>
          <p:cNvCxnSpPr/>
          <p:nvPr/>
        </p:nvCxnSpPr>
        <p:spPr>
          <a:xfrm>
            <a:off x="1766292" y="3457104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DFBFFA-F3B2-844F-AAF6-18E9C4901D84}"/>
              </a:ext>
            </a:extLst>
          </p:cNvPr>
          <p:cNvCxnSpPr/>
          <p:nvPr/>
        </p:nvCxnSpPr>
        <p:spPr>
          <a:xfrm>
            <a:off x="1748213" y="3950464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0E219E-39FC-1C42-A83E-716733BC6EA3}"/>
              </a:ext>
            </a:extLst>
          </p:cNvPr>
          <p:cNvCxnSpPr/>
          <p:nvPr/>
        </p:nvCxnSpPr>
        <p:spPr>
          <a:xfrm>
            <a:off x="1766292" y="4425535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70A0A2-19F9-384C-8A09-5313DDF292EB}"/>
              </a:ext>
            </a:extLst>
          </p:cNvPr>
          <p:cNvCxnSpPr/>
          <p:nvPr/>
        </p:nvCxnSpPr>
        <p:spPr>
          <a:xfrm>
            <a:off x="1766292" y="4723749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D2D41A-0BD1-944D-863B-0E5E6D2EA95C}"/>
              </a:ext>
            </a:extLst>
          </p:cNvPr>
          <p:cNvCxnSpPr/>
          <p:nvPr/>
        </p:nvCxnSpPr>
        <p:spPr>
          <a:xfrm>
            <a:off x="1706880" y="5481571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3CD45A-C933-284D-9FCC-CD3BCDE72163}"/>
              </a:ext>
            </a:extLst>
          </p:cNvPr>
          <p:cNvCxnSpPr/>
          <p:nvPr/>
        </p:nvCxnSpPr>
        <p:spPr>
          <a:xfrm>
            <a:off x="1706880" y="5960006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09593C-782C-0043-86B2-58CEE034992D}"/>
              </a:ext>
            </a:extLst>
          </p:cNvPr>
          <p:cNvCxnSpPr/>
          <p:nvPr/>
        </p:nvCxnSpPr>
        <p:spPr>
          <a:xfrm>
            <a:off x="1705002" y="6230094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3FCE38-64BA-C84F-B9B6-9B686EFEDC63}"/>
              </a:ext>
            </a:extLst>
          </p:cNvPr>
          <p:cNvCxnSpPr/>
          <p:nvPr/>
        </p:nvCxnSpPr>
        <p:spPr>
          <a:xfrm>
            <a:off x="1717920" y="6459984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56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challenge with skipping / </a:t>
            </a:r>
            <a:r>
              <a:rPr lang="en-US" sz="3200" dirty="0" err="1"/>
              <a:t>revoming</a:t>
            </a:r>
            <a:endParaRPr lang="en-US" sz="3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9EB734-4FF0-F048-8D42-C49785EA78AF}"/>
              </a:ext>
            </a:extLst>
          </p:cNvPr>
          <p:cNvGrpSpPr/>
          <p:nvPr/>
        </p:nvGrpSpPr>
        <p:grpSpPr>
          <a:xfrm>
            <a:off x="2022856" y="2454821"/>
            <a:ext cx="7195286" cy="4187533"/>
            <a:chOff x="2022856" y="2454821"/>
            <a:chExt cx="7195286" cy="4187533"/>
          </a:xfrm>
        </p:grpSpPr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BAF80EBF-48AB-434B-8065-57787F9DB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CABC24-B3F6-474F-AD96-9E382D2A846D}"/>
                </a:ext>
              </a:extLst>
            </p:cNvPr>
            <p:cNvSpPr/>
            <p:nvPr/>
          </p:nvSpPr>
          <p:spPr>
            <a:xfrm>
              <a:off x="3917093" y="2879250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92C51C-185C-BF4A-916B-4F6532D7717A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4152830-F5C2-C241-8C16-C10B7DC97B32}"/>
              </a:ext>
            </a:extLst>
          </p:cNvPr>
          <p:cNvSpPr/>
          <p:nvPr/>
        </p:nvSpPr>
        <p:spPr>
          <a:xfrm>
            <a:off x="3945509" y="3837563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B2138E-C38F-1144-9FD3-859FCD42C480}"/>
              </a:ext>
            </a:extLst>
          </p:cNvPr>
          <p:cNvSpPr/>
          <p:nvPr/>
        </p:nvSpPr>
        <p:spPr>
          <a:xfrm>
            <a:off x="3917092" y="5361479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33DC8-27A1-C14B-8697-8ED11831ECCF}"/>
              </a:ext>
            </a:extLst>
          </p:cNvPr>
          <p:cNvSpPr/>
          <p:nvPr/>
        </p:nvSpPr>
        <p:spPr>
          <a:xfrm>
            <a:off x="3917091" y="4622614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91DDC-6C61-9D47-B1F4-C4D2DB7F8263}"/>
              </a:ext>
            </a:extLst>
          </p:cNvPr>
          <p:cNvSpPr/>
          <p:nvPr/>
        </p:nvSpPr>
        <p:spPr>
          <a:xfrm>
            <a:off x="3917090" y="6146530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F51EEE-7150-7B46-809B-3626EE961341}"/>
              </a:ext>
            </a:extLst>
          </p:cNvPr>
          <p:cNvSpPr/>
          <p:nvPr/>
        </p:nvSpPr>
        <p:spPr>
          <a:xfrm>
            <a:off x="3945509" y="4336734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133600-F0F6-2740-8C90-346DAD636CC5}"/>
              </a:ext>
            </a:extLst>
          </p:cNvPr>
          <p:cNvSpPr/>
          <p:nvPr/>
        </p:nvSpPr>
        <p:spPr>
          <a:xfrm>
            <a:off x="3914928" y="5882516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7035F9-2854-5144-B30B-318B16A2BBD4}"/>
              </a:ext>
            </a:extLst>
          </p:cNvPr>
          <p:cNvSpPr/>
          <p:nvPr/>
        </p:nvSpPr>
        <p:spPr>
          <a:xfrm>
            <a:off x="6965091" y="3391103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1161FC-5A70-DA4D-8EE1-9A4CA4B6FA49}"/>
              </a:ext>
            </a:extLst>
          </p:cNvPr>
          <p:cNvCxnSpPr/>
          <p:nvPr/>
        </p:nvCxnSpPr>
        <p:spPr>
          <a:xfrm>
            <a:off x="1706880" y="2932747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FBFBDE-0E8D-9348-8E5C-EEFCA9D218AB}"/>
              </a:ext>
            </a:extLst>
          </p:cNvPr>
          <p:cNvCxnSpPr/>
          <p:nvPr/>
        </p:nvCxnSpPr>
        <p:spPr>
          <a:xfrm>
            <a:off x="1766292" y="3457104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DFBFFA-F3B2-844F-AAF6-18E9C4901D84}"/>
              </a:ext>
            </a:extLst>
          </p:cNvPr>
          <p:cNvCxnSpPr/>
          <p:nvPr/>
        </p:nvCxnSpPr>
        <p:spPr>
          <a:xfrm>
            <a:off x="1748213" y="3950464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0E219E-39FC-1C42-A83E-716733BC6EA3}"/>
              </a:ext>
            </a:extLst>
          </p:cNvPr>
          <p:cNvCxnSpPr/>
          <p:nvPr/>
        </p:nvCxnSpPr>
        <p:spPr>
          <a:xfrm>
            <a:off x="1766292" y="4425535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70A0A2-19F9-384C-8A09-5313DDF292EB}"/>
              </a:ext>
            </a:extLst>
          </p:cNvPr>
          <p:cNvCxnSpPr/>
          <p:nvPr/>
        </p:nvCxnSpPr>
        <p:spPr>
          <a:xfrm>
            <a:off x="1766292" y="4723749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D2D41A-0BD1-944D-863B-0E5E6D2EA95C}"/>
              </a:ext>
            </a:extLst>
          </p:cNvPr>
          <p:cNvCxnSpPr/>
          <p:nvPr/>
        </p:nvCxnSpPr>
        <p:spPr>
          <a:xfrm>
            <a:off x="1706880" y="5481571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3CD45A-C933-284D-9FCC-CD3BCDE72163}"/>
              </a:ext>
            </a:extLst>
          </p:cNvPr>
          <p:cNvCxnSpPr/>
          <p:nvPr/>
        </p:nvCxnSpPr>
        <p:spPr>
          <a:xfrm>
            <a:off x="1706880" y="5960006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09593C-782C-0043-86B2-58CEE034992D}"/>
              </a:ext>
            </a:extLst>
          </p:cNvPr>
          <p:cNvCxnSpPr/>
          <p:nvPr/>
        </p:nvCxnSpPr>
        <p:spPr>
          <a:xfrm>
            <a:off x="1705002" y="6230094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0F4C11-CDD9-8344-90ED-19B3751CB0E2}"/>
              </a:ext>
            </a:extLst>
          </p:cNvPr>
          <p:cNvSpPr txBox="1"/>
          <p:nvPr/>
        </p:nvSpPr>
        <p:spPr>
          <a:xfrm>
            <a:off x="9866201" y="3076832"/>
            <a:ext cx="206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Warning:</a:t>
            </a:r>
            <a:r>
              <a:rPr lang="en-US" dirty="0"/>
              <a:t> more than 50% of the data are removed!</a:t>
            </a:r>
          </a:p>
        </p:txBody>
      </p:sp>
    </p:spTree>
    <p:extLst>
      <p:ext uri="{BB962C8B-B14F-4D97-AF65-F5344CB8AC3E}">
        <p14:creationId xmlns:p14="http://schemas.microsoft.com/office/powerpoint/2010/main" val="401863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challenge with skipping / removing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9EB734-4FF0-F048-8D42-C49785EA78AF}"/>
              </a:ext>
            </a:extLst>
          </p:cNvPr>
          <p:cNvGrpSpPr/>
          <p:nvPr/>
        </p:nvGrpSpPr>
        <p:grpSpPr>
          <a:xfrm>
            <a:off x="2022856" y="2454821"/>
            <a:ext cx="7195286" cy="4187533"/>
            <a:chOff x="2022856" y="2454821"/>
            <a:chExt cx="7195286" cy="4187533"/>
          </a:xfrm>
        </p:grpSpPr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BAF80EBF-48AB-434B-8065-57787F9DB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CABC24-B3F6-474F-AD96-9E382D2A846D}"/>
                </a:ext>
              </a:extLst>
            </p:cNvPr>
            <p:cNvSpPr/>
            <p:nvPr/>
          </p:nvSpPr>
          <p:spPr>
            <a:xfrm>
              <a:off x="3917093" y="2879250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92C51C-185C-BF4A-916B-4F6532D7717A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BEAD4C-AA83-3E46-AE3E-018EBF835B39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4152830-F5C2-C241-8C16-C10B7DC97B32}"/>
              </a:ext>
            </a:extLst>
          </p:cNvPr>
          <p:cNvSpPr/>
          <p:nvPr/>
        </p:nvSpPr>
        <p:spPr>
          <a:xfrm>
            <a:off x="3945509" y="3837563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B2138E-C38F-1144-9FD3-859FCD42C480}"/>
              </a:ext>
            </a:extLst>
          </p:cNvPr>
          <p:cNvSpPr/>
          <p:nvPr/>
        </p:nvSpPr>
        <p:spPr>
          <a:xfrm>
            <a:off x="3917092" y="5361479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33DC8-27A1-C14B-8697-8ED11831ECCF}"/>
              </a:ext>
            </a:extLst>
          </p:cNvPr>
          <p:cNvSpPr/>
          <p:nvPr/>
        </p:nvSpPr>
        <p:spPr>
          <a:xfrm>
            <a:off x="3917091" y="4622614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91DDC-6C61-9D47-B1F4-C4D2DB7F8263}"/>
              </a:ext>
            </a:extLst>
          </p:cNvPr>
          <p:cNvSpPr/>
          <p:nvPr/>
        </p:nvSpPr>
        <p:spPr>
          <a:xfrm>
            <a:off x="3917090" y="6146530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F51EEE-7150-7B46-809B-3626EE961341}"/>
              </a:ext>
            </a:extLst>
          </p:cNvPr>
          <p:cNvSpPr/>
          <p:nvPr/>
        </p:nvSpPr>
        <p:spPr>
          <a:xfrm>
            <a:off x="3945509" y="4336734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133600-F0F6-2740-8C90-346DAD636CC5}"/>
              </a:ext>
            </a:extLst>
          </p:cNvPr>
          <p:cNvSpPr/>
          <p:nvPr/>
        </p:nvSpPr>
        <p:spPr>
          <a:xfrm>
            <a:off x="3914928" y="5882516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7035F9-2854-5144-B30B-318B16A2BBD4}"/>
              </a:ext>
            </a:extLst>
          </p:cNvPr>
          <p:cNvSpPr/>
          <p:nvPr/>
        </p:nvSpPr>
        <p:spPr>
          <a:xfrm>
            <a:off x="6965091" y="3391103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F4C11-CDD9-8344-90ED-19B3751CB0E2}"/>
              </a:ext>
            </a:extLst>
          </p:cNvPr>
          <p:cNvSpPr txBox="1"/>
          <p:nvPr/>
        </p:nvSpPr>
        <p:spPr>
          <a:xfrm>
            <a:off x="581192" y="1832156"/>
            <a:ext cx="69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Idea 2: </a:t>
            </a:r>
            <a:r>
              <a:rPr lang="en-US" sz="2400" dirty="0"/>
              <a:t>Skip features with many missing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731F73-A839-2B4C-B687-7E3B45AA59F6}"/>
              </a:ext>
            </a:extLst>
          </p:cNvPr>
          <p:cNvSpPr/>
          <p:nvPr/>
        </p:nvSpPr>
        <p:spPr>
          <a:xfrm>
            <a:off x="3487119" y="2293821"/>
            <a:ext cx="1348352" cy="4564179"/>
          </a:xfrm>
          <a:prstGeom prst="rect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challenge with skipping / removing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F4C11-CDD9-8344-90ED-19B3751CB0E2}"/>
              </a:ext>
            </a:extLst>
          </p:cNvPr>
          <p:cNvSpPr txBox="1"/>
          <p:nvPr/>
        </p:nvSpPr>
        <p:spPr>
          <a:xfrm>
            <a:off x="857584" y="2837852"/>
            <a:ext cx="104464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Strategy 1: </a:t>
            </a:r>
            <a:r>
              <a:rPr lang="en-US" sz="2800" dirty="0"/>
              <a:t>Skip data points with a missing value </a:t>
            </a:r>
          </a:p>
          <a:p>
            <a:r>
              <a:rPr lang="en-US" sz="2800" dirty="0"/>
              <a:t>	- make sure only a few points are skipped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Strategy 2: </a:t>
            </a:r>
            <a:r>
              <a:rPr lang="en-US" sz="2800" dirty="0"/>
              <a:t>Skip features with many missing values</a:t>
            </a:r>
          </a:p>
          <a:p>
            <a:r>
              <a:rPr lang="en-US" sz="2800" dirty="0"/>
              <a:t>	- make sure only a few features are skipped</a:t>
            </a:r>
          </a:p>
        </p:txBody>
      </p:sp>
    </p:spTree>
    <p:extLst>
      <p:ext uri="{BB962C8B-B14F-4D97-AF65-F5344CB8AC3E}">
        <p14:creationId xmlns:p14="http://schemas.microsoft.com/office/powerpoint/2010/main" val="272788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skipping / removing missing values: pros and cons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F4C11-CDD9-8344-90ED-19B3751CB0E2}"/>
              </a:ext>
            </a:extLst>
          </p:cNvPr>
          <p:cNvSpPr txBox="1"/>
          <p:nvPr/>
        </p:nvSpPr>
        <p:spPr>
          <a:xfrm>
            <a:off x="581192" y="2014892"/>
            <a:ext cx="112578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Pros: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Easy to understand and implement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Applied to all machine learning model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Cons: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Removing data points and features may take off some important information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Unclear when it’s better to remove data points or features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Doesn’t help if data is missing at prediction part</a:t>
            </a:r>
          </a:p>
        </p:txBody>
      </p:sp>
    </p:spTree>
    <p:extLst>
      <p:ext uri="{BB962C8B-B14F-4D97-AF65-F5344CB8AC3E}">
        <p14:creationId xmlns:p14="http://schemas.microsoft.com/office/powerpoint/2010/main" val="28679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C9FE-7605-8040-ABED-ACB5C66E7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A69F8-67B6-4947-9D2A-47CC458A3CAF}"/>
              </a:ext>
            </a:extLst>
          </p:cNvPr>
          <p:cNvSpPr txBox="1"/>
          <p:nvPr/>
        </p:nvSpPr>
        <p:spPr>
          <a:xfrm>
            <a:off x="617260" y="2495444"/>
            <a:ext cx="6208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Strategy 2: Purification by imputing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8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Main drawback of skipping method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CC90EB-4207-9E4E-BFCF-FE5D62DB6A07}"/>
              </a:ext>
            </a:extLst>
          </p:cNvPr>
          <p:cNvGrpSpPr/>
          <p:nvPr/>
        </p:nvGrpSpPr>
        <p:grpSpPr>
          <a:xfrm>
            <a:off x="286552" y="2231136"/>
            <a:ext cx="7101800" cy="4377660"/>
            <a:chOff x="2022856" y="2454821"/>
            <a:chExt cx="7195286" cy="4187533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5DFEB4C5-F38A-FA4E-974F-65247BEF5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091AD3-3163-1B4B-B7F9-58B870B1BCB7}"/>
                </a:ext>
              </a:extLst>
            </p:cNvPr>
            <p:cNvSpPr/>
            <p:nvPr/>
          </p:nvSpPr>
          <p:spPr>
            <a:xfrm>
              <a:off x="3917093" y="2879250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54C35E-05B7-7348-AA18-2FE18606DC31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79CD11-34AA-DC4D-A52C-96A2019690C0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EF99C5C-2C87-9D47-8CA5-6A6AEB07230C}"/>
              </a:ext>
            </a:extLst>
          </p:cNvPr>
          <p:cNvSpPr txBox="1"/>
          <p:nvPr/>
        </p:nvSpPr>
        <p:spPr>
          <a:xfrm>
            <a:off x="7808976" y="3523429"/>
            <a:ext cx="3380221" cy="95410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is precious. </a:t>
            </a:r>
          </a:p>
          <a:p>
            <a:r>
              <a:rPr lang="en-US" sz="2800" dirty="0">
                <a:solidFill>
                  <a:schemeClr val="bg1"/>
                </a:solidFill>
              </a:rPr>
              <a:t>Do not throw it away.</a:t>
            </a:r>
          </a:p>
        </p:txBody>
      </p:sp>
    </p:spTree>
    <p:extLst>
      <p:ext uri="{BB962C8B-B14F-4D97-AF65-F5344CB8AC3E}">
        <p14:creationId xmlns:p14="http://schemas.microsoft.com/office/powerpoint/2010/main" val="278501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Can we keep all the data?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CC90EB-4207-9E4E-BFCF-FE5D62DB6A07}"/>
              </a:ext>
            </a:extLst>
          </p:cNvPr>
          <p:cNvGrpSpPr/>
          <p:nvPr/>
        </p:nvGrpSpPr>
        <p:grpSpPr>
          <a:xfrm>
            <a:off x="286552" y="2231136"/>
            <a:ext cx="7101800" cy="4377660"/>
            <a:chOff x="2022856" y="2454821"/>
            <a:chExt cx="7195286" cy="4187533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5DFEB4C5-F38A-FA4E-974F-65247BEF5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091AD3-3163-1B4B-B7F9-58B870B1BCB7}"/>
                </a:ext>
              </a:extLst>
            </p:cNvPr>
            <p:cNvSpPr/>
            <p:nvPr/>
          </p:nvSpPr>
          <p:spPr>
            <a:xfrm>
              <a:off x="3917093" y="2879250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54C35E-05B7-7348-AA18-2FE18606DC31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79CD11-34AA-DC4D-A52C-96A2019690C0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B76EC3B-6294-5D42-9EC5-5BDF243C8CFF}"/>
              </a:ext>
            </a:extLst>
          </p:cNvPr>
          <p:cNvSpPr/>
          <p:nvPr/>
        </p:nvSpPr>
        <p:spPr>
          <a:xfrm>
            <a:off x="4523142" y="2073981"/>
            <a:ext cx="1895946" cy="4577466"/>
          </a:xfrm>
          <a:prstGeom prst="rect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EAB1C-BE67-5447-9C59-6F58EA8E5964}"/>
              </a:ext>
            </a:extLst>
          </p:cNvPr>
          <p:cNvSpPr txBox="1"/>
          <p:nvPr/>
        </p:nvSpPr>
        <p:spPr>
          <a:xfrm>
            <a:off x="7808977" y="3523429"/>
            <a:ext cx="3815966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Use other data point in the column to “guess” the “</a:t>
            </a:r>
            <a:r>
              <a:rPr lang="en-US" sz="2800" dirty="0">
                <a:solidFill>
                  <a:srgbClr val="C00000"/>
                </a:solidFill>
              </a:rPr>
              <a:t>missing part</a:t>
            </a:r>
            <a:r>
              <a:rPr lang="en-US" sz="28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6593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Idea: PURIFICATION BY IMPUTING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4D87E79-0FDF-1148-8F8B-A7DC98D76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012"/>
          <a:stretch/>
        </p:blipFill>
        <p:spPr>
          <a:xfrm>
            <a:off x="2222500" y="2331012"/>
            <a:ext cx="7947133" cy="3258905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3F78590-8ECD-CD40-9B2D-292D880C4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91" t="49593" r="26112" b="28012"/>
          <a:stretch/>
        </p:blipFill>
        <p:spPr>
          <a:xfrm>
            <a:off x="2760453" y="4676218"/>
            <a:ext cx="1207698" cy="101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4D8DDA-0561-154E-8861-45158CA3272C}"/>
              </a:ext>
            </a:extLst>
          </p:cNvPr>
          <p:cNvSpPr txBox="1"/>
          <p:nvPr/>
        </p:nvSpPr>
        <p:spPr>
          <a:xfrm>
            <a:off x="2129590" y="5660061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 with missing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C7CBD-45B7-E546-9DA0-45D41C3CD4E0}"/>
              </a:ext>
            </a:extLst>
          </p:cNvPr>
          <p:cNvSpPr txBox="1"/>
          <p:nvPr/>
        </p:nvSpPr>
        <p:spPr>
          <a:xfrm>
            <a:off x="6577264" y="5631673"/>
            <a:ext cx="280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number of data points</a:t>
            </a:r>
          </a:p>
        </p:txBody>
      </p:sp>
    </p:spTree>
    <p:extLst>
      <p:ext uri="{BB962C8B-B14F-4D97-AF65-F5344CB8AC3E}">
        <p14:creationId xmlns:p14="http://schemas.microsoft.com/office/powerpoint/2010/main" val="2023395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Idea: PURIFICATION BY IMPUTING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D6C424-3CD1-1B41-8C64-E5562CCD0005}"/>
              </a:ext>
            </a:extLst>
          </p:cNvPr>
          <p:cNvGrpSpPr/>
          <p:nvPr/>
        </p:nvGrpSpPr>
        <p:grpSpPr>
          <a:xfrm>
            <a:off x="581192" y="1993544"/>
            <a:ext cx="8236962" cy="4692178"/>
            <a:chOff x="2022856" y="2454821"/>
            <a:chExt cx="7195286" cy="4187533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6CE19413-F101-404F-95D4-EA896F5A9D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B49C56-0445-3A48-A69B-F8963E274133}"/>
                </a:ext>
              </a:extLst>
            </p:cNvPr>
            <p:cNvSpPr/>
            <p:nvPr/>
          </p:nvSpPr>
          <p:spPr>
            <a:xfrm>
              <a:off x="3732237" y="2879250"/>
              <a:ext cx="716194" cy="18546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false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A73141-A2B0-4040-A112-02DF2723BD27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true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BA503-F9EA-A04A-9422-D898E8018DE9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fair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3FCE5C9-B01F-1C42-B2F8-0CDD595737C9}"/>
              </a:ext>
            </a:extLst>
          </p:cNvPr>
          <p:cNvSpPr txBox="1"/>
          <p:nvPr/>
        </p:nvSpPr>
        <p:spPr>
          <a:xfrm>
            <a:off x="9170503" y="3523430"/>
            <a:ext cx="284921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Fill in each missing value with a calculated guess</a:t>
            </a:r>
          </a:p>
        </p:txBody>
      </p:sp>
    </p:spTree>
    <p:extLst>
      <p:ext uri="{BB962C8B-B14F-4D97-AF65-F5344CB8AC3E}">
        <p14:creationId xmlns:p14="http://schemas.microsoft.com/office/powerpoint/2010/main" val="201628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5F2BB9C-3A61-A94D-AB4F-C46AECDE3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72"/>
          <a:stretch/>
        </p:blipFill>
        <p:spPr>
          <a:xfrm>
            <a:off x="2497915" y="1896027"/>
            <a:ext cx="3902885" cy="40312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E91F0A-50B5-0945-B79D-A1F84D5F4199}"/>
              </a:ext>
            </a:extLst>
          </p:cNvPr>
          <p:cNvSpPr txBox="1"/>
          <p:nvPr/>
        </p:nvSpPr>
        <p:spPr>
          <a:xfrm>
            <a:off x="6893379" y="3542303"/>
            <a:ext cx="254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and y values are known</a:t>
            </a:r>
          </a:p>
        </p:txBody>
      </p:sp>
    </p:spTree>
    <p:extLst>
      <p:ext uri="{BB962C8B-B14F-4D97-AF65-F5344CB8AC3E}">
        <p14:creationId xmlns:p14="http://schemas.microsoft.com/office/powerpoint/2010/main" val="3108732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replace with the most common value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D6C424-3CD1-1B41-8C64-E5562CCD0005}"/>
              </a:ext>
            </a:extLst>
          </p:cNvPr>
          <p:cNvGrpSpPr/>
          <p:nvPr/>
        </p:nvGrpSpPr>
        <p:grpSpPr>
          <a:xfrm>
            <a:off x="581192" y="1993544"/>
            <a:ext cx="8236962" cy="4692178"/>
            <a:chOff x="2022856" y="2454821"/>
            <a:chExt cx="7195286" cy="4187533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6CE19413-F101-404F-95D4-EA896F5A9D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B49C56-0445-3A48-A69B-F8963E274133}"/>
                </a:ext>
              </a:extLst>
            </p:cNvPr>
            <p:cNvSpPr/>
            <p:nvPr/>
          </p:nvSpPr>
          <p:spPr>
            <a:xfrm>
              <a:off x="3732237" y="2879250"/>
              <a:ext cx="716194" cy="18546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false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A73141-A2B0-4040-A112-02DF2723BD27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BA503-F9EA-A04A-9422-D898E8018DE9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3FCE5C9-B01F-1C42-B2F8-0CDD595737C9}"/>
              </a:ext>
            </a:extLst>
          </p:cNvPr>
          <p:cNvSpPr txBox="1"/>
          <p:nvPr/>
        </p:nvSpPr>
        <p:spPr>
          <a:xfrm>
            <a:off x="9170503" y="3523430"/>
            <a:ext cx="284921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Fill in each missing value with a calculated guess</a:t>
            </a:r>
          </a:p>
        </p:txBody>
      </p:sp>
    </p:spTree>
    <p:extLst>
      <p:ext uri="{BB962C8B-B14F-4D97-AF65-F5344CB8AC3E}">
        <p14:creationId xmlns:p14="http://schemas.microsoft.com/office/powerpoint/2010/main" val="69475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(simple) rules for imputing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CE5C9-B01F-1C42-B2F8-0CDD595737C9}"/>
              </a:ext>
            </a:extLst>
          </p:cNvPr>
          <p:cNvSpPr txBox="1"/>
          <p:nvPr/>
        </p:nvSpPr>
        <p:spPr>
          <a:xfrm>
            <a:off x="897467" y="1993544"/>
            <a:ext cx="9373245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Impute each feature with missing values:</a:t>
            </a:r>
          </a:p>
          <a:p>
            <a:pPr algn="just"/>
            <a:endParaRPr lang="en-US" sz="2800" dirty="0"/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rgbClr val="C00000"/>
                </a:solidFill>
              </a:rPr>
              <a:t>Categorical features</a:t>
            </a:r>
            <a:r>
              <a:rPr lang="en-US" sz="2800" dirty="0"/>
              <a:t>: Most popular value of non-missing</a:t>
            </a:r>
          </a:p>
          <a:p>
            <a:pPr marL="514350" indent="-514350" algn="just">
              <a:buAutoNum type="arabicPeriod"/>
            </a:pPr>
            <a:endParaRPr lang="en-US" sz="2800" dirty="0"/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rgbClr val="C00000"/>
                </a:solidFill>
              </a:rPr>
              <a:t>Numerical features</a:t>
            </a:r>
            <a:r>
              <a:rPr lang="en-US" sz="2800" dirty="0"/>
              <a:t>: Average or median value of non-missing</a:t>
            </a:r>
          </a:p>
        </p:txBody>
      </p:sp>
    </p:spTree>
    <p:extLst>
      <p:ext uri="{BB962C8B-B14F-4D97-AF65-F5344CB8AC3E}">
        <p14:creationId xmlns:p14="http://schemas.microsoft.com/office/powerpoint/2010/main" val="27894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Missing value imputation: pros and cons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CE5C9-B01F-1C42-B2F8-0CDD595737C9}"/>
              </a:ext>
            </a:extLst>
          </p:cNvPr>
          <p:cNvSpPr txBox="1"/>
          <p:nvPr/>
        </p:nvSpPr>
        <p:spPr>
          <a:xfrm>
            <a:off x="897467" y="1993544"/>
            <a:ext cx="11029616" cy="48320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C00000"/>
                </a:solidFill>
              </a:rPr>
              <a:t>Pros </a:t>
            </a:r>
          </a:p>
          <a:p>
            <a:pPr algn="just"/>
            <a:r>
              <a:rPr lang="en-US" sz="2800" dirty="0"/>
              <a:t>• Easy to understand and implement </a:t>
            </a:r>
          </a:p>
          <a:p>
            <a:pPr algn="just"/>
            <a:r>
              <a:rPr lang="en-US" sz="2800" dirty="0"/>
              <a:t>• works for all machine learning models </a:t>
            </a:r>
          </a:p>
          <a:p>
            <a:pPr algn="just"/>
            <a:r>
              <a:rPr lang="en-US" sz="2800" dirty="0"/>
              <a:t>	(logistic regression, decision trees, …) </a:t>
            </a:r>
          </a:p>
          <a:p>
            <a:pPr algn="just"/>
            <a:r>
              <a:rPr lang="en-US" sz="2800" dirty="0"/>
              <a:t>• works for missing values in the prediction part</a:t>
            </a:r>
          </a:p>
          <a:p>
            <a:pPr algn="just"/>
            <a:r>
              <a:rPr lang="en-US" sz="2800" dirty="0"/>
              <a:t>	use the same imputation rules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>
                <a:solidFill>
                  <a:srgbClr val="C00000"/>
                </a:solidFill>
              </a:rPr>
              <a:t>Cons </a:t>
            </a:r>
          </a:p>
          <a:p>
            <a:pPr algn="just"/>
            <a:r>
              <a:rPr lang="en-US" sz="2800" dirty="0"/>
              <a:t>• May have systematic errors</a:t>
            </a:r>
          </a:p>
          <a:p>
            <a:pPr algn="just"/>
            <a:r>
              <a:rPr lang="en-US" sz="2800" dirty="0">
                <a:solidFill>
                  <a:srgbClr val="C00000"/>
                </a:solidFill>
              </a:rPr>
              <a:t> Example: </a:t>
            </a:r>
            <a:r>
              <a:rPr lang="en-US" sz="2800" dirty="0"/>
              <a:t>a feature is missing in the entire dataset in one place but is not missing in another dataset. </a:t>
            </a:r>
          </a:p>
        </p:txBody>
      </p:sp>
    </p:spTree>
    <p:extLst>
      <p:ext uri="{BB962C8B-B14F-4D97-AF65-F5344CB8AC3E}">
        <p14:creationId xmlns:p14="http://schemas.microsoft.com/office/powerpoint/2010/main" val="288892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C9FE-7605-8040-ABED-ACB5C66E7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A69F8-67B6-4947-9D2A-47CC458A3CAF}"/>
              </a:ext>
            </a:extLst>
          </p:cNvPr>
          <p:cNvSpPr txBox="1"/>
          <p:nvPr/>
        </p:nvSpPr>
        <p:spPr>
          <a:xfrm>
            <a:off x="617260" y="2495444"/>
            <a:ext cx="10812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Strategy 3:  Adapt learning algorithm to be robust to missing values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13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Handling missing data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886BC1D-AB0D-DD4A-B79C-0C42889E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30" y="2065413"/>
            <a:ext cx="8929370" cy="456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10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Handling missing data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886BC1D-AB0D-DD4A-B79C-0C42889E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" y="2211544"/>
            <a:ext cx="7721801" cy="3944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E91281-EBF2-434C-9B16-0D985E14136D}"/>
              </a:ext>
            </a:extLst>
          </p:cNvPr>
          <p:cNvSpPr txBox="1"/>
          <p:nvPr/>
        </p:nvSpPr>
        <p:spPr>
          <a:xfrm>
            <a:off x="7997391" y="3429000"/>
            <a:ext cx="361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decision node includes choice of response to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085302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split selection with missing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CE5C9-B01F-1C42-B2F8-0CDD595737C9}"/>
              </a:ext>
            </a:extLst>
          </p:cNvPr>
          <p:cNvSpPr txBox="1"/>
          <p:nvPr/>
        </p:nvSpPr>
        <p:spPr>
          <a:xfrm>
            <a:off x="897467" y="1993544"/>
            <a:ext cx="11029616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endParaRPr lang="en-US" sz="2800" dirty="0"/>
          </a:p>
          <a:p>
            <a:pPr algn="just"/>
            <a:r>
              <a:rPr lang="en-US" sz="2800" dirty="0">
                <a:solidFill>
                  <a:srgbClr val="C00000"/>
                </a:solidFill>
              </a:rPr>
              <a:t>Pros </a:t>
            </a:r>
          </a:p>
          <a:p>
            <a:pPr algn="just"/>
            <a:r>
              <a:rPr lang="en-US" sz="2800" dirty="0"/>
              <a:t>• works in both training and prediction parts </a:t>
            </a:r>
          </a:p>
          <a:p>
            <a:pPr algn="just"/>
            <a:r>
              <a:rPr lang="en-US" sz="2800" dirty="0"/>
              <a:t>• More accurate predictions </a:t>
            </a:r>
          </a:p>
          <a:p>
            <a:pPr algn="just"/>
            <a:endParaRPr lang="en-US" sz="2800" dirty="0">
              <a:solidFill>
                <a:srgbClr val="C00000"/>
              </a:solidFill>
            </a:endParaRPr>
          </a:p>
          <a:p>
            <a:pPr algn="just"/>
            <a:r>
              <a:rPr lang="en-US" sz="2800" dirty="0">
                <a:solidFill>
                  <a:srgbClr val="C00000"/>
                </a:solidFill>
              </a:rPr>
              <a:t>Cons </a:t>
            </a:r>
          </a:p>
          <a:p>
            <a:pPr algn="just"/>
            <a:r>
              <a:rPr lang="en-US" sz="2800" dirty="0"/>
              <a:t>• modify learning algorithms</a:t>
            </a:r>
          </a:p>
          <a:p>
            <a:pPr algn="just"/>
            <a:r>
              <a:rPr lang="en-US" sz="2800" dirty="0"/>
              <a:t>	(simple for decision trees)</a:t>
            </a:r>
          </a:p>
        </p:txBody>
      </p:sp>
    </p:spTree>
    <p:extLst>
      <p:ext uri="{BB962C8B-B14F-4D97-AF65-F5344CB8AC3E}">
        <p14:creationId xmlns:p14="http://schemas.microsoft.com/office/powerpoint/2010/main" val="356705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C9FE-7605-8040-ABED-ACB5C66E7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handling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14454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can do now…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CE5C9-B01F-1C42-B2F8-0CDD595737C9}"/>
              </a:ext>
            </a:extLst>
          </p:cNvPr>
          <p:cNvSpPr txBox="1"/>
          <p:nvPr/>
        </p:nvSpPr>
        <p:spPr>
          <a:xfrm>
            <a:off x="897467" y="2535411"/>
            <a:ext cx="11029616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C00000"/>
                </a:solidFill>
              </a:rPr>
              <a:t>Describe common ways to handling missing data: </a:t>
            </a:r>
          </a:p>
          <a:p>
            <a:pPr algn="just"/>
            <a:endParaRPr lang="en-US" sz="1000" dirty="0">
              <a:solidFill>
                <a:srgbClr val="C00000"/>
              </a:solidFill>
            </a:endParaRPr>
          </a:p>
          <a:p>
            <a:pPr marL="514350" indent="-514350" algn="just">
              <a:buAutoNum type="arabicPeriod"/>
            </a:pPr>
            <a:r>
              <a:rPr lang="en-US" sz="2800" dirty="0"/>
              <a:t>Skip all data points (rows) with any missing values </a:t>
            </a:r>
          </a:p>
          <a:p>
            <a:pPr marL="514350" indent="-514350" algn="just">
              <a:buAutoNum type="arabicPeriod"/>
            </a:pPr>
            <a:r>
              <a:rPr lang="en-US" sz="2800" dirty="0"/>
              <a:t>Skip features (columns) with many missing values </a:t>
            </a:r>
          </a:p>
          <a:p>
            <a:pPr marL="514350" indent="-514350" algn="just">
              <a:buAutoNum type="arabicPeriod"/>
            </a:pPr>
            <a:r>
              <a:rPr lang="en-US" sz="2800" dirty="0"/>
              <a:t>Impute missing values</a:t>
            </a:r>
          </a:p>
          <a:p>
            <a:pPr marL="514350" indent="-514350" algn="just">
              <a:buAutoNum type="arabicPeriod"/>
            </a:pPr>
            <a:r>
              <a:rPr lang="en-US" sz="2800" dirty="0"/>
              <a:t>Modify learning algorithm (decision </a:t>
            </a:r>
            <a:r>
              <a:rPr lang="en-US" sz="2800"/>
              <a:t>trees)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DDD5C9-D4BA-F544-B80F-D415E0C9646E}"/>
                  </a:ext>
                </a:extLst>
              </p14:cNvPr>
              <p14:cNvContentPartPr/>
              <p14:nvPr/>
            </p14:nvContentPartPr>
            <p14:xfrm>
              <a:off x="1697040" y="38900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DDD5C9-D4BA-F544-B80F-D415E0C964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9040" y="3782080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482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AB7ADA3B-C9BC-694C-B22C-4048D2E3B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3200"/>
              <a:t>Data Preprocessing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28BE9476-2970-B44D-8843-CD5E2DB0F49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74394" y="1999927"/>
            <a:ext cx="8843211" cy="4321335"/>
          </a:xfrm>
        </p:spPr>
        <p:txBody>
          <a:bodyPr vert="horz" lIns="92075" tIns="46038" rIns="92075" bIns="46038" rtlCol="0" anchor="ctr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2400" dirty="0"/>
              <a:t>Data Cleaning (missing values)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400" dirty="0"/>
              <a:t>Data Preprocessing: An Overview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en-US" dirty="0"/>
              <a:t>Data Quality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en-US" dirty="0"/>
              <a:t>Major Tasks in Data Preprocessing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400" dirty="0"/>
              <a:t>Data Integration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400" dirty="0"/>
              <a:t>Data Reduction (PCA)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161B4E16-F5D9-7F47-93B5-5F8C6B1F4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329"/>
          <a:stretch/>
        </p:blipFill>
        <p:spPr>
          <a:xfrm>
            <a:off x="1917331" y="1953596"/>
            <a:ext cx="4937760" cy="47052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D41A86-B7CB-1D4C-8FD8-00F249D50491}"/>
              </a:ext>
            </a:extLst>
          </p:cNvPr>
          <p:cNvSpPr txBox="1"/>
          <p:nvPr/>
        </p:nvSpPr>
        <p:spPr>
          <a:xfrm>
            <a:off x="7536317" y="4121557"/>
            <a:ext cx="17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Unknown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8A163B-DD55-B14E-8C25-D172E42D1D97}"/>
              </a:ext>
            </a:extLst>
          </p:cNvPr>
          <p:cNvSpPr/>
          <p:nvPr/>
        </p:nvSpPr>
        <p:spPr>
          <a:xfrm>
            <a:off x="2368818" y="3250408"/>
            <a:ext cx="4583376" cy="442912"/>
          </a:xfrm>
          <a:prstGeom prst="rect">
            <a:avLst/>
          </a:prstGeom>
          <a:noFill/>
          <a:ln w="50800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F55699-855C-F841-918A-301963A99B6F}"/>
              </a:ext>
            </a:extLst>
          </p:cNvPr>
          <p:cNvSpPr/>
          <p:nvPr/>
        </p:nvSpPr>
        <p:spPr>
          <a:xfrm>
            <a:off x="2368818" y="5934388"/>
            <a:ext cx="4583376" cy="442912"/>
          </a:xfrm>
          <a:prstGeom prst="rect">
            <a:avLst/>
          </a:prstGeom>
          <a:noFill/>
          <a:ln w="50800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3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D6D3402-11E6-5047-AB71-E6143B473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4927" y="92075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Data Quality: Why Preprocess the Data?</a:t>
            </a:r>
            <a:endParaRPr lang="en-US" altLang="en-US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8C4E57B-3100-744E-9195-75706B7EE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6295" y="1606550"/>
            <a:ext cx="8382000" cy="49466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Measures for data quality: A multidimensional view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/>
              <a:t>Accuracy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/>
              <a:t>Completeness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/>
              <a:t>Consistency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/>
              <a:t>Timeliness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/>
              <a:t>Believability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/>
              <a:t>Interpretability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793353B-9574-EE4C-8A9D-53FCE67E0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6642" y="858253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Major Tasks in Data Preprocessing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5AE6F8E-EC89-ED4F-981B-F9DDB1858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1250" y="1752600"/>
            <a:ext cx="83058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Data cleaning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Fill in missing values, smooth noisy data, identify or remove outliers, and resolve inconsistencies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Data integration (data engineer)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Integration of multiple databases (</a:t>
            </a:r>
            <a:r>
              <a:rPr lang="en-US" altLang="en-US" sz="2000" dirty="0" err="1"/>
              <a:t>sql</a:t>
            </a:r>
            <a:r>
              <a:rPr lang="en-US" altLang="en-US" sz="2000" dirty="0"/>
              <a:t>), data cubes, or files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Data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Dimensionality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Numerosity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Data compression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CF1E292-E108-ED47-8ACF-403E0C621C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40832" y="782053"/>
            <a:ext cx="56388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Noisy Data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958D4CA-A1DD-504A-90A3-ACE229F3A0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868905"/>
            <a:ext cx="8373980" cy="460809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chemeClr val="accent2"/>
                </a:solidFill>
              </a:rPr>
              <a:t>Noise</a:t>
            </a:r>
            <a:r>
              <a:rPr lang="en-US" altLang="en-US" sz="2400" dirty="0"/>
              <a:t>: random error or variance</a:t>
            </a:r>
          </a:p>
          <a:p>
            <a:pPr eaLnBrk="1" hangingPunct="1"/>
            <a:r>
              <a:rPr lang="en-US" altLang="en-US" sz="2400" dirty="0">
                <a:solidFill>
                  <a:schemeClr val="accent2"/>
                </a:solidFill>
              </a:rPr>
              <a:t>Incorrect attribute values </a:t>
            </a:r>
            <a:r>
              <a:rPr lang="en-US" altLang="en-US" sz="2400" dirty="0"/>
              <a:t>may be due to</a:t>
            </a:r>
          </a:p>
          <a:p>
            <a:pPr lvl="1" eaLnBrk="1" hangingPunct="1"/>
            <a:r>
              <a:rPr lang="en-US" altLang="en-US" sz="2400" dirty="0"/>
              <a:t>data collection instrument failures</a:t>
            </a:r>
          </a:p>
          <a:p>
            <a:pPr lvl="1" eaLnBrk="1" hangingPunct="1"/>
            <a:r>
              <a:rPr lang="en-US" altLang="en-US" sz="2400" dirty="0"/>
              <a:t>data transmission problems</a:t>
            </a:r>
          </a:p>
          <a:p>
            <a:pPr lvl="1" eaLnBrk="1" hangingPunct="1"/>
            <a:r>
              <a:rPr lang="en-US" altLang="en-US" sz="2400" dirty="0"/>
              <a:t>technology limitations</a:t>
            </a:r>
          </a:p>
          <a:p>
            <a:pPr eaLnBrk="1" hangingPunct="1"/>
            <a:r>
              <a:rPr lang="en-US" altLang="en-US" sz="2400" dirty="0">
                <a:solidFill>
                  <a:schemeClr val="accent2"/>
                </a:solidFill>
              </a:rPr>
              <a:t>Other data problems </a:t>
            </a:r>
            <a:r>
              <a:rPr lang="en-US" altLang="en-US" sz="2400" dirty="0"/>
              <a:t>which require data cleaning</a:t>
            </a:r>
          </a:p>
          <a:p>
            <a:pPr lvl="1" eaLnBrk="1" hangingPunct="1"/>
            <a:r>
              <a:rPr lang="en-US" altLang="en-US" sz="2400" dirty="0"/>
              <a:t>Duplicate, incomplete, inconsistent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97D2835-D865-D842-9CE0-44E999FD0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7620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Handle Noisy Data?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E92CE72-7FFB-7A4D-AABB-880481746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9250" y="2153652"/>
            <a:ext cx="7621003" cy="370572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Binning </a:t>
            </a:r>
          </a:p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Regression – supervised learning </a:t>
            </a:r>
          </a:p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Clustering (unsupervised learning)</a:t>
            </a:r>
          </a:p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Combined computer and human inspection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97D2835-D865-D842-9CE0-44E999FD0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7620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Handle Noisy Data?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E92CE72-7FFB-7A4D-AABB-880481746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4713" y="1973684"/>
            <a:ext cx="8591550" cy="398245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Binning (numerical – data engineer)</a:t>
            </a:r>
          </a:p>
          <a:p>
            <a:pPr lvl="1" eaLnBrk="1" hangingPunct="1"/>
            <a:r>
              <a:rPr lang="en-US" altLang="en-US" sz="2400" dirty="0"/>
              <a:t>first sort data </a:t>
            </a:r>
          </a:p>
          <a:p>
            <a:pPr lvl="1" eaLnBrk="1" hangingPunct="1"/>
            <a:r>
              <a:rPr lang="en-US" altLang="en-US" sz="2400" dirty="0"/>
              <a:t>partition sorted data into (equal-frequency) bins</a:t>
            </a:r>
          </a:p>
          <a:p>
            <a:pPr lvl="1" eaLnBrk="1" hangingPunct="1"/>
            <a:r>
              <a:rPr lang="en-US" altLang="en-US" sz="2400" dirty="0"/>
              <a:t>smooth </a:t>
            </a:r>
            <a:r>
              <a:rPr lang="en-US" altLang="en-US" sz="2400" dirty="0">
                <a:solidFill>
                  <a:schemeClr val="accent2"/>
                </a:solidFill>
              </a:rPr>
              <a:t>by bin </a:t>
            </a:r>
            <a:r>
              <a:rPr lang="en-US" altLang="en-US" sz="2400" i="1" dirty="0">
                <a:solidFill>
                  <a:schemeClr val="accent2"/>
                </a:solidFill>
              </a:rPr>
              <a:t>means</a:t>
            </a:r>
            <a:r>
              <a:rPr lang="en-US" altLang="en-US" sz="2400" dirty="0">
                <a:solidFill>
                  <a:schemeClr val="accent2"/>
                </a:solidFill>
              </a:rPr>
              <a:t>, </a:t>
            </a:r>
            <a:r>
              <a:rPr lang="en-US" altLang="en-US" sz="2400" i="1" dirty="0">
                <a:solidFill>
                  <a:schemeClr val="accent2"/>
                </a:solidFill>
              </a:rPr>
              <a:t>median</a:t>
            </a:r>
            <a:r>
              <a:rPr lang="en-US" altLang="en-US" sz="2400" dirty="0">
                <a:solidFill>
                  <a:schemeClr val="accent2"/>
                </a:solidFill>
              </a:rPr>
              <a:t>, or </a:t>
            </a:r>
            <a:r>
              <a:rPr lang="en-US" altLang="en-US" sz="2400" i="1" dirty="0">
                <a:solidFill>
                  <a:schemeClr val="accent2"/>
                </a:solidFill>
              </a:rPr>
              <a:t>boundaries</a:t>
            </a:r>
            <a:r>
              <a:rPr lang="en-US" altLang="en-US" sz="2400" dirty="0">
                <a:solidFill>
                  <a:schemeClr val="accent2"/>
                </a:solidFill>
              </a:rPr>
              <a:t> (</a:t>
            </a:r>
            <a:r>
              <a:rPr lang="en-US" altLang="en-US" sz="2400" dirty="0" err="1">
                <a:solidFill>
                  <a:schemeClr val="accent2"/>
                </a:solidFill>
              </a:rPr>
              <a:t>e.g</a:t>
            </a:r>
            <a:r>
              <a:rPr lang="en-US" altLang="en-US" sz="2400" dirty="0">
                <a:solidFill>
                  <a:schemeClr val="accent2"/>
                </a:solidFill>
              </a:rPr>
              <a:t>, clean jitters)</a:t>
            </a:r>
          </a:p>
        </p:txBody>
      </p:sp>
    </p:spTree>
    <p:extLst>
      <p:ext uri="{BB962C8B-B14F-4D97-AF65-F5344CB8AC3E}">
        <p14:creationId xmlns:p14="http://schemas.microsoft.com/office/powerpoint/2010/main" val="1701536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97D2835-D865-D842-9CE0-44E999FD0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7620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Handle Noisy Data?</a:t>
            </a:r>
          </a:p>
        </p:txBody>
      </p:sp>
      <p:pic>
        <p:nvPicPr>
          <p:cNvPr id="54276" name="Picture 4">
            <a:extLst>
              <a:ext uri="{FF2B5EF4-FFF2-40B4-BE49-F238E27FC236}">
                <a16:creationId xmlns:a16="http://schemas.microsoft.com/office/drawing/2014/main" id="{029B8B5A-C4D6-E44D-9744-81015DED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85" y="2157620"/>
            <a:ext cx="8919715" cy="39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451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061">
            <a:extLst>
              <a:ext uri="{FF2B5EF4-FFF2-40B4-BE49-F238E27FC236}">
                <a16:creationId xmlns:a16="http://schemas.microsoft.com/office/drawing/2014/main" id="{961A3ED5-5467-8040-9981-0E1BA35191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13008D-A49D-3141-A2BE-857F969DDFC6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97D2835-D865-D842-9CE0-44E999FD0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7620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Handle Noisy Data?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E92CE72-7FFB-7A4D-AABB-880481746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3307" y="1371600"/>
            <a:ext cx="7795043" cy="190879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chemeClr val="accent2"/>
                </a:solidFill>
              </a:rPr>
              <a:t>Regression</a:t>
            </a:r>
          </a:p>
          <a:p>
            <a:pPr eaLnBrk="1" hangingPunct="1"/>
            <a:r>
              <a:rPr lang="en-US" altLang="en-US" sz="2200" dirty="0"/>
              <a:t>smooth by fitting the data into regression functions</a:t>
            </a:r>
          </a:p>
        </p:txBody>
      </p:sp>
      <p:pic>
        <p:nvPicPr>
          <p:cNvPr id="48130" name="Picture 2">
            <a:extLst>
              <a:ext uri="{FF2B5EF4-FFF2-40B4-BE49-F238E27FC236}">
                <a16:creationId xmlns:a16="http://schemas.microsoft.com/office/drawing/2014/main" id="{81F40E2F-3B77-2F45-BCCF-163CFD2CC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" t="5474" r="3758" b="5641"/>
          <a:stretch/>
        </p:blipFill>
        <p:spPr bwMode="auto">
          <a:xfrm>
            <a:off x="3258868" y="2892029"/>
            <a:ext cx="4953480" cy="396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21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97D2835-D865-D842-9CE0-44E999FD0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7620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Handle Noisy Data?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E92CE72-7FFB-7A4D-AABB-880481746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4825" y="2536884"/>
            <a:ext cx="5430149" cy="178423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chemeClr val="accent2"/>
                </a:solidFill>
              </a:rPr>
              <a:t>Clustering (unsupervised learning)</a:t>
            </a:r>
          </a:p>
          <a:p>
            <a:pPr lvl="1" eaLnBrk="1" hangingPunct="1"/>
            <a:r>
              <a:rPr lang="en-US" altLang="en-US" sz="2400" dirty="0"/>
              <a:t>detect and remove outliers</a:t>
            </a:r>
          </a:p>
        </p:txBody>
      </p:sp>
      <p:pic>
        <p:nvPicPr>
          <p:cNvPr id="56322" name="Picture 2" descr="Machine Learning | Outlier - GeeksforGeeks">
            <a:extLst>
              <a:ext uri="{FF2B5EF4-FFF2-40B4-BE49-F238E27FC236}">
                <a16:creationId xmlns:a16="http://schemas.microsoft.com/office/drawing/2014/main" id="{8D846CD2-CDA1-2B4A-A501-35CCB7CB0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02894"/>
            <a:ext cx="4514491" cy="46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465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061">
            <a:extLst>
              <a:ext uri="{FF2B5EF4-FFF2-40B4-BE49-F238E27FC236}">
                <a16:creationId xmlns:a16="http://schemas.microsoft.com/office/drawing/2014/main" id="{961A3ED5-5467-8040-9981-0E1BA35191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13008D-A49D-3141-A2BE-857F969DDFC6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97D2835-D865-D842-9CE0-44E999FD0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7620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Handle Noisy Data?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E92CE72-7FFB-7A4D-AABB-880481746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378" y="1733909"/>
            <a:ext cx="10854548" cy="209621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Combined computer and human inspection</a:t>
            </a:r>
          </a:p>
          <a:p>
            <a:pPr eaLnBrk="1" hangingPunct="1"/>
            <a:r>
              <a:rPr lang="en-US" altLang="en-US" sz="1900" dirty="0">
                <a:solidFill>
                  <a:schemeClr val="accent2"/>
                </a:solidFill>
              </a:rPr>
              <a:t>(human in the loop </a:t>
            </a:r>
            <a:r>
              <a:rPr lang="en-US" altLang="en-US" sz="1900" dirty="0">
                <a:solidFill>
                  <a:schemeClr val="accent2"/>
                </a:solidFill>
                <a:sym typeface="Wingdings" pitchFamily="2" charset="2"/>
              </a:rPr>
              <a:t> combine domain experts’ perspectives</a:t>
            </a:r>
            <a:r>
              <a:rPr lang="en-US" altLang="en-US" sz="1900" dirty="0">
                <a:solidFill>
                  <a:schemeClr val="accent2"/>
                </a:solidFill>
              </a:rPr>
              <a:t>)</a:t>
            </a:r>
          </a:p>
          <a:p>
            <a:pPr lvl="1" eaLnBrk="1" hangingPunct="1"/>
            <a:r>
              <a:rPr lang="en-US" altLang="en-US" sz="2400" dirty="0"/>
              <a:t>detect suspicious values and check by human (e.g., deal with possible outliers)</a:t>
            </a:r>
          </a:p>
        </p:txBody>
      </p:sp>
      <p:pic>
        <p:nvPicPr>
          <p:cNvPr id="50178" name="Picture 2" descr="Outlier Detection with Isolation Forest | by Eryk Lewinson | Towards Data  Science">
            <a:extLst>
              <a:ext uri="{FF2B5EF4-FFF2-40B4-BE49-F238E27FC236}">
                <a16:creationId xmlns:a16="http://schemas.microsoft.com/office/drawing/2014/main" id="{0999C166-3E94-204B-94D0-DBA889DAE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63" b="3415"/>
          <a:stretch/>
        </p:blipFill>
        <p:spPr bwMode="auto">
          <a:xfrm>
            <a:off x="3169937" y="3489595"/>
            <a:ext cx="4855833" cy="336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65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Impact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96D15-97DE-E54C-A6B3-611157DC7C04}"/>
              </a:ext>
            </a:extLst>
          </p:cNvPr>
          <p:cNvSpPr txBox="1"/>
          <p:nvPr/>
        </p:nvSpPr>
        <p:spPr>
          <a:xfrm>
            <a:off x="581192" y="2039816"/>
            <a:ext cx="82673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Missing values impact both training and prediction</a:t>
            </a:r>
          </a:p>
          <a:p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Training data</a:t>
            </a:r>
            <a:r>
              <a:rPr lang="en-US" sz="2800" dirty="0"/>
              <a:t>: unknown values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Prediction</a:t>
            </a:r>
            <a:r>
              <a:rPr lang="en-US" sz="2800" dirty="0"/>
              <a:t>:  input for prediction has unknown values</a:t>
            </a:r>
          </a:p>
        </p:txBody>
      </p:sp>
    </p:spTree>
    <p:extLst>
      <p:ext uri="{BB962C8B-B14F-4D97-AF65-F5344CB8AC3E}">
        <p14:creationId xmlns:p14="http://schemas.microsoft.com/office/powerpoint/2010/main" val="364185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Impact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F461F-48CD-7A48-8816-8F3DD4ABC28C}"/>
              </a:ext>
            </a:extLst>
          </p:cNvPr>
          <p:cNvSpPr txBox="1"/>
          <p:nvPr/>
        </p:nvSpPr>
        <p:spPr>
          <a:xfrm>
            <a:off x="581192" y="1931601"/>
            <a:ext cx="4767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Training data</a:t>
            </a:r>
            <a:r>
              <a:rPr lang="en-US" sz="2800" dirty="0"/>
              <a:t>: “unknown” values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3582FA-CE16-9541-A0B7-C412CFEA5B18}"/>
              </a:ext>
            </a:extLst>
          </p:cNvPr>
          <p:cNvGrpSpPr/>
          <p:nvPr/>
        </p:nvGrpSpPr>
        <p:grpSpPr>
          <a:xfrm>
            <a:off x="2022856" y="2454821"/>
            <a:ext cx="7195286" cy="4187533"/>
            <a:chOff x="2022856" y="2454821"/>
            <a:chExt cx="7195286" cy="4187533"/>
          </a:xfrm>
        </p:grpSpPr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EDDF32FB-3A17-4D4C-ACC2-8D0C42549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633866-DAE2-8746-95AC-06A9D49951F3}"/>
                </a:ext>
              </a:extLst>
            </p:cNvPr>
            <p:cNvSpPr/>
            <p:nvPr/>
          </p:nvSpPr>
          <p:spPr>
            <a:xfrm>
              <a:off x="3917093" y="2879250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B41044-A6E5-634B-9055-59DA341B0AB3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ACC47A-FE0A-7842-A519-0F6833E37E7C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65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FDD31411-4E78-C444-ABCC-8CC2B6B7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2682" y="3201450"/>
            <a:ext cx="8208963" cy="93662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Impact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F461F-48CD-7A48-8816-8F3DD4ABC28C}"/>
              </a:ext>
            </a:extLst>
          </p:cNvPr>
          <p:cNvSpPr txBox="1"/>
          <p:nvPr/>
        </p:nvSpPr>
        <p:spPr>
          <a:xfrm>
            <a:off x="581192" y="1931601"/>
            <a:ext cx="8678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Prediction</a:t>
            </a:r>
            <a:r>
              <a:rPr lang="en-US" sz="2800" dirty="0"/>
              <a:t>: input at prediction time with “unknown” values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41044-A6E5-634B-9055-59DA341B0AB3}"/>
              </a:ext>
            </a:extLst>
          </p:cNvPr>
          <p:cNvSpPr/>
          <p:nvPr/>
        </p:nvSpPr>
        <p:spPr>
          <a:xfrm>
            <a:off x="4920649" y="3710617"/>
            <a:ext cx="751102" cy="3300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C9FE-7605-8040-ABED-ACB5C66E7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A69F8-67B6-4947-9D2A-47CC458A3CAF}"/>
              </a:ext>
            </a:extLst>
          </p:cNvPr>
          <p:cNvSpPr txBox="1"/>
          <p:nvPr/>
        </p:nvSpPr>
        <p:spPr>
          <a:xfrm>
            <a:off x="617260" y="2495444"/>
            <a:ext cx="6208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Strategy 1: Purification by skipping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Purification by skipping / removing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516801-86A1-554B-A9F0-2A738D4E5F5D}"/>
              </a:ext>
            </a:extLst>
          </p:cNvPr>
          <p:cNvGrpSpPr/>
          <p:nvPr/>
        </p:nvGrpSpPr>
        <p:grpSpPr>
          <a:xfrm>
            <a:off x="1292392" y="1971040"/>
            <a:ext cx="8075128" cy="4710908"/>
            <a:chOff x="2022856" y="2454821"/>
            <a:chExt cx="7195286" cy="4187533"/>
          </a:xfrm>
        </p:grpSpPr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C04A9649-DA33-5143-85DF-D8BE129A2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555BCB-1365-334E-AFEC-7F1B405C0B55}"/>
                </a:ext>
              </a:extLst>
            </p:cNvPr>
            <p:cNvSpPr/>
            <p:nvPr/>
          </p:nvSpPr>
          <p:spPr>
            <a:xfrm>
              <a:off x="3917093" y="2879250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E7F42D-495A-DD44-802C-F68F21F6791E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3C02C7-F35B-A04A-815E-0F640F3C7358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A63624-2D12-6D4D-B16E-371C5E726431}"/>
              </a:ext>
            </a:extLst>
          </p:cNvPr>
          <p:cNvCxnSpPr/>
          <p:nvPr/>
        </p:nvCxnSpPr>
        <p:spPr>
          <a:xfrm>
            <a:off x="1706880" y="2529796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7CAF6B-EDB3-4A42-B0CD-2D63F8DD6863}"/>
              </a:ext>
            </a:extLst>
          </p:cNvPr>
          <p:cNvCxnSpPr/>
          <p:nvPr/>
        </p:nvCxnSpPr>
        <p:spPr>
          <a:xfrm>
            <a:off x="1544320" y="4529399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FD5EAE-56F4-E549-9EB4-69A1C1184719}"/>
              </a:ext>
            </a:extLst>
          </p:cNvPr>
          <p:cNvCxnSpPr/>
          <p:nvPr/>
        </p:nvCxnSpPr>
        <p:spPr>
          <a:xfrm>
            <a:off x="1706880" y="6487721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72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Purification by skipping / removing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6FD89D2-88BE-174E-8B17-9990A5248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723"/>
          <a:stretch/>
        </p:blipFill>
        <p:spPr>
          <a:xfrm>
            <a:off x="1866265" y="2049274"/>
            <a:ext cx="8459470" cy="3277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0D8691-274C-9949-9338-C6D728ED8099}"/>
              </a:ext>
            </a:extLst>
          </p:cNvPr>
          <p:cNvSpPr txBox="1"/>
          <p:nvPr/>
        </p:nvSpPr>
        <p:spPr>
          <a:xfrm>
            <a:off x="2129590" y="5660061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 with missing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DB4D-2BF0-B240-B6F9-F30B7BE73158}"/>
              </a:ext>
            </a:extLst>
          </p:cNvPr>
          <p:cNvSpPr txBox="1"/>
          <p:nvPr/>
        </p:nvSpPr>
        <p:spPr>
          <a:xfrm>
            <a:off x="6577264" y="5631673"/>
            <a:ext cx="316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without any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7905465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2732</TotalTime>
  <Words>824</Words>
  <Application>Microsoft Macintosh PowerPoint</Application>
  <PresentationFormat>Widescreen</PresentationFormat>
  <Paragraphs>162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Gill Sans MT</vt:lpstr>
      <vt:lpstr>Tahoma</vt:lpstr>
      <vt:lpstr>Times New Roman</vt:lpstr>
      <vt:lpstr>Wingdings 2</vt:lpstr>
      <vt:lpstr>Dividend</vt:lpstr>
      <vt:lpstr>Sensor data</vt:lpstr>
      <vt:lpstr>Data</vt:lpstr>
      <vt:lpstr>Missing values</vt:lpstr>
      <vt:lpstr>Missing values Impact</vt:lpstr>
      <vt:lpstr>Missing values Impact</vt:lpstr>
      <vt:lpstr>Missing values Impact</vt:lpstr>
      <vt:lpstr>Handling missing values</vt:lpstr>
      <vt:lpstr>Purification by skipping / removing</vt:lpstr>
      <vt:lpstr>Purification by skipping / removing</vt:lpstr>
      <vt:lpstr>The challenge with skipping / revoming</vt:lpstr>
      <vt:lpstr>The challenge with skipping / revoming</vt:lpstr>
      <vt:lpstr>The challenge with skipping / removing</vt:lpstr>
      <vt:lpstr>The challenge with skipping / removing</vt:lpstr>
      <vt:lpstr>skipping / removing missing values: pros and cons</vt:lpstr>
      <vt:lpstr>Handling missing values</vt:lpstr>
      <vt:lpstr>Main drawback of skipping method</vt:lpstr>
      <vt:lpstr>Can we keep all the data? </vt:lpstr>
      <vt:lpstr>Idea: PURIFICATION BY IMPUTING</vt:lpstr>
      <vt:lpstr>Idea: PURIFICATION BY IMPUTING</vt:lpstr>
      <vt:lpstr>Example: replace with the most common value</vt:lpstr>
      <vt:lpstr>Common (simple) rules for imputing</vt:lpstr>
      <vt:lpstr>Missing value imputation: pros and cons</vt:lpstr>
      <vt:lpstr>Handling missing values</vt:lpstr>
      <vt:lpstr>Handling missing data</vt:lpstr>
      <vt:lpstr>Handling missing data</vt:lpstr>
      <vt:lpstr>Feature split selection with missing data</vt:lpstr>
      <vt:lpstr>Summary of handling missing values</vt:lpstr>
      <vt:lpstr>What you can do now…</vt:lpstr>
      <vt:lpstr>Data Preprocessing</vt:lpstr>
      <vt:lpstr>Data Quality: Why Preprocess the Data?</vt:lpstr>
      <vt:lpstr>Major Tasks in Data Preprocessing</vt:lpstr>
      <vt:lpstr>Noisy Data</vt:lpstr>
      <vt:lpstr>How to Handle Noisy Data?</vt:lpstr>
      <vt:lpstr>How to Handle Noisy Data?</vt:lpstr>
      <vt:lpstr>How to Handle Noisy Data?</vt:lpstr>
      <vt:lpstr>How to Handle Noisy Data?</vt:lpstr>
      <vt:lpstr>How to Handle Noisy Data?</vt:lpstr>
      <vt:lpstr>How to Handle Noisy Data?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120</cp:revision>
  <dcterms:created xsi:type="dcterms:W3CDTF">2021-02-09T23:47:41Z</dcterms:created>
  <dcterms:modified xsi:type="dcterms:W3CDTF">2021-03-22T17:05:01Z</dcterms:modified>
</cp:coreProperties>
</file>