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2" autoAdjust="0"/>
    <p:restoredTop sz="94268" autoAdjust="0"/>
  </p:normalViewPr>
  <p:slideViewPr>
    <p:cSldViewPr>
      <p:cViewPr>
        <p:scale>
          <a:sx n="75" d="100"/>
          <a:sy n="75" d="100"/>
        </p:scale>
        <p:origin x="132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4678363"/>
          </a:xfrm>
        </p:spPr>
        <p:txBody>
          <a:bodyPr/>
          <a:lstStyle/>
          <a:p>
            <a:r>
              <a:rPr lang="en-US" sz="2200" dirty="0"/>
              <a:t>Data is often organized along more than one </a:t>
            </a:r>
            <a:r>
              <a:rPr lang="en-US" sz="2200" i="1" dirty="0"/>
              <a:t>dimension</a:t>
            </a:r>
            <a:endParaRPr lang="en-US" sz="2200" dirty="0"/>
          </a:p>
          <a:p>
            <a:pPr lvl="1"/>
            <a:r>
              <a:rPr lang="en-US" sz="2200" dirty="0"/>
              <a:t>This is why spreadsheets are so useful</a:t>
            </a:r>
          </a:p>
          <a:p>
            <a:pPr lvl="1"/>
            <a:r>
              <a:rPr lang="en-US" sz="2200" dirty="0"/>
              <a:t>Rows represent entities</a:t>
            </a:r>
          </a:p>
          <a:p>
            <a:pPr lvl="1"/>
            <a:r>
              <a:rPr lang="en-US" sz="2200" dirty="0"/>
              <a:t>Columns represent information</a:t>
            </a:r>
          </a:p>
          <a:p>
            <a:r>
              <a:rPr lang="en-US" sz="2200" dirty="0"/>
              <a:t>How would you represent this data in a C++ program?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74927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C8FA26-7853-C14E-A9B2-69397A97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60190"/>
              </p:ext>
            </p:extLst>
          </p:nvPr>
        </p:nvGraphicFramePr>
        <p:xfrm>
          <a:off x="247921" y="5257717"/>
          <a:ext cx="4825680" cy="42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36">
                  <a:extLst>
                    <a:ext uri="{9D8B030D-6E8A-4147-A177-3AD203B41FA5}">
                      <a16:colId xmlns:a16="http://schemas.microsoft.com/office/drawing/2014/main" val="3697168511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436772746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3572252492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932491837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2937434307"/>
                    </a:ext>
                  </a:extLst>
                </a:gridCol>
              </a:tblGrid>
              <a:tr h="423936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Pedro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43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54455D-036B-4C42-B6B8-280B1C8283C7}"/>
              </a:ext>
            </a:extLst>
          </p:cNvPr>
          <p:cNvSpPr txBox="1"/>
          <p:nvPr/>
        </p:nvSpPr>
        <p:spPr>
          <a:xfrm>
            <a:off x="184873" y="6093267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name_array</a:t>
            </a:r>
            <a:r>
              <a:rPr lang="en-US" dirty="0"/>
              <a:t>[1] </a:t>
            </a:r>
            <a:r>
              <a:rPr lang="en-US" dirty="0">
                <a:sym typeface="Wingdings" pitchFamily="2" charset="2"/>
              </a:rPr>
              <a:t> John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2B0FA3-9851-1C40-8E15-85602D534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40908"/>
              </p:ext>
            </p:extLst>
          </p:nvPr>
        </p:nvGraphicFramePr>
        <p:xfrm>
          <a:off x="247921" y="5619432"/>
          <a:ext cx="4825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36">
                  <a:extLst>
                    <a:ext uri="{9D8B030D-6E8A-4147-A177-3AD203B41FA5}">
                      <a16:colId xmlns:a16="http://schemas.microsoft.com/office/drawing/2014/main" val="2489859739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965501754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482189883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2500953310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825821245"/>
                    </a:ext>
                  </a:extLst>
                </a:gridCol>
              </a:tblGrid>
              <a:tr h="279558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968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4959E6-5BED-5847-ABF9-4D7E3FD3BB27}"/>
              </a:ext>
            </a:extLst>
          </p:cNvPr>
          <p:cNvSpPr txBox="1"/>
          <p:nvPr/>
        </p:nvSpPr>
        <p:spPr>
          <a:xfrm>
            <a:off x="193340" y="6386008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lab1[1] &lt;=&gt; the grade of lab 1 for John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87B9966-CF30-F540-8F57-885AFEDA2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70094"/>
              </p:ext>
            </p:extLst>
          </p:nvPr>
        </p:nvGraphicFramePr>
        <p:xfrm>
          <a:off x="247921" y="4346982"/>
          <a:ext cx="4825680" cy="42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36">
                  <a:extLst>
                    <a:ext uri="{9D8B030D-6E8A-4147-A177-3AD203B41FA5}">
                      <a16:colId xmlns:a16="http://schemas.microsoft.com/office/drawing/2014/main" val="3697168511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436772746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3572252492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1932491837"/>
                    </a:ext>
                  </a:extLst>
                </a:gridCol>
                <a:gridCol w="965136">
                  <a:extLst>
                    <a:ext uri="{9D8B030D-6E8A-4147-A177-3AD203B41FA5}">
                      <a16:colId xmlns:a16="http://schemas.microsoft.com/office/drawing/2014/main" val="2937434307"/>
                    </a:ext>
                  </a:extLst>
                </a:gridCol>
              </a:tblGrid>
              <a:tr h="42393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43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5029200"/>
          </a:xfrm>
        </p:spPr>
        <p:txBody>
          <a:bodyPr/>
          <a:lstStyle/>
          <a:p>
            <a:r>
              <a:rPr lang="en-US" dirty="0"/>
              <a:t>Data is often organized along more than one </a:t>
            </a:r>
            <a:r>
              <a:rPr lang="en-US" i="1" dirty="0"/>
              <a:t>dimension</a:t>
            </a:r>
            <a:endParaRPr lang="en-US" dirty="0"/>
          </a:p>
          <a:p>
            <a:pPr lvl="1"/>
            <a:r>
              <a:rPr lang="en-US" dirty="0"/>
              <a:t>This is why spreadsheets are so useful</a:t>
            </a:r>
          </a:p>
          <a:p>
            <a:pPr lvl="1"/>
            <a:r>
              <a:rPr lang="en-US" dirty="0"/>
              <a:t>Rows represent entities</a:t>
            </a:r>
          </a:p>
          <a:p>
            <a:pPr lvl="1"/>
            <a:r>
              <a:rPr lang="en-US" dirty="0"/>
              <a:t>Columns represent information</a:t>
            </a:r>
          </a:p>
          <a:p>
            <a:r>
              <a:rPr lang="en-US" dirty="0"/>
              <a:t>How would you represent this data in a C++ program?</a:t>
            </a:r>
          </a:p>
          <a:p>
            <a:pPr lvl="1"/>
            <a:r>
              <a:rPr lang="en-US" dirty="0"/>
              <a:t>A 2-dimensional array</a:t>
            </a:r>
          </a:p>
          <a:p>
            <a:pPr lvl="2"/>
            <a:r>
              <a:rPr lang="en-US" dirty="0"/>
              <a:t>Limited to one data type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 arrays used in parallel</a:t>
            </a:r>
          </a:p>
          <a:p>
            <a:pPr lvl="2"/>
            <a:r>
              <a:rPr lang="en-US" dirty="0"/>
              <a:t>Can have different column types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74927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5105400"/>
          </a:xfrm>
        </p:spPr>
        <p:txBody>
          <a:bodyPr/>
          <a:lstStyle/>
          <a:p>
            <a:r>
              <a:rPr lang="en-US" dirty="0"/>
              <a:t>Declare three arrays of the same length</a:t>
            </a:r>
          </a:p>
          <a:p>
            <a:pPr lvl="1"/>
            <a:r>
              <a:rPr lang="en-US" dirty="0"/>
              <a:t>string id[24];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lab1[24];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lab2[24];</a:t>
            </a:r>
          </a:p>
          <a:p>
            <a:r>
              <a:rPr lang="en-US" dirty="0"/>
              <a:t>The values for a row are found at the same position/index in the three arrays</a:t>
            </a:r>
          </a:p>
          <a:p>
            <a:pPr lvl="1"/>
            <a:r>
              <a:rPr lang="en-US" dirty="0"/>
              <a:t>Row 10 ID: 		id[9]</a:t>
            </a:r>
          </a:p>
          <a:p>
            <a:pPr lvl="1"/>
            <a:r>
              <a:rPr lang="en-US" dirty="0"/>
              <a:t>Row 10 lab1 score:	lab1[9]</a:t>
            </a:r>
          </a:p>
          <a:p>
            <a:pPr lvl="1"/>
            <a:r>
              <a:rPr lang="en-US" dirty="0"/>
              <a:t>Row 10 lab2 score:	lab2[9]</a:t>
            </a:r>
          </a:p>
          <a:p>
            <a:pPr lvl="1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74927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employee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/>
          <a:lstStyle/>
          <a:p>
            <a:r>
              <a:rPr lang="en-US" dirty="0"/>
              <a:t>For each employee, we have: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Review score</a:t>
            </a:r>
          </a:p>
          <a:p>
            <a:pPr lvl="1"/>
            <a:r>
              <a:rPr lang="en-US" dirty="0"/>
              <a:t>For example, in our text file: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/>
              <a:t>peter 		manager 	86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/>
              <a:t>michael</a:t>
            </a:r>
            <a:r>
              <a:rPr lang="en-US" dirty="0"/>
              <a:t> 		developer 	68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/>
              <a:t>samir</a:t>
            </a:r>
            <a:r>
              <a:rPr lang="en-US" dirty="0"/>
              <a:t> 		developer 	75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err="1"/>
              <a:t>lumbergh</a:t>
            </a:r>
            <a:r>
              <a:rPr lang="en-US" dirty="0"/>
              <a:t> 	</a:t>
            </a:r>
            <a:r>
              <a:rPr lang="en-US" dirty="0" err="1"/>
              <a:t>vp</a:t>
            </a:r>
            <a:r>
              <a:rPr lang="en-US" dirty="0"/>
              <a:t> 		82</a:t>
            </a:r>
          </a:p>
          <a:p>
            <a:pPr lvl="2">
              <a:spcBef>
                <a:spcPts val="0"/>
              </a:spcBef>
              <a:buNone/>
            </a:pPr>
            <a:endParaRPr lang="en-US" sz="2400" dirty="0"/>
          </a:p>
          <a:p>
            <a:pPr marL="51435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Declare variables to hold/store the data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Read from the file into the variables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400" dirty="0"/>
              <a:t>Print out the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261</Words>
  <Application>Microsoft Macintosh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 Theme</vt:lpstr>
      <vt:lpstr>Using Arrays in Parallel</vt:lpstr>
      <vt:lpstr>Using Arrays in Parallel</vt:lpstr>
      <vt:lpstr>Using Arrays in Parallel</vt:lpstr>
      <vt:lpstr>Example: employee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259</cp:revision>
  <dcterms:created xsi:type="dcterms:W3CDTF">2009-09-01T00:23:15Z</dcterms:created>
  <dcterms:modified xsi:type="dcterms:W3CDTF">2020-10-26T16:31:41Z</dcterms:modified>
</cp:coreProperties>
</file>