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2"/>
  </p:notesMasterIdLst>
  <p:sldIdLst>
    <p:sldId id="321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5" autoAdjust="0"/>
    <p:restoredTop sz="94663" autoAdjust="0"/>
  </p:normalViewPr>
  <p:slideViewPr>
    <p:cSldViewPr>
      <p:cViewPr varScale="1">
        <p:scale>
          <a:sx n="94" d="100"/>
          <a:sy n="94" d="100"/>
        </p:scale>
        <p:origin x="184" y="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3/23/21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3/23/21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3/23/21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3/23/21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3/23/21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3/23/21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3/23/21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Days of the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convert from a number (1-7) to the name of the corresponding day of the week</a:t>
            </a:r>
          </a:p>
          <a:p>
            <a:pPr lvl="1"/>
            <a:r>
              <a:rPr lang="en-US" dirty="0"/>
              <a:t>Sunday is 1, Monday is 2, etc.</a:t>
            </a:r>
          </a:p>
          <a:p>
            <a:endParaRPr lang="en-US" dirty="0"/>
          </a:p>
          <a:p>
            <a:r>
              <a:rPr lang="en-US" dirty="0"/>
              <a:t>Just like the months in the data conversion problem</a:t>
            </a:r>
          </a:p>
          <a:p>
            <a:pPr lvl="1"/>
            <a:r>
              <a:rPr lang="en-US" dirty="0"/>
              <a:t>Could use an if tree…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FE377-F06B-447C-B626-92419E59DAB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The </a:t>
            </a:r>
            <a:r>
              <a:rPr lang="en-US">
                <a:latin typeface="Courier New" pitchFamily="49" charset="0"/>
              </a:rPr>
              <a:t>assert</a:t>
            </a:r>
            <a:r>
              <a:rPr lang="en-US"/>
              <a:t> Function (continued)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assert</a:t>
            </a:r>
            <a:r>
              <a:rPr lang="en-US" dirty="0"/>
              <a:t> is useful for enforcing programming constraints during program development</a:t>
            </a:r>
          </a:p>
          <a:p>
            <a:pPr eaLnBrk="1" hangingPunct="1">
              <a:defRPr/>
            </a:pPr>
            <a:r>
              <a:rPr lang="en-US" dirty="0"/>
              <a:t>After developing and testing a program, remove or disable assert statements</a:t>
            </a:r>
          </a:p>
          <a:p>
            <a:pPr eaLnBrk="1" hangingPunct="1">
              <a:defRPr/>
            </a:pPr>
            <a:r>
              <a:rPr lang="en-US" dirty="0"/>
              <a:t>To disable the assert statement: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#define NDEBUG 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cassert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C++ Programming: Program Design Including Data Structures, Fourth Edition</a:t>
            </a: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switch</a:t>
            </a:r>
            <a:r>
              <a:rPr lang="en-US" dirty="0"/>
              <a:t> Structure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5562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Alternative to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if…else</a:t>
            </a: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Used with a finite set of values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Letter grades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Months of the year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Type codes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expression</a:t>
            </a:r>
            <a:r>
              <a:rPr lang="en-US" sz="2800" dirty="0"/>
              <a:t> is evaluated first (must be </a:t>
            </a:r>
            <a:r>
              <a:rPr lang="en-US" sz="2800" dirty="0">
                <a:highlight>
                  <a:srgbClr val="FFFF00"/>
                </a:highlight>
              </a:rPr>
              <a:t>integer</a:t>
            </a:r>
            <a:r>
              <a:rPr lang="en-US" sz="2800" dirty="0"/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Execution jumps to the corresponding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case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A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800" dirty="0"/>
              <a:t> case may be included</a:t>
            </a:r>
            <a:endParaRPr lang="en-US" sz="2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sz="2800" dirty="0">
              <a:latin typeface="Courier New" pitchFamily="49" charset="0"/>
            </a:endParaRPr>
          </a:p>
        </p:txBody>
      </p:sp>
      <p:pic>
        <p:nvPicPr>
          <p:cNvPr id="2765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9300" y="1385888"/>
            <a:ext cx="31623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32460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C++ Programming: Program Design Including Data Structures, Fourth Edition</a:t>
            </a: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case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</a:rPr>
              <a:t>break</a:t>
            </a:r>
            <a:r>
              <a:rPr lang="en-US" dirty="0"/>
              <a:t> and </a:t>
            </a:r>
            <a:r>
              <a:rPr lang="en-US" b="1" dirty="0">
                <a:latin typeface="Courier New" pitchFamily="49" charset="0"/>
              </a:rPr>
              <a:t>default</a:t>
            </a:r>
            <a:endParaRPr lang="en-US" b="1" dirty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5334000" cy="5029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Unlike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if…else</a:t>
            </a:r>
            <a:r>
              <a:rPr lang="en-US" sz="2800" dirty="0"/>
              <a:t>, each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800" dirty="0"/>
              <a:t> in a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switch</a:t>
            </a:r>
            <a:r>
              <a:rPr lang="en-US" sz="2800" dirty="0"/>
              <a:t> is not a block of code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800" dirty="0"/>
              <a:t> labels determine only where execution jumps to, not where it ends</a:t>
            </a:r>
          </a:p>
          <a:p>
            <a:pPr eaLnBrk="1" hangingPunct="1">
              <a:defRPr/>
            </a:pPr>
            <a:r>
              <a:rPr lang="en-US" sz="2800" dirty="0"/>
              <a:t>To skip the rest of the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cases</a:t>
            </a:r>
            <a:r>
              <a:rPr lang="en-US" sz="2800" dirty="0"/>
              <a:t>, you use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break</a:t>
            </a:r>
          </a:p>
          <a:p>
            <a:pPr lvl="1" eaLnBrk="1" hangingPunct="1">
              <a:defRPr/>
            </a:pPr>
            <a:r>
              <a:rPr lang="en-US" sz="2400" dirty="0">
                <a:cs typeface="Courier New" pitchFamily="49" charset="0"/>
              </a:rPr>
              <a:t>(But you don’t have to)</a:t>
            </a:r>
            <a:endParaRPr lang="en-US" sz="2400" dirty="0"/>
          </a:p>
        </p:txBody>
      </p:sp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29300" y="1385888"/>
            <a:ext cx="3162300" cy="478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57150"/>
            <a:ext cx="7010400" cy="675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31775"/>
            <a:ext cx="7010400" cy="6399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4114800" cy="54864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unitID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overheadRate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80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unitID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switch(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unitID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case 0: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overheadRate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2.9;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break;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case 1: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case 2: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overheadRate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3.4;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break;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case 3: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overheadRate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4.1;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break;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default: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overheadRate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5.0;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05400" y="3733800"/>
          <a:ext cx="3429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Overhead</a:t>
                      </a:r>
                      <a:r>
                        <a:rPr lang="en-US" baseline="0" dirty="0"/>
                        <a:t> 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05400" y="1295400"/>
            <a:ext cx="3429000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latin typeface="+mn-lt"/>
              </a:rPr>
              <a:t>What values for this table correspond to that code?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More Interesting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4114800" cy="54864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unitID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overheadRate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switch(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unitID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/ 100 )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case 0: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overheadRate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2.9;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break;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case 1: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case 2: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overheadRate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3.4;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break;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case 3: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overheadRate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4.1;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break;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default: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overheadRate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5.0;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05400" y="3733800"/>
          <a:ext cx="3429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Overhead</a:t>
                      </a:r>
                      <a:r>
                        <a:rPr lang="en-US" baseline="0" dirty="0"/>
                        <a:t> Rate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05400" y="1295400"/>
            <a:ext cx="3429000" cy="2062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latin typeface="+mn-lt"/>
              </a:rPr>
              <a:t>What values for this table correspond to that code?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17489D-F3AF-4E6D-B8E2-A24A07B9E3B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Terminating a Program with the </a:t>
            </a:r>
            <a:r>
              <a:rPr lang="en-US">
                <a:latin typeface="Courier New" pitchFamily="49" charset="0"/>
              </a:rPr>
              <a:t>assert</a:t>
            </a:r>
            <a:r>
              <a:rPr lang="en-US"/>
              <a:t> Function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Certain types of errors that are very difficult to catch can occur in a program 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dirty="0"/>
              <a:t>Example: division by zero can be difficult to catch using any of the programming techniques examined so far 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The predefined function,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assert</a:t>
            </a:r>
            <a:r>
              <a:rPr lang="en-US" dirty="0"/>
              <a:t>, is useful in stopping program execution when certain elusive errors occur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C++ Programming: Program Design Including Data Structures, Fourth Edition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DA0A4A-7D1C-4FA5-AD2D-87A1D8D0E44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The </a:t>
            </a:r>
            <a:r>
              <a:rPr lang="en-US">
                <a:latin typeface="Courier New" pitchFamily="49" charset="0"/>
              </a:rPr>
              <a:t>assert</a:t>
            </a:r>
            <a:r>
              <a:rPr lang="en-US"/>
              <a:t> Function (continued)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Syntax:</a:t>
            </a:r>
          </a:p>
          <a:p>
            <a:pPr eaLnBrk="1" hangingPunct="1">
              <a:lnSpc>
                <a:spcPct val="160000"/>
              </a:lnSpc>
              <a:buFontTx/>
              <a:buNone/>
              <a:defRPr/>
            </a:pPr>
            <a:endParaRPr lang="en-US" dirty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expression</a:t>
            </a:r>
            <a:r>
              <a:rPr lang="en-US" dirty="0"/>
              <a:t> is any logical expression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If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expression</a:t>
            </a:r>
            <a:r>
              <a:rPr lang="en-US" dirty="0"/>
              <a:t> 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true</a:t>
            </a:r>
            <a:r>
              <a:rPr lang="en-US" dirty="0"/>
              <a:t>, the next statement executes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If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expression</a:t>
            </a:r>
            <a:r>
              <a:rPr lang="en-US" dirty="0"/>
              <a:t> 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false</a:t>
            </a:r>
            <a:r>
              <a:rPr lang="en-US" dirty="0"/>
              <a:t>, the program terminates and indicates where in the program the error occurred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To use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assert</a:t>
            </a:r>
            <a:r>
              <a:rPr lang="en-US" dirty="0"/>
              <a:t>, include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</a:rPr>
              <a:t>cassert</a:t>
            </a:r>
            <a:r>
              <a:rPr lang="en-US" dirty="0"/>
              <a:t> header file</a:t>
            </a:r>
          </a:p>
        </p:txBody>
      </p:sp>
      <p:pic>
        <p:nvPicPr>
          <p:cNvPr id="3482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752600"/>
            <a:ext cx="3125788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Words>506</Words>
  <Application>Microsoft Macintosh PowerPoint</Application>
  <PresentationFormat>On-screen Show (4:3)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Verdana</vt:lpstr>
      <vt:lpstr>Office Theme</vt:lpstr>
      <vt:lpstr>Example: Days of the Week</vt:lpstr>
      <vt:lpstr>switch Structure</vt:lpstr>
      <vt:lpstr>case, break and default</vt:lpstr>
      <vt:lpstr>PowerPoint Presentation</vt:lpstr>
      <vt:lpstr>PowerPoint Presentation</vt:lpstr>
      <vt:lpstr>Exercise</vt:lpstr>
      <vt:lpstr>More Interesting Version</vt:lpstr>
      <vt:lpstr>Terminating a Program with the assert Function</vt:lpstr>
      <vt:lpstr>The assert Function (continued)</vt:lpstr>
      <vt:lpstr>The assert Function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244</cp:revision>
  <dcterms:created xsi:type="dcterms:W3CDTF">2009-09-01T00:23:15Z</dcterms:created>
  <dcterms:modified xsi:type="dcterms:W3CDTF">2021-03-23T16:56:20Z</dcterms:modified>
</cp:coreProperties>
</file>