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2" r:id="rId24"/>
    <p:sldId id="303" r:id="rId25"/>
    <p:sldId id="284" r:id="rId26"/>
    <p:sldId id="304" r:id="rId27"/>
    <p:sldId id="305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90" autoAdjust="0"/>
  </p:normalViewPr>
  <p:slideViewPr>
    <p:cSldViewPr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Structures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program can proceed:</a:t>
            </a:r>
          </a:p>
          <a:p>
            <a:pPr lvl="1" eaLnBrk="1" hangingPunct="1"/>
            <a:r>
              <a:rPr lang="en-US" dirty="0"/>
              <a:t>Sequentially</a:t>
            </a:r>
          </a:p>
          <a:p>
            <a:pPr lvl="1" eaLnBrk="1" hangingPunct="1"/>
            <a:r>
              <a:rPr lang="en-US" dirty="0"/>
              <a:t>Selectively (branch) - making a choice</a:t>
            </a:r>
          </a:p>
          <a:p>
            <a:pPr lvl="1" eaLnBrk="1" hangingPunct="1"/>
            <a:r>
              <a:rPr lang="en-US" dirty="0"/>
              <a:t>Repetitively (iteratively) - looping</a:t>
            </a:r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3CCA9-65E5-4153-B3D2-30771A2ACB6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Comparing </a:t>
            </a:r>
            <a:r>
              <a:rPr lang="en-US" dirty="0">
                <a:latin typeface="Courier New" pitchFamily="49" charset="0"/>
              </a:rPr>
              <a:t>strings</a:t>
            </a:r>
            <a:endParaRPr lang="en-US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sz="2800" dirty="0"/>
              <a:t>Relational operators can be applied to strings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Strings are compared character by character, starting with the first character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Comparison continues until either a mismatch is found or all characters are found equal</a:t>
            </a:r>
          </a:p>
          <a:p>
            <a:pPr eaLnBrk="1" hangingPunct="1">
              <a:spcBef>
                <a:spcPts val="0"/>
              </a:spcBef>
            </a:pPr>
            <a:r>
              <a:rPr lang="en-US" sz="2800" dirty="0"/>
              <a:t>If two strings of different lengths are compared and the comparison is equal to the last character of the shorter string</a:t>
            </a:r>
          </a:p>
          <a:p>
            <a:pPr lvl="1" eaLnBrk="1" hangingPunct="1">
              <a:spcBef>
                <a:spcPts val="0"/>
              </a:spcBef>
            </a:pPr>
            <a:r>
              <a:rPr lang="en-US" dirty="0"/>
              <a:t>The shorter string is less than the larger string</a:t>
            </a:r>
          </a:p>
          <a:p>
            <a:pPr eaLnBrk="1" hangingPunct="1">
              <a:spcBef>
                <a:spcPts val="0"/>
              </a:spcBef>
            </a:pPr>
            <a:endParaRPr lang="en-US" dirty="0"/>
          </a:p>
          <a:p>
            <a:pPr eaLnBrk="1" hangingPunct="1">
              <a:spcBef>
                <a:spcPts val="0"/>
              </a:spcBef>
            </a:pPr>
            <a:r>
              <a:rPr lang="en-US" dirty="0"/>
              <a:t>Note: this does not work for comparing 2 string literals!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8C643-636A-4CD9-8770-D23FC05FD8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620963"/>
            <a:ext cx="7011987" cy="23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7010400" cy="630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271C4-C7C3-44A4-9EF2-060220ED33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04691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70104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Syntax Errors</a:t>
            </a:r>
            <a:endParaRPr lang="en-US"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74311-12AB-4485-85DD-9CCCA9E8A0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Two-way 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can be paired with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  <a:endParaRPr lang="en-US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statement1 is executed 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If the condition is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, statement2 is executed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DA9B6-6A46-443E-8E72-A573899C47E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One-Way Selection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01040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5D270-0A83-4FAE-8041-1B3460E2B1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86000"/>
            <a:ext cx="70104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Two-Way Selection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1E85C-8EEF-4349-9C7A-70FC0B9D306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6000" dirty="0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7010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2B2A1-AC2A-47B1-951F-54E2078B9BC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F07F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Syntax Errors</a:t>
            </a:r>
            <a:endParaRPr 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89200"/>
            <a:ext cx="70104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0BC6A-5A5B-4DEA-8C8E-E8D93AFF641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Block Statements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block (or compound) statement looks like: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/>
              <a:t>A block can be used anywhere a statement can be used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133600"/>
            <a:ext cx="22574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01C34-091E-4DA7-92D4-0CE3C7887B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Conditional Execution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is a reserved word</a:t>
            </a:r>
          </a:p>
          <a:p>
            <a:pPr eaLnBrk="1" hangingPunct="1">
              <a:defRPr/>
            </a:pPr>
            <a:r>
              <a:rPr lang="en-US" dirty="0"/>
              <a:t>The most basic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condition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dirty="0"/>
              <a:t>The statement is executed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</a:p>
          <a:p>
            <a:pPr eaLnBrk="1" hangingPunct="1">
              <a:defRPr/>
            </a:pPr>
            <a:r>
              <a:rPr lang="en-US" dirty="0"/>
              <a:t>The statement is bypassed if the condition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BA1B49-4AC8-470D-93E6-6AE4D411048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CAB79-9E1B-4FC3-B19E-4E582510C7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6CAA8-7D31-4D66-83DC-5724069D258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Conditional Block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if (age &gt; 18)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 longer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"Eligible to vote."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"Still a minor."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	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cout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 &lt;&lt; "Not eligible to vote." &lt;&lt;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endl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More Than 2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Series of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 statements: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logical-expression1 )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logical-expression2 )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logical-expression3 )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Checks all three conditions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Can’t have a default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</a:rPr>
              <a:t>condition</a:t>
            </a:r>
          </a:p>
          <a:p>
            <a:pPr lvl="1"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Used for statements that are not mutually exclusive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More Than 2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For mutually exclusive conditions, use an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</a:rPr>
              <a:t>if…else</a:t>
            </a:r>
            <a:r>
              <a:rPr lang="en-US" sz="2000" dirty="0"/>
              <a:t> tree</a:t>
            </a:r>
          </a:p>
          <a:p>
            <a:pPr lvl="1" eaLnBrk="1" hangingPunct="1">
              <a:defRPr/>
            </a:pPr>
            <a:r>
              <a:rPr lang="en-US" sz="2000" dirty="0"/>
              <a:t>Stops when a condition is true</a:t>
            </a:r>
          </a:p>
          <a:p>
            <a:pPr lvl="1" eaLnBrk="1" hangingPunct="1">
              <a:defRPr/>
            </a:pPr>
            <a:r>
              <a:rPr lang="en-US" sz="2000" dirty="0"/>
              <a:t>Can have a default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/>
              <a:t> condition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logical-expression1 )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statement1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 if( logical-expression2 )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statement2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 if( logical-expression3 )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statement4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Example: Date Conversion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lvl="1"/>
            <a:r>
              <a:rPr lang="en-US"/>
              <a:t>Date in the form </a:t>
            </a:r>
            <a:r>
              <a:rPr lang="en-US" i="1"/>
              <a:t>yyyy-mm-dd</a:t>
            </a:r>
            <a:r>
              <a:rPr lang="en-US"/>
              <a:t> </a:t>
            </a:r>
          </a:p>
          <a:p>
            <a:pPr lvl="1"/>
            <a:r>
              <a:rPr lang="en-US"/>
              <a:t>(e.g. 2009-09-24)</a:t>
            </a:r>
          </a:p>
          <a:p>
            <a:r>
              <a:rPr lang="en-US"/>
              <a:t>Output</a:t>
            </a:r>
          </a:p>
          <a:p>
            <a:pPr lvl="1"/>
            <a:r>
              <a:rPr lang="en-US"/>
              <a:t>Date in the form </a:t>
            </a:r>
            <a:r>
              <a:rPr lang="en-US" i="1"/>
              <a:t>month day, year</a:t>
            </a:r>
          </a:p>
          <a:p>
            <a:pPr lvl="1"/>
            <a:r>
              <a:rPr lang="en-US"/>
              <a:t>(e.g. September 24, 2009)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Example: Large Joe’s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dirty="0"/>
              <a:t>Write a simple fast food drive-through ordering program for Large Joe’s restaurant.  The menu is:</a:t>
            </a:r>
          </a:p>
          <a:p>
            <a:pPr lvl="2">
              <a:buNone/>
            </a:pPr>
            <a:r>
              <a:rPr lang="en-US" dirty="0"/>
              <a:t>Triple Burger:		$4.99</a:t>
            </a:r>
          </a:p>
          <a:p>
            <a:pPr lvl="2">
              <a:buNone/>
            </a:pPr>
            <a:r>
              <a:rPr lang="en-US" dirty="0"/>
              <a:t>Fried Chicken		$6.99</a:t>
            </a:r>
          </a:p>
          <a:p>
            <a:pPr lvl="2">
              <a:buNone/>
            </a:pPr>
            <a:r>
              <a:rPr lang="en-US" dirty="0"/>
              <a:t>French Fries		$2.29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Sample run (user input in </a:t>
            </a:r>
            <a:r>
              <a:rPr lang="en-US" sz="2000" b="1" dirty="0"/>
              <a:t>bold</a:t>
            </a:r>
            <a:r>
              <a:rPr lang="en-US" sz="2000" dirty="0"/>
              <a:t>):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== Welcome to Large Joe's, can I take your order? ==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a triple burger, press 1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a heap of fried chicken, press 2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Your order: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Would you like fries with that? (y/n):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Your total is $7.28, please drive through.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Example: Large Joe’s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dirty="0"/>
              <a:t>Large Joe’s now has bacon!</a:t>
            </a:r>
          </a:p>
          <a:p>
            <a:pPr lvl="1"/>
            <a:r>
              <a:rPr lang="en-US" dirty="0"/>
              <a:t>Adding bacon to your burger costs $0.99</a:t>
            </a:r>
          </a:p>
          <a:p>
            <a:pPr lvl="1"/>
            <a:r>
              <a:rPr lang="en-US" dirty="0"/>
              <a:t>Modify the program so that if the customer orders a burger, the program asks them: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Would you like bacon on your burger? (y/n):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If they answer yes, add the cost to their order</a:t>
            </a:r>
          </a:p>
          <a:p>
            <a:pPr lvl="1"/>
            <a:r>
              <a:rPr lang="en-US" dirty="0"/>
              <a:t>Don’t ask about bacon if they didn’t order a burger!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Repetitive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/>
              <a:t>Get six numbers from the user</a:t>
            </a:r>
          </a:p>
          <a:p>
            <a:r>
              <a:rPr lang="en-US" dirty="0"/>
              <a:t>Add them all together</a:t>
            </a:r>
          </a:p>
          <a:p>
            <a:r>
              <a:rPr lang="en-US" dirty="0"/>
              <a:t>Print the result to the screen</a:t>
            </a:r>
          </a:p>
          <a:p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Six variables to hold input (e.g. num1, num2, num3, etc.)</a:t>
            </a:r>
          </a:p>
          <a:p>
            <a:pPr lvl="1"/>
            <a:r>
              <a:rPr lang="en-US" dirty="0"/>
              <a:t>Six input statements</a:t>
            </a:r>
          </a:p>
          <a:p>
            <a:pPr lvl="1"/>
            <a:endParaRPr lang="en-US" dirty="0"/>
          </a:p>
          <a:p>
            <a:r>
              <a:rPr lang="en-US" dirty="0"/>
              <a:t>Repetitive and inefficient</a:t>
            </a:r>
          </a:p>
          <a:p>
            <a:pPr lvl="1"/>
            <a:r>
              <a:rPr lang="en-US" dirty="0"/>
              <a:t>Worse, what if it was 1000 numbers (perhaps from a file rather than from a user)?</a:t>
            </a:r>
          </a:p>
        </p:txBody>
      </p:sp>
    </p:spTree>
    <p:extLst>
      <p:ext uri="{BB962C8B-B14F-4D97-AF65-F5344CB8AC3E}">
        <p14:creationId xmlns:p14="http://schemas.microsoft.com/office/powerpoint/2010/main" val="2359819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Repetitive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A better solution:</a:t>
            </a:r>
          </a:p>
          <a:p>
            <a:pPr lvl="1"/>
            <a:r>
              <a:rPr lang="en-US" dirty="0"/>
              <a:t>Tell the computer to </a:t>
            </a:r>
            <a:r>
              <a:rPr lang="en-US" i="1" dirty="0"/>
              <a:t>iterate</a:t>
            </a:r>
            <a:r>
              <a:rPr lang="en-US" dirty="0"/>
              <a:t>, to do the same thing six times</a:t>
            </a:r>
          </a:p>
          <a:p>
            <a:pPr lvl="2"/>
            <a:r>
              <a:rPr lang="en-US" dirty="0"/>
              <a:t>Get a number from the user</a:t>
            </a:r>
          </a:p>
          <a:p>
            <a:pPr lvl="2"/>
            <a:r>
              <a:rPr lang="en-US" dirty="0"/>
              <a:t>Add it to a running total</a:t>
            </a:r>
          </a:p>
          <a:p>
            <a:pPr lvl="1"/>
            <a:r>
              <a:rPr lang="en-US" dirty="0"/>
              <a:t>Then print the result</a:t>
            </a:r>
          </a:p>
          <a:p>
            <a:pPr lvl="1"/>
            <a:endParaRPr lang="en-US" dirty="0"/>
          </a:p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Two variables (input and total)</a:t>
            </a:r>
          </a:p>
          <a:p>
            <a:pPr lvl="1"/>
            <a:r>
              <a:rPr lang="en-US" dirty="0"/>
              <a:t>One input statement for each </a:t>
            </a:r>
            <a:r>
              <a:rPr lang="en-US" i="1" dirty="0"/>
              <a:t>iteration</a:t>
            </a:r>
          </a:p>
          <a:p>
            <a:endParaRPr lang="en-US" dirty="0"/>
          </a:p>
          <a:p>
            <a:r>
              <a:rPr lang="en-US" dirty="0"/>
              <a:t>Pretty much any real program involves iteration</a:t>
            </a:r>
          </a:p>
        </p:txBody>
      </p:sp>
    </p:spTree>
    <p:extLst>
      <p:ext uri="{BB962C8B-B14F-4D97-AF65-F5344CB8AC3E}">
        <p14:creationId xmlns:p14="http://schemas.microsoft.com/office/powerpoint/2010/main" val="27586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4F7A5-BE41-4174-B9E3-E93AE0A197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+mj-lt"/>
              </a:rPr>
              <a:t> Data Type and Conditions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condition can be a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variable</a:t>
            </a:r>
          </a:p>
          <a:p>
            <a:pPr eaLnBrk="1" hangingPunct="1">
              <a:defRPr/>
            </a:pPr>
            <a:r>
              <a:rPr lang="en-US" dirty="0"/>
              <a:t>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 has logical (Boolean) values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eaLnBrk="1" hangingPunct="1"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bool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are reserved words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en-US" dirty="0"/>
              <a:t> </a:t>
            </a:r>
          </a:p>
          <a:p>
            <a:pPr eaLnBrk="1" hangingPunct="1">
              <a:defRPr/>
            </a:pPr>
            <a:r>
              <a:rPr lang="en-US" dirty="0"/>
              <a:t>The identifier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 has the value </a:t>
            </a:r>
            <a:r>
              <a:rPr lang="en-US" dirty="0">
                <a:latin typeface="Courier New" pitchFamily="49" charset="0"/>
              </a:rPr>
              <a:t>0</a:t>
            </a:r>
          </a:p>
          <a:p>
            <a:pPr eaLnBrk="1" hangingPunct="1">
              <a:defRPr/>
            </a:pPr>
            <a:endParaRPr lang="en-US" sz="2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Conditional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sz="2800" dirty="0"/>
              <a:t> is used to control conditional execution</a:t>
            </a:r>
          </a:p>
          <a:p>
            <a:pPr lvl="1">
              <a:buFont typeface="Arial" charset="0"/>
              <a:buNone/>
            </a:pPr>
            <a:endParaRPr lang="en-US" sz="2400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if( condition )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do some stuff only if condition is true</a:t>
            </a:r>
          </a:p>
          <a:p>
            <a:pPr lvl="2">
              <a:buFont typeface="Arial" charset="0"/>
              <a:buNone/>
            </a:pPr>
            <a:endParaRPr lang="en-US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/>
              <a:t>Conditional execution happens 0 or 1 time</a:t>
            </a:r>
          </a:p>
          <a:p>
            <a:r>
              <a:rPr lang="en-US" sz="2800" dirty="0"/>
              <a:t>Condition is a logical expression</a:t>
            </a:r>
          </a:p>
          <a:p>
            <a:pPr lvl="1"/>
            <a:r>
              <a:rPr lang="en-US" sz="2400" dirty="0"/>
              <a:t>Evaluates to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) or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Can be a literal, a variable, a function or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45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Iterative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 used to control iterative execution (looping)</a:t>
            </a:r>
          </a:p>
          <a:p>
            <a:pPr lvl="1">
              <a:buFont typeface="Arial" charset="0"/>
              <a:buNone/>
            </a:pPr>
            <a:endParaRPr lang="en-US" sz="2400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while( condition )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do some stuff repeatedly as long</a:t>
            </a:r>
          </a:p>
          <a:p>
            <a:pPr lvl="2"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 as condition is true</a:t>
            </a:r>
          </a:p>
          <a:p>
            <a:pPr lvl="1">
              <a:buFont typeface="Arial" charset="0"/>
              <a:buNone/>
            </a:pP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Iterative execution happens 0 or more times</a:t>
            </a:r>
            <a:endParaRPr lang="en-US" sz="2800" dirty="0"/>
          </a:p>
          <a:p>
            <a:r>
              <a:rPr lang="en-US" sz="2800" dirty="0"/>
              <a:t>Condition is a logical expression</a:t>
            </a:r>
          </a:p>
          <a:p>
            <a:pPr lvl="1"/>
            <a:r>
              <a:rPr lang="en-US" sz="2400" dirty="0"/>
              <a:t>Evaluates to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) or 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Can be a literal, a variable, a function or an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26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78363"/>
          </a:xfrm>
        </p:spPr>
        <p:txBody>
          <a:bodyPr/>
          <a:lstStyle/>
          <a:p>
            <a:pPr eaLnBrk="1" hangingPunct="1"/>
            <a:endParaRPr lang="en-US" u="sng" dirty="0"/>
          </a:p>
          <a:p>
            <a:pPr eaLnBrk="1" hangingPunct="1"/>
            <a:endParaRPr lang="en-US" u="sng" dirty="0"/>
          </a:p>
          <a:p>
            <a:pPr eaLnBrk="1" hangingPunct="1"/>
            <a:endParaRPr lang="en-US" u="sng" dirty="0"/>
          </a:p>
          <a:p>
            <a:pPr eaLnBrk="1" hangingPunct="1"/>
            <a:endParaRPr lang="en-US" u="sng" dirty="0"/>
          </a:p>
          <a:p>
            <a:pPr eaLnBrk="1" hangingPunct="1">
              <a:lnSpc>
                <a:spcPct val="180000"/>
              </a:lnSpc>
              <a:buNone/>
            </a:pPr>
            <a:endParaRPr lang="en-US" u="sng" dirty="0"/>
          </a:p>
          <a:p>
            <a:pPr eaLnBrk="1" hangingPunct="1"/>
            <a:r>
              <a:rPr lang="en-US" u="sng" dirty="0"/>
              <a:t>Infinite loop</a:t>
            </a:r>
            <a:r>
              <a:rPr lang="en-US" dirty="0"/>
              <a:t>: continues to execute endlessly</a:t>
            </a:r>
          </a:p>
          <a:p>
            <a:pPr lvl="1" eaLnBrk="1" hangingPunct="1"/>
            <a:r>
              <a:rPr lang="en-US" dirty="0"/>
              <a:t>Avoided by including statements in loop body that assure exit condition is eventually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false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01DD-C227-4E30-8D49-1A80AEDE223B}" type="slidenum">
              <a:rPr lang="en-US"/>
              <a:pPr/>
              <a:t>32</a:t>
            </a:fld>
            <a:endParaRPr lang="en-US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69754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while</a:t>
            </a:r>
            <a:r>
              <a:rPr lang="en-US" dirty="0"/>
              <a:t> Looping (Repetition) Structure</a:t>
            </a:r>
          </a:p>
        </p:txBody>
      </p:sp>
    </p:spTree>
    <p:extLst>
      <p:ext uri="{BB962C8B-B14F-4D97-AF65-F5344CB8AC3E}">
        <p14:creationId xmlns:p14="http://schemas.microsoft.com/office/powerpoint/2010/main" val="1880305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Elements of an Iterative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There are three key parts to an iterative statement:</a:t>
            </a:r>
          </a:p>
          <a:p>
            <a:pPr lvl="1"/>
            <a:r>
              <a:rPr lang="en-US" dirty="0"/>
              <a:t>Initialization (before the loop)</a:t>
            </a:r>
          </a:p>
          <a:p>
            <a:pPr lvl="2"/>
            <a:r>
              <a:rPr lang="en-US" dirty="0"/>
              <a:t>What are the values of variables set to before the loop starts?</a:t>
            </a:r>
          </a:p>
          <a:p>
            <a:pPr lvl="1"/>
            <a:r>
              <a:rPr lang="en-US" dirty="0"/>
              <a:t>Condition (the while condition)</a:t>
            </a:r>
          </a:p>
          <a:p>
            <a:pPr lvl="2"/>
            <a:r>
              <a:rPr lang="en-US" dirty="0"/>
              <a:t>When does the loop quit?</a:t>
            </a:r>
          </a:p>
          <a:p>
            <a:pPr lvl="1"/>
            <a:r>
              <a:rPr lang="en-US" dirty="0"/>
              <a:t>Update (in the body of the loop)</a:t>
            </a:r>
          </a:p>
          <a:p>
            <a:pPr lvl="2"/>
            <a:r>
              <a:rPr lang="en-US" dirty="0"/>
              <a:t>How are those values changed in the loop?</a:t>
            </a:r>
          </a:p>
        </p:txBody>
      </p:sp>
    </p:spTree>
    <p:extLst>
      <p:ext uri="{BB962C8B-B14F-4D97-AF65-F5344CB8AC3E}">
        <p14:creationId xmlns:p14="http://schemas.microsoft.com/office/powerpoint/2010/main" val="1011959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Case: Counter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to do something a predetermined number of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Initialization (before the loop)</a:t>
            </a:r>
          </a:p>
          <a:p>
            <a:pPr marL="1371600" lvl="2" indent="-457200"/>
            <a:r>
              <a:rPr lang="en-US" dirty="0"/>
              <a:t>Declare a variable to use as a counter</a:t>
            </a:r>
          </a:p>
          <a:p>
            <a:pPr marL="1371600" lvl="2" indent="-457200"/>
            <a:r>
              <a:rPr lang="en-US" dirty="0"/>
              <a:t>Assign it the value to start counting 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Condition (the while condition)</a:t>
            </a:r>
          </a:p>
          <a:p>
            <a:pPr marL="1371600" lvl="2" indent="-457200"/>
            <a:r>
              <a:rPr lang="en-US" dirty="0"/>
              <a:t>Check to see if the counter value has reached the target count</a:t>
            </a:r>
          </a:p>
          <a:p>
            <a:pPr marL="1828800" lvl="3" indent="-457200"/>
            <a:r>
              <a:rPr lang="en-US" dirty="0"/>
              <a:t>If it has, quit the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(in the body of the loop)</a:t>
            </a:r>
          </a:p>
          <a:p>
            <a:pPr marL="1371600" lvl="2" indent="-457200"/>
            <a:r>
              <a:rPr lang="en-US" dirty="0"/>
              <a:t>Increment or decrement the counter value</a:t>
            </a:r>
          </a:p>
          <a:p>
            <a:pPr marL="1371600" lvl="2" indent="-457200"/>
            <a:r>
              <a:rPr lang="en-US" dirty="0"/>
              <a:t>Do the other repetitive tasks as well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Steps 2 and 3 repeat</a:t>
            </a:r>
          </a:p>
        </p:txBody>
      </p:sp>
    </p:spTree>
    <p:extLst>
      <p:ext uri="{BB962C8B-B14F-4D97-AF65-F5344CB8AC3E}">
        <p14:creationId xmlns:p14="http://schemas.microsoft.com/office/powerpoint/2010/main" val="1075391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383C5-9818-4864-84F4-67BDFBD15CDE}" type="slidenum">
              <a:rPr lang="en-US"/>
              <a:pPr/>
              <a:t>35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228850"/>
            <a:ext cx="69754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while</a:t>
            </a:r>
            <a:r>
              <a:rPr lang="en-US"/>
              <a:t> Looping (Repetition) Structure (continued)</a:t>
            </a:r>
          </a:p>
        </p:txBody>
      </p:sp>
    </p:spTree>
    <p:extLst>
      <p:ext uri="{BB962C8B-B14F-4D97-AF65-F5344CB8AC3E}">
        <p14:creationId xmlns:p14="http://schemas.microsoft.com/office/powerpoint/2010/main" val="818610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body of a counter loop must update the counter</a:t>
            </a:r>
          </a:p>
          <a:p>
            <a:pPr lvl="1"/>
            <a:r>
              <a:rPr lang="en-US" dirty="0"/>
              <a:t>But it also does whatever repetitive tasks you are trying to accomplish</a:t>
            </a:r>
          </a:p>
          <a:p>
            <a:pPr lvl="2"/>
            <a:r>
              <a:rPr lang="en-US" dirty="0"/>
              <a:t>Update other variables</a:t>
            </a:r>
          </a:p>
          <a:p>
            <a:pPr lvl="2"/>
            <a:r>
              <a:rPr lang="en-US" dirty="0"/>
              <a:t>Get input</a:t>
            </a:r>
          </a:p>
          <a:p>
            <a:pPr lvl="2"/>
            <a:r>
              <a:rPr lang="en-US" dirty="0"/>
              <a:t>Print output</a:t>
            </a:r>
          </a:p>
          <a:p>
            <a:pPr lvl="2"/>
            <a:r>
              <a:rPr lang="en-US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307899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0, j = 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while(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 5 )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j = j + 10;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2400" dirty="0"/>
          </a:p>
          <a:p>
            <a:r>
              <a:rPr lang="en-US" sz="2400" dirty="0"/>
              <a:t>Initialization:</a:t>
            </a:r>
          </a:p>
          <a:p>
            <a:pPr lvl="1"/>
            <a:r>
              <a:rPr lang="en-US" sz="2000" dirty="0"/>
              <a:t>Both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are set to 0 before the loop</a:t>
            </a:r>
          </a:p>
          <a:p>
            <a:r>
              <a:rPr lang="en-US" sz="2400" dirty="0"/>
              <a:t>Update:</a:t>
            </a:r>
          </a:p>
          <a:p>
            <a:pPr lvl="1"/>
            <a:r>
              <a:rPr lang="en-US" sz="2000" dirty="0"/>
              <a:t>Both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are assigned new values in the body of the loop</a:t>
            </a:r>
          </a:p>
          <a:p>
            <a:r>
              <a:rPr lang="en-US" sz="2400" dirty="0"/>
              <a:t>Condition:</a:t>
            </a:r>
          </a:p>
          <a:p>
            <a:pPr lvl="1"/>
            <a:r>
              <a:rPr lang="en-US" sz="2000" dirty="0"/>
              <a:t>The loop stops based on the value of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3611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/>
              <a:t>What are the values of </a:t>
            </a:r>
            <a:r>
              <a:rPr lang="en-US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,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 at the beginning of each iteration of this loop?</a:t>
            </a:r>
          </a:p>
          <a:p>
            <a:pPr>
              <a:buFont typeface="Arial" charset="0"/>
              <a:buNone/>
            </a:pPr>
            <a:endParaRPr lang="en-US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0, j = 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while( 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&lt; 5 )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j = j + 10;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800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2743200"/>
          <a:ext cx="4267200" cy="251619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Iteration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third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045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09600" y="914400"/>
            <a:ext cx="7924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38"/>
              </a:spcBef>
              <a:buFont typeface="Arial" charset="0"/>
              <a:buChar char="•"/>
            </a:pPr>
            <a:r>
              <a:rPr lang="en-US" sz="3200" dirty="0">
                <a:latin typeface="Calibri" pitchFamily="34" charset="0"/>
              </a:rPr>
              <a:t>Write the output of the following loops:</a:t>
            </a:r>
          </a:p>
          <a:p>
            <a:pPr marL="342900" indent="-342900">
              <a:spcBef>
                <a:spcPct val="20000"/>
              </a:spcBef>
            </a:pPr>
            <a:endParaRPr lang="en-US" sz="14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latin typeface="Calibri" pitchFamily="34" charset="0"/>
              </a:rPr>
              <a:t>a: 	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while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 5 )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	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“ ”;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endl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++;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1400" dirty="0">
              <a:solidFill>
                <a:srgbClr val="4E854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dirty="0">
                <a:latin typeface="+mn-lt"/>
              </a:rPr>
              <a:t>b:  </a:t>
            </a:r>
            <a:r>
              <a:rPr lang="en-US" sz="1400" dirty="0">
                <a:latin typeface="+mn-lt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   while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(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 5 )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“ ”;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70000"/>
              </a:lnSpc>
              <a:buFont typeface="Arial" charset="0"/>
              <a:buNone/>
            </a:pP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 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cout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 &lt;&lt; </a:t>
            </a:r>
            <a:r>
              <a:rPr lang="en-US" sz="1400" dirty="0" err="1">
                <a:solidFill>
                  <a:srgbClr val="4E8542"/>
                </a:solidFill>
                <a:latin typeface="Courier New" pitchFamily="49" charset="0"/>
              </a:rPr>
              <a:t>endl</a:t>
            </a:r>
            <a:r>
              <a:rPr lang="en-US" sz="1400" dirty="0">
                <a:solidFill>
                  <a:srgbClr val="4E8542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400" dirty="0">
              <a:solidFill>
                <a:srgbClr val="4E8542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</a:pPr>
            <a:endParaRPr lang="en-US" sz="1400" dirty="0">
              <a:solidFill>
                <a:srgbClr val="4E8542"/>
              </a:solidFill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676275"/>
            <a:ext cx="4343400" cy="58769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127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C7F17-51B9-4237-8E4B-3C98E137F00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/>
              <a:t> Data Type and Conditions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Earlier versions of C++ did not provide built-in data types that had Boolean values</a:t>
            </a:r>
          </a:p>
          <a:p>
            <a:pPr eaLnBrk="1" hangingPunct="1">
              <a:defRPr/>
            </a:pPr>
            <a:r>
              <a:rPr lang="en-US" dirty="0"/>
              <a:t>Logical expressions evaluate to either 1 or 0</a:t>
            </a:r>
          </a:p>
          <a:p>
            <a:pPr lvl="1" eaLnBrk="1" hangingPunct="1">
              <a:defRPr/>
            </a:pPr>
            <a:r>
              <a:rPr lang="en-US" dirty="0"/>
              <a:t>The value of a logical expression was stored in a variable of the data type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/>
              <a:t>You can use the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int</a:t>
            </a:r>
            <a:r>
              <a:rPr lang="en-US" dirty="0"/>
              <a:t> data type as a condition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Case: Input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514350" indent="-457200"/>
            <a:r>
              <a:rPr lang="en-US" dirty="0"/>
              <a:t>Use a while loop to do something until input (user, file, etc) tells us to stop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Initialization (before the loop)</a:t>
            </a:r>
          </a:p>
          <a:p>
            <a:pPr marL="1371600" lvl="2" indent="-457200"/>
            <a:r>
              <a:rPr lang="en-US" dirty="0"/>
              <a:t>Declare a variable to hold the user input</a:t>
            </a:r>
          </a:p>
          <a:p>
            <a:pPr marL="1371600" lvl="2" indent="-457200"/>
            <a:r>
              <a:rPr lang="en-US" dirty="0"/>
              <a:t>Assign it an initial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Condition (the while condition)</a:t>
            </a:r>
          </a:p>
          <a:p>
            <a:pPr marL="1371600" lvl="2" indent="-457200"/>
            <a:r>
              <a:rPr lang="en-US" dirty="0"/>
              <a:t>Check to see if the input variable matches the target value</a:t>
            </a:r>
          </a:p>
          <a:p>
            <a:pPr marL="1828800" lvl="3" indent="-457200"/>
            <a:r>
              <a:rPr lang="en-US" dirty="0"/>
              <a:t>If it does, quit the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(in the body of the loop)</a:t>
            </a:r>
          </a:p>
          <a:p>
            <a:pPr marL="1371600" lvl="2" indent="-457200"/>
            <a:r>
              <a:rPr lang="en-US" dirty="0"/>
              <a:t>Get new input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Steps 2 and 3 repeat</a:t>
            </a:r>
          </a:p>
        </p:txBody>
      </p:sp>
    </p:spTree>
    <p:extLst>
      <p:ext uri="{BB962C8B-B14F-4D97-AF65-F5344CB8AC3E}">
        <p14:creationId xmlns:p14="http://schemas.microsoft.com/office/powerpoint/2010/main" val="937744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/>
          <a:lstStyle/>
          <a:p>
            <a:r>
              <a:rPr lang="en-US" dirty="0"/>
              <a:t>Write a while loop that:</a:t>
            </a:r>
          </a:p>
          <a:p>
            <a:pPr lvl="1"/>
            <a:r>
              <a:rPr lang="en-US" dirty="0"/>
              <a:t>Asks the user to enter a number</a:t>
            </a:r>
          </a:p>
          <a:p>
            <a:pPr lvl="1"/>
            <a:r>
              <a:rPr lang="en-US" dirty="0"/>
              <a:t>If the number is -99 it quits</a:t>
            </a:r>
          </a:p>
          <a:p>
            <a:pPr lvl="1"/>
            <a:r>
              <a:rPr lang="en-US" dirty="0"/>
              <a:t>Otherwise, adds that number to a running total</a:t>
            </a:r>
          </a:p>
          <a:p>
            <a:pPr lvl="1"/>
            <a:r>
              <a:rPr lang="en-US" dirty="0"/>
              <a:t>And repeat</a:t>
            </a:r>
          </a:p>
          <a:p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Variables to hold user input and the accumulated total</a:t>
            </a:r>
          </a:p>
          <a:p>
            <a:pPr lvl="3"/>
            <a:r>
              <a:rPr lang="en-US" dirty="0"/>
              <a:t>Initial values?</a:t>
            </a:r>
          </a:p>
          <a:p>
            <a:pPr lvl="1"/>
            <a:r>
              <a:rPr lang="en-US" dirty="0"/>
              <a:t>Condition</a:t>
            </a:r>
          </a:p>
          <a:p>
            <a:pPr lvl="2"/>
            <a:r>
              <a:rPr lang="en-US" dirty="0"/>
              <a:t>Is the latest input equal to -99?</a:t>
            </a:r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Add the last number to the total</a:t>
            </a:r>
          </a:p>
          <a:p>
            <a:pPr lvl="2"/>
            <a:r>
              <a:rPr lang="en-US" dirty="0"/>
              <a:t>Get the next user input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3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Combining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may depend on multiple conditions, just like with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if…else</a:t>
            </a:r>
            <a:endParaRPr lang="en-US" dirty="0"/>
          </a:p>
          <a:p>
            <a:pPr lvl="1"/>
            <a:r>
              <a:rPr lang="en-US" dirty="0"/>
              <a:t>Can use a complex logical statement (using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also use an intermediate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/>
              <a:t>flag</a:t>
            </a:r>
            <a:r>
              <a:rPr lang="en-US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970731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Case: Flag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to do something until a certain </a:t>
            </a:r>
            <a:r>
              <a:rPr lang="en-US" dirty="0" err="1"/>
              <a:t>boolean</a:t>
            </a:r>
            <a:r>
              <a:rPr lang="en-US" dirty="0"/>
              <a:t> variable becomes false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Initialization (before the loop)</a:t>
            </a:r>
          </a:p>
          <a:p>
            <a:pPr marL="1371600" lvl="2" indent="-457200"/>
            <a:r>
              <a:rPr lang="en-US" dirty="0"/>
              <a:t>Declare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i="1" dirty="0"/>
              <a:t>flag </a:t>
            </a:r>
            <a:r>
              <a:rPr lang="en-US" dirty="0"/>
              <a:t>variable</a:t>
            </a:r>
          </a:p>
          <a:p>
            <a:pPr marL="1371600" lvl="2" indent="-457200"/>
            <a:r>
              <a:rPr lang="en-US" dirty="0"/>
              <a:t>Assign it an initial value of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Condition (the while condition)</a:t>
            </a:r>
          </a:p>
          <a:p>
            <a:pPr marL="1371600" lvl="2" indent="-457200"/>
            <a:r>
              <a:rPr lang="en-US" dirty="0"/>
              <a:t>Check to see if the flag is true</a:t>
            </a:r>
          </a:p>
          <a:p>
            <a:pPr marL="1828800" lvl="3" indent="-457200"/>
            <a:r>
              <a:rPr lang="en-US" dirty="0"/>
              <a:t>If it is not, quit the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(in the body of the loop)</a:t>
            </a:r>
          </a:p>
          <a:p>
            <a:pPr marL="1371600" lvl="2" indent="-457200"/>
            <a:r>
              <a:rPr lang="en-US" dirty="0"/>
              <a:t>Do the repetitive tasks</a:t>
            </a:r>
          </a:p>
          <a:p>
            <a:pPr marL="1371600" lvl="2" indent="-457200"/>
            <a:r>
              <a:rPr lang="en-US" dirty="0"/>
              <a:t>Something in the body must potentially set the flag to false, otherwise the loop will never 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Steps 2 and 3 repeat</a:t>
            </a:r>
          </a:p>
        </p:txBody>
      </p:sp>
    </p:spTree>
    <p:extLst>
      <p:ext uri="{BB962C8B-B14F-4D97-AF65-F5344CB8AC3E}">
        <p14:creationId xmlns:p14="http://schemas.microsoft.com/office/powerpoint/2010/main" val="2008479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/>
              <a:t> loop executes 0 or more times</a:t>
            </a:r>
          </a:p>
          <a:p>
            <a:r>
              <a:rPr lang="en-US" sz="28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sz="2800"/>
              <a:t> loop executes 1 or more times</a:t>
            </a:r>
          </a:p>
          <a:p>
            <a:pPr lvl="1">
              <a:buFont typeface="Arial" charset="0"/>
              <a:buNone/>
            </a:pPr>
            <a:endParaRPr lang="en-US" sz="240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4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do </a:t>
            </a:r>
          </a:p>
          <a:p>
            <a:pPr lvl="1">
              <a:buFont typeface="Arial" charset="0"/>
              <a:buNone/>
            </a:pPr>
            <a:r>
              <a:rPr lang="en-US" sz="24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Font typeface="Arial" charset="0"/>
              <a:buNone/>
            </a:pPr>
            <a:r>
              <a:rPr lang="en-US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do some stuff </a:t>
            </a:r>
            <a:r>
              <a:rPr lang="en-US" i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repeat</a:t>
            </a:r>
          </a:p>
          <a:p>
            <a:pPr lvl="2">
              <a:buFont typeface="Arial" charset="0"/>
              <a:buNone/>
            </a:pPr>
            <a:r>
              <a:rPr lang="en-US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//  as long as condition is true</a:t>
            </a:r>
          </a:p>
          <a:p>
            <a:pPr lvl="1">
              <a:buFont typeface="Arial" charset="0"/>
              <a:buNone/>
            </a:pPr>
            <a:r>
              <a:rPr lang="en-US" sz="24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Arial" charset="0"/>
              <a:buNone/>
            </a:pPr>
            <a:r>
              <a:rPr lang="en-US" sz="240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while( condition )</a:t>
            </a:r>
          </a:p>
          <a:p>
            <a:pPr lvl="1">
              <a:buFont typeface="Arial" charset="0"/>
              <a:buNone/>
            </a:pPr>
            <a:endParaRPr lang="en-US" sz="240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09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ADBB-1A75-40BB-BE3A-E0E9DD07283B}" type="slidenum">
              <a:rPr lang="en-US"/>
              <a:pPr/>
              <a:t>45</a:t>
            </a:fld>
            <a:endParaRPr lang="en-US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066800"/>
            <a:ext cx="6975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/>
              <a:t>vs.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do…while</a:t>
            </a:r>
            <a:r>
              <a:rPr lang="en-US" dirty="0"/>
              <a:t> Loop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657600"/>
            <a:ext cx="7010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38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7C148-A612-40B3-A2A3-E8A3B82AFE3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 syntax for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if</a:t>
            </a:r>
            <a:r>
              <a:rPr lang="en-US" dirty="0"/>
              <a:t>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logical-expression )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statement</a:t>
            </a:r>
          </a:p>
          <a:p>
            <a:pPr eaLnBrk="1" hangingPunct="1">
              <a:defRPr/>
            </a:pPr>
            <a:r>
              <a:rPr lang="en-US" dirty="0"/>
              <a:t>A logical expression is any expression that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</a:p>
          <a:p>
            <a:pPr lvl="1" eaLnBrk="1" hangingPunct="1">
              <a:defRPr/>
            </a:pPr>
            <a:r>
              <a:rPr lang="en-US" dirty="0"/>
              <a:t>A literal (anything but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is true)</a:t>
            </a:r>
          </a:p>
          <a:p>
            <a:pPr lvl="1" eaLnBrk="1" hangingPunct="1">
              <a:defRPr/>
            </a:pPr>
            <a:r>
              <a:rPr lang="en-US" dirty="0"/>
              <a:t>A variable (any built-in type)</a:t>
            </a:r>
          </a:p>
          <a:p>
            <a:pPr lvl="1" eaLnBrk="1" hangingPunct="1">
              <a:defRPr/>
            </a:pPr>
            <a:r>
              <a:rPr lang="en-US" dirty="0"/>
              <a:t>A function (should return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Any expression that evaluates to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0CCD-4389-4F09-8B79-91B28F4A4F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Logical Expressions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Arithmetic expressions</a:t>
            </a:r>
          </a:p>
          <a:p>
            <a:pPr lvl="1" eaLnBrk="1" hangingPunct="1">
              <a:defRPr/>
            </a:pPr>
            <a:r>
              <a:rPr lang="en-US" dirty="0"/>
              <a:t>Built with arithmetic operators</a:t>
            </a:r>
          </a:p>
          <a:p>
            <a:pPr lvl="1" eaLnBrk="1" hangingPunct="1">
              <a:defRPr/>
            </a:pPr>
            <a:r>
              <a:rPr lang="en-US" dirty="0"/>
              <a:t>Evaluate to numbers (integer or floating-point)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+ 5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(7 / 2) * 4.0</a:t>
            </a:r>
          </a:p>
          <a:p>
            <a:pPr eaLnBrk="1" hangingPunct="1">
              <a:defRPr/>
            </a:pPr>
            <a:r>
              <a:rPr lang="en-US" dirty="0"/>
              <a:t>Logical expressions</a:t>
            </a:r>
          </a:p>
          <a:p>
            <a:pPr lvl="1" eaLnBrk="1" hangingPunct="1">
              <a:defRPr/>
            </a:pPr>
            <a:r>
              <a:rPr lang="en-US" dirty="0"/>
              <a:t>Built with relational operators</a:t>
            </a:r>
          </a:p>
          <a:p>
            <a:pPr lvl="1" eaLnBrk="1" hangingPunct="1">
              <a:defRPr/>
            </a:pPr>
            <a:r>
              <a:rPr lang="en-US" dirty="0"/>
              <a:t>Evaluate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endParaRPr lang="en-US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== 3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“hello” &lt; “goodbye”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1C72-5275-4834-A83D-3AE75112D4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  <p:pic>
        <p:nvPicPr>
          <p:cNvPr id="2150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35238"/>
            <a:ext cx="7010400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F42C4-DC2A-432C-889C-28648A87E66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Comparing Numbers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Integer and floating-point types can be compared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8 &lt; 15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6 != 6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2.5 &gt; 5.8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false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5.9 &lt;= 7 </a:t>
            </a:r>
            <a:r>
              <a:rPr lang="en-US"/>
              <a:t>evaluates to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true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945BA-10A5-456A-805B-F02BCA11CD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Characters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60928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2226</Words>
  <Application>Microsoft Macintosh PowerPoint</Application>
  <PresentationFormat>On-screen Show (4:3)</PresentationFormat>
  <Paragraphs>408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Verdana</vt:lpstr>
      <vt:lpstr>Office Theme</vt:lpstr>
      <vt:lpstr>Control Structures</vt:lpstr>
      <vt:lpstr>Conditional Execution</vt:lpstr>
      <vt:lpstr>bool Data Type and Conditions</vt:lpstr>
      <vt:lpstr>int Data Type and Conditions</vt:lpstr>
      <vt:lpstr>Logical Expressions</vt:lpstr>
      <vt:lpstr>Logical Expressions</vt:lpstr>
      <vt:lpstr>Relational Operators</vt:lpstr>
      <vt:lpstr>Comparing Numbers</vt:lpstr>
      <vt:lpstr>Comparing Characters</vt:lpstr>
      <vt:lpstr>Comparing strings</vt:lpstr>
      <vt:lpstr>Examples</vt:lpstr>
      <vt:lpstr>PowerPoint Presentation</vt:lpstr>
      <vt:lpstr>Common Syntax Errors</vt:lpstr>
      <vt:lpstr>Two-way Conditional Execution</vt:lpstr>
      <vt:lpstr>One-Way Selection</vt:lpstr>
      <vt:lpstr>Two-Way Selection</vt:lpstr>
      <vt:lpstr>Example</vt:lpstr>
      <vt:lpstr>Common Syntax Errors</vt:lpstr>
      <vt:lpstr>Block Statements</vt:lpstr>
      <vt:lpstr>Conditional Block Statements</vt:lpstr>
      <vt:lpstr>Conditional Block Statements</vt:lpstr>
      <vt:lpstr>Conditional Block Statements</vt:lpstr>
      <vt:lpstr>More Than 2 Choices</vt:lpstr>
      <vt:lpstr>More Than 2 Choices</vt:lpstr>
      <vt:lpstr>Example: Date Conversion</vt:lpstr>
      <vt:lpstr>Example: Large Joe’s</vt:lpstr>
      <vt:lpstr>Example: Large Joe’s</vt:lpstr>
      <vt:lpstr>A Repetitive Task</vt:lpstr>
      <vt:lpstr>Repetitive Execution</vt:lpstr>
      <vt:lpstr>Conditional Execution</vt:lpstr>
      <vt:lpstr>Iterative Execution</vt:lpstr>
      <vt:lpstr>while Looping (Repetition) Structure</vt:lpstr>
      <vt:lpstr>Elements of an Iterative Statement</vt:lpstr>
      <vt:lpstr>Example Case: Counter Loop</vt:lpstr>
      <vt:lpstr>while Looping (Repetition) Structure (continued)</vt:lpstr>
      <vt:lpstr>The Rest of the Loop</vt:lpstr>
      <vt:lpstr>Exercise</vt:lpstr>
      <vt:lpstr>Exercise</vt:lpstr>
      <vt:lpstr>Exercise</vt:lpstr>
      <vt:lpstr>Example Case: Input Condition</vt:lpstr>
      <vt:lpstr>Exercise</vt:lpstr>
      <vt:lpstr>Combining Conditions</vt:lpstr>
      <vt:lpstr>Example Case: Flag Variable</vt:lpstr>
      <vt:lpstr>do…while Loop</vt:lpstr>
      <vt:lpstr>while vs. do…while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249</cp:revision>
  <dcterms:created xsi:type="dcterms:W3CDTF">2009-09-01T00:23:15Z</dcterms:created>
  <dcterms:modified xsi:type="dcterms:W3CDTF">2020-09-14T15:58:25Z</dcterms:modified>
</cp:coreProperties>
</file>