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447" r:id="rId3"/>
    <p:sldId id="629" r:id="rId4"/>
    <p:sldId id="678" r:id="rId5"/>
    <p:sldId id="632" r:id="rId6"/>
    <p:sldId id="679" r:id="rId7"/>
    <p:sldId id="633" r:id="rId8"/>
    <p:sldId id="634" r:id="rId9"/>
    <p:sldId id="680" r:id="rId10"/>
    <p:sldId id="635" r:id="rId11"/>
    <p:sldId id="638" r:id="rId12"/>
    <p:sldId id="639" r:id="rId13"/>
    <p:sldId id="640" r:id="rId14"/>
    <p:sldId id="641" r:id="rId15"/>
    <p:sldId id="642" r:id="rId16"/>
    <p:sldId id="644" r:id="rId17"/>
    <p:sldId id="645" r:id="rId18"/>
    <p:sldId id="681" r:id="rId19"/>
    <p:sldId id="676" r:id="rId20"/>
    <p:sldId id="677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47" r:id="rId32"/>
    <p:sldId id="64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3"/>
    <p:restoredTop sz="87812"/>
  </p:normalViewPr>
  <p:slideViewPr>
    <p:cSldViewPr snapToGrid="0" snapToObjects="1">
      <p:cViewPr varScale="1">
        <p:scale>
          <a:sx n="97" d="100"/>
          <a:sy n="97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following table shows the similarity and dissimilarity between two objects,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0" dirty="0"/>
              <a:t> and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1200" b="0" dirty="0"/>
              <a:t> with respect to a single, simple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Min+ </a:t>
            </a:r>
            <a:r>
              <a:rPr lang="en-US" dirty="0" err="1"/>
              <a:t>costco</a:t>
            </a:r>
            <a:r>
              <a:rPr lang="en-US" dirty="0"/>
              <a:t>+ ski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77899"/>
            <a:ext cx="8280400" cy="552450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9118600" y="63087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Distance Matrix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18964"/>
              </p:ext>
            </p:extLst>
          </p:nvPr>
        </p:nvGraphicFramePr>
        <p:xfrm>
          <a:off x="516835" y="1887536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Worksheet" r:id="rId3" imgW="1836725" imgH="846287" progId="Excel.Sheet.8">
                  <p:embed/>
                </p:oleObj>
              </mc:Choice>
              <mc:Fallback>
                <p:oleObj name="Worksheet" r:id="rId3" imgW="1836725" imgH="846287" progId="Excel.Sheet.8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35" y="1887536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86246"/>
              </p:ext>
            </p:extLst>
          </p:nvPr>
        </p:nvGraphicFramePr>
        <p:xfrm>
          <a:off x="6871251" y="1885949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Worksheet" r:id="rId5" imgW="3055925" imgH="846287" progId="Excel.Sheet.8">
                  <p:embed/>
                </p:oleObj>
              </mc:Choice>
              <mc:Fallback>
                <p:oleObj name="Worksheet" r:id="rId5" imgW="3055925" imgH="846287" progId="Excel.Sheet.8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1885949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2636"/>
              </p:ext>
            </p:extLst>
          </p:nvPr>
        </p:nvGraphicFramePr>
        <p:xfrm>
          <a:off x="6871251" y="3409949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3409949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54738"/>
              </p:ext>
            </p:extLst>
          </p:nvPr>
        </p:nvGraphicFramePr>
        <p:xfrm>
          <a:off x="6871251" y="4933950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Worksheet" r:id="rId9" imgW="3055925" imgH="861243" progId="Excel.Sheet.8">
                  <p:embed/>
                </p:oleObj>
              </mc:Choice>
              <mc:Fallback>
                <p:oleObj name="Worksheet" r:id="rId9" imgW="3055925" imgH="861243" progId="Excel.Sheet.8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4933950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96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035" y="1013791"/>
            <a:ext cx="8280400" cy="552450"/>
          </a:xfrm>
        </p:spPr>
        <p:txBody>
          <a:bodyPr/>
          <a:lstStyle/>
          <a:p>
            <a:r>
              <a:rPr lang="en-US" dirty="0"/>
              <a:t>Common Properties of a Distance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734" y="1408043"/>
            <a:ext cx="10054535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200" dirty="0"/>
              <a:t>Distances, such as the Euclidean distance, have some well known properties.</a:t>
            </a:r>
          </a:p>
          <a:p>
            <a:pPr marL="533400" indent="-533400">
              <a:lnSpc>
                <a:spcPct val="80000"/>
              </a:lnSpc>
            </a:pPr>
            <a:endParaRPr lang="en-US" sz="1400" dirty="0"/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sz="1800" dirty="0"/>
              <a:t>for all </a:t>
            </a:r>
            <a:r>
              <a:rPr lang="en-US" sz="1800" i="1" dirty="0"/>
              <a:t>x</a:t>
            </a:r>
            <a:r>
              <a:rPr lang="en-US" sz="1800" dirty="0"/>
              <a:t> and </a:t>
            </a:r>
            <a:r>
              <a:rPr lang="en-US" sz="1800" i="1" dirty="0"/>
              <a:t>y</a:t>
            </a:r>
            <a:r>
              <a:rPr lang="en-US" sz="1800" dirty="0"/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sz="1800" dirty="0">
                <a:cs typeface="Times New Roman" panose="02020603050405020304" pitchFamily="18" charset="0"/>
              </a:rPr>
              <a:t>if and </a:t>
            </a:r>
            <a:r>
              <a:rPr lang="en-US" sz="1800" dirty="0"/>
              <a:t>only if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sz="1800" dirty="0"/>
              <a:t>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points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/>
              <a:t>.  </a:t>
            </a:r>
            <a:br>
              <a:rPr lang="en-US" sz="1800" dirty="0"/>
            </a:br>
            <a:r>
              <a:rPr lang="en-US" sz="1800" dirty="0"/>
              <a:t>(Triangle Inequality)</a:t>
            </a:r>
          </a:p>
          <a:p>
            <a:pPr marL="990600" lvl="1" indent="-533400">
              <a:lnSpc>
                <a:spcPct val="80000"/>
              </a:lnSpc>
              <a:buNone/>
            </a:pPr>
            <a:endParaRPr lang="en-US" sz="12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is the distance (dissimilarity)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sz="1400" dirty="0"/>
          </a:p>
          <a:p>
            <a:pPr marL="533400" indent="-533400">
              <a:lnSpc>
                <a:spcPct val="80000"/>
              </a:lnSpc>
            </a:pPr>
            <a:r>
              <a:rPr lang="en-US" dirty="0"/>
              <a:t>A distance that satisfies these properties is a </a:t>
            </a:r>
            <a:r>
              <a:rPr lang="en-US" dirty="0">
                <a:solidFill>
                  <a:srgbClr val="FF0000"/>
                </a:solidFill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66160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9053" y="1143000"/>
            <a:ext cx="8280400" cy="552450"/>
          </a:xfrm>
        </p:spPr>
        <p:txBody>
          <a:bodyPr/>
          <a:lstStyle/>
          <a:p>
            <a:r>
              <a:rPr lang="en-US" dirty="0"/>
              <a:t>Common Properties of a Similarity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0261" y="1143000"/>
            <a:ext cx="8574502" cy="5416826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Similarities, also have some well known properties.</a:t>
            </a:r>
          </a:p>
          <a:p>
            <a:pPr marL="533400" indent="-533400">
              <a:lnSpc>
                <a:spcPct val="90000"/>
              </a:lnSpc>
            </a:pPr>
            <a:endParaRPr lang="en-US" sz="1400" dirty="0"/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sz="1800" dirty="0"/>
              <a:t>(or maximum similarity) only if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(does not always hold, e.g., cosine)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  <a:br>
              <a:rPr lang="en-US" sz="1800" dirty="0"/>
            </a:br>
            <a:endParaRPr lang="en-US" sz="1800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/>
              <a:t>is the similarity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2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4583" y="960783"/>
            <a:ext cx="8280400" cy="552450"/>
          </a:xfrm>
        </p:spPr>
        <p:txBody>
          <a:bodyPr/>
          <a:lstStyle/>
          <a:p>
            <a:r>
              <a:rPr lang="en-US" dirty="0"/>
              <a:t>Similarity Between Binary Vectors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1012"/>
            <a:ext cx="8001000" cy="5106988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200" dirty="0"/>
              <a:t>Common situation is that objects,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  <a:tabLst>
                <a:tab pos="914400" algn="l"/>
                <a:tab pos="1371600" algn="l"/>
              </a:tabLst>
            </a:pPr>
            <a:endParaRPr lang="en-US" dirty="0"/>
          </a:p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2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cmmi10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aseline="-25000" dirty="0"/>
              <a:t> </a:t>
            </a:r>
            <a:r>
              <a:rPr lang="en-US" sz="2000" dirty="0"/>
              <a:t>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dirty="0"/>
              <a:t> </a:t>
            </a:r>
            <a:r>
              <a:rPr lang="en-US" sz="2000" dirty="0"/>
              <a:t>was 0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0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endParaRPr lang="en-US" sz="2000" dirty="0"/>
          </a:p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000" dirty="0"/>
              <a:t>Simple Matching and </a:t>
            </a:r>
            <a:r>
              <a:rPr lang="en-US" sz="2000" dirty="0" err="1"/>
              <a:t>Jaccard</a:t>
            </a:r>
            <a:r>
              <a:rPr lang="en-US" sz="2000" dirty="0"/>
              <a:t> Coefficients 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              	=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J 	= number of 11 matches / number of non-zero attributes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	  	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A8F02-CDF6-AE49-92D2-6B1B063E9199}"/>
              </a:ext>
            </a:extLst>
          </p:cNvPr>
          <p:cNvSpPr txBox="1"/>
          <p:nvPr/>
        </p:nvSpPr>
        <p:spPr>
          <a:xfrm>
            <a:off x="8627165" y="4810539"/>
            <a:ext cx="2213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mutual presences + mutual absence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A0AE-B31E-6C4A-AE85-146C319B8209}"/>
              </a:ext>
            </a:extLst>
          </p:cNvPr>
          <p:cNvSpPr txBox="1"/>
          <p:nvPr/>
        </p:nvSpPr>
        <p:spPr>
          <a:xfrm>
            <a:off x="9164983" y="5982787"/>
            <a:ext cx="221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mutual presences</a:t>
            </a:r>
          </a:p>
        </p:txBody>
      </p:sp>
    </p:spTree>
    <p:extLst>
      <p:ext uri="{BB962C8B-B14F-4D97-AF65-F5344CB8AC3E}">
        <p14:creationId xmlns:p14="http://schemas.microsoft.com/office/powerpoint/2010/main" val="2149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547" y="1000539"/>
            <a:ext cx="8280400" cy="552450"/>
          </a:xfrm>
        </p:spPr>
        <p:txBody>
          <a:bodyPr/>
          <a:lstStyle/>
          <a:p>
            <a:r>
              <a:rPr lang="en-US" dirty="0"/>
              <a:t>SMC versus Jaccard: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8438" y="2016056"/>
            <a:ext cx="7815123" cy="4504014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/ (2 + 1 + 0) = 0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endParaRPr lang="en-US" sz="22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50844" y="1000539"/>
            <a:ext cx="8280400" cy="552450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3189" y="1964635"/>
            <a:ext cx="8001000" cy="510698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400"/>
              </a:spcBef>
            </a:pPr>
            <a:r>
              <a:rPr lang="en-US" sz="2400" dirty="0">
                <a:cs typeface="Times New Roman" pitchFamily="18" charset="0"/>
              </a:rPr>
              <a:t>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400" dirty="0">
                <a:cs typeface="Times New Roman" pitchFamily="18" charset="0"/>
              </a:rPr>
              <a:t>, </a:t>
            </a:r>
          </a:p>
          <a:p>
            <a:pPr marL="0" indent="0" algn="just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cs typeface="Times New Roman" pitchFamily="18" charset="0"/>
              </a:rPr>
              <a:t> indicates inner product or vector dot product of vectors,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>
                <a:cs typeface="Times New Roman" pitchFamily="18" charset="0"/>
              </a:rPr>
              <a:t> 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d ||</a:t>
            </a:r>
            <a:r>
              <a:rPr lang="en-US" sz="2400" dirty="0">
                <a:cs typeface="Times New Roman" pitchFamily="18" charset="0"/>
              </a:rPr>
              <a:t> is the   length of vector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cs typeface="Times New Roman" pitchFamily="18" charset="0"/>
              </a:rPr>
              <a:t>.  </a:t>
            </a:r>
          </a:p>
          <a:p>
            <a:pPr marL="0" indent="0" algn="just"/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Example: 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d2&gt;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(42)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6.481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(6)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2.449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0.3150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953" y="1109869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measures the linear relationship between objects</a:t>
            </a:r>
          </a:p>
        </p:txBody>
      </p:sp>
      <p:pic>
        <p:nvPicPr>
          <p:cNvPr id="85160" name="Picture 1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23"/>
          <a:stretch/>
        </p:blipFill>
        <p:spPr bwMode="auto">
          <a:xfrm>
            <a:off x="530087" y="1861293"/>
            <a:ext cx="7915777" cy="388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68">
            <a:extLst>
              <a:ext uri="{FF2B5EF4-FFF2-40B4-BE49-F238E27FC236}">
                <a16:creationId xmlns:a16="http://schemas.microsoft.com/office/drawing/2014/main" id="{9BED01C2-AE07-4E40-A245-389589DF9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 t="69520" r="22479"/>
          <a:stretch/>
        </p:blipFill>
        <p:spPr bwMode="auto">
          <a:xfrm>
            <a:off x="7964556" y="3804712"/>
            <a:ext cx="3975652" cy="172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7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26" y="1152525"/>
            <a:ext cx="8280400" cy="552450"/>
          </a:xfrm>
        </p:spPr>
        <p:txBody>
          <a:bodyPr/>
          <a:lstStyle/>
          <a:p>
            <a:r>
              <a:rPr lang="en-US" dirty="0"/>
              <a:t>Visually Evaluating Correlation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664311"/>
              </p:ext>
            </p:extLst>
          </p:nvPr>
        </p:nvGraphicFramePr>
        <p:xfrm>
          <a:off x="1050236" y="2013283"/>
          <a:ext cx="5045764" cy="481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Bitmap Image" r:id="rId3" imgW="7542857" imgH="7228571" progId="Paint.Picture">
                  <p:embed/>
                </p:oleObj>
              </mc:Choice>
              <mc:Fallback>
                <p:oleObj name="Bitmap Image" r:id="rId3" imgW="7542857" imgH="7228571" progId="Paint.Picture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43" t="1854" r="5334" b="10373"/>
                      <a:stretch>
                        <a:fillRect/>
                      </a:stretch>
                    </p:blipFill>
                    <p:spPr bwMode="auto">
                      <a:xfrm>
                        <a:off x="1050236" y="2013283"/>
                        <a:ext cx="5045764" cy="4810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510669" y="3044279"/>
            <a:ext cx="36310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224655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C749-A13C-0748-89A0-BB452E10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3FFC-2496-B342-81B0-CE26D9D8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Cosine vs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8318500" cy="5181600"/>
          </a:xfrm>
        </p:spPr>
        <p:txBody>
          <a:bodyPr/>
          <a:lstStyle/>
          <a:p>
            <a:r>
              <a:rPr lang="en-US" dirty="0"/>
              <a:t>Compare the three proximity measures according to their behavior under variable transformation</a:t>
            </a:r>
          </a:p>
          <a:p>
            <a:pPr lvl="1"/>
            <a:r>
              <a:rPr lang="en-US" sz="1800" dirty="0"/>
              <a:t>scaling: multiplication by a value</a:t>
            </a:r>
          </a:p>
          <a:p>
            <a:pPr lvl="1"/>
            <a:r>
              <a:rPr lang="en-US" sz="1800" dirty="0"/>
              <a:t>translation: adding a constant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Consider the example</a:t>
            </a:r>
          </a:p>
          <a:p>
            <a:pPr lvl="1"/>
            <a:r>
              <a:rPr lang="en-US" b="1" dirty="0"/>
              <a:t>x </a:t>
            </a:r>
            <a:r>
              <a:rPr lang="en-US" dirty="0"/>
              <a:t>= (1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0), </a:t>
            </a:r>
            <a:r>
              <a:rPr lang="es-ES" b="1" dirty="0"/>
              <a:t>y </a:t>
            </a:r>
            <a:r>
              <a:rPr lang="es-ES" dirty="0"/>
              <a:t>= (1</a:t>
            </a:r>
            <a:r>
              <a:rPr lang="es-ES" i="1" dirty="0"/>
              <a:t>, </a:t>
            </a:r>
            <a:r>
              <a:rPr lang="es-ES" dirty="0"/>
              <a:t>2</a:t>
            </a:r>
            <a:r>
              <a:rPr lang="es-ES" i="1" dirty="0"/>
              <a:t>, </a:t>
            </a:r>
            <a:r>
              <a:rPr lang="es-ES" dirty="0"/>
              <a:t>3</a:t>
            </a:r>
            <a:r>
              <a:rPr lang="es-ES" i="1" dirty="0"/>
              <a:t>, </a:t>
            </a:r>
            <a:r>
              <a:rPr lang="es-ES" dirty="0"/>
              <a:t>4</a:t>
            </a:r>
            <a:r>
              <a:rPr lang="es-ES" i="1" dirty="0"/>
              <a:t>, </a:t>
            </a:r>
            <a:r>
              <a:rPr lang="es-ES" dirty="0"/>
              <a:t>0</a:t>
            </a:r>
            <a:r>
              <a:rPr lang="es-ES" i="1" dirty="0"/>
              <a:t>, </a:t>
            </a:r>
            <a:r>
              <a:rPr lang="es-ES" dirty="0"/>
              <a:t>0</a:t>
            </a:r>
            <a:r>
              <a:rPr lang="es-ES" i="1" dirty="0"/>
              <a:t>, </a:t>
            </a:r>
            <a:r>
              <a:rPr lang="es-ES" dirty="0"/>
              <a:t>0)</a:t>
            </a:r>
          </a:p>
          <a:p>
            <a:pPr lvl="1"/>
            <a:r>
              <a:rPr lang="en-US" b="1" dirty="0" err="1"/>
              <a:t>y</a:t>
            </a:r>
            <a:r>
              <a:rPr lang="en-US" b="1" baseline="-25000" dirty="0" err="1"/>
              <a:t>s</a:t>
            </a:r>
            <a:r>
              <a:rPr lang="en-US" b="1" baseline="-25000" dirty="0"/>
              <a:t>  </a:t>
            </a:r>
            <a:r>
              <a:rPr lang="en-US" b="1" dirty="0"/>
              <a:t>= y * 2 </a:t>
            </a:r>
            <a:r>
              <a:rPr lang="en-US" dirty="0"/>
              <a:t>(scaled version of y),  </a:t>
            </a:r>
            <a:r>
              <a:rPr lang="en-US" b="1" dirty="0" err="1"/>
              <a:t>y</a:t>
            </a:r>
            <a:r>
              <a:rPr lang="en-US" b="1" baseline="-25000" dirty="0" err="1"/>
              <a:t>t</a:t>
            </a:r>
            <a:r>
              <a:rPr lang="en-US" b="1" baseline="-25000" dirty="0"/>
              <a:t>  </a:t>
            </a:r>
            <a:r>
              <a:rPr lang="en-US" b="1" dirty="0"/>
              <a:t>= y + 5 </a:t>
            </a:r>
            <a:r>
              <a:rPr lang="en-US" dirty="0"/>
              <a:t>(translated version)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7BA8C3-7A0B-42B0-8D26-79BB9CEC2829}"/>
              </a:ext>
            </a:extLst>
          </p:cNvPr>
          <p:cNvGraphicFramePr>
            <a:graphicFrameLocks noGrp="1"/>
          </p:cNvGraphicFramePr>
          <p:nvPr/>
        </p:nvGraphicFramePr>
        <p:xfrm>
          <a:off x="2133601" y="2438400"/>
          <a:ext cx="6248399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1687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950843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1290430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2105439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r>
                        <a:rPr lang="en-US" sz="12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Euclidean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Invariant to scaling (multiplication)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Invariant to translation (addition)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6869856-363E-4731-BC31-A8F9D812443D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881880"/>
          <a:ext cx="5638800" cy="129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6157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858078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1164535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1900030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y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</a:t>
                      </a:r>
                      <a:r>
                        <a:rPr lang="en-US" sz="1200" b="1" dirty="0" err="1"/>
                        <a:t>y</a:t>
                      </a:r>
                      <a:r>
                        <a:rPr lang="en-US" sz="1200" b="1" baseline="-25000" dirty="0" err="1"/>
                        <a:t>s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</a:t>
                      </a:r>
                      <a:r>
                        <a:rPr lang="en-US" sz="1200" b="1" dirty="0" err="1"/>
                        <a:t>y</a:t>
                      </a:r>
                      <a:r>
                        <a:rPr lang="en-US" sz="1200" b="1" baseline="-25000" dirty="0" err="1"/>
                        <a:t>t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0.7940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Euclidean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1.4142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5.8310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14.2127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9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2208" y="2634598"/>
            <a:ext cx="5870448" cy="2589674"/>
          </a:xfrm>
        </p:spPr>
        <p:txBody>
          <a:bodyPr>
            <a:normAutofit/>
          </a:bodyPr>
          <a:lstStyle/>
          <a:p>
            <a:r>
              <a:rPr lang="en-US" sz="2200" dirty="0"/>
              <a:t>Data quality problems: </a:t>
            </a:r>
          </a:p>
          <a:p>
            <a:pPr lvl="1"/>
            <a:r>
              <a:rPr lang="en-US" sz="2200" dirty="0"/>
              <a:t>Noise and outliers (example </a:t>
            </a:r>
            <a:r>
              <a:rPr lang="en-US" sz="2200" dirty="0">
                <a:highlight>
                  <a:srgbClr val="FFFF00"/>
                </a:highlight>
              </a:rPr>
              <a:t>in yellow box</a:t>
            </a:r>
            <a:r>
              <a:rPr lang="en-US" sz="2200" dirty="0"/>
              <a:t>) </a:t>
            </a:r>
          </a:p>
          <a:p>
            <a:pPr lvl="1"/>
            <a:r>
              <a:rPr lang="en-US" sz="2200" dirty="0"/>
              <a:t>Missing values (</a:t>
            </a:r>
            <a:r>
              <a:rPr lang="en-US" sz="2200" dirty="0">
                <a:highlight>
                  <a:srgbClr val="800000"/>
                </a:highlight>
              </a:rPr>
              <a:t>in red box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Duplicate data (</a:t>
            </a:r>
            <a:r>
              <a:rPr lang="en-US" sz="2200" dirty="0">
                <a:highlight>
                  <a:srgbClr val="008000"/>
                </a:highlight>
              </a:rPr>
              <a:t>in green box</a:t>
            </a:r>
            <a:r>
              <a:rPr lang="en-US" sz="2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CE97E9-53C2-3C44-AA51-6680CFAE9AF3}"/>
              </a:ext>
            </a:extLst>
          </p:cNvPr>
          <p:cNvGrpSpPr/>
          <p:nvPr/>
        </p:nvGrpSpPr>
        <p:grpSpPr>
          <a:xfrm>
            <a:off x="7360920" y="2341690"/>
            <a:ext cx="3692525" cy="3692525"/>
            <a:chOff x="6400800" y="2497138"/>
            <a:chExt cx="3692525" cy="3692525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6635750" y="2497138"/>
            <a:ext cx="3457575" cy="369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Document" r:id="rId4" imgW="5416355" imgH="5776939" progId="Word.Document.8">
                    <p:embed/>
                  </p:oleObj>
                </mc:Choice>
                <mc:Fallback>
                  <p:oleObj name="Document" r:id="rId4" imgW="5416355" imgH="5776939" progId="Word.Document.8">
                    <p:embed/>
                    <p:pic>
                      <p:nvPicPr>
                        <p:cNvPr id="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5750" y="2497138"/>
                          <a:ext cx="3457575" cy="369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6400800" y="4202668"/>
              <a:ext cx="3581400" cy="293132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5410200"/>
              <a:ext cx="3657600" cy="685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4572000"/>
              <a:ext cx="3657600" cy="597932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06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3DC-A7A2-4E7B-8F27-16423F4B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cosine vs 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03CF-33BF-477C-AFA5-11242FC5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Choice of the right proximity measure depends on the domain</a:t>
            </a:r>
          </a:p>
          <a:p>
            <a:r>
              <a:rPr lang="en-US" sz="2200" dirty="0"/>
              <a:t>What is the correct choice of proximity measure for the following situations?</a:t>
            </a:r>
          </a:p>
          <a:p>
            <a:pPr lvl="1"/>
            <a:r>
              <a:rPr lang="en-US" sz="2000" dirty="0"/>
              <a:t>Comparing documents using the frequencies of words</a:t>
            </a:r>
          </a:p>
          <a:p>
            <a:pPr marL="1147763" lvl="2" indent="-233363"/>
            <a:r>
              <a:rPr lang="en-US" sz="1600" dirty="0"/>
              <a:t>Documents are considered similar if the word frequencies are similar</a:t>
            </a:r>
          </a:p>
          <a:p>
            <a:pPr marL="1147763" lvl="2" indent="-233363"/>
            <a:endParaRPr lang="en-US" sz="1600" dirty="0"/>
          </a:p>
          <a:p>
            <a:pPr lvl="1"/>
            <a:r>
              <a:rPr lang="en-US" sz="2000" dirty="0"/>
              <a:t>Comparing the temperature in Celsius of two locations</a:t>
            </a:r>
          </a:p>
          <a:p>
            <a:pPr marL="1147763" lvl="2" indent="-233363"/>
            <a:r>
              <a:rPr lang="en-US" sz="1600" dirty="0"/>
              <a:t>Two locations are considered similar if the temperatures are similar in magnitude</a:t>
            </a:r>
          </a:p>
          <a:p>
            <a:pPr marL="1147763" lvl="2" indent="-233363"/>
            <a:endParaRPr lang="en-US" sz="1600" dirty="0"/>
          </a:p>
          <a:p>
            <a:pPr lvl="1"/>
            <a:r>
              <a:rPr lang="en-US" sz="2000" dirty="0"/>
              <a:t>Comparing two time series of temperature measured in Celsius</a:t>
            </a:r>
          </a:p>
          <a:p>
            <a:pPr marL="1147763" lvl="2" indent="-233363"/>
            <a:r>
              <a:rPr lang="en-US" sz="1600" dirty="0"/>
              <a:t>Two time series are considered similar if their “shape” is similar, i.e., they vary in the same way over time, achieving minimums and maximums at similar times, etc. </a:t>
            </a:r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9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Proximity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of application</a:t>
            </a:r>
          </a:p>
          <a:p>
            <a:pPr lvl="1"/>
            <a:r>
              <a:rPr lang="en-US" dirty="0"/>
              <a:t>Similarity measures tend to be specific to the type of attribute and data </a:t>
            </a:r>
          </a:p>
          <a:p>
            <a:pPr lvl="1"/>
            <a:r>
              <a:rPr lang="en-US" dirty="0"/>
              <a:t>Record data, images, graphs, sequences, 3D-protein structure, etc. tend to have different measures</a:t>
            </a:r>
          </a:p>
          <a:p>
            <a:r>
              <a:rPr lang="en-US" dirty="0"/>
              <a:t>However, one can talk about various properties that you would like a proximity measure to have</a:t>
            </a:r>
          </a:p>
          <a:p>
            <a:pPr lvl="1"/>
            <a:r>
              <a:rPr lang="en-US" dirty="0"/>
              <a:t>Symmetry is a common one</a:t>
            </a:r>
          </a:p>
          <a:p>
            <a:pPr lvl="1"/>
            <a:r>
              <a:rPr lang="en-US" dirty="0"/>
              <a:t>Tolerance to noise and outliers is another</a:t>
            </a:r>
          </a:p>
          <a:p>
            <a:pPr lvl="1"/>
            <a:r>
              <a:rPr lang="en-US" dirty="0"/>
              <a:t>Ability to find more types of patterns? </a:t>
            </a:r>
          </a:p>
          <a:p>
            <a:pPr lvl="1"/>
            <a:r>
              <a:rPr lang="en-US" dirty="0"/>
              <a:t>Many others possible</a:t>
            </a:r>
          </a:p>
          <a:p>
            <a:r>
              <a:rPr lang="en-US" dirty="0"/>
              <a:t>The measure must be applicable to the data and produce results that agree with domain knowledge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Based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theory is a well-developed and fundamental disciple with broad applications</a:t>
            </a:r>
          </a:p>
          <a:p>
            <a:endParaRPr lang="en-US" dirty="0"/>
          </a:p>
          <a:p>
            <a:r>
              <a:rPr lang="en-US" dirty="0"/>
              <a:t>Some similarity measures are based on information theory </a:t>
            </a:r>
          </a:p>
          <a:p>
            <a:pPr lvl="1"/>
            <a:r>
              <a:rPr lang="en-US" dirty="0"/>
              <a:t>Mutual information in various versions</a:t>
            </a:r>
          </a:p>
          <a:p>
            <a:pPr lvl="1"/>
            <a:r>
              <a:rPr lang="en-US" dirty="0"/>
              <a:t>Maximal Information Coefficient (MIC) and related measures</a:t>
            </a:r>
          </a:p>
          <a:p>
            <a:pPr lvl="1"/>
            <a:r>
              <a:rPr lang="en-US" dirty="0"/>
              <a:t>General and can handle non-linear relationships</a:t>
            </a:r>
          </a:p>
          <a:p>
            <a:pPr lvl="1"/>
            <a:r>
              <a:rPr lang="en-US" dirty="0"/>
              <a:t>Can be complicated and time intensive to compute</a:t>
            </a:r>
          </a:p>
        </p:txBody>
      </p:sp>
    </p:spTree>
    <p:extLst>
      <p:ext uri="{BB962C8B-B14F-4D97-AF65-F5344CB8AC3E}">
        <p14:creationId xmlns:p14="http://schemas.microsoft.com/office/powerpoint/2010/main" val="405353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relates to possible outcomes of an event </a:t>
            </a:r>
          </a:p>
          <a:p>
            <a:pPr lvl="1"/>
            <a:r>
              <a:rPr lang="en-US" dirty="0"/>
              <a:t>transmission of a message, flip of a coin, or measurement of a piece of data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more certain an outcome, the less information that it contains and vice-versa</a:t>
            </a:r>
          </a:p>
          <a:p>
            <a:pPr lvl="1"/>
            <a:r>
              <a:rPr lang="en-US" dirty="0"/>
              <a:t>For example, if a coin has two heads, then an outcome of heads provides no information</a:t>
            </a:r>
          </a:p>
          <a:p>
            <a:pPr lvl="1"/>
            <a:r>
              <a:rPr lang="en-US" dirty="0"/>
              <a:t>More quantitatively, the information is related the probability of an outcome</a:t>
            </a:r>
          </a:p>
          <a:p>
            <a:pPr marL="1147763" lvl="2" indent="-233363"/>
            <a:r>
              <a:rPr lang="en-US" dirty="0"/>
              <a:t>The smaller the probability of an outcome, the more information it provides and vice-versa</a:t>
            </a:r>
          </a:p>
          <a:p>
            <a:pPr lvl="1"/>
            <a:r>
              <a:rPr lang="en-US" dirty="0"/>
              <a:t>Entropy is the commonly used measure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458001" y="2133600"/>
            <a:ext cx="1371600" cy="685800"/>
            <a:chOff x="2514600" y="2895600"/>
            <a:chExt cx="3810000" cy="1905000"/>
          </a:xfrm>
        </p:grpSpPr>
        <p:pic>
          <p:nvPicPr>
            <p:cNvPr id="87044" name="Picture 4" descr="2012 Lincoln One-Cent Obver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046" name="Picture 6" descr="2012 Lincoln One-Cent Rever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20" y="2133600"/>
            <a:ext cx="9125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5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</a:t>
                </a:r>
              </a:p>
              <a:p>
                <a:pPr lvl="1"/>
                <a:r>
                  <a:rPr lang="en-US" dirty="0"/>
                  <a:t>a variable (event),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with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/>
                  <a:t> possible values (outcomes),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each outcome having probability,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p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US" dirty="0"/>
                  <a:t>, is given by</a:t>
                </a:r>
                <a:endParaRPr lang="en-US" i="1" baseline="-25000" dirty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Entropy is between 0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/>
                  <a:t>and is measured in bits</a:t>
                </a:r>
              </a:p>
              <a:p>
                <a:pPr lvl="1"/>
                <a:r>
                  <a:rPr lang="en-US" dirty="0"/>
                  <a:t>Thus, entropy is a measure of how many bits it takes to represent an observation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on average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6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7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coin with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/>
                  <a:t> of heads and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 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– p </a:t>
                </a:r>
                <a:r>
                  <a:rPr lang="en-US" dirty="0"/>
                  <a:t>of tails</a:t>
                </a:r>
              </a:p>
              <a:p>
                <a:endParaRPr lang="en-US" sz="1000" dirty="0"/>
              </a:p>
              <a:p>
                <a:pPr marL="1028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028700" indent="0">
                  <a:buNone/>
                </a:pPr>
                <a:endParaRPr lang="en-US" sz="1000" dirty="0"/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0.5,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0.5 </a:t>
                </a:r>
                <a:r>
                  <a:rPr lang="en-US" dirty="0"/>
                  <a:t>(fair coin)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entropy of a fair four-sided die? </a:t>
                </a:r>
              </a:p>
              <a:p>
                <a:pPr lvl="1"/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54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 Sample Data: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Maximum entropy is log</a:t>
            </a:r>
            <a:r>
              <a:rPr lang="en-US" baseline="-25000" dirty="0"/>
              <a:t>2</a:t>
            </a:r>
            <a:r>
              <a:rPr lang="en-US" dirty="0"/>
              <a:t>5 = 2.3219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129540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Hair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6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 Sample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have </a:t>
                </a:r>
              </a:p>
              <a:p>
                <a:pPr lvl="1"/>
                <a:r>
                  <a:rPr lang="en-US" dirty="0"/>
                  <a:t>a number of observations 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/>
                  <a:t>) of some attribute,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e.g., the hair color of students in the class, </a:t>
                </a:r>
              </a:p>
              <a:p>
                <a:pPr lvl="1"/>
                <a:r>
                  <a:rPr lang="en-US" dirty="0"/>
                  <a:t>where there are </a:t>
                </a:r>
                <a:r>
                  <a:rPr lang="en-US" i="1" dirty="0">
                    <a:latin typeface="Cambria" pitchFamily="18" charset="0"/>
                  </a:rPr>
                  <a:t>n</a:t>
                </a:r>
                <a:r>
                  <a:rPr lang="en-US" dirty="0"/>
                  <a:t> different possible values</a:t>
                </a:r>
              </a:p>
              <a:p>
                <a:pPr lvl="1"/>
                <a:r>
                  <a:rPr lang="en-US" dirty="0"/>
                  <a:t>And the number of observation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category is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baseline="-25000" dirty="0"/>
              </a:p>
              <a:p>
                <a:pPr lvl="1"/>
                <a:r>
                  <a:rPr lang="en-US" dirty="0"/>
                  <a:t>Then, for this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dirty="0"/>
                  <a:t>For continuous data, the calculation is harder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18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Information one variable provides about another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Formally,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H(X,Y)</a:t>
                </a:r>
                <a:r>
                  <a:rPr lang="en-US" dirty="0"/>
                  <a:t> is the joint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Y,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i="1" baseline="-25000">
                                          <a:latin typeface="Cambria Math"/>
                                        </a:rPr>
                                        <m:t>𝑖𝑗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900" dirty="0"/>
                  <a:t>Where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dirty="0"/>
                  <a:t> is the probability that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/>
                  <a:t> occur together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For discrete variables, this is easy to compute</a:t>
                </a:r>
              </a:p>
              <a:p>
                <a:endParaRPr lang="en-US" dirty="0"/>
              </a:p>
              <a:p>
                <a:r>
                  <a:rPr lang="en-US" dirty="0"/>
                  <a:t>Maximum mutual information for discrete variables is </a:t>
                </a:r>
                <a:br>
                  <a:rPr lang="en-US" dirty="0"/>
                </a:br>
                <a:r>
                  <a:rPr lang="en-US" dirty="0"/>
                  <a:t>log</a:t>
                </a:r>
                <a:r>
                  <a:rPr lang="en-US" baseline="-25000" dirty="0"/>
                  <a:t>2</a:t>
                </a:r>
                <a:r>
                  <a:rPr lang="en-US" dirty="0"/>
                  <a:t>(min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), where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) is the number of values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1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19200"/>
          <a:ext cx="3733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Student Status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3276600"/>
          <a:ext cx="37338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56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8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1219201"/>
          <a:ext cx="4724400" cy="352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570">
                <a:tc>
                  <a:txBody>
                    <a:bodyPr/>
                    <a:lstStyle/>
                    <a:p>
                      <a:r>
                        <a:rPr lang="en-US" dirty="0"/>
                        <a:t>Student Status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48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548640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of Student Status and Grade =  0.9928 + 1.4406 - 2.2710 = 0.1624</a:t>
            </a:r>
          </a:p>
        </p:txBody>
      </p:sp>
    </p:spTree>
    <p:extLst>
      <p:ext uri="{BB962C8B-B14F-4D97-AF65-F5344CB8AC3E}">
        <p14:creationId xmlns:p14="http://schemas.microsoft.com/office/powerpoint/2010/main" val="348992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Dissimilarity Measures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148" y="1674674"/>
            <a:ext cx="5593830" cy="1754326"/>
          </a:xfrm>
        </p:spPr>
        <p:txBody>
          <a:bodyPr>
            <a:normAutofit/>
          </a:bodyPr>
          <a:lstStyle/>
          <a:p>
            <a:pPr marL="151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Similarity measure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Numerical measure of how alike two data objects are.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Is higher when objects are more alike.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Often falls in the range [0,1]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EB85C3-CAE3-6B42-8012-47379FEECF1C}"/>
              </a:ext>
            </a:extLst>
          </p:cNvPr>
          <p:cNvSpPr/>
          <p:nvPr/>
        </p:nvSpPr>
        <p:spPr>
          <a:xfrm>
            <a:off x="6016977" y="1989635"/>
            <a:ext cx="64911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Dissimilarity measure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Numerical measure of how different two data objects 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Lower when objects are more alike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dissimilarity is often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Upper limit varies</a:t>
            </a:r>
          </a:p>
          <a:p>
            <a:r>
              <a:rPr lang="en-US" dirty="0">
                <a:solidFill>
                  <a:srgbClr val="CC6600"/>
                </a:solidFill>
              </a:rPr>
              <a:t>Proximity</a:t>
            </a:r>
            <a:r>
              <a:rPr lang="en-US" dirty="0"/>
              <a:t> refers to a similarity or dissimilarity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56E62C-547A-8A48-B5B2-498619CD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49" y="3894530"/>
            <a:ext cx="9788655" cy="274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03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Information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500" dirty="0" err="1"/>
              <a:t>Reshef</a:t>
            </a:r>
            <a:r>
              <a:rPr lang="en-US" sz="1500" dirty="0"/>
              <a:t>, David N., </a:t>
            </a:r>
            <a:r>
              <a:rPr lang="en-US" sz="1500" dirty="0" err="1"/>
              <a:t>Yakir</a:t>
            </a:r>
            <a:r>
              <a:rPr lang="en-US" sz="1500" dirty="0"/>
              <a:t> A. </a:t>
            </a:r>
            <a:r>
              <a:rPr lang="en-US" sz="1500" dirty="0" err="1"/>
              <a:t>Reshef</a:t>
            </a:r>
            <a:r>
              <a:rPr lang="en-US" sz="1500" dirty="0"/>
              <a:t>, Hilary K. </a:t>
            </a:r>
            <a:r>
              <a:rPr lang="en-US" sz="1500" dirty="0" err="1"/>
              <a:t>Finucane</a:t>
            </a:r>
            <a:r>
              <a:rPr lang="en-US" sz="1500" dirty="0"/>
              <a:t>, Sharon R. Grossman, </a:t>
            </a:r>
            <a:r>
              <a:rPr lang="en-US" sz="1500" dirty="0" err="1"/>
              <a:t>Gilean</a:t>
            </a:r>
            <a:r>
              <a:rPr lang="en-US" sz="1500" dirty="0"/>
              <a:t> </a:t>
            </a:r>
            <a:r>
              <a:rPr lang="en-US" sz="1500" dirty="0" err="1"/>
              <a:t>McVean</a:t>
            </a:r>
            <a:r>
              <a:rPr lang="en-US" sz="1500" dirty="0"/>
              <a:t>, Peter J. </a:t>
            </a:r>
            <a:r>
              <a:rPr lang="en-US" sz="1500" dirty="0" err="1"/>
              <a:t>Turnbaugh</a:t>
            </a:r>
            <a:r>
              <a:rPr lang="en-US" sz="1500" dirty="0"/>
              <a:t>, Eric S. Lander, Michael </a:t>
            </a:r>
            <a:r>
              <a:rPr lang="en-US" sz="1500" dirty="0" err="1"/>
              <a:t>Mitzenmacher</a:t>
            </a:r>
            <a:r>
              <a:rPr lang="en-US" sz="1500" dirty="0"/>
              <a:t>, and </a:t>
            </a:r>
            <a:r>
              <a:rPr lang="en-US" sz="1500" dirty="0" err="1"/>
              <a:t>Pardis</a:t>
            </a:r>
            <a:r>
              <a:rPr lang="en-US" sz="1500" dirty="0"/>
              <a:t> C. </a:t>
            </a:r>
            <a:r>
              <a:rPr lang="en-US" sz="1500" dirty="0" err="1"/>
              <a:t>Sabeti</a:t>
            </a:r>
            <a:r>
              <a:rPr lang="en-US" sz="1500" dirty="0"/>
              <a:t>. "Detecting novel associations in large data sets." </a:t>
            </a:r>
            <a:r>
              <a:rPr lang="en-US" sz="1500" i="1" dirty="0"/>
              <a:t>science</a:t>
            </a:r>
            <a:r>
              <a:rPr lang="en-US" sz="1500" dirty="0"/>
              <a:t> 334, no. 6062 (2011): 1518-1524.</a:t>
            </a:r>
          </a:p>
          <a:p>
            <a:r>
              <a:rPr lang="en-US" dirty="0"/>
              <a:t>Applies mutual information to two continuous variables</a:t>
            </a:r>
          </a:p>
          <a:p>
            <a:r>
              <a:rPr lang="en-US" dirty="0"/>
              <a:t>Consider the possible </a:t>
            </a:r>
            <a:r>
              <a:rPr lang="en-US" dirty="0" err="1"/>
              <a:t>binnings</a:t>
            </a:r>
            <a:r>
              <a:rPr lang="en-US" dirty="0"/>
              <a:t> of the variables into discrete categories</a:t>
            </a:r>
          </a:p>
          <a:p>
            <a:pPr lvl="1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 N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where </a:t>
            </a:r>
          </a:p>
          <a:p>
            <a:pPr lvl="2" indent="347663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lvl="2" indent="347663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  <a:p>
            <a:pPr lvl="2" indent="347663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samples (observations, data objects)</a:t>
            </a:r>
            <a:endParaRPr lang="en-US" dirty="0"/>
          </a:p>
          <a:p>
            <a:r>
              <a:rPr lang="en-US" dirty="0"/>
              <a:t>Compute the mutual information</a:t>
            </a:r>
          </a:p>
          <a:p>
            <a:pPr lvl="1"/>
            <a:r>
              <a:rPr lang="en-US" dirty="0"/>
              <a:t>Normalized by log</a:t>
            </a:r>
            <a:r>
              <a:rPr lang="en-US" baseline="-25000" dirty="0"/>
              <a:t>2</a:t>
            </a:r>
            <a:r>
              <a:rPr lang="en-US" dirty="0"/>
              <a:t>(min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)</a:t>
            </a:r>
          </a:p>
          <a:p>
            <a:r>
              <a:rPr lang="en-US" dirty="0"/>
              <a:t>Take the highest value</a:t>
            </a:r>
          </a:p>
        </p:txBody>
      </p:sp>
    </p:spTree>
    <p:extLst>
      <p:ext uri="{BB962C8B-B14F-4D97-AF65-F5344CB8AC3E}">
        <p14:creationId xmlns:p14="http://schemas.microsoft.com/office/powerpoint/2010/main" val="231727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4921250"/>
            <a:ext cx="55308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General Approach for Combining Similarities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4" y="1143000"/>
            <a:ext cx="8351837" cy="4800600"/>
          </a:xfrm>
        </p:spPr>
        <p:txBody>
          <a:bodyPr/>
          <a:lstStyle/>
          <a:p>
            <a:pPr marL="533400" indent="-533400">
              <a:buSzPct val="85000"/>
            </a:pPr>
            <a:r>
              <a:rPr lang="en-US" sz="2400" dirty="0"/>
              <a:t>Sometimes attributes are of many different types, but an overall similarity is needed.</a:t>
            </a:r>
          </a:p>
          <a:p>
            <a:pPr marL="533400" indent="-533400">
              <a:buNone/>
            </a:pPr>
            <a:r>
              <a:rPr lang="en-US" sz="2400" dirty="0"/>
              <a:t>1: For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/>
              <a:t> attribute, compute a similarity, </a:t>
            </a:r>
            <a:r>
              <a:rPr lang="en-US" sz="2400" i="1" dirty="0" err="1">
                <a:latin typeface="Times New Roman" pitchFamily="18" charset="0"/>
              </a:rPr>
              <a:t>s</a:t>
            </a:r>
            <a:r>
              <a:rPr lang="en-US" sz="2400" i="1" baseline="-25000" dirty="0" err="1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, in the range [0, 1].</a:t>
            </a:r>
          </a:p>
          <a:p>
            <a:pPr marL="533400" indent="-533400">
              <a:buNone/>
            </a:pPr>
            <a:r>
              <a:rPr lang="en-US" sz="2400" dirty="0"/>
              <a:t>2: Define an indicator variable, </a:t>
            </a:r>
            <a:r>
              <a:rPr lang="en-US" sz="2400" dirty="0">
                <a:sym typeface="Symbol" pitchFamily="18" charset="2"/>
              </a:rPr>
              <a:t></a:t>
            </a:r>
            <a:r>
              <a:rPr lang="en-US" sz="2400" i="1" baseline="-25000" dirty="0">
                <a:latin typeface="Times New Roman" pitchFamily="18" charset="0"/>
              </a:rPr>
              <a:t>k</a:t>
            </a:r>
            <a:r>
              <a:rPr lang="en-US" sz="2400" dirty="0"/>
              <a:t>, for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/>
              <a:t> attribute as follows:</a:t>
            </a:r>
          </a:p>
          <a:p>
            <a:pPr marL="990600" lvl="1" indent="-533400">
              <a:buNone/>
            </a:pP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i="1" baseline="-25000" dirty="0">
                <a:latin typeface="Times New Roman" pitchFamily="18" charset="0"/>
              </a:rPr>
              <a:t>k</a:t>
            </a:r>
            <a:r>
              <a:rPr lang="en-US" sz="2200" dirty="0"/>
              <a:t> = 0 if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/>
              <a:t> </a:t>
            </a:r>
            <a:r>
              <a:rPr lang="en-US" sz="2200" dirty="0"/>
              <a:t>attribute is an asymmetric attribute and</a:t>
            </a:r>
          </a:p>
          <a:p>
            <a:pPr marL="990600" lvl="1" indent="-533400">
              <a:buNone/>
            </a:pPr>
            <a:r>
              <a:rPr lang="en-US" sz="2200" dirty="0"/>
              <a:t>       both objects have a value of 0, or if one of the objects   has a missing value for the </a:t>
            </a:r>
            <a:r>
              <a:rPr lang="en-US" sz="2200" dirty="0" err="1"/>
              <a:t>kth</a:t>
            </a:r>
            <a:r>
              <a:rPr lang="en-US" sz="2200" dirty="0"/>
              <a:t> attribute</a:t>
            </a:r>
          </a:p>
          <a:p>
            <a:pPr marL="990600" lvl="1" indent="-533400">
              <a:buNone/>
            </a:pP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i="1" baseline="-25000" dirty="0">
                <a:latin typeface="Times New Roman" pitchFamily="18" charset="0"/>
              </a:rPr>
              <a:t>k</a:t>
            </a:r>
            <a:r>
              <a:rPr lang="en-US" sz="2200" dirty="0"/>
              <a:t> = 1 otherwise</a:t>
            </a:r>
          </a:p>
          <a:p>
            <a:pPr marL="533400" indent="-533400">
              <a:buNone/>
            </a:pPr>
            <a:r>
              <a:rPr lang="en-US" sz="2400" dirty="0"/>
              <a:t>3. Compute</a:t>
            </a:r>
          </a:p>
        </p:txBody>
      </p:sp>
    </p:spTree>
    <p:extLst>
      <p:ext uri="{BB962C8B-B14F-4D97-AF65-F5344CB8AC3E}">
        <p14:creationId xmlns:p14="http://schemas.microsoft.com/office/powerpoint/2010/main" val="969241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Weights to Combine Similarities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8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May not want to treat all attributes the same.</a:t>
                </a:r>
              </a:p>
              <a:p>
                <a:pPr lvl="1"/>
                <a:r>
                  <a:rPr lang="en-US" dirty="0"/>
                  <a:t>Use non-negative weights </a:t>
                </a:r>
                <a:r>
                  <a:rPr lang="en-US" dirty="0">
                    <a:sym typeface="Symbol"/>
                  </a:rPr>
                  <a:t>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𝑠𝑖𝑚𝑖𝑙𝑎𝑟𝑖𝑡𝑦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>
                            <a:latin typeface="Cambria Math"/>
                          </a:rPr>
                          <m:t>𝐲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1">
                                <a:latin typeface="Cambria Math"/>
                              </a:rPr>
                              <m:t>𝐱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>
                                <a:latin typeface="Cambria Math"/>
                              </a:rPr>
                              <m:t>𝐲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Can also define a weighted form of distance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0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59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090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1"/>
            <a:ext cx="51196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1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5E-6EDB-8246-B8DC-1614E9C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50F1E5-62B7-5947-864A-AFD3AC5BEB13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402491"/>
            <a:ext cx="9971478" cy="51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400" dirty="0"/>
              <a:t>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   </a:t>
            </a:r>
          </a:p>
          <a:p>
            <a:pPr marL="742950" lvl="1" indent="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where </a:t>
            </a:r>
            <a:r>
              <a:rPr lang="en-US" sz="1800" i="1" dirty="0"/>
              <a:t>n</a:t>
            </a:r>
            <a:r>
              <a:rPr lang="en-US" sz="1800" dirty="0"/>
              <a:t> is the number of dimensions (attributes) and </a:t>
            </a:r>
            <a:r>
              <a:rPr lang="en-US" sz="1800" i="1" dirty="0" err="1">
                <a:latin typeface="Times New Roman" panose="02020603050405020304" pitchFamily="18" charset="0"/>
              </a:rPr>
              <a:t>x</a:t>
            </a:r>
            <a:r>
              <a:rPr lang="en-US" sz="18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sz="1800" dirty="0"/>
              <a:t> and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i="1" baseline="-25000" dirty="0">
                <a:latin typeface="Times New Roman" panose="02020603050405020304" pitchFamily="18" charset="0"/>
              </a:rPr>
              <a:t> </a:t>
            </a:r>
            <a:r>
              <a:rPr lang="en-US" sz="1800" dirty="0"/>
              <a:t> are, respectively, 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/>
              <a:t> attributes (components) or data objects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CDD943-84F1-2040-9917-047043B0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9" y="5782404"/>
            <a:ext cx="574894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400" b="0" dirty="0"/>
              <a:t> Standardization is necessary, if scales differ.</a:t>
            </a:r>
          </a:p>
        </p:txBody>
      </p:sp>
      <p:pic>
        <p:nvPicPr>
          <p:cNvPr id="8" name="Picture 47">
            <a:extLst>
              <a:ext uri="{FF2B5EF4-FFF2-40B4-BE49-F238E27FC236}">
                <a16:creationId xmlns:a16="http://schemas.microsoft.com/office/drawing/2014/main" id="{F5046285-D195-D348-98FB-F096EB9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39" y="2971800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3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41" y="1178840"/>
            <a:ext cx="8280400" cy="552450"/>
          </a:xfrm>
        </p:spPr>
        <p:txBody>
          <a:bodyPr/>
          <a:lstStyle/>
          <a:p>
            <a:r>
              <a:rPr lang="en-US" dirty="0"/>
              <a:t>Euclidean Distance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82433"/>
              </p:ext>
            </p:extLst>
          </p:nvPr>
        </p:nvGraphicFramePr>
        <p:xfrm>
          <a:off x="1214953" y="1902940"/>
          <a:ext cx="3920448" cy="286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953" y="1902940"/>
                        <a:ext cx="3920448" cy="2862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99926"/>
              </p:ext>
            </p:extLst>
          </p:nvPr>
        </p:nvGraphicFramePr>
        <p:xfrm>
          <a:off x="6096000" y="2162177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62177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485502" y="6430963"/>
            <a:ext cx="40035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Euclidean Distance Matrix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45110"/>
              </p:ext>
            </p:extLst>
          </p:nvPr>
        </p:nvGraphicFramePr>
        <p:xfrm>
          <a:off x="2605086" y="4602163"/>
          <a:ext cx="6599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6" y="4602163"/>
                        <a:ext cx="65992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2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5E-6EDB-8246-B8DC-1614E9C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50F1E5-62B7-5947-864A-AFD3AC5BEB13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402491"/>
            <a:ext cx="9971478" cy="51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400" dirty="0"/>
              <a:t>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  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47">
            <a:extLst>
              <a:ext uri="{FF2B5EF4-FFF2-40B4-BE49-F238E27FC236}">
                <a16:creationId xmlns:a16="http://schemas.microsoft.com/office/drawing/2014/main" id="{F5046285-D195-D348-98FB-F096EB9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08" y="3577282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00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7E1A-5E61-A342-B15A-A5F3DF58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8BDB2F9-9C55-594A-B19F-B6695033279D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2590799"/>
            <a:ext cx="10589316" cy="372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000" dirty="0" err="1"/>
              <a:t>Minkowski</a:t>
            </a:r>
            <a:r>
              <a:rPr lang="en-US" sz="2000" dirty="0"/>
              <a:t> Distance is a </a:t>
            </a:r>
            <a:r>
              <a:rPr lang="en-US" sz="2000" dirty="0">
                <a:solidFill>
                  <a:srgbClr val="00B0F0"/>
                </a:solidFill>
              </a:rPr>
              <a:t>generalization</a:t>
            </a:r>
            <a:r>
              <a:rPr lang="en-US" sz="2000" dirty="0"/>
              <a:t> of 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sz="2000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  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  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/>
              <a:t> is a parameter, </a:t>
            </a:r>
            <a:r>
              <a:rPr lang="en-US" sz="20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 is the number of dimensions (attributes)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/>
              <a:t>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/>
              <a:t> are, respectively,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/>
              <a:t> attributes (components) or data objects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8" name="Picture 48">
            <a:extLst>
              <a:ext uri="{FF2B5EF4-FFF2-40B4-BE49-F238E27FC236}">
                <a16:creationId xmlns:a16="http://schemas.microsoft.com/office/drawing/2014/main" id="{8BBD8934-312A-804F-9521-5981D54E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96" y="3429000"/>
            <a:ext cx="51094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28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7032" y="980303"/>
            <a:ext cx="8280400" cy="552450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Distance: Examples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98" y="2374900"/>
            <a:ext cx="8458200" cy="48768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1.  City block (Manhattan, taxicab, L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norm) distance.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A common example of this for binary vectors is the Hamming distance,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dirty="0">
                <a:cs typeface="Times New Roman" pitchFamily="18" charset="0"/>
              </a:rPr>
              <a:t>.  “</a:t>
            </a:r>
            <a:r>
              <a:rPr lang="en-US" sz="2400" dirty="0" err="1">
                <a:cs typeface="Times New Roman" pitchFamily="18" charset="0"/>
              </a:rPr>
              <a:t>supremum</a:t>
            </a:r>
            <a:r>
              <a:rPr lang="en-US" sz="2400" dirty="0">
                <a:cs typeface="Times New Roman" pitchFamily="18" charset="0"/>
              </a:rPr>
              <a:t>” (</a:t>
            </a:r>
            <a:r>
              <a:rPr lang="en-US" sz="2400" dirty="0" err="1">
                <a:cs typeface="Times New Roman" pitchFamily="18" charset="0"/>
              </a:rPr>
              <a:t>L</a:t>
            </a:r>
            <a:r>
              <a:rPr lang="en-US" sz="2400" baseline="-30000" dirty="0" err="1">
                <a:cs typeface="Times New Roman" pitchFamily="18" charset="0"/>
              </a:rPr>
              <a:t>max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norm, L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norm) distance.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sz="22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i="1" dirty="0"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2290" name="Picture 2" descr="Taxicab geometry - Wikipedia">
            <a:extLst>
              <a:ext uri="{FF2B5EF4-FFF2-40B4-BE49-F238E27FC236}">
                <a16:creationId xmlns:a16="http://schemas.microsoft.com/office/drawing/2014/main" id="{DFB8D2C2-4A94-244E-B9A0-91080B93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32" y="1889061"/>
            <a:ext cx="2710070" cy="27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OSALIND | Glossary | Euclidean distance">
            <a:extLst>
              <a:ext uri="{FF2B5EF4-FFF2-40B4-BE49-F238E27FC236}">
                <a16:creationId xmlns:a16="http://schemas.microsoft.com/office/drawing/2014/main" id="{D4A927C1-663A-864E-96C5-CCC06FFD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44096"/>
            <a:ext cx="2436158" cy="19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0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FD45-DF72-0941-8167-3113A6E4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Different Distances</a:t>
            </a:r>
          </a:p>
        </p:txBody>
      </p:sp>
      <p:pic>
        <p:nvPicPr>
          <p:cNvPr id="14338" name="Picture 2" descr="Euclidean Distance - an overview | ScienceDirect Topics">
            <a:extLst>
              <a:ext uri="{FF2B5EF4-FFF2-40B4-BE49-F238E27FC236}">
                <a16:creationId xmlns:a16="http://schemas.microsoft.com/office/drawing/2014/main" id="{A99A45F0-3AB8-4E4C-8D13-6F0E02899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45" y="2107096"/>
            <a:ext cx="5695648" cy="45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59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5059</TotalTime>
  <Words>2261</Words>
  <Application>Microsoft Macintosh PowerPoint</Application>
  <PresentationFormat>Widescreen</PresentationFormat>
  <Paragraphs>396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cmmi10</vt:lpstr>
      <vt:lpstr>Arial</vt:lpstr>
      <vt:lpstr>Calibri</vt:lpstr>
      <vt:lpstr>Cambria</vt:lpstr>
      <vt:lpstr>Cambria Math</vt:lpstr>
      <vt:lpstr>Gill Sans MT</vt:lpstr>
      <vt:lpstr>Times New Roman</vt:lpstr>
      <vt:lpstr>Wingdings 2</vt:lpstr>
      <vt:lpstr>Dividend</vt:lpstr>
      <vt:lpstr>VISIO</vt:lpstr>
      <vt:lpstr>Worksheet</vt:lpstr>
      <vt:lpstr>Bitmap Image</vt:lpstr>
      <vt:lpstr>Document</vt:lpstr>
      <vt:lpstr>Measures</vt:lpstr>
      <vt:lpstr>Data Quality </vt:lpstr>
      <vt:lpstr>Similarity and Dissimilarity Measures</vt:lpstr>
      <vt:lpstr>Euclidean Distance</vt:lpstr>
      <vt:lpstr>Euclidean Distance</vt:lpstr>
      <vt:lpstr>Euclidean Distance</vt:lpstr>
      <vt:lpstr>Minkowski Distance</vt:lpstr>
      <vt:lpstr>Minkowski Distance: Examples</vt:lpstr>
      <vt:lpstr>Example for Different Distances</vt:lpstr>
      <vt:lpstr>Minkowski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Correlation measures the linear relationship between objects</vt:lpstr>
      <vt:lpstr>Visually Evaluating Correlation</vt:lpstr>
      <vt:lpstr>PowerPoint Presentation</vt:lpstr>
      <vt:lpstr>Correlation vs Cosine vs Euclidean Distance</vt:lpstr>
      <vt:lpstr>Correlation vs cosine vs Euclidean distance</vt:lpstr>
      <vt:lpstr>Comparison of Proximity Measures</vt:lpstr>
      <vt:lpstr>Information Based Measures</vt:lpstr>
      <vt:lpstr>Information and Probability</vt:lpstr>
      <vt:lpstr>Entropy</vt:lpstr>
      <vt:lpstr>Entropy Examples</vt:lpstr>
      <vt:lpstr>Entropy for Sample Data: Example</vt:lpstr>
      <vt:lpstr>Entropy for Sample Data</vt:lpstr>
      <vt:lpstr>Mutual Information</vt:lpstr>
      <vt:lpstr>Mutual Information Example</vt:lpstr>
      <vt:lpstr>Maximal Information Coefficient</vt:lpstr>
      <vt:lpstr>General Approach for Combining Similarities</vt:lpstr>
      <vt:lpstr>Using Weights to Combine Similarities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Beiyu Lin</cp:lastModifiedBy>
  <cp:revision>313</cp:revision>
  <dcterms:created xsi:type="dcterms:W3CDTF">2021-01-19T23:36:07Z</dcterms:created>
  <dcterms:modified xsi:type="dcterms:W3CDTF">2021-09-08T16:56:22Z</dcterms:modified>
</cp:coreProperties>
</file>