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6" r:id="rId2"/>
    <p:sldId id="726" r:id="rId3"/>
    <p:sldId id="727" r:id="rId4"/>
    <p:sldId id="728" r:id="rId5"/>
    <p:sldId id="729" r:id="rId6"/>
    <p:sldId id="730" r:id="rId7"/>
    <p:sldId id="755" r:id="rId8"/>
    <p:sldId id="759" r:id="rId9"/>
    <p:sldId id="756" r:id="rId10"/>
    <p:sldId id="757" r:id="rId11"/>
    <p:sldId id="758" r:id="rId12"/>
    <p:sldId id="731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40" r:id="rId21"/>
    <p:sldId id="768" r:id="rId22"/>
    <p:sldId id="767" r:id="rId23"/>
    <p:sldId id="741" r:id="rId24"/>
    <p:sldId id="742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627" r:id="rId35"/>
    <p:sldId id="617" r:id="rId36"/>
    <p:sldId id="618" r:id="rId37"/>
    <p:sldId id="619" r:id="rId38"/>
    <p:sldId id="761" r:id="rId39"/>
    <p:sldId id="620" r:id="rId40"/>
    <p:sldId id="621" r:id="rId41"/>
    <p:sldId id="622" r:id="rId42"/>
    <p:sldId id="623" r:id="rId43"/>
    <p:sldId id="625" r:id="rId44"/>
    <p:sldId id="626" r:id="rId45"/>
    <p:sldId id="630" r:id="rId46"/>
    <p:sldId id="684" r:id="rId47"/>
    <p:sldId id="682" r:id="rId48"/>
    <p:sldId id="683" r:id="rId49"/>
    <p:sldId id="760" r:id="rId50"/>
    <p:sldId id="633" r:id="rId51"/>
    <p:sldId id="636" r:id="rId52"/>
    <p:sldId id="763" r:id="rId53"/>
    <p:sldId id="764" r:id="rId54"/>
    <p:sldId id="765" r:id="rId55"/>
    <p:sldId id="766" r:id="rId56"/>
    <p:sldId id="669" r:id="rId57"/>
    <p:sldId id="670" r:id="rId58"/>
    <p:sldId id="671" r:id="rId59"/>
    <p:sldId id="672" r:id="rId60"/>
    <p:sldId id="673" r:id="rId61"/>
    <p:sldId id="674" r:id="rId62"/>
    <p:sldId id="675" r:id="rId63"/>
    <p:sldId id="676" r:id="rId64"/>
    <p:sldId id="677" r:id="rId65"/>
    <p:sldId id="678" r:id="rId66"/>
    <p:sldId id="679" r:id="rId67"/>
    <p:sldId id="68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5872"/>
  </p:normalViewPr>
  <p:slideViewPr>
    <p:cSldViewPr snapToGrid="0" snapToObjects="1">
      <p:cViewPr varScale="1">
        <p:scale>
          <a:sx n="108" d="100"/>
          <a:sy n="108" d="100"/>
        </p:scale>
        <p:origin x="4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3738"/>
            <a:ext cx="6138863" cy="34544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6" tIns="45348" rIns="90706" bIns="4534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1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Superset:   contains more transactions then the minimum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maximal frequent itemset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frequent itemset for which none of its immediate supersets are frequent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5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2" y="1715956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3896840"/>
              </p:ext>
            </p:extLst>
          </p:nvPr>
        </p:nvGraphicFramePr>
        <p:xfrm>
          <a:off x="8623300" y="4818797"/>
          <a:ext cx="3568700" cy="207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4818797"/>
                        <a:ext cx="3568700" cy="2078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3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890" y="1822834"/>
            <a:ext cx="11602192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transaction width increases the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number of subsets in a transaction increases with its width, increasing computation time for support counting</a:t>
            </a:r>
          </a:p>
        </p:txBody>
      </p:sp>
    </p:spTree>
    <p:extLst>
      <p:ext uri="{BB962C8B-B14F-4D97-AF65-F5344CB8AC3E}">
        <p14:creationId xmlns:p14="http://schemas.microsoft.com/office/powerpoint/2010/main" val="387744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868356"/>
            <a:ext cx="4176156" cy="4813197"/>
          </a:xfrm>
          <a:noFill/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5956"/>
            <a:ext cx="4176156" cy="495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1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Compact Representation of Frequent Itemsets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891" y="1816551"/>
            <a:ext cx="11028916" cy="50117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Some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are redundant because their supersets are also frequent</a:t>
            </a:r>
          </a:p>
          <a:p>
            <a:pPr marL="0" lvl="2">
              <a:lnSpc>
                <a:spcPct val="90000"/>
              </a:lnSpc>
              <a:buSzPct val="75000"/>
              <a:buNone/>
            </a:pPr>
            <a:r>
              <a:rPr lang="en-US" altLang="en-US" sz="2200" dirty="0"/>
              <a:t>Consider the following data set.  Assume support threshold =5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508000" lvl="1" indent="0">
              <a:lnSpc>
                <a:spcPct val="90000"/>
              </a:lnSpc>
              <a:buNone/>
            </a:pPr>
            <a:r>
              <a:rPr lang="en-US" altLang="en-US" sz="2000" dirty="0"/>
              <a:t>Number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Need a compact representation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764" y="2716819"/>
            <a:ext cx="8153400" cy="2535044"/>
          </a:xfrm>
          <a:noFill/>
        </p:spPr>
      </p:pic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45030857"/>
              </p:ext>
            </p:extLst>
          </p:nvPr>
        </p:nvGraphicFramePr>
        <p:xfrm>
          <a:off x="4381500" y="5251863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Equation" r:id="rId5" imgW="1409700" imgH="838200" progId="Equation.3">
                  <p:embed/>
                </p:oleObj>
              </mc:Choice>
              <mc:Fallback>
                <p:oleObj name="Equation" r:id="rId5" imgW="1409700" imgH="8382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251863"/>
                        <a:ext cx="1714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78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Frequent Itemset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59053"/>
              </p:ext>
            </p:extLst>
          </p:nvPr>
        </p:nvGraphicFramePr>
        <p:xfrm>
          <a:off x="2798844" y="2514780"/>
          <a:ext cx="6015435" cy="410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Visio" r:id="rId4" imgW="9687611" imgH="7157416" progId="Visio.Drawing.6">
                  <p:embed/>
                </p:oleObj>
              </mc:Choice>
              <mc:Fallback>
                <p:oleObj name="Visio" r:id="rId4" imgW="9687611" imgH="7157416" progId="Visio.Drawing.6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844" y="2514780"/>
                        <a:ext cx="6015435" cy="410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907543" y="6168431"/>
            <a:ext cx="924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Border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322593" y="5915511"/>
            <a:ext cx="9246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Infrequent Itemsets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481343" y="2402374"/>
            <a:ext cx="9259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Maximal Itemsets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2878218" y="4999113"/>
            <a:ext cx="132090" cy="90539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3354468" y="2851950"/>
            <a:ext cx="857262" cy="54430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3354468" y="4938934"/>
            <a:ext cx="857262" cy="96557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3433843" y="5806907"/>
            <a:ext cx="528359" cy="242061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 flipV="1">
            <a:off x="3275094" y="6237118"/>
            <a:ext cx="2244204" cy="2420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3195718" y="3084480"/>
            <a:ext cx="2190047" cy="14055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3116344" y="4927677"/>
            <a:ext cx="462314" cy="905391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02506" y="1916330"/>
            <a:ext cx="113184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is maximal frequent if it is frequent and  none of its immediate supersets is frequent</a:t>
            </a:r>
          </a:p>
        </p:txBody>
      </p:sp>
    </p:spTree>
    <p:extLst>
      <p:ext uri="{BB962C8B-B14F-4D97-AF65-F5344CB8AC3E}">
        <p14:creationId xmlns:p14="http://schemas.microsoft.com/office/powerpoint/2010/main" val="101854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What are the Maximal Frequent Itemsets in this Data?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399" y="1966762"/>
            <a:ext cx="8839200" cy="2684463"/>
          </a:xfrm>
          <a:noFill/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2097974" y="5044045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threshold =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9574" y="5577445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(A1-A10)</a:t>
            </a:r>
          </a:p>
          <a:p>
            <a:r>
              <a:rPr lang="en-US" sz="2000" dirty="0"/>
              <a:t>(B1-B10)</a:t>
            </a:r>
          </a:p>
          <a:p>
            <a:r>
              <a:rPr lang="en-US" sz="2000" dirty="0"/>
              <a:t>(C1-C10)</a:t>
            </a:r>
          </a:p>
        </p:txBody>
      </p:sp>
    </p:spTree>
    <p:extLst>
      <p:ext uri="{BB962C8B-B14F-4D97-AF65-F5344CB8AC3E}">
        <p14:creationId xmlns:p14="http://schemas.microsoft.com/office/powerpoint/2010/main" val="4674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35163" y="2302040"/>
            <a:ext cx="3062057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486617"/>
              </p:ext>
            </p:extLst>
          </p:nvPr>
        </p:nvGraphicFramePr>
        <p:xfrm>
          <a:off x="1807525" y="223695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841112" y="191627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048410" y="412459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8558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35162" y="2349542"/>
            <a:ext cx="306205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14501"/>
              </p:ext>
            </p:extLst>
          </p:nvPr>
        </p:nvGraphicFramePr>
        <p:xfrm>
          <a:off x="1807524" y="228445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841111" y="196378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048409" y="4172092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33250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90471" y="2141053"/>
            <a:ext cx="3062057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654711"/>
              </p:ext>
            </p:extLst>
          </p:nvPr>
        </p:nvGraphicFramePr>
        <p:xfrm>
          <a:off x="1862833" y="2075966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900488" y="1370014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107786" y="3578325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08328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6916410" y="2373292"/>
            <a:ext cx="3062057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        All subsets of </a:t>
            </a:r>
            <a:r>
              <a:rPr lang="en-US" altLang="en-US" sz="1100" dirty="0">
                <a:solidFill>
                  <a:srgbClr val="FF0000"/>
                </a:solidFill>
              </a:rPr>
              <a:t>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</a:rPr>
              <a:t>        {C,D,E,F},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436290"/>
              </p:ext>
            </p:extLst>
          </p:nvPr>
        </p:nvGraphicFramePr>
        <p:xfrm>
          <a:off x="1688772" y="23082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722359" y="198753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929657" y="4195842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66206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frequent itemset L, find all non-empty subsets f </a:t>
            </a:r>
            <a:r>
              <a:rPr lang="en-US" altLang="en-US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>
                <a:sym typeface="Symbol" pitchFamily="18" charset="2"/>
              </a:rPr>
              <a:t>If {A,B,C,D} is a frequent itemset, candidate rules:</a:t>
            </a:r>
          </a:p>
          <a:p>
            <a:pPr lvl="2">
              <a:buFont typeface="Wingdings" pitchFamily="2" charset="2"/>
              <a:buNone/>
            </a:pPr>
            <a:r>
              <a:rPr lang="en-US" altLang="en-US">
                <a:sym typeface="Symbol" pitchFamily="18" charset="2"/>
              </a:rPr>
              <a:t>ABC D, 	ABD C, 	ACD B, 	BCD A,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A BCD,	B ACD,	C ABD, 	D ABC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AB CD,	AC  BD, 	AD  BC, 	BC AD,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BD AC, 	CD AB,	</a:t>
            </a:r>
            <a:br>
              <a:rPr lang="en-US" altLang="en-US">
                <a:sym typeface="Symbol" pitchFamily="18" charset="2"/>
              </a:rPr>
            </a:br>
            <a:endParaRPr lang="en-US" altLang="en-US" sz="1000">
              <a:sym typeface="Symbol" pitchFamily="18" charset="2"/>
            </a:endParaRPr>
          </a:p>
          <a:p>
            <a:r>
              <a:rPr lang="en-US" altLang="en-US"/>
              <a:t>If |L| = k, then there are 2</a:t>
            </a:r>
            <a:r>
              <a:rPr lang="en-US" altLang="en-US" baseline="30000"/>
              <a:t>k</a:t>
            </a:r>
            <a:r>
              <a:rPr lang="en-US" altLang="en-US"/>
              <a:t> – 2 candidate association rules (ignoring L </a:t>
            </a:r>
            <a:r>
              <a:rPr lang="en-US" altLang="en-US">
                <a:sym typeface="Symbol" pitchFamily="18" charset="2"/>
              </a:rPr>
              <a:t>  and   L)</a:t>
            </a:r>
          </a:p>
        </p:txBody>
      </p:sp>
    </p:spTree>
    <p:extLst>
      <p:ext uri="{BB962C8B-B14F-4D97-AF65-F5344CB8AC3E}">
        <p14:creationId xmlns:p14="http://schemas.microsoft.com/office/powerpoint/2010/main" val="32658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 is closed if none of its immediate supersets has the same support as the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29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70F3-FF49-F84F-8E8B-21181AE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Weka – associate rule</a:t>
            </a:r>
          </a:p>
        </p:txBody>
      </p:sp>
    </p:spTree>
    <p:extLst>
      <p:ext uri="{BB962C8B-B14F-4D97-AF65-F5344CB8AC3E}">
        <p14:creationId xmlns:p14="http://schemas.microsoft.com/office/powerpoint/2010/main" val="106457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656685"/>
            <a:ext cx="11029616" cy="2370522"/>
          </a:xfrm>
        </p:spPr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 is closed if none of its immediate supersets has the same support as the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89017006"/>
              </p:ext>
            </p:extLst>
          </p:nvPr>
        </p:nvGraphicFramePr>
        <p:xfrm>
          <a:off x="2314698" y="4082235"/>
          <a:ext cx="20320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698" y="4082235"/>
                        <a:ext cx="20320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78492269"/>
              </p:ext>
            </p:extLst>
          </p:nvPr>
        </p:nvGraphicFramePr>
        <p:xfrm>
          <a:off x="5438898" y="3513911"/>
          <a:ext cx="2260600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898" y="3513911"/>
                        <a:ext cx="2260600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2632413"/>
              </p:ext>
            </p:extLst>
          </p:nvPr>
        </p:nvGraphicFramePr>
        <p:xfrm>
          <a:off x="8029698" y="4196535"/>
          <a:ext cx="22098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9" name="Worksheet" r:id="rId7" imgW="2209698" imgH="1744914" progId="Excel.Sheet.8">
                  <p:embed/>
                </p:oleObj>
              </mc:Choice>
              <mc:Fallback>
                <p:oleObj name="Worksheet" r:id="rId7" imgW="2209698" imgH="1744914" progId="Excel.Sheet.8">
                  <p:embed/>
                  <p:pic>
                    <p:nvPicPr>
                      <p:cNvPr id="61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698" y="4196535"/>
                        <a:ext cx="22098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5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vs Closed Itemsets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92320"/>
              </p:ext>
            </p:extLst>
          </p:nvPr>
        </p:nvGraphicFramePr>
        <p:xfrm>
          <a:off x="1633847" y="2152403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9" name="Worksheet" r:id="rId4" imgW="1733931" imgH="2229104" progId="Excel.Sheet.8">
                  <p:embed/>
                </p:oleObj>
              </mc:Choice>
              <mc:Fallback>
                <p:oleObj name="Worksheet" r:id="rId4" imgW="1733931" imgH="2229104" progId="Excel.Sheet.8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847" y="2152403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32166"/>
              </p:ext>
            </p:extLst>
          </p:nvPr>
        </p:nvGraphicFramePr>
        <p:xfrm>
          <a:off x="3234048" y="2076203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0" name="VISIO" r:id="rId6" imgW="10120884" imgH="7392924" progId="Visio.Drawing.6">
                  <p:embed/>
                </p:oleObj>
              </mc:Choice>
              <mc:Fallback>
                <p:oleObj name="VISIO" r:id="rId6" imgW="10120884" imgH="7392924" progId="Visio.Drawing.6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048" y="2076203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8568047" y="2000003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 Ids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7806047" y="2304803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9177647" y="2381003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624447" y="6724403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Not supported by any transactions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224647" y="7029203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V="1">
            <a:off x="4224647" y="6495803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438400" y="11049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3" name="VISIO" r:id="rId3" imgW="10169652" imgH="7367016" progId="Visio.Drawing.6">
                  <p:embed/>
                </p:oleObj>
              </mc:Choice>
              <mc:Fallback>
                <p:oleObj name="VISIO" r:id="rId3" imgW="10169652" imgH="7367016" progId="Visio.Drawing.6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049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Maximal Frequent vs Closed Frequent </a:t>
            </a:r>
            <a:r>
              <a:rPr lang="en-US" altLang="en-US" sz="2400" dirty="0" err="1"/>
              <a:t>Itemsets</a:t>
            </a:r>
            <a:endParaRPr lang="en-US" altLang="en-US" sz="2400" dirty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200400" y="11049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Minimum support = 2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382000" y="5105400"/>
            <a:ext cx="25146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# Closed frequent = 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# Maximal </a:t>
            </a:r>
            <a:r>
              <a:rPr lang="en-US" altLang="en-US" sz="1400" dirty="0" err="1"/>
              <a:t>freaquent</a:t>
            </a:r>
            <a:r>
              <a:rPr lang="en-US" altLang="en-US" sz="1400" dirty="0"/>
              <a:t> = 4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9144000" y="1730354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Closed and maximal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8686800" y="22479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9448800" y="2247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7086600" y="14097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696200" y="1028700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but not maximal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6172200" y="12573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7924800" y="1485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636434" y="1104900"/>
          <a:ext cx="118296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4" name="Worksheet" r:id="rId5" imgW="1733639" imgH="2229028" progId="Excel.Sheet.8">
                  <p:embed/>
                </p:oleObj>
              </mc:Choice>
              <mc:Fallback>
                <p:oleObj name="Worksheet" r:id="rId5" imgW="1733639" imgH="2229028" progId="Excel.Sheet.8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434" y="1104900"/>
                        <a:ext cx="1182966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29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280400" cy="533400"/>
          </a:xfrm>
        </p:spPr>
        <p:txBody>
          <a:bodyPr/>
          <a:lstStyle/>
          <a:p>
            <a:r>
              <a:rPr lang="en-US" altLang="en-US" sz="2000"/>
              <a:t>What are the Closed Itemsets in this Data?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295401"/>
            <a:ext cx="8839200" cy="2684463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6094413" y="4800601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(A1-A10)</a:t>
            </a:r>
          </a:p>
          <a:p>
            <a:r>
              <a:rPr lang="en-US" sz="2000" dirty="0"/>
              <a:t>(B1-B10)</a:t>
            </a:r>
          </a:p>
          <a:p>
            <a:r>
              <a:rPr lang="en-US" sz="2000" dirty="0"/>
              <a:t>(C1-C10)</a:t>
            </a:r>
          </a:p>
        </p:txBody>
      </p:sp>
    </p:spTree>
    <p:extLst>
      <p:ext uri="{BB962C8B-B14F-4D97-AF65-F5344CB8AC3E}">
        <p14:creationId xmlns:p14="http://schemas.microsoft.com/office/powerpoint/2010/main" val="12998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5685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5686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6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{C,D}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554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6709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6710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6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{C}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dirty="0"/>
                        <a:t>{D}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{C,D}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4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733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7734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90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757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8758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{C,D,E}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1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	c(ABC D) can be larger or smaller than c(AB D)</a:t>
            </a:r>
          </a:p>
          <a:p>
            <a:pPr lvl="3"/>
            <a:endParaRPr lang="en-US" altLang="en-US">
              <a:sym typeface="Symbol" pitchFamily="18" charset="2"/>
            </a:endParaRPr>
          </a:p>
          <a:p>
            <a:r>
              <a:rPr lang="en-US" altLang="en-US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>
                <a:sym typeface="Symbol" pitchFamily="18" charset="2"/>
              </a:rPr>
              <a:t>E.g., Suppose {A,B,C,D} is a frequent 4-itemset: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 </a:t>
            </a:r>
          </a:p>
          <a:p>
            <a:pPr lvl="1"/>
            <a:r>
              <a:rPr lang="en-US" altLang="en-US">
                <a:sym typeface="Symbol" pitchFamily="18" charset="2"/>
              </a:rPr>
              <a:t> Confidence is anti-monotone w.r.t. number of items on the RHS of the rule</a:t>
            </a:r>
          </a:p>
        </p:txBody>
      </p:sp>
    </p:spTree>
    <p:extLst>
      <p:ext uri="{BB962C8B-B14F-4D97-AF65-F5344CB8AC3E}">
        <p14:creationId xmlns:p14="http://schemas.microsoft.com/office/powerpoint/2010/main" val="28214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781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9782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9783" name="TextBox 2"/>
          <p:cNvSpPr txBox="1">
            <a:spLocks noChangeArrowheads="1"/>
          </p:cNvSpPr>
          <p:nvPr/>
        </p:nvSpPr>
        <p:spPr bwMode="auto">
          <a:xfrm>
            <a:off x="7434263" y="1870076"/>
            <a:ext cx="28216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{C,F}</a:t>
            </a:r>
          </a:p>
        </p:txBody>
      </p:sp>
    </p:spTree>
    <p:extLst>
      <p:ext uri="{BB962C8B-B14F-4D97-AF65-F5344CB8AC3E}">
        <p14:creationId xmlns:p14="http://schemas.microsoft.com/office/powerpoint/2010/main" val="3693054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4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805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70806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70807" name="TextBox 8"/>
          <p:cNvSpPr txBox="1">
            <a:spLocks noChangeArrowheads="1"/>
          </p:cNvSpPr>
          <p:nvPr/>
        </p:nvSpPr>
        <p:spPr bwMode="auto">
          <a:xfrm>
            <a:off x="7215189" y="1879601"/>
            <a:ext cx="2989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{C}, {F}</a:t>
            </a:r>
          </a:p>
        </p:txBody>
      </p:sp>
    </p:spTree>
    <p:extLst>
      <p:ext uri="{BB962C8B-B14F-4D97-AF65-F5344CB8AC3E}">
        <p14:creationId xmlns:p14="http://schemas.microsoft.com/office/powerpoint/2010/main" val="1939849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Maximal vs Closed </a:t>
            </a:r>
            <a:r>
              <a:rPr lang="en-US" altLang="en-US" dirty="0" err="1"/>
              <a:t>Itemsets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58" y="1828800"/>
            <a:ext cx="77874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5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82436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Given the following transaction data sets (dark cells indicate presence of an item in a transaction) and a support threshold of 20%, answer the following questions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9250"/>
            <a:ext cx="2286000" cy="22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01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5792" y="40386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/>
              <a:t>What is the number of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the longest frequent </a:t>
            </a:r>
            <a:r>
              <a:rPr lang="en-US" sz="1400" dirty="0" err="1"/>
              <a:t>itemset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with highest maximum support?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containing items with widely varying support levels (i.e., </a:t>
            </a:r>
            <a:r>
              <a:rPr lang="en-US" sz="1400" dirty="0" err="1"/>
              <a:t>itemsets</a:t>
            </a:r>
            <a:r>
              <a:rPr lang="en-US" sz="1400" dirty="0"/>
              <a:t> containing items with mixed support, ranging from 20% to more than 70%)?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14829" y="3733800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DataSet</a:t>
            </a:r>
            <a:r>
              <a:rPr lang="en-US" dirty="0"/>
              <a:t>: 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6029" y="3730823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733800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C</a:t>
            </a:r>
          </a:p>
        </p:txBody>
      </p:sp>
    </p:spTree>
    <p:extLst>
      <p:ext uri="{BB962C8B-B14F-4D97-AF65-F5344CB8AC3E}">
        <p14:creationId xmlns:p14="http://schemas.microsoft.com/office/powerpoint/2010/main" val="1828262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 Evaluation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Association rule algorithms can produce large number of rules </a:t>
            </a:r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r>
              <a:rPr lang="en-US" altLang="en-US" dirty="0"/>
              <a:t>Interestingness measures can be used to prune/rank the patterns </a:t>
            </a:r>
          </a:p>
          <a:p>
            <a:pPr lvl="1"/>
            <a:r>
              <a:rPr lang="en-US" altLang="en-US" dirty="0"/>
              <a:t>In the original formulation, support &amp; confidence are the only measures used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Computing Interestingness Measure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143000"/>
            <a:ext cx="8610600" cy="914400"/>
          </a:xfrm>
        </p:spPr>
        <p:txBody>
          <a:bodyPr/>
          <a:lstStyle/>
          <a:p>
            <a:pPr marL="284163" indent="-284163"/>
            <a:r>
              <a:rPr lang="en-US" altLang="en-US" sz="2400"/>
              <a:t>Given X </a:t>
            </a:r>
            <a:r>
              <a:rPr lang="en-US" altLang="en-US" sz="2400">
                <a:sym typeface="Symbol" pitchFamily="18" charset="2"/>
              </a:rPr>
              <a:t> Y or {X,Y}, i</a:t>
            </a:r>
            <a:r>
              <a:rPr lang="en-US" altLang="en-US" sz="2400"/>
              <a:t>nformation needed to compute interestingness can be obtained from a contingency table</a:t>
            </a:r>
          </a:p>
        </p:txBody>
      </p:sp>
      <p:graphicFrame>
        <p:nvGraphicFramePr>
          <p:cNvPr id="1337348" name="Group 4"/>
          <p:cNvGraphicFramePr>
            <a:graphicFrameLocks noGrp="1"/>
          </p:cNvGraphicFramePr>
          <p:nvPr/>
        </p:nvGraphicFramePr>
        <p:xfrm>
          <a:off x="2057400" y="2595563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1905000" y="2133601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Contingency table</a:t>
            </a:r>
            <a:endParaRPr lang="en-US" altLang="en-US" sz="2400">
              <a:sym typeface="Symbol" pitchFamily="18" charset="2"/>
            </a:endParaRPr>
          </a:p>
        </p:txBody>
      </p:sp>
      <p:grpSp>
        <p:nvGrpSpPr>
          <p:cNvPr id="78880" name="Group 32"/>
          <p:cNvGrpSpPr>
            <a:grpSpLocks/>
          </p:cNvGrpSpPr>
          <p:nvPr/>
        </p:nvGrpSpPr>
        <p:grpSpPr bwMode="auto">
          <a:xfrm>
            <a:off x="6324600" y="2590802"/>
            <a:ext cx="4114800" cy="1570038"/>
            <a:chOff x="1152" y="3024"/>
            <a:chExt cx="2592" cy="989"/>
          </a:xfrm>
        </p:grpSpPr>
        <p:sp>
          <p:nvSpPr>
            <p:cNvPr id="78885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400"/>
                <a:t>f</a:t>
              </a:r>
              <a:r>
                <a:rPr lang="en-US" altLang="en-US" sz="2000" baseline="-25000"/>
                <a:t>11</a:t>
              </a:r>
              <a:r>
                <a:rPr lang="en-US" altLang="en-US" sz="2400"/>
                <a:t>: support of X and Y</a:t>
              </a:r>
              <a:br>
                <a:rPr lang="en-US" altLang="en-US" sz="2400"/>
              </a:br>
              <a:r>
                <a:rPr lang="en-US" altLang="en-US" sz="2400"/>
                <a:t>f</a:t>
              </a:r>
              <a:r>
                <a:rPr lang="en-US" altLang="en-US" sz="2000" baseline="-25000"/>
                <a:t>10</a:t>
              </a:r>
              <a:r>
                <a:rPr lang="en-US" altLang="en-US" sz="2400"/>
                <a:t>: support of X and Y</a:t>
              </a:r>
              <a:br>
                <a:rPr lang="en-US" altLang="en-US" sz="2400"/>
              </a:br>
              <a:r>
                <a:rPr lang="en-US" altLang="en-US" sz="2400"/>
                <a:t>f</a:t>
              </a:r>
              <a:r>
                <a:rPr lang="en-US" altLang="en-US" sz="2000" baseline="-25000"/>
                <a:t>01</a:t>
              </a:r>
              <a:r>
                <a:rPr lang="en-US" altLang="en-US" sz="2400"/>
                <a:t>: support of X and Y</a:t>
              </a:r>
              <a:br>
                <a:rPr lang="en-US" altLang="en-US" sz="2400"/>
              </a:br>
              <a:r>
                <a:rPr lang="en-US" altLang="en-US" sz="2400"/>
                <a:t>f</a:t>
              </a:r>
              <a:r>
                <a:rPr lang="en-US" altLang="en-US" sz="2000" baseline="-25000"/>
                <a:t>00</a:t>
              </a:r>
              <a:r>
                <a:rPr lang="en-US" altLang="en-US" sz="2400"/>
                <a:t>: support of X and Y</a:t>
              </a:r>
            </a:p>
          </p:txBody>
        </p:sp>
        <p:sp>
          <p:nvSpPr>
            <p:cNvPr id="78886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7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81" name="Text Box 38"/>
          <p:cNvSpPr txBox="1">
            <a:spLocks noChangeArrowheads="1"/>
          </p:cNvSpPr>
          <p:nvPr/>
        </p:nvSpPr>
        <p:spPr bwMode="auto">
          <a:xfrm>
            <a:off x="5562600" y="4724401"/>
            <a:ext cx="4876800" cy="1382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Used to define various measures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u"/>
            </a:pPr>
            <a:r>
              <a:rPr lang="en-US" altLang="en-US" sz="2400"/>
              <a:t> support, confidence, Gini,</a:t>
            </a:r>
            <a:br>
              <a:rPr lang="en-US" altLang="en-US" sz="2400"/>
            </a:br>
            <a:r>
              <a:rPr lang="en-US" altLang="en-US" sz="2400"/>
              <a:t>   entropy, etc.</a:t>
            </a:r>
          </a:p>
        </p:txBody>
      </p:sp>
      <p:sp>
        <p:nvSpPr>
          <p:cNvPr id="78882" name="Line 39"/>
          <p:cNvSpPr>
            <a:spLocks noChangeShapeType="1"/>
          </p:cNvSpPr>
          <p:nvPr/>
        </p:nvSpPr>
        <p:spPr bwMode="auto">
          <a:xfrm flipH="1" flipV="1">
            <a:off x="4267200" y="4271963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Line 40"/>
          <p:cNvSpPr>
            <a:spLocks noChangeShapeType="1"/>
          </p:cNvSpPr>
          <p:nvPr/>
        </p:nvSpPr>
        <p:spPr bwMode="auto">
          <a:xfrm flipH="1">
            <a:off x="4191000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4" name="Line 41"/>
          <p:cNvSpPr>
            <a:spLocks noChangeShapeType="1"/>
          </p:cNvSpPr>
          <p:nvPr/>
        </p:nvSpPr>
        <p:spPr bwMode="auto">
          <a:xfrm>
            <a:off x="2438400" y="3505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Drawback of Confidence</a:t>
            </a:r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2438400" y="3825875"/>
            <a:ext cx="73914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 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dirty="0">
                <a:latin typeface="Tahoma" pitchFamily="34" charset="0"/>
              </a:rPr>
              <a:t>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150/200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 &gt; 50%, meaning people who drink tea are more likely to drink coffee than not drink coffee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So rule seems reasonable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828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52" y="1219200"/>
            <a:ext cx="3708049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Drawback of Confidence</a:t>
            </a:r>
          </a:p>
        </p:txBody>
      </p:sp>
      <p:graphicFrame>
        <p:nvGraphicFramePr>
          <p:cNvPr id="1340419" name="Group 3"/>
          <p:cNvGraphicFramePr>
            <a:graphicFrameLocks noGrp="1"/>
          </p:cNvGraphicFramePr>
          <p:nvPr/>
        </p:nvGraphicFramePr>
        <p:xfrm>
          <a:off x="2590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4724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2895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2209800" y="3444875"/>
            <a:ext cx="73914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Confidence=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150/200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50292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2362200" y="4876801"/>
            <a:ext cx="7391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but P(Coffee)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0.8</a:t>
            </a:r>
            <a:r>
              <a:rPr lang="en-US" altLang="en-US" sz="2000" dirty="0">
                <a:latin typeface="Tahoma" pitchFamily="34" charset="0"/>
              </a:rPr>
              <a:t>, which means knowing 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that a person drinks tea reduces the probability that the person drinks coffee!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dirty="0">
                <a:latin typeface="Tahoma" pitchFamily="34" charset="0"/>
              </a:rPr>
              <a:t> Note that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650/800 = 0.8125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Drawback of Confidence</a:t>
            </a:r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2438400" y="3825876"/>
            <a:ext cx="73914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Honey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</a:rPr>
              <a:t>Confidence 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dirty="0">
                <a:latin typeface="Tahoma" pitchFamily="34" charset="0"/>
              </a:rPr>
              <a:t> P(</a:t>
            </a:r>
            <a:r>
              <a:rPr lang="en-US" altLang="en-US" sz="2000" dirty="0" err="1">
                <a:latin typeface="Tahoma" pitchFamily="34" charset="0"/>
              </a:rPr>
              <a:t>Honey|Tea</a:t>
            </a:r>
            <a:r>
              <a:rPr lang="en-US" altLang="en-US" sz="2000" dirty="0">
                <a:latin typeface="Tahoma" pitchFamily="34" charset="0"/>
              </a:rPr>
              <a:t>) = 100/200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0.50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 = 50%, which may mean that drinking tea has little influence whether honey is used or not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So rule seems uninteresting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But P(Honey) = 120/1000 = .12 (hence tea drinkers are far more likely to have honey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828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Honey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2" y="1341437"/>
            <a:ext cx="357017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Measure for Association Rules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So, what kind of rules do we really want?</a:t>
            </a:r>
          </a:p>
          <a:p>
            <a:pPr lvl="1"/>
            <a:r>
              <a:rPr lang="en-US" altLang="en-US"/>
              <a:t>Confidence(X </a:t>
            </a:r>
            <a:r>
              <a:rPr lang="en-US" altLang="en-US">
                <a:sym typeface="Symbol" pitchFamily="18" charset="2"/>
              </a:rPr>
              <a:t> Y)</a:t>
            </a:r>
            <a:r>
              <a:rPr lang="en-US" altLang="en-US"/>
              <a:t> should be sufficiently high </a:t>
            </a:r>
          </a:p>
          <a:p>
            <a:pPr lvl="2"/>
            <a:r>
              <a:rPr lang="en-US" altLang="en-US"/>
              <a:t> To ensure that people who buy X will more likely buy Y than not buy Y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Confidence(X </a:t>
            </a:r>
            <a:r>
              <a:rPr lang="en-US" altLang="en-US">
                <a:sym typeface="Symbol" pitchFamily="18" charset="2"/>
              </a:rPr>
              <a:t> Y) &gt; support(Y) </a:t>
            </a:r>
          </a:p>
          <a:p>
            <a:pPr lvl="2"/>
            <a:r>
              <a:rPr lang="en-US" altLang="en-US">
                <a:sym typeface="Symbol" pitchFamily="18" charset="2"/>
              </a:rPr>
              <a:t> Otherwise, rule will be misleading because having item X actually reduces the chance of having item Y in the same transaction</a:t>
            </a:r>
          </a:p>
          <a:p>
            <a:pPr lvl="2"/>
            <a:r>
              <a:rPr lang="en-US" altLang="en-US">
                <a:sym typeface="Symbol" pitchFamily="18" charset="2"/>
              </a:rPr>
              <a:t> Is there any measure that capture this constraint?</a:t>
            </a:r>
          </a:p>
          <a:p>
            <a:pPr lvl="3"/>
            <a:r>
              <a:rPr lang="en-US" altLang="en-US">
                <a:sym typeface="Symbol" pitchFamily="18" charset="2"/>
              </a:rPr>
              <a:t>Answer: Yes. There are many of them.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 for Apriori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37518"/>
              </p:ext>
            </p:extLst>
          </p:nvPr>
        </p:nvGraphicFramePr>
        <p:xfrm>
          <a:off x="2390899" y="2262374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419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99" y="2262374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33699" y="1909948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924" y="2262374"/>
            <a:ext cx="8562975" cy="4727575"/>
            <a:chOff x="-162" y="894"/>
            <a:chExt cx="5394" cy="2978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8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4199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-162" y="324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2543299" y="3129148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781299" y="2443348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42242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686800" cy="533400"/>
          </a:xfrm>
        </p:spPr>
        <p:txBody>
          <a:bodyPr/>
          <a:lstStyle/>
          <a:p>
            <a:r>
              <a:rPr lang="en-US" altLang="en-US" dirty="0"/>
              <a:t>Statistical Relationship between X and 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5163" y="1295400"/>
            <a:ext cx="8318500" cy="5181600"/>
          </a:xfrm>
        </p:spPr>
        <p:txBody>
          <a:bodyPr/>
          <a:lstStyle/>
          <a:p>
            <a:r>
              <a:rPr lang="en-US" altLang="en-US" dirty="0"/>
              <a:t>The criterion </a:t>
            </a:r>
            <a:br>
              <a:rPr lang="en-US" altLang="en-US" dirty="0"/>
            </a:br>
            <a:r>
              <a:rPr lang="en-US" altLang="en-US" dirty="0"/>
              <a:t>	confidence(X </a:t>
            </a:r>
            <a:r>
              <a:rPr lang="en-US" altLang="en-US" dirty="0">
                <a:sym typeface="Symbol" pitchFamily="18" charset="2"/>
              </a:rPr>
              <a:t> Y) = support(Y) 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is equivalent to: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P(Y|X) = P(Y)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P(X,Y) = P(X)  P(Y) (X and Y are independent)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If P(X,Y) &gt; P(X) </a:t>
            </a:r>
            <a:r>
              <a:rPr lang="en-US" altLang="en-US" sz="2000" dirty="0">
                <a:sym typeface="Symbol" pitchFamily="18" charset="2"/>
              </a:rPr>
              <a:t></a:t>
            </a:r>
            <a:r>
              <a:rPr lang="en-US" altLang="en-US" dirty="0">
                <a:sym typeface="Symbol" pitchFamily="18" charset="2"/>
              </a:rPr>
              <a:t> P(Y) : X &amp; Y are positively correlated</a:t>
            </a: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If P(X,Y) &lt; P(X)  P(Y) : X &amp; Y are negatively correlated</a:t>
            </a: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000"/>
              <a:t>Measures that take into account statistical dependence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83972" name="Group 1"/>
          <p:cNvGrpSpPr>
            <a:grpSpLocks/>
          </p:cNvGrpSpPr>
          <p:nvPr/>
        </p:nvGrpSpPr>
        <p:grpSpPr bwMode="auto">
          <a:xfrm>
            <a:off x="2276476" y="1644650"/>
            <a:ext cx="7694613" cy="3873500"/>
            <a:chOff x="763587" y="2254250"/>
            <a:chExt cx="7694613" cy="3873500"/>
          </a:xfrm>
        </p:grpSpPr>
        <p:graphicFrame>
          <p:nvGraphicFramePr>
            <p:cNvPr id="83973" name="Object 4"/>
            <p:cNvGraphicFramePr>
              <a:graphicFrameLocks noChangeAspect="1"/>
            </p:cNvGraphicFramePr>
            <p:nvPr/>
          </p:nvGraphicFramePr>
          <p:xfrm>
            <a:off x="763587" y="2254250"/>
            <a:ext cx="7464425" cy="387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5" name="Equation" r:id="rId3" imgW="3035160" imgH="1574640" progId="Equation.3">
                    <p:embed/>
                  </p:oleObj>
                </mc:Choice>
                <mc:Fallback>
                  <p:oleObj name="Equation" r:id="rId3" imgW="3035160" imgH="1574640" progId="Equation.3">
                    <p:embed/>
                    <p:pic>
                      <p:nvPicPr>
                        <p:cNvPr id="8397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587" y="2254250"/>
                          <a:ext cx="7464425" cy="3873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4" name="AutoShape 5"/>
            <p:cNvSpPr>
              <a:spLocks/>
            </p:cNvSpPr>
            <p:nvPr/>
          </p:nvSpPr>
          <p:spPr bwMode="auto">
            <a:xfrm>
              <a:off x="4419600" y="2362200"/>
              <a:ext cx="533400" cy="1905000"/>
            </a:xfrm>
            <a:prstGeom prst="rightBrace">
              <a:avLst>
                <a:gd name="adj1" fmla="val 2976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83975" name="Text Box 6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3352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lift is used for rules while interest is used for itemsets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Example: Lift/Interest</a:t>
            </a:r>
          </a:p>
        </p:txBody>
      </p:sp>
      <p:graphicFrame>
        <p:nvGraphicFramePr>
          <p:cNvPr id="1345539" name="Group 3"/>
          <p:cNvGraphicFramePr>
            <a:graphicFrameLocks noGrp="1"/>
          </p:cNvGraphicFramePr>
          <p:nvPr/>
        </p:nvGraphicFramePr>
        <p:xfrm>
          <a:off x="2590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022" name="Line 30"/>
          <p:cNvSpPr>
            <a:spLocks noChangeShapeType="1"/>
          </p:cNvSpPr>
          <p:nvPr/>
        </p:nvSpPr>
        <p:spPr bwMode="auto">
          <a:xfrm>
            <a:off x="4724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>
            <a:off x="2895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2209800" y="3444876"/>
            <a:ext cx="80772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Confidence=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but P(Coffee)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0.8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 Interest =</a:t>
            </a:r>
            <a:r>
              <a:rPr lang="en-US" altLang="en-US" sz="2000" dirty="0">
                <a:latin typeface="Tahoma" pitchFamily="34" charset="0"/>
              </a:rPr>
              <a:t> 0.15 / (0.2×0.8) = 0.9375 (&lt; 1, therefore is negatively associated)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</a:pPr>
            <a:r>
              <a:rPr lang="en-US" altLang="en-US" sz="2000" dirty="0">
                <a:latin typeface="Tahoma" pitchFamily="34" charset="0"/>
              </a:rPr>
              <a:t>So, is it enough to use confidence/Interest for pruning?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524000" y="1371601"/>
            <a:ext cx="2209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There are lots of measures proposed in the literature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1" y="1343297"/>
            <a:ext cx="644431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72" y="2323011"/>
            <a:ext cx="3275973" cy="2743200"/>
          </a:xfrm>
          <a:prstGeom prst="rect">
            <a:avLst/>
          </a:prstGeom>
        </p:spPr>
      </p:pic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Comparing Different Measures</a:t>
            </a: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2043249" y="2286000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Worksheet" r:id="rId4" imgW="4077081" imgH="3353206" progId="Excel.Sheet.8">
                  <p:embed/>
                </p:oleObj>
              </mc:Choice>
              <mc:Fallback>
                <p:oleObj name="Worksheet" r:id="rId4" imgW="4077081" imgH="3353206" progId="Excel.Sheet.8">
                  <p:embed/>
                  <p:pic>
                    <p:nvPicPr>
                      <p:cNvPr id="880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249" y="2286000"/>
                        <a:ext cx="33528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309949" y="1231901"/>
            <a:ext cx="281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10 examples of contingency tables: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6221260" y="1365337"/>
            <a:ext cx="4065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/>
              <a:t>Rankings of contingency tables using various measures: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Inversion Operation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163763" y="1676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1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163763" y="4876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N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459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3459163" y="50292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533400" cy="255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15"/>
          <a:stretch/>
        </p:blipFill>
        <p:spPr>
          <a:xfrm>
            <a:off x="3886200" y="1190625"/>
            <a:ext cx="3850984" cy="4572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Inversion Operation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163763" y="1676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1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163763" y="4876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N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459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3459163" y="50292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533400" cy="255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15"/>
          <a:stretch/>
        </p:blipFill>
        <p:spPr>
          <a:xfrm>
            <a:off x="3886200" y="1190625"/>
            <a:ext cx="3850984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8401" y="5762627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                 -0.1667                                    -0.1667</a:t>
            </a:r>
          </a:p>
          <a:p>
            <a:r>
              <a:rPr lang="en-US" dirty="0"/>
              <a:t>IS/cosine                          0.0                                        0.825</a:t>
            </a:r>
          </a:p>
        </p:txBody>
      </p:sp>
    </p:spTree>
    <p:extLst>
      <p:ext uri="{BB962C8B-B14F-4D97-AF65-F5344CB8AC3E}">
        <p14:creationId xmlns:p14="http://schemas.microsoft.com/office/powerpoint/2010/main" val="418354439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133600" y="3276600"/>
            <a:ext cx="8077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dirty="0"/>
              <a:t>  cosine, </a:t>
            </a:r>
            <a:r>
              <a:rPr lang="en-US" altLang="en-US" dirty="0" err="1"/>
              <a:t>Jaccard</a:t>
            </a:r>
            <a:r>
              <a:rPr lang="en-US" altLang="en-US" dirty="0"/>
              <a:t>, All-confidence,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Non-invariant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dirty="0"/>
              <a:t> correlation, Interest/Lift, odds ratio, </a:t>
            </a:r>
            <a:r>
              <a:rPr lang="en-US" altLang="en-US" dirty="0" err="1"/>
              <a:t>etc</a:t>
            </a:r>
            <a:endParaRPr lang="en-US" altLang="en-US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Null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295400"/>
            <a:ext cx="7086811" cy="18288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 bwMode="auto">
          <a:xfrm>
            <a:off x="5334000" y="2057400"/>
            <a:ext cx="952500" cy="381000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940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Row/Column Scaling</a:t>
            </a:r>
          </a:p>
        </p:txBody>
      </p:sp>
      <p:graphicFrame>
        <p:nvGraphicFramePr>
          <p:cNvPr id="1299459" name="Group 3"/>
          <p:cNvGraphicFramePr>
            <a:graphicFrameLocks noGrp="1"/>
          </p:cNvGraphicFramePr>
          <p:nvPr/>
        </p:nvGraphicFramePr>
        <p:xfrm>
          <a:off x="23622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99486" name="Group 30"/>
          <p:cNvGraphicFramePr>
            <a:graphicFrameLocks noGrp="1"/>
          </p:cNvGraphicFramePr>
          <p:nvPr/>
        </p:nvGraphicFramePr>
        <p:xfrm>
          <a:off x="64008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1828800" y="12192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/>
              <a:t>Grade-Gender Example (Mosteller, 1968):</a:t>
            </a:r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1905000" y="4343401"/>
            <a:ext cx="76962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 err="1"/>
              <a:t>Mosteller</a:t>
            </a:r>
            <a:r>
              <a:rPr lang="en-US" altLang="en-US" sz="2400" dirty="0"/>
              <a:t>: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000" dirty="0"/>
              <a:t>Underlying association should be independent of</a:t>
            </a:r>
            <a:br>
              <a:rPr lang="en-US" altLang="en-US" sz="2000" dirty="0"/>
            </a:br>
            <a:r>
              <a:rPr lang="en-US" altLang="en-US" sz="2000" dirty="0"/>
              <a:t>	the relative number of male and female students</a:t>
            </a:r>
            <a:br>
              <a:rPr lang="en-US" altLang="en-US" sz="2000" dirty="0"/>
            </a:br>
            <a:r>
              <a:rPr lang="en-US" altLang="en-US" sz="2000" dirty="0"/>
              <a:t>	in the samples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altLang="en-US" sz="2400" dirty="0"/>
              <a:t>Odds-Ratio ((</a:t>
            </a:r>
            <a:r>
              <a:rPr lang="en-US" sz="2400" dirty="0"/>
              <a:t>f</a:t>
            </a:r>
            <a:r>
              <a:rPr lang="en-US" sz="2400" baseline="-25000" dirty="0"/>
              <a:t>11+</a:t>
            </a:r>
            <a:r>
              <a:rPr lang="en-US" sz="2400" dirty="0"/>
              <a:t>f</a:t>
            </a:r>
            <a:r>
              <a:rPr lang="en-US" sz="2400" baseline="-25000" dirty="0"/>
              <a:t>00</a:t>
            </a:r>
            <a:r>
              <a:rPr lang="en-US" altLang="en-US" sz="2400" dirty="0"/>
              <a:t> )/(</a:t>
            </a:r>
            <a:r>
              <a:rPr lang="en-US" sz="2400" dirty="0"/>
              <a:t>f</a:t>
            </a:r>
            <a:r>
              <a:rPr lang="en-US" sz="2400" baseline="-25000" dirty="0"/>
              <a:t>10+</a:t>
            </a:r>
            <a:r>
              <a:rPr lang="en-US" sz="2400" dirty="0"/>
              <a:t>f</a:t>
            </a:r>
            <a:r>
              <a:rPr lang="en-US" sz="2400" baseline="-25000" dirty="0"/>
              <a:t>10</a:t>
            </a:r>
            <a:r>
              <a:rPr lang="en-US" altLang="en-US" sz="2400" dirty="0"/>
              <a:t>)) has this property</a:t>
            </a:r>
            <a:endParaRPr lang="en-US" sz="2400" dirty="0"/>
          </a:p>
          <a:p>
            <a:pPr lvl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sz="2400" dirty="0"/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 has this property</a:t>
            </a:r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7694613" y="3729039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8610600" y="3733801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Text Box 61"/>
          <p:cNvSpPr txBox="1">
            <a:spLocks noChangeArrowheads="1"/>
          </p:cNvSpPr>
          <p:nvPr/>
        </p:nvSpPr>
        <p:spPr bwMode="auto">
          <a:xfrm>
            <a:off x="74676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/>
              <a:t>2x</a:t>
            </a:r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83820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/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171439184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Row/Column Scaling</a:t>
            </a:r>
          </a:p>
        </p:txBody>
      </p:sp>
      <p:graphicFrame>
        <p:nvGraphicFramePr>
          <p:cNvPr id="1299459" name="Group 3"/>
          <p:cNvGraphicFramePr>
            <a:graphicFrameLocks noGrp="1"/>
          </p:cNvGraphicFramePr>
          <p:nvPr/>
        </p:nvGraphicFramePr>
        <p:xfrm>
          <a:off x="2362200" y="1981200"/>
          <a:ext cx="3581400" cy="21183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No-Mask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1828800" y="1219201"/>
            <a:ext cx="922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Relationship between Mask use and susceptibility to </a:t>
            </a:r>
            <a:r>
              <a:rPr lang="en-US" altLang="en-US" sz="2400" dirty="0" err="1"/>
              <a:t>Covid</a:t>
            </a:r>
            <a:r>
              <a:rPr lang="en-US" altLang="en-US" sz="2400" dirty="0"/>
              <a:t>:</a:t>
            </a:r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1905000" y="4400252"/>
            <a:ext cx="83820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 err="1"/>
              <a:t>Mosteller</a:t>
            </a:r>
            <a:r>
              <a:rPr lang="en-US" altLang="en-US" sz="2400" dirty="0"/>
              <a:t>: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000" dirty="0"/>
              <a:t>Underlying association should be independent of</a:t>
            </a:r>
            <a:br>
              <a:rPr lang="en-US" altLang="en-US" sz="2000" dirty="0"/>
            </a:br>
            <a:r>
              <a:rPr lang="en-US" altLang="en-US" sz="2000" dirty="0"/>
              <a:t>	the relative number of </a:t>
            </a:r>
            <a:r>
              <a:rPr lang="en-US" altLang="en-US" sz="2000" dirty="0" err="1"/>
              <a:t>Covid</a:t>
            </a:r>
            <a:r>
              <a:rPr lang="en-US" altLang="en-US" sz="2000" dirty="0"/>
              <a:t>-positive and </a:t>
            </a:r>
            <a:r>
              <a:rPr lang="en-US" altLang="en-US" sz="2000" dirty="0" err="1"/>
              <a:t>Covid</a:t>
            </a:r>
            <a:r>
              <a:rPr lang="en-US" altLang="en-US" sz="2000" dirty="0"/>
              <a:t>-free subjects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altLang="en-US" sz="2400" dirty="0"/>
              <a:t>Odds-Ratio ((</a:t>
            </a:r>
            <a:r>
              <a:rPr lang="en-US" sz="2400" dirty="0"/>
              <a:t>f</a:t>
            </a:r>
            <a:r>
              <a:rPr lang="en-US" sz="2400" baseline="-25000" dirty="0"/>
              <a:t>11+</a:t>
            </a:r>
            <a:r>
              <a:rPr lang="en-US" sz="2400" dirty="0"/>
              <a:t>f</a:t>
            </a:r>
            <a:r>
              <a:rPr lang="en-US" sz="2400" baseline="-25000" dirty="0"/>
              <a:t>00</a:t>
            </a:r>
            <a:r>
              <a:rPr lang="en-US" altLang="en-US" sz="2400" dirty="0"/>
              <a:t> )/(</a:t>
            </a:r>
            <a:r>
              <a:rPr lang="en-US" sz="2400" dirty="0"/>
              <a:t>f</a:t>
            </a:r>
            <a:r>
              <a:rPr lang="en-US" sz="2400" baseline="-25000" dirty="0"/>
              <a:t>10+</a:t>
            </a:r>
            <a:r>
              <a:rPr lang="en-US" sz="2400" dirty="0"/>
              <a:t>f</a:t>
            </a:r>
            <a:r>
              <a:rPr lang="en-US" sz="2400" baseline="-25000" dirty="0"/>
              <a:t>10</a:t>
            </a:r>
            <a:r>
              <a:rPr lang="en-US" altLang="en-US" sz="2400" dirty="0"/>
              <a:t>)) has this property</a:t>
            </a:r>
            <a:endParaRPr lang="en-US" sz="2400" dirty="0"/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7694613" y="3729039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8610600" y="3733801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Text Box 61"/>
          <p:cNvSpPr txBox="1">
            <a:spLocks noChangeArrowheads="1"/>
          </p:cNvSpPr>
          <p:nvPr/>
        </p:nvSpPr>
        <p:spPr bwMode="auto">
          <a:xfrm>
            <a:off x="74676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/>
              <a:t>2x</a:t>
            </a:r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83820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/>
              <a:t>10x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6096000" y="1996440"/>
          <a:ext cx="3581400" cy="21183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No-Mask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048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905000" y="350520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/>
              <a:t>Algorithms and Complexity</a:t>
            </a:r>
            <a:endParaRPr lang="en-US" altLang="en-US" sz="160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371600"/>
            <a:ext cx="8763000" cy="838200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en-US" altLang="en-US"/>
            </a:br>
            <a:r>
              <a:rPr lang="en-US" altLang="en-US"/>
              <a:t>Association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</a:p>
        </p:txBody>
      </p:sp>
    </p:spTree>
    <p:extLst>
      <p:ext uri="{BB962C8B-B14F-4D97-AF65-F5344CB8AC3E}">
        <p14:creationId xmlns:p14="http://schemas.microsoft.com/office/powerpoint/2010/main" val="2042669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Measures have Different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524000"/>
            <a:ext cx="7353727" cy="3200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Observed relationship in data may be influenced by the presence of other confounding factors (hidden variables)</a:t>
            </a:r>
          </a:p>
          <a:p>
            <a:pPr lvl="1"/>
            <a:r>
              <a:rPr lang="en-US" altLang="en-US"/>
              <a:t>Hidden variables may cause the observed relationship to disappear or reverse its direction!</a:t>
            </a:r>
          </a:p>
          <a:p>
            <a:pPr lvl="1"/>
            <a:endParaRPr lang="en-US" altLang="en-US"/>
          </a:p>
          <a:p>
            <a:r>
              <a:rPr lang="en-US" altLang="en-US"/>
              <a:t>Proper stratification is needed to avoid generating spurious patterns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Recovery rate from </a:t>
            </a:r>
            <a:r>
              <a:rPr lang="en-US" altLang="en-US" dirty="0" err="1"/>
              <a:t>Covid</a:t>
            </a:r>
            <a:endParaRPr lang="en-US" altLang="en-US" dirty="0"/>
          </a:p>
          <a:p>
            <a:pPr lvl="1"/>
            <a:r>
              <a:rPr lang="en-US" altLang="en-US" dirty="0"/>
              <a:t>Hospital A:  80%</a:t>
            </a:r>
          </a:p>
          <a:p>
            <a:pPr lvl="1"/>
            <a:r>
              <a:rPr lang="en-US" altLang="en-US" dirty="0"/>
              <a:t>Hospital B:  90%</a:t>
            </a:r>
          </a:p>
          <a:p>
            <a:r>
              <a:rPr lang="en-US" altLang="en-US" dirty="0"/>
              <a:t>Which hospital is better?</a:t>
            </a:r>
          </a:p>
        </p:txBody>
      </p:sp>
    </p:spTree>
    <p:extLst>
      <p:ext uri="{BB962C8B-B14F-4D97-AF65-F5344CB8AC3E}">
        <p14:creationId xmlns:p14="http://schemas.microsoft.com/office/powerpoint/2010/main" val="1873447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Recovery rate from </a:t>
            </a:r>
            <a:r>
              <a:rPr lang="en-US" altLang="en-US" dirty="0" err="1"/>
              <a:t>Covid</a:t>
            </a:r>
            <a:endParaRPr lang="en-US" altLang="en-US" dirty="0"/>
          </a:p>
          <a:p>
            <a:pPr lvl="1"/>
            <a:r>
              <a:rPr lang="en-US" altLang="en-US" dirty="0"/>
              <a:t>Hospital A:  80%</a:t>
            </a:r>
          </a:p>
          <a:p>
            <a:pPr lvl="1"/>
            <a:r>
              <a:rPr lang="en-US" altLang="en-US" dirty="0"/>
              <a:t>Hospital B:  90%</a:t>
            </a:r>
          </a:p>
          <a:p>
            <a:r>
              <a:rPr lang="en-US" altLang="en-US" dirty="0"/>
              <a:t>Which hospital is better?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recovery rate on older population</a:t>
            </a:r>
          </a:p>
          <a:p>
            <a:pPr lvl="1"/>
            <a:r>
              <a:rPr lang="en-US" altLang="en-US" dirty="0"/>
              <a:t>Hospital A:  50%</a:t>
            </a:r>
          </a:p>
          <a:p>
            <a:pPr lvl="1"/>
            <a:r>
              <a:rPr lang="en-US" altLang="en-US" dirty="0"/>
              <a:t>Hospital B:  30%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recovery rate on younger population</a:t>
            </a:r>
          </a:p>
          <a:p>
            <a:pPr lvl="1"/>
            <a:r>
              <a:rPr lang="en-US" altLang="en-US" dirty="0"/>
              <a:t>Hospital A:  99%</a:t>
            </a:r>
          </a:p>
          <a:p>
            <a:pPr lvl="1"/>
            <a:r>
              <a:rPr lang="en-US" altLang="en-US" dirty="0"/>
              <a:t>Hospital B:  98%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906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Covid-19 death: (per 100,000 of population)</a:t>
            </a:r>
          </a:p>
          <a:p>
            <a:pPr lvl="1"/>
            <a:r>
              <a:rPr lang="en-US" altLang="en-US" dirty="0"/>
              <a:t>County A: 15</a:t>
            </a:r>
          </a:p>
          <a:p>
            <a:pPr lvl="1"/>
            <a:r>
              <a:rPr lang="en-US" altLang="en-US" dirty="0"/>
              <a:t>County B:  10</a:t>
            </a:r>
          </a:p>
          <a:p>
            <a:r>
              <a:rPr lang="en-US" altLang="en-US" dirty="0"/>
              <a:t>Which state is managing the pandemic better?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4084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 Covid-19 death: (per 100,000 of population)</a:t>
            </a:r>
          </a:p>
          <a:p>
            <a:pPr lvl="1"/>
            <a:r>
              <a:rPr lang="en-US" altLang="en-US" dirty="0"/>
              <a:t>County A: 15</a:t>
            </a:r>
          </a:p>
          <a:p>
            <a:pPr lvl="1"/>
            <a:r>
              <a:rPr lang="en-US" altLang="en-US" dirty="0"/>
              <a:t>County B:  10</a:t>
            </a:r>
          </a:p>
          <a:p>
            <a:r>
              <a:rPr lang="en-US" altLang="en-US" dirty="0"/>
              <a:t>Which state is managing the pandemic better?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death rate on older population</a:t>
            </a:r>
          </a:p>
          <a:p>
            <a:pPr lvl="1"/>
            <a:r>
              <a:rPr lang="en-US" altLang="en-US" dirty="0"/>
              <a:t>County A: 20</a:t>
            </a:r>
          </a:p>
          <a:p>
            <a:pPr lvl="1"/>
            <a:r>
              <a:rPr lang="en-US" altLang="en-US" dirty="0"/>
              <a:t>County B:  40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death rate on younger population</a:t>
            </a:r>
          </a:p>
          <a:p>
            <a:pPr lvl="1"/>
            <a:r>
              <a:rPr lang="en-US" altLang="en-US" dirty="0"/>
              <a:t>County A:  2</a:t>
            </a:r>
          </a:p>
          <a:p>
            <a:pPr lvl="1"/>
            <a:r>
              <a:rPr lang="en-US" altLang="en-US" dirty="0"/>
              <a:t>County  B:  5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39937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en-US" sz="2400" dirty="0"/>
              <a:t>Effect of Support Distribution on Association Mining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Many real data sets have skewed support distribution</a:t>
            </a:r>
          </a:p>
        </p:txBody>
      </p:sp>
      <p:pic>
        <p:nvPicPr>
          <p:cNvPr id="727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" b="5312"/>
          <a:stretch>
            <a:fillRect/>
          </a:stretch>
        </p:blipFill>
        <p:spPr>
          <a:xfrm>
            <a:off x="4267200" y="1905000"/>
            <a:ext cx="5562600" cy="4038600"/>
          </a:xfrm>
          <a:noFill/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828800" y="36576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Support distribution of a retail data set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324600" y="60198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Rank of item (in log scale)</a:t>
            </a:r>
          </a:p>
        </p:txBody>
      </p:sp>
      <p:sp>
        <p:nvSpPr>
          <p:cNvPr id="1330183" name="AutoShape 7"/>
          <p:cNvSpPr>
            <a:spLocks noChangeArrowheads="1"/>
          </p:cNvSpPr>
          <p:nvPr/>
        </p:nvSpPr>
        <p:spPr bwMode="auto">
          <a:xfrm>
            <a:off x="5410200" y="2286000"/>
            <a:ext cx="2133600" cy="914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Few items with high support</a:t>
            </a:r>
          </a:p>
        </p:txBody>
      </p:sp>
      <p:sp>
        <p:nvSpPr>
          <p:cNvPr id="1330184" name="AutoShape 8"/>
          <p:cNvSpPr>
            <a:spLocks noChangeArrowheads="1"/>
          </p:cNvSpPr>
          <p:nvPr/>
        </p:nvSpPr>
        <p:spPr bwMode="auto">
          <a:xfrm>
            <a:off x="6934200" y="3429000"/>
            <a:ext cx="1828800" cy="1066800"/>
          </a:xfrm>
          <a:prstGeom prst="cloudCallout">
            <a:avLst>
              <a:gd name="adj1" fmla="val 12500"/>
              <a:gd name="adj2" fmla="val 15252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Many items with low support</a:t>
            </a:r>
          </a:p>
        </p:txBody>
      </p:sp>
    </p:spTree>
    <p:extLst>
      <p:ext uri="{BB962C8B-B14F-4D97-AF65-F5344CB8AC3E}">
        <p14:creationId xmlns:p14="http://schemas.microsoft.com/office/powerpoint/2010/main" val="40017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83" grpId="0" animBg="1"/>
      <p:bldP spid="133018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Effect of Support Distribution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Difficult to set the appropriate </a:t>
            </a:r>
            <a:r>
              <a:rPr lang="en-US" altLang="en-US" i="1" dirty="0" err="1"/>
              <a:t>minsup</a:t>
            </a:r>
            <a:r>
              <a:rPr lang="en-US" altLang="en-US" dirty="0"/>
              <a:t> threshold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 err="1"/>
              <a:t>minsup</a:t>
            </a:r>
            <a:r>
              <a:rPr lang="en-US" altLang="en-US" dirty="0"/>
              <a:t> is too high, we could miss </a:t>
            </a:r>
            <a:r>
              <a:rPr lang="en-US" altLang="en-US" dirty="0" err="1"/>
              <a:t>itemsets</a:t>
            </a:r>
            <a:r>
              <a:rPr lang="en-US" altLang="en-US" dirty="0"/>
              <a:t> involving interesting rare items (e.g., {caviar, vodka})</a:t>
            </a:r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pPr lvl="1"/>
            <a:r>
              <a:rPr lang="en-US" altLang="en-US" dirty="0"/>
              <a:t>If </a:t>
            </a:r>
            <a:r>
              <a:rPr lang="en-US" altLang="en-US" i="1" dirty="0" err="1"/>
              <a:t>minsup</a:t>
            </a:r>
            <a:r>
              <a:rPr lang="en-US" altLang="en-US" dirty="0"/>
              <a:t> is too low, it is computationally expensive and the number of </a:t>
            </a:r>
            <a:r>
              <a:rPr lang="en-US" altLang="en-US" dirty="0" err="1"/>
              <a:t>itemsets</a:t>
            </a:r>
            <a:r>
              <a:rPr lang="en-US" altLang="en-US" dirty="0"/>
              <a:t> is very large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7925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Cross-Support Patterns</a:t>
            </a:r>
          </a:p>
        </p:txBody>
      </p:sp>
      <p:pic>
        <p:nvPicPr>
          <p:cNvPr id="74755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1752600" y="2133600"/>
            <a:ext cx="4572000" cy="3200400"/>
          </a:xfrm>
          <a:noFill/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38800" y="57150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milk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5943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3276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2819400" y="569912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caviar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477000" y="2162176"/>
            <a:ext cx="4114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A cross-support pattern involves items with varying degree of support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Tahoma" pitchFamily="34" charset="0"/>
              </a:rPr>
              <a:t> Example: {</a:t>
            </a:r>
            <a:r>
              <a:rPr lang="en-US" altLang="en-US" sz="2000" dirty="0" err="1">
                <a:latin typeface="Tahoma" pitchFamily="34" charset="0"/>
              </a:rPr>
              <a:t>caviar,milk</a:t>
            </a:r>
            <a:r>
              <a:rPr lang="en-US" altLang="en-US" sz="2000" dirty="0">
                <a:latin typeface="Tahoma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How to avoid such patterns?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38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 Measure of Cross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 marL="292100" lvl="1" indent="-292100">
                  <a:lnSpc>
                    <a:spcPct val="90000"/>
                  </a:lnSpc>
                  <a:buSzPct val="75000"/>
                  <a:buFont typeface="Monotype Sorts" pitchFamily="2" charset="2"/>
                  <a:buChar char="l"/>
                </a:pPr>
                <a:r>
                  <a:rPr lang="en-US" altLang="en-US" dirty="0"/>
                  <a:t>Given an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,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, with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/>
                  <a:t>items, we can define a measure of cross </a:t>
                </a:r>
                <a:r>
                  <a:rPr lang="en-US" altLang="en-US" dirty="0" err="1"/>
                  <a:t>support,</a:t>
                </a:r>
                <a:r>
                  <a:rPr lang="en-US" alt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the </a:t>
                </a:r>
                <a:r>
                  <a:rPr lang="en-US" alt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itemset</a:t>
                </a: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𝑠</m:t>
                    </m:r>
                    <m:r>
                      <a:rPr lang="en-US" alt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) is the support of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Can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dirty="0"/>
                  <a:t> to prune cross support patterns</a:t>
                </a: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440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2438401"/>
                <a:ext cx="5758628" cy="991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𝑟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𝑋</m:t>
                      </m:r>
                      <m:r>
                        <a:rPr lang="en-US" sz="2800" i="1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>
                              <a:latin typeface="Cambria Math"/>
                            </a:rPr>
                            <m:t>𝐦𝐢𝐧</m:t>
                          </m:r>
                          <m:r>
                            <a:rPr lang="en-US" sz="2800" i="1">
                              <a:latin typeface="Cambria Math"/>
                            </a:rPr>
                            <m:t>{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 …,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)}</m:t>
                          </m:r>
                        </m:num>
                        <m:den>
                          <m:r>
                            <a:rPr lang="en-US" sz="2800" b="1">
                              <a:latin typeface="Cambria Math"/>
                            </a:rPr>
                            <m:t>𝐦𝐚𝐱</m:t>
                          </m:r>
                          <m:r>
                            <a:rPr lang="en-US" sz="2800" i="1">
                              <a:latin typeface="Cambria Math"/>
                            </a:rPr>
                            <m:t>{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 …,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38401"/>
                <a:ext cx="5758628" cy="991169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2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3881" y="2164278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1982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Confidence and Cross-Support Patterns</a:t>
            </a:r>
          </a:p>
        </p:txBody>
      </p:sp>
      <p:pic>
        <p:nvPicPr>
          <p:cNvPr id="75779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1752600" y="2133600"/>
            <a:ext cx="4572000" cy="3200400"/>
          </a:xfrm>
          <a:noFill/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638800" y="57150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milk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V="1">
            <a:off x="5943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V="1">
            <a:off x="3276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2819400" y="569912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caviar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6477000" y="1673226"/>
            <a:ext cx="4114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Observation: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ahoma" pitchFamily="34" charset="0"/>
              </a:rPr>
              <a:t>conf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caviar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 is very high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	but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ahoma" pitchFamily="34" charset="0"/>
              </a:rPr>
              <a:t>conf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milk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 is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Therefore,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min( 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Tahoma" pitchFamily="34" charset="0"/>
              </a:rPr>
              <a:t>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caviar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),</a:t>
            </a:r>
            <a:br>
              <a:rPr lang="en-US" altLang="en-US" sz="200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        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Tahoma" pitchFamily="34" charset="0"/>
              </a:rPr>
              <a:t>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milk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 )</a:t>
            </a:r>
            <a:br>
              <a:rPr lang="en-US" altLang="en-US" sz="2000" dirty="0">
                <a:latin typeface="Tahoma" pitchFamily="34" charset="0"/>
                <a:sym typeface="Symbol" pitchFamily="18" charset="2"/>
              </a:rPr>
            </a:br>
            <a:br>
              <a:rPr lang="en-US" altLang="en-US" sz="200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is also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dirty="0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7381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To avoid patterns whose items have very different support, define a new evaluation measure for </a:t>
                </a:r>
                <a:r>
                  <a:rPr lang="en-US" altLang="en-US" dirty="0" err="1"/>
                  <a:t>itemsets</a:t>
                </a: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Known as h-confidence or all-confidence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Specifically, given an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h-confidence is the  minimum confidence of any association rule formed from </a:t>
                </a:r>
                <a:r>
                  <a:rPr lang="en-US" altLang="en-US" dirty="0" err="1"/>
                  <a:t>itemset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hconf(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rgbClr val="C00000"/>
                    </a:solidFill>
                  </a:rPr>
                  <a:t> ) = min( conf(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</a:rPr>
                  <a:t>→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dirty="0">
                    <a:solidFill>
                      <a:srgbClr val="C00000"/>
                    </a:solidFill>
                  </a:rPr>
                  <a:t>) 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</a:t>
                </a:r>
                <a:r>
                  <a:rPr lang="en-US" altLang="en-US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 </m:t>
                    </m:r>
                    <m:r>
                      <a:rPr lang="en-US" altLang="en-US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en-US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∅,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For example: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11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9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But, given an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What is the lowest confidence rule you can obtain from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/>
                  <a:t>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Recall conf(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i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/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The numerator is fixed: </a:t>
                </a:r>
                <a:r>
                  <a:rPr lang="en-US" i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i="1" dirty="0"/>
                  <a:t>s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/>
                  <a:t>) </a:t>
                </a:r>
                <a:endParaRPr lang="en-US" altLang="en-US" dirty="0"/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Thus, to find the lowest confidence rule, we need to find the X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with highest support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Consider only rules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is a single item, i.e., </a:t>
                </a:r>
              </a:p>
              <a:p>
                <a:pPr lvl="2">
                  <a:lnSpc>
                    <a:spcPct val="90000"/>
                  </a:lnSpc>
                  <a:buNone/>
                </a:pPr>
                <a:r>
                  <a:rPr lang="en-US" altLang="en-US" dirty="0"/>
                  <a:t>    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…, or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</a:t>
                </a:r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 marL="0" lvl="2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en-US" i="1" dirty="0">
                    <a:latin typeface="Cambria Math"/>
                    <a:sym typeface="Symbol" pitchFamily="18" charset="2"/>
                  </a:rPr>
                </a:br>
                <a:br>
                  <a:rPr lang="en-US" altLang="en-US" i="1" dirty="0">
                    <a:latin typeface="Cambria Math"/>
                    <a:sym typeface="Symbol" pitchFamily="18" charset="2"/>
                  </a:rPr>
                </a:br>
                <a:r>
                  <a:rPr lang="en-US" altLang="en-US" i="1" dirty="0">
                    <a:latin typeface="Cambria Math"/>
                    <a:sym typeface="Symbol" pitchFamily="18" charset="2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/>
                        <a:sym typeface="Symbol" pitchFamily="18" charset="2"/>
                      </a:rPr>
                      <m:t> = </m:t>
                    </m:r>
                    <m:f>
                      <m:fPr>
                        <m:ctrlPr>
                          <a:rPr lang="en-US" altLang="en-US" sz="2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𝑠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/>
                            <a:sym typeface="Symbol" pitchFamily="18" charset="2"/>
                          </a:rPr>
                          <m:t>max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6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 ,   …,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600" i="1">
                                    <a:latin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600" i="1">
                                    <a:latin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26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115" t="-1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Cross Support and 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By the anti-</a:t>
                </a:r>
                <a:r>
                  <a:rPr lang="en-US" altLang="en-US" dirty="0" err="1"/>
                  <a:t>montone</a:t>
                </a:r>
                <a:r>
                  <a:rPr lang="en-US" altLang="en-US" dirty="0"/>
                  <a:t> property of support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  <a:sym typeface="Symbol" pitchFamily="18" charset="2"/>
                        </a:rPr>
                        <m:t>𝑠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  <a:ea typeface="Cambria Math"/>
                          <a:sym typeface="Symbol" pitchFamily="18" charset="2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 …,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Therefore, we can derive a relationship between the h-confidence and cross support of an </a:t>
                </a:r>
                <a:r>
                  <a:rPr lang="en-US" altLang="en-US" dirty="0" err="1">
                    <a:sym typeface="Symbol" pitchFamily="18" charset="2"/>
                  </a:rPr>
                  <a:t>itemset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sz="2000">
                          <a:latin typeface="Cambria Math"/>
                          <a:sym typeface="Symbol" pitchFamily="18" charset="2"/>
                        </a:rPr>
                        <m:t> =</m:t>
                      </m:r>
                      <m:f>
                        <m:fPr>
                          <m:ctrlPr>
                            <a:rPr lang="en-US" alt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000">
                              <a:latin typeface="Cambria Math"/>
                              <a:sym typeface="Symbol" pitchFamily="18" charset="2"/>
                            </a:rPr>
                            <m:t>max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 ,   …,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altLang="en-US" sz="2000">
                          <a:latin typeface="Cambria Math"/>
                          <a:sym typeface="Symbol" pitchFamily="18" charset="2"/>
                        </a:rPr>
                        <m:t>    </m:t>
                      </m:r>
                    </m:oMath>
                  </m:oMathPara>
                </a14:m>
                <a:br>
                  <a:rPr lang="en-US" altLang="en-US" sz="2000" dirty="0">
                    <a:latin typeface="Cambria Math"/>
                    <a:sym typeface="Symbol" pitchFamily="18" charset="2"/>
                  </a:rPr>
                </a:br>
                <a:br>
                  <a:rPr lang="en-US" altLang="en-US" sz="2000" dirty="0">
                    <a:latin typeface="Cambria Math"/>
                    <a:sym typeface="Symbol" pitchFamily="18" charset="2"/>
                  </a:rPr>
                </a:br>
                <a:r>
                  <a:rPr lang="en-US" altLang="en-US" sz="2000" dirty="0">
                    <a:latin typeface="Cambria Math"/>
                    <a:sym typeface="Symbol" pitchFamily="18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en-US" sz="2000" dirty="0">
                        <a:latin typeface="Cambria Math"/>
                        <a:ea typeface="Cambria Math"/>
                        <a:sym typeface="Symbol" pitchFamily="18" charset="2"/>
                      </a:rPr>
                      <m:t>  ≤</m:t>
                    </m:r>
                    <m:f>
                      <m:fPr>
                        <m:ctrlPr>
                          <a:rPr lang="en-US" alt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/>
                            <a:ea typeface="Cambria Math"/>
                            <a:sym typeface="Symbol" pitchFamily="18" charset="2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  …,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/>
                                <a:sym typeface="Symbol" pitchFamily="18" charset="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 ,   …,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br>
                  <a:rPr lang="en-US" altLang="en-US" sz="2000" i="1" dirty="0">
                    <a:latin typeface="Cambria Math"/>
                    <a:sym typeface="Symbol" pitchFamily="18" charset="2"/>
                  </a:rPr>
                </a:br>
                <a:endParaRPr lang="en-US" altLang="en-US" sz="2000" i="1" dirty="0">
                  <a:latin typeface="Cambria Math"/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i="1" dirty="0">
                    <a:latin typeface="Cambria Math"/>
                    <a:sym typeface="Symbol" pitchFamily="18" charset="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dirty="0">
                    <a:solidFill>
                      <a:srgbClr val="C00000"/>
                    </a:solidFill>
                    <a:sym typeface="Symbol" pitchFamily="18" charset="2"/>
                  </a:rPr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345" t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589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Cross Support and 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Since,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 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we can eliminate cross support patterns by finding patterns with </a:t>
                </a:r>
                <a:br>
                  <a:rPr lang="en-US" altLang="en-US" dirty="0">
                    <a:sym typeface="Symbol" pitchFamily="18" charset="2"/>
                  </a:rPr>
                </a:br>
                <a:r>
                  <a:rPr lang="en-US" altLang="en-US" dirty="0">
                    <a:sym typeface="Symbol" pitchFamily="18" charset="2"/>
                  </a:rPr>
                  <a:t>h-confidence &lt; </a:t>
                </a:r>
                <a:r>
                  <a:rPr lang="en-US" altLang="en-US" dirty="0" err="1">
                    <a:sym typeface="Symbol" pitchFamily="18" charset="2"/>
                  </a:rPr>
                  <a:t>h</a:t>
                </a:r>
                <a:r>
                  <a:rPr lang="en-US" altLang="en-US" baseline="-25000" dirty="0" err="1">
                    <a:sym typeface="Symbol" pitchFamily="18" charset="2"/>
                  </a:rPr>
                  <a:t>c</a:t>
                </a:r>
                <a:r>
                  <a:rPr lang="en-US" altLang="en-US" dirty="0">
                    <a:sym typeface="Symbol" pitchFamily="18" charset="2"/>
                  </a:rPr>
                  <a:t>, a user set threshold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Notice that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	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  <a:sym typeface="Symbol" pitchFamily="18" charset="2"/>
                      </a:rPr>
                      <m:t>0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)≤1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Any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 satisfying a given h-confidence threshold, </a:t>
                </a:r>
                <a:r>
                  <a:rPr lang="en-US" altLang="en-US" dirty="0" err="1">
                    <a:sym typeface="Symbol" pitchFamily="18" charset="2"/>
                  </a:rPr>
                  <a:t>h</a:t>
                </a:r>
                <a:r>
                  <a:rPr lang="en-US" altLang="en-US" baseline="-25000" dirty="0" err="1">
                    <a:sym typeface="Symbol" pitchFamily="18" charset="2"/>
                  </a:rPr>
                  <a:t>c</a:t>
                </a:r>
                <a:r>
                  <a:rPr lang="en-US" altLang="en-US" dirty="0">
                    <a:sym typeface="Symbol" pitchFamily="18" charset="2"/>
                  </a:rPr>
                  <a:t>,</a:t>
                </a:r>
                <a:r>
                  <a:rPr lang="en-US" altLang="en-US" dirty="0"/>
                  <a:t> is called a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hyperclique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H-confidence can be used instead of or in conjunction with support</a:t>
                </a: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92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Properties of </a:t>
            </a:r>
            <a:r>
              <a:rPr lang="en-US" altLang="en-US" dirty="0" err="1"/>
              <a:t>Hypercliques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Hypercliques are </a:t>
                </a:r>
                <a:r>
                  <a:rPr lang="en-US" altLang="en-US" dirty="0" err="1">
                    <a:sym typeface="Symbol" pitchFamily="18" charset="2"/>
                  </a:rPr>
                  <a:t>itemsets</a:t>
                </a:r>
                <a:r>
                  <a:rPr lang="en-US" altLang="en-US" dirty="0">
                    <a:sym typeface="Symbol" pitchFamily="18" charset="2"/>
                  </a:rPr>
                  <a:t>, but not necessarily frequent </a:t>
                </a:r>
                <a:r>
                  <a:rPr lang="en-US" altLang="en-US" dirty="0" err="1">
                    <a:sym typeface="Symbol" pitchFamily="18" charset="2"/>
                  </a:rPr>
                  <a:t>itemsets</a:t>
                </a:r>
                <a:endParaRPr lang="en-US" altLang="en-US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Good for finding low support patterns</a:t>
                </a:r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ea typeface="Cambria Math"/>
                  </a:rPr>
                  <a:t>H-confidence is anti-monotone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ea typeface="Cambria 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Can define closed and maximal </a:t>
                </a:r>
                <a:r>
                  <a:rPr lang="en-US" altLang="en-US" dirty="0" err="1"/>
                  <a:t>hypercliques</a:t>
                </a:r>
                <a:r>
                  <a:rPr lang="en-US" altLang="en-US" dirty="0"/>
                  <a:t> in terms of h-confidence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A hyperclique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 is closed if none of its immediate supersets has the same h-confidence as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A hyperclique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is maximal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</a:rPr>
                      <m:t>hconf</m:t>
                    </m:r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en-US" dirty="0"/>
                  <a:t> and none of its immediate supersets,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en-US" dirty="0"/>
                  <a:t>,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en-US" alt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257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Properties of </a:t>
            </a:r>
            <a:r>
              <a:rPr lang="en-US" altLang="en-US" dirty="0" err="1"/>
              <a:t>Hypercliques</a:t>
            </a:r>
            <a:r>
              <a:rPr lang="en-US" altLang="en-US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Hypercliques have the high-affinity property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Think of the individual items as sparse binary vectors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h-confidence gives us information about their pairwise </a:t>
                </a:r>
                <a:r>
                  <a:rPr lang="en-US" altLang="en-US" dirty="0" err="1">
                    <a:sym typeface="Symbol" pitchFamily="18" charset="2"/>
                  </a:rPr>
                  <a:t>Jaccard</a:t>
                </a:r>
                <a:r>
                  <a:rPr lang="en-US" altLang="en-US" dirty="0">
                    <a:sym typeface="Symbol" pitchFamily="18" charset="2"/>
                  </a:rPr>
                  <a:t> and cosine similarity</a:t>
                </a:r>
              </a:p>
              <a:p>
                <a:pPr marL="1262063" lvl="2" indent="-347663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 are any two items in an </a:t>
                </a:r>
                <a:r>
                  <a:rPr lang="en-US" altLang="en-US" dirty="0" err="1">
                    <a:sym typeface="Symbol" pitchFamily="18" charset="2"/>
                  </a:rPr>
                  <a:t>itemset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 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sym typeface="Symbol" pitchFamily="18" charset="2"/>
                          </a:rPr>
                          <m:t>Jaccard</m:t>
                        </m:r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)/2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sym typeface="Symbol" pitchFamily="18" charset="2"/>
                          </a:rPr>
                          <m:t>cos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i="1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err="1">
                    <a:sym typeface="Symbol" pitchFamily="18" charset="2"/>
                  </a:rPr>
                  <a:t>Hypercliques</a:t>
                </a:r>
                <a:r>
                  <a:rPr lang="en-US" altLang="en-US" dirty="0">
                    <a:sym typeface="Symbol" pitchFamily="18" charset="2"/>
                  </a:rPr>
                  <a:t> that have a high h-confidence consist of very similar items as measured by </a:t>
                </a:r>
                <a:r>
                  <a:rPr lang="en-US" altLang="en-US" dirty="0" err="1">
                    <a:sym typeface="Symbol" pitchFamily="18" charset="2"/>
                  </a:rPr>
                  <a:t>Jaccard</a:t>
                </a:r>
                <a:r>
                  <a:rPr lang="en-US" altLang="en-US" dirty="0">
                    <a:sym typeface="Symbol" pitchFamily="18" charset="2"/>
                  </a:rPr>
                  <a:t> and cosine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The items in a hyperclique cannot have widely different support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Allows for more efficient pruning </a:t>
                </a: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23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Example Applications of </a:t>
            </a:r>
            <a:r>
              <a:rPr lang="en-US" altLang="en-US" dirty="0" err="1"/>
              <a:t>Hypercliques</a:t>
            </a:r>
            <a:endParaRPr lang="en-US" altLang="en-US" dirty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5164" y="1143000"/>
            <a:ext cx="4618037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ym typeface="Symbol" pitchFamily="18" charset="2"/>
              </a:rPr>
              <a:t>Hypercliques</a:t>
            </a:r>
            <a:r>
              <a:rPr lang="en-US" altLang="en-US" dirty="0">
                <a:sym typeface="Symbol" pitchFamily="18" charset="2"/>
              </a:rPr>
              <a:t> are used to find strongly coherent groups of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Words that occur together in documents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Proteins in a protein interaction network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" name="Picture 5" descr="pattern230_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43000"/>
            <a:ext cx="3333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800" y="4191000"/>
            <a:ext cx="4800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In the figure at the right, a gene ontology hierarchy for biological process shows that the identified proteins in the hyperclique (PRE2, …, SCL1) perform the same function and are involved in the same biological process</a:t>
            </a:r>
            <a:r>
              <a:rPr lang="en-US" sz="1800" dirty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05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260" y="1819895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marL="324000" lvl="1" indent="0">
              <a:lnSpc>
                <a:spcPct val="80000"/>
              </a:lnSpc>
              <a:buNone/>
            </a:pPr>
            <a:r>
              <a:rPr lang="en-US" altLang="en-US" sz="2000" dirty="0"/>
              <a:t> </a:t>
            </a:r>
          </a:p>
          <a:p>
            <a:pPr marL="324000" lvl="1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marL="324000" lvl="1" indent="0">
              <a:lnSpc>
                <a:spcPct val="80000"/>
              </a:lnSpc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  <a:r>
              <a:rPr lang="en-US" altLang="en-US" sz="2000" dirty="0"/>
              <a:t> 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/>
        </p:nvGraphicFramePr>
        <p:xfrm>
          <a:off x="6870700" y="3954690"/>
          <a:ext cx="3568700" cy="206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3954690"/>
                        <a:ext cx="3568700" cy="206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5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Impact of Support Based Pruning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1674422" y="454627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8419895"/>
              </p:ext>
            </p:extLst>
          </p:nvPr>
        </p:nvGraphicFramePr>
        <p:xfrm>
          <a:off x="1750621" y="2101047"/>
          <a:ext cx="3568700" cy="209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5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621" y="2101047"/>
                        <a:ext cx="3568700" cy="2092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779822" y="210787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5484421" y="302227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1674421" y="5117771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16205"/>
              </p:ext>
            </p:extLst>
          </p:nvPr>
        </p:nvGraphicFramePr>
        <p:xfrm>
          <a:off x="6871897" y="2641271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6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897" y="2641271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869030" y="4704990"/>
            <a:ext cx="266771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Minimum Support = 2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16171" y="5546692"/>
            <a:ext cx="4159250" cy="92333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4</a:t>
            </a:r>
            <a:endParaRPr lang="en-US" altLang="en-US" sz="180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+15 = 56</a:t>
            </a:r>
          </a:p>
        </p:txBody>
      </p:sp>
    </p:spTree>
    <p:extLst>
      <p:ext uri="{BB962C8B-B14F-4D97-AF65-F5344CB8AC3E}">
        <p14:creationId xmlns:p14="http://schemas.microsoft.com/office/powerpoint/2010/main" val="239771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2" y="16764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38537021"/>
              </p:ext>
            </p:extLst>
          </p:nvPr>
        </p:nvGraphicFramePr>
        <p:xfrm>
          <a:off x="8124659" y="4806536"/>
          <a:ext cx="3568700" cy="205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Document" r:id="rId4" imgW="3352666" imgH="2016134" progId="Word.Document.8">
                  <p:embed/>
                </p:oleObj>
              </mc:Choice>
              <mc:Fallback>
                <p:oleObj name="Document" r:id="rId4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659" y="4806536"/>
                        <a:ext cx="3568700" cy="205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654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8328</TotalTime>
  <Words>3727</Words>
  <Application>Microsoft Macintosh PowerPoint</Application>
  <PresentationFormat>Widescreen</PresentationFormat>
  <Paragraphs>848</Paragraphs>
  <Slides>67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67</vt:i4>
      </vt:variant>
    </vt:vector>
  </HeadingPairs>
  <TitlesOfParts>
    <vt:vector size="83" baseType="lpstr">
      <vt:lpstr>Arial</vt:lpstr>
      <vt:lpstr>Calibri</vt:lpstr>
      <vt:lpstr>Cambria Math</vt:lpstr>
      <vt:lpstr>Gill Sans MT</vt:lpstr>
      <vt:lpstr>Monotype Sorts</vt:lpstr>
      <vt:lpstr>Symbol</vt:lpstr>
      <vt:lpstr>Tahoma</vt:lpstr>
      <vt:lpstr>Times New Roman</vt:lpstr>
      <vt:lpstr>Wingdings</vt:lpstr>
      <vt:lpstr>Wingdings 2</vt:lpstr>
      <vt:lpstr>Dividend</vt:lpstr>
      <vt:lpstr>Visio</vt:lpstr>
      <vt:lpstr>Equation</vt:lpstr>
      <vt:lpstr>Document</vt:lpstr>
      <vt:lpstr>Worksheet</vt:lpstr>
      <vt:lpstr>VISIO</vt:lpstr>
      <vt:lpstr>Association Rule Mining</vt:lpstr>
      <vt:lpstr>Rule Generation</vt:lpstr>
      <vt:lpstr>Rule Generation</vt:lpstr>
      <vt:lpstr>Rule Generation for Apriori Algorithm</vt:lpstr>
      <vt:lpstr> Association Analysis: Basic Concepts  and Algorithms</vt:lpstr>
      <vt:lpstr>Factors Affecting Complexity of Apriori</vt:lpstr>
      <vt:lpstr>Factors Affecting Complexity of Apriori</vt:lpstr>
      <vt:lpstr>Impact of Support Based Pruning</vt:lpstr>
      <vt:lpstr>Factors Affecting Complexity of Apriori</vt:lpstr>
      <vt:lpstr>Factors Affecting Complexity of Apriori</vt:lpstr>
      <vt:lpstr>Factors Affecting Complexity of Apriori</vt:lpstr>
      <vt:lpstr>Factors Affecting Complexity of Apriori</vt:lpstr>
      <vt:lpstr>Compact Representation of Frequent Itemsets</vt:lpstr>
      <vt:lpstr>Maximal Frequent Itemset</vt:lpstr>
      <vt:lpstr>What are the Maximal Frequent Itemsets in this Data?</vt:lpstr>
      <vt:lpstr>An illustrative example</vt:lpstr>
      <vt:lpstr>An illustrative example</vt:lpstr>
      <vt:lpstr>An illustrative example</vt:lpstr>
      <vt:lpstr>An illustrative example</vt:lpstr>
      <vt:lpstr>Closed Itemset</vt:lpstr>
      <vt:lpstr>Weka – associate rule</vt:lpstr>
      <vt:lpstr>Closed Itemset</vt:lpstr>
      <vt:lpstr>Maximal vs Closed Itemsets</vt:lpstr>
      <vt:lpstr>Maximal Frequent vs Closed Frequent Itemsets</vt:lpstr>
      <vt:lpstr>What are the Closed Itemsets in this Data?</vt:lpstr>
      <vt:lpstr>Example 1</vt:lpstr>
      <vt:lpstr>Example 1</vt:lpstr>
      <vt:lpstr>Example 2</vt:lpstr>
      <vt:lpstr>Example 2</vt:lpstr>
      <vt:lpstr>Example 3</vt:lpstr>
      <vt:lpstr>Example 4</vt:lpstr>
      <vt:lpstr>Maximal vs Closed Itemsets</vt:lpstr>
      <vt:lpstr>Example question</vt:lpstr>
      <vt:lpstr>Pattern Evaluation</vt:lpstr>
      <vt:lpstr>Computing Interestingness Measure</vt:lpstr>
      <vt:lpstr>Drawback of Confidence</vt:lpstr>
      <vt:lpstr>Drawback of Confidence</vt:lpstr>
      <vt:lpstr>Drawback of Confidence</vt:lpstr>
      <vt:lpstr>Measure for Association Rules</vt:lpstr>
      <vt:lpstr>Statistical Relationship between X and Y</vt:lpstr>
      <vt:lpstr>Measures that take into account statistical dependence</vt:lpstr>
      <vt:lpstr>Example: Lift/Interest</vt:lpstr>
      <vt:lpstr>PowerPoint Presentation</vt:lpstr>
      <vt:lpstr>Comparing Different Measures</vt:lpstr>
      <vt:lpstr>Property under Inversion Operation</vt:lpstr>
      <vt:lpstr>Property under Inversion Operation</vt:lpstr>
      <vt:lpstr>Property under Null Addition</vt:lpstr>
      <vt:lpstr>Property under Row/Column Scaling</vt:lpstr>
      <vt:lpstr>Property under Row/Column Scaling</vt:lpstr>
      <vt:lpstr>Different Measures have Different Properties</vt:lpstr>
      <vt:lpstr>Simpson’s Paradox</vt:lpstr>
      <vt:lpstr>Simpson’s Paradox</vt:lpstr>
      <vt:lpstr>Simpson’s Paradox</vt:lpstr>
      <vt:lpstr>Simpson’s Paradox</vt:lpstr>
      <vt:lpstr>Simpson’s Paradox</vt:lpstr>
      <vt:lpstr>Effect of Support Distribution on Association Mining</vt:lpstr>
      <vt:lpstr>Effect of Support Distribution</vt:lpstr>
      <vt:lpstr>Cross-Support Patterns</vt:lpstr>
      <vt:lpstr>A Measure of Cross Support</vt:lpstr>
      <vt:lpstr>Confidence and Cross-Support Patterns</vt:lpstr>
      <vt:lpstr>H-Confidence</vt:lpstr>
      <vt:lpstr>H-Confidence …</vt:lpstr>
      <vt:lpstr>Cross Support and H-confidence</vt:lpstr>
      <vt:lpstr>Cross Support and H-confidence …</vt:lpstr>
      <vt:lpstr>Properties of Hypercliques</vt:lpstr>
      <vt:lpstr>Properties of Hypercliques …</vt:lpstr>
      <vt:lpstr>Example Applications of Hypercliques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Beiyu Lin</cp:lastModifiedBy>
  <cp:revision>433</cp:revision>
  <dcterms:created xsi:type="dcterms:W3CDTF">2021-01-19T23:36:07Z</dcterms:created>
  <dcterms:modified xsi:type="dcterms:W3CDTF">2021-09-27T16:59:07Z</dcterms:modified>
</cp:coreProperties>
</file>