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87" r:id="rId18"/>
    <p:sldId id="288" r:id="rId19"/>
    <p:sldId id="289" r:id="rId20"/>
    <p:sldId id="274" r:id="rId21"/>
    <p:sldId id="275" r:id="rId22"/>
    <p:sldId id="276" r:id="rId23"/>
    <p:sldId id="279" r:id="rId24"/>
    <p:sldId id="280" r:id="rId25"/>
    <p:sldId id="281" r:id="rId26"/>
    <p:sldId id="286" r:id="rId27"/>
    <p:sldId id="282" r:id="rId28"/>
    <p:sldId id="283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486" autoAdjust="0"/>
    <p:restoredTop sz="94595" autoAdjust="0"/>
  </p:normalViewPr>
  <p:slideViewPr>
    <p:cSldViewPr>
      <p:cViewPr>
        <p:scale>
          <a:sx n="120" d="100"/>
          <a:sy n="120" d="100"/>
        </p:scale>
        <p:origin x="912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11/18/20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11/18/20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11/18/20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11/18/20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11/18/20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11/18/20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11/18/20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11/18/20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EAFDD-EBD2-4845-B8BD-F9C217901B6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Dereferencing Operator (</a:t>
            </a:r>
            <a:r>
              <a:rPr lang="en-US" dirty="0">
                <a:latin typeface="Courier New" pitchFamily="49" charset="0"/>
              </a:rPr>
              <a:t>*</a:t>
            </a:r>
            <a:r>
              <a:rPr lang="en-US" dirty="0"/>
              <a:t>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5181600"/>
          </a:xfrm>
        </p:spPr>
        <p:txBody>
          <a:bodyPr/>
          <a:lstStyle/>
          <a:p>
            <a:pPr eaLnBrk="1" hangingPunct="1"/>
            <a:r>
              <a:rPr lang="en-US" sz="2800" dirty="0"/>
              <a:t>When used as a unary operator, </a:t>
            </a:r>
            <a:r>
              <a:rPr lang="en-US" sz="2800" dirty="0">
                <a:latin typeface="Courier New" pitchFamily="49" charset="0"/>
              </a:rPr>
              <a:t>*</a:t>
            </a:r>
            <a:r>
              <a:rPr lang="en-US" sz="2800" dirty="0"/>
              <a:t> is the dereferencing operator or indirection operator</a:t>
            </a:r>
          </a:p>
          <a:p>
            <a:pPr lvl="1" eaLnBrk="1" hangingPunct="1"/>
            <a:r>
              <a:rPr lang="en-US" dirty="0"/>
              <a:t>Refers to object to which its operand points</a:t>
            </a:r>
          </a:p>
          <a:p>
            <a:pPr eaLnBrk="1" hangingPunct="1"/>
            <a:r>
              <a:rPr lang="en-US" sz="2800" dirty="0"/>
              <a:t>Example:</a:t>
            </a:r>
          </a:p>
          <a:p>
            <a:pPr eaLnBrk="1" hangingPunct="1"/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lvl="1" eaLnBrk="1" hangingPunct="1"/>
            <a:r>
              <a:rPr lang="en-US" dirty="0"/>
              <a:t>To print the value of </a:t>
            </a:r>
            <a:r>
              <a:rPr lang="en-US" dirty="0">
                <a:latin typeface="Courier New" pitchFamily="49" charset="0"/>
              </a:rPr>
              <a:t>x</a:t>
            </a:r>
            <a:r>
              <a:rPr lang="en-US" dirty="0"/>
              <a:t>, using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: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To store a value in </a:t>
            </a:r>
            <a:r>
              <a:rPr lang="en-US" dirty="0">
                <a:latin typeface="Courier New" pitchFamily="49" charset="0"/>
              </a:rPr>
              <a:t>x</a:t>
            </a:r>
            <a:r>
              <a:rPr lang="en-US" dirty="0"/>
              <a:t>, using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:</a:t>
            </a:r>
          </a:p>
        </p:txBody>
      </p:sp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276600"/>
            <a:ext cx="61245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572000"/>
            <a:ext cx="29702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486400"/>
            <a:ext cx="1398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D852FE-74C5-CA47-9F0E-9FFB9D1FC1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643326"/>
              </p:ext>
            </p:extLst>
          </p:nvPr>
        </p:nvGraphicFramePr>
        <p:xfrm>
          <a:off x="5402707" y="2806089"/>
          <a:ext cx="3234474" cy="2423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58">
                  <a:extLst>
                    <a:ext uri="{9D8B030D-6E8A-4147-A177-3AD203B41FA5}">
                      <a16:colId xmlns:a16="http://schemas.microsoft.com/office/drawing/2014/main" val="1239361436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1279651292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3674910919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1860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1888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p 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B0F0"/>
                          </a:solidFill>
                        </a:rPr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8893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521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Assuming the memory layout provided, after this code executes:</a:t>
            </a: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 // declare an integer variable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*p; // declare a pointer named: p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50; // assign 50 to variable num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 = &amp;num;  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//1. assign a pointer p to the variable num; 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//2. assign the address of num (1800) to the value of the pointer p 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38; 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assign 38 to *p (the value of the pointer pointed to)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the value of num = 38</a:t>
            </a:r>
            <a:endParaRPr lang="en-US" sz="1400" dirty="0"/>
          </a:p>
          <a:p>
            <a:pPr>
              <a:defRPr/>
            </a:pPr>
            <a:r>
              <a:rPr lang="en-US" sz="1800" dirty="0"/>
              <a:t>What are the values of these expressions?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&amp;num = 1800; // &amp;num: the address of the variable num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? // value of num = 38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&amp;p = ? // </a:t>
            </a:r>
            <a:r>
              <a:rPr lang="en-US" sz="12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&amp;: address of something; &amp;p: the address of the pointer p 1200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? </a:t>
            </a:r>
            <a:r>
              <a:rPr lang="en-US" sz="12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the value of p </a:t>
            </a:r>
            <a:r>
              <a:rPr lang="en-US" sz="12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the address that the pointer pointed to, 1800.</a:t>
            </a:r>
            <a:endParaRPr lang="en-US" sz="12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? // *p: the value of the pointer pointed to, 38. 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817639"/>
            <a:ext cx="1961780" cy="192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can be assigned to pointers of the same type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x, *p, *q; //declare one variable x, and 2 pointers p, q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 = 50; // the value of x = 50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 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//1. a pointer p points to the variable x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//2. assign the address of x to the value of the pointer p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p; // q is a pointer; assign the value of p to the value of q 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1700" b="1" i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both pointers p and q are assigned to variable x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  <a:endParaRPr lang="en-US" sz="17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/>
              <a:t>The value of *q is?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*q: the value that the pointer q pointed to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So *q is 50 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4EEB6-5468-E74E-B7C7-1C7A1FB4D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484033"/>
              </p:ext>
            </p:extLst>
          </p:nvPr>
        </p:nvGraphicFramePr>
        <p:xfrm>
          <a:off x="5468275" y="4267200"/>
          <a:ext cx="3234474" cy="2491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58">
                  <a:extLst>
                    <a:ext uri="{9D8B030D-6E8A-4147-A177-3AD203B41FA5}">
                      <a16:colId xmlns:a16="http://schemas.microsoft.com/office/drawing/2014/main" val="1239361436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1279651292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3674910919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1860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1888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p 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B0F0"/>
                          </a:solidFill>
                        </a:rPr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8893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  <a:p>
                      <a:r>
                        <a:rPr lang="en-US" dirty="0"/>
                        <a:t>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rgbClr val="00B0F0"/>
                          </a:solidFill>
                        </a:rPr>
                        <a:t>153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521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can be assigned to pointers of the same type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 = 50;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p;</a:t>
            </a:r>
          </a:p>
          <a:p>
            <a:pPr>
              <a:defRPr/>
            </a:pPr>
            <a:r>
              <a:rPr lang="en-US" dirty="0"/>
              <a:t>The value of *q is 50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>
              <a:defRPr/>
            </a:pPr>
            <a:r>
              <a:rPr lang="en-US" dirty="0"/>
              <a:t>The 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In addition to variable addresses and other pointers, a pointer can be assigned to the </a:t>
            </a:r>
            <a:r>
              <a:rPr lang="en-US" i="1" dirty="0"/>
              <a:t>null pointer</a:t>
            </a:r>
            <a:endParaRPr lang="en-US" dirty="0"/>
          </a:p>
          <a:p>
            <a:pPr lvl="1">
              <a:defRPr/>
            </a:pPr>
            <a:r>
              <a:rPr lang="en-US" dirty="0"/>
              <a:t>Either the number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or the constant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Used to indicate an invalid pointer (pointing to nothing)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Dereferencing a null pointer causes </a:t>
            </a:r>
            <a:r>
              <a:rPr lang="en-US" b="1" i="1" dirty="0">
                <a:cs typeface="Courier New" pitchFamily="49" charset="0"/>
              </a:rPr>
              <a:t>a hard error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 = 0;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NULL;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//dereferencing</a:t>
            </a:r>
          </a:p>
          <a:p>
            <a:pPr marL="742950" lvl="2" indent="-342900">
              <a:buFont typeface="Arial" charset="0"/>
              <a:buNone/>
              <a:defRPr/>
            </a:pPr>
            <a:endParaRPr lang="en-US" sz="2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Be careful of the difference between comparing two pointers and comparing their values: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x = 50, y = 50,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&amp;y;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*q == *p </a:t>
            </a:r>
            <a:r>
              <a:rPr lang="en-US" dirty="0"/>
              <a:t>evaluates to?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== p </a:t>
            </a:r>
            <a:r>
              <a:rPr lang="en-US" dirty="0"/>
              <a:t>evaluates to?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Be careful of the difference between comparing two pointers and comparing their values: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50, y = 50,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&amp;y;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*q == *p </a:t>
            </a:r>
            <a:r>
              <a:rPr lang="en-US" dirty="0"/>
              <a:t>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== p </a:t>
            </a:r>
            <a:r>
              <a:rPr lang="en-US" dirty="0"/>
              <a:t>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70552-1920-EB42-AC59-DD989D35DF8E}"/>
              </a:ext>
            </a:extLst>
          </p:cNvPr>
          <p:cNvSpPr txBox="1"/>
          <p:nvPr/>
        </p:nvSpPr>
        <p:spPr>
          <a:xfrm>
            <a:off x="-228600" y="1015289"/>
            <a:ext cx="7620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int a[20] = {1, 7, 8, 3};</a:t>
            </a:r>
          </a:p>
          <a:p>
            <a:r>
              <a:rPr lang="en-US" dirty="0"/>
              <a:t>	int *p; // declare a pointer named p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b="1" i="1" dirty="0">
                <a:solidFill>
                  <a:srgbClr val="00B0F0"/>
                </a:solidFill>
              </a:rPr>
              <a:t>p = a</a:t>
            </a:r>
            <a:r>
              <a:rPr lang="en-US" dirty="0"/>
              <a:t>; // the reference/address of the index 0.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a[0] &lt;&lt; </a:t>
            </a:r>
            <a:r>
              <a:rPr lang="en-US" dirty="0" err="1"/>
              <a:t>endl</a:t>
            </a:r>
            <a:r>
              <a:rPr lang="en-US" dirty="0"/>
              <a:t>; // 1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a[1] &lt;&lt; </a:t>
            </a:r>
            <a:r>
              <a:rPr lang="en-US" dirty="0" err="1"/>
              <a:t>endl</a:t>
            </a:r>
            <a:r>
              <a:rPr lang="en-US" dirty="0"/>
              <a:t>; // 7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p[2] &lt;&lt; </a:t>
            </a:r>
            <a:r>
              <a:rPr lang="en-US" dirty="0" err="1"/>
              <a:t>endl</a:t>
            </a:r>
            <a:r>
              <a:rPr lang="en-US" dirty="0"/>
              <a:t>; // 8; p[2] </a:t>
            </a:r>
            <a:r>
              <a:rPr lang="en-US" dirty="0">
                <a:sym typeface="Wingdings" pitchFamily="2" charset="2"/>
              </a:rPr>
              <a:t> a[2]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p[3] &lt;&lt; </a:t>
            </a:r>
            <a:r>
              <a:rPr lang="en-US" dirty="0" err="1"/>
              <a:t>endl</a:t>
            </a:r>
            <a:r>
              <a:rPr lang="en-US" dirty="0"/>
              <a:t>; // 3; p[3] </a:t>
            </a:r>
            <a:r>
              <a:rPr lang="en-US" dirty="0">
                <a:sym typeface="Wingdings" pitchFamily="2" charset="2"/>
              </a:rPr>
              <a:t> a[3]</a:t>
            </a:r>
          </a:p>
          <a:p>
            <a:r>
              <a:rPr lang="en-US" dirty="0">
                <a:sym typeface="Wingdings" pitchFamily="2" charset="2"/>
              </a:rPr>
              <a:t>	</a:t>
            </a:r>
            <a:endParaRPr lang="en-US" dirty="0"/>
          </a:p>
          <a:p>
            <a:r>
              <a:rPr lang="en-US" b="1" dirty="0">
                <a:solidFill>
                  <a:srgbClr val="00B0F0"/>
                </a:solidFill>
              </a:rPr>
              <a:t>	</a:t>
            </a:r>
            <a:r>
              <a:rPr lang="en-US" b="1" dirty="0" err="1">
                <a:solidFill>
                  <a:srgbClr val="00B0F0"/>
                </a:solidFill>
              </a:rPr>
              <a:t>cout</a:t>
            </a:r>
            <a:r>
              <a:rPr lang="en-US" b="1" dirty="0">
                <a:solidFill>
                  <a:srgbClr val="00B0F0"/>
                </a:solidFill>
              </a:rPr>
              <a:t> &lt;&lt; *p &lt;&lt; </a:t>
            </a:r>
            <a:r>
              <a:rPr lang="en-US" b="1" dirty="0" err="1">
                <a:solidFill>
                  <a:srgbClr val="00B0F0"/>
                </a:solidFill>
              </a:rPr>
              <a:t>endl</a:t>
            </a:r>
            <a:r>
              <a:rPr lang="en-US" b="1" dirty="0">
                <a:solidFill>
                  <a:srgbClr val="00B0F0"/>
                </a:solidFill>
              </a:rPr>
              <a:t>; // 1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*(p+2) &lt;&lt; </a:t>
            </a:r>
            <a:r>
              <a:rPr lang="en-US" dirty="0" err="1"/>
              <a:t>endl</a:t>
            </a:r>
            <a:r>
              <a:rPr lang="en-US" dirty="0"/>
              <a:t>; //8; *(p+2) </a:t>
            </a:r>
            <a:r>
              <a:rPr lang="en-US" dirty="0">
                <a:sym typeface="Wingdings" pitchFamily="2" charset="2"/>
              </a:rPr>
              <a:t> a[2]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*(p+3) &lt;&lt; </a:t>
            </a:r>
            <a:r>
              <a:rPr lang="en-US" dirty="0" err="1"/>
              <a:t>endl</a:t>
            </a:r>
            <a:r>
              <a:rPr lang="en-US" dirty="0"/>
              <a:t>; // 3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3A62CD47-8FD8-0C42-B993-9620DD5DB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695490"/>
              </p:ext>
            </p:extLst>
          </p:nvPr>
        </p:nvGraphicFramePr>
        <p:xfrm>
          <a:off x="3124200" y="5410200"/>
          <a:ext cx="566997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997">
                  <a:extLst>
                    <a:ext uri="{9D8B030D-6E8A-4147-A177-3AD203B41FA5}">
                      <a16:colId xmlns:a16="http://schemas.microsoft.com/office/drawing/2014/main" val="4037456999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2662983310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4270063784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513101702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3558682725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2093853719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2881862464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810453498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1177727486"/>
                    </a:ext>
                  </a:extLst>
                </a:gridCol>
                <a:gridCol w="566997">
                  <a:extLst>
                    <a:ext uri="{9D8B030D-6E8A-4147-A177-3AD203B41FA5}">
                      <a16:colId xmlns:a16="http://schemas.microsoft.com/office/drawing/2014/main" val="120227973"/>
                    </a:ext>
                  </a:extLst>
                </a:gridCol>
              </a:tblGrid>
              <a:tr h="342900">
                <a:tc row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Array:</a:t>
                      </a:r>
                    </a:p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2094"/>
                  </a:ext>
                </a:extLst>
              </a:tr>
              <a:tr h="34290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265563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7FBC27D-C10E-0447-9309-9398909FE31C}"/>
              </a:ext>
            </a:extLst>
          </p:cNvPr>
          <p:cNvSpPr txBox="1"/>
          <p:nvPr/>
        </p:nvSpPr>
        <p:spPr>
          <a:xfrm>
            <a:off x="7147847" y="1098734"/>
            <a:ext cx="15247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 num = 78;</a:t>
            </a:r>
          </a:p>
          <a:p>
            <a:r>
              <a:rPr lang="en-US" dirty="0"/>
              <a:t>int *p;</a:t>
            </a:r>
          </a:p>
          <a:p>
            <a:r>
              <a:rPr lang="en-US" dirty="0"/>
              <a:t>p = &amp;num;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04754EE1-29CD-1947-A93F-7F0C9CC225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99890"/>
              </p:ext>
            </p:extLst>
          </p:nvPr>
        </p:nvGraphicFramePr>
        <p:xfrm>
          <a:off x="1447800" y="6172200"/>
          <a:ext cx="1219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87234888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774358704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r>
                        <a:rPr lang="en-US" sz="1000" dirty="0"/>
                        <a:t>Address of p: 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Value of p: </a:t>
                      </a:r>
                      <a:r>
                        <a:rPr lang="en-US" sz="1000" b="1" i="1" dirty="0">
                          <a:solidFill>
                            <a:srgbClr val="00B0F0"/>
                          </a:solidFill>
                        </a:rPr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043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FDC1A01-349E-D840-8656-7E385AFCA4FC}"/>
              </a:ext>
            </a:extLst>
          </p:cNvPr>
          <p:cNvSpPr txBox="1"/>
          <p:nvPr/>
        </p:nvSpPr>
        <p:spPr>
          <a:xfrm>
            <a:off x="1295400" y="5598042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pointer p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459976D0-946E-0043-A8A9-E4C066498E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108322"/>
              </p:ext>
            </p:extLst>
          </p:nvPr>
        </p:nvGraphicFramePr>
        <p:xfrm>
          <a:off x="4267200" y="5148171"/>
          <a:ext cx="3429000" cy="24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79226127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21052568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82816804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8210609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3777742908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896107180"/>
                    </a:ext>
                  </a:extLst>
                </a:gridCol>
              </a:tblGrid>
              <a:tr h="224815">
                <a:tc>
                  <a:txBody>
                    <a:bodyPr/>
                    <a:lstStyle/>
                    <a:p>
                      <a:r>
                        <a:rPr lang="en-US" sz="1000" dirty="0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051597"/>
                  </a:ext>
                </a:extLst>
              </a:tr>
            </a:tbl>
          </a:graphicData>
        </a:graphic>
      </p:graphicFrame>
      <p:sp>
        <p:nvSpPr>
          <p:cNvPr id="17" name="Bent-Up Arrow 16">
            <a:extLst>
              <a:ext uri="{FF2B5EF4-FFF2-40B4-BE49-F238E27FC236}">
                <a16:creationId xmlns:a16="http://schemas.microsoft.com/office/drawing/2014/main" id="{FE1D8203-E98C-4A41-A35A-5AE7E37C2763}"/>
              </a:ext>
            </a:extLst>
          </p:cNvPr>
          <p:cNvSpPr/>
          <p:nvPr/>
        </p:nvSpPr>
        <p:spPr>
          <a:xfrm>
            <a:off x="2667000" y="6096000"/>
            <a:ext cx="1981200" cy="350520"/>
          </a:xfrm>
          <a:prstGeom prst="bentUpArrow">
            <a:avLst>
              <a:gd name="adj1" fmla="val 6532"/>
              <a:gd name="adj2" fmla="val 25000"/>
              <a:gd name="adj3" fmla="val 17818"/>
            </a:avLst>
          </a:prstGeom>
          <a:solidFill>
            <a:srgbClr val="00B0F0">
              <a:alpha val="35000"/>
            </a:srgbClr>
          </a:solidFill>
          <a:ln>
            <a:solidFill>
              <a:srgbClr val="00B0F0">
                <a:alpha val="31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Bent-Up Arrow 18">
            <a:extLst>
              <a:ext uri="{FF2B5EF4-FFF2-40B4-BE49-F238E27FC236}">
                <a16:creationId xmlns:a16="http://schemas.microsoft.com/office/drawing/2014/main" id="{471C72BA-E1B9-5742-844E-C5D5D141C6D1}"/>
              </a:ext>
            </a:extLst>
          </p:cNvPr>
          <p:cNvSpPr/>
          <p:nvPr/>
        </p:nvSpPr>
        <p:spPr>
          <a:xfrm>
            <a:off x="4572000" y="6096000"/>
            <a:ext cx="1219199" cy="350520"/>
          </a:xfrm>
          <a:prstGeom prst="bentUpArrow">
            <a:avLst>
              <a:gd name="adj1" fmla="val 6532"/>
              <a:gd name="adj2" fmla="val 25000"/>
              <a:gd name="adj3" fmla="val 17818"/>
            </a:avLst>
          </a:prstGeom>
          <a:solidFill>
            <a:schemeClr val="accent5">
              <a:lumMod val="60000"/>
              <a:lumOff val="40000"/>
              <a:alpha val="62000"/>
            </a:schemeClr>
          </a:solidFill>
          <a:ln>
            <a:solidFill>
              <a:schemeClr val="accent5">
                <a:lumMod val="60000"/>
                <a:lumOff val="40000"/>
                <a:alpha val="5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421EFDC-3A64-BF41-94F6-FD2B64272388}"/>
              </a:ext>
            </a:extLst>
          </p:cNvPr>
          <p:cNvSpPr txBox="1"/>
          <p:nvPr/>
        </p:nvSpPr>
        <p:spPr>
          <a:xfrm>
            <a:off x="2971800" y="6324600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33BA7C-6B25-454F-A249-C584BC9FC946}"/>
              </a:ext>
            </a:extLst>
          </p:cNvPr>
          <p:cNvSpPr txBox="1"/>
          <p:nvPr/>
        </p:nvSpPr>
        <p:spPr>
          <a:xfrm>
            <a:off x="5154475" y="638556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p+2</a:t>
            </a:r>
          </a:p>
        </p:txBody>
      </p:sp>
      <p:sp>
        <p:nvSpPr>
          <p:cNvPr id="22" name="Bent-Up Arrow 21">
            <a:extLst>
              <a:ext uri="{FF2B5EF4-FFF2-40B4-BE49-F238E27FC236}">
                <a16:creationId xmlns:a16="http://schemas.microsoft.com/office/drawing/2014/main" id="{33A489D2-12FA-C148-9661-41E1929D0E54}"/>
              </a:ext>
            </a:extLst>
          </p:cNvPr>
          <p:cNvSpPr/>
          <p:nvPr/>
        </p:nvSpPr>
        <p:spPr>
          <a:xfrm>
            <a:off x="5716153" y="6096000"/>
            <a:ext cx="619080" cy="350520"/>
          </a:xfrm>
          <a:prstGeom prst="bentUpArrow">
            <a:avLst>
              <a:gd name="adj1" fmla="val 6532"/>
              <a:gd name="adj2" fmla="val 25000"/>
              <a:gd name="adj3" fmla="val 17818"/>
            </a:avLst>
          </a:prstGeom>
          <a:solidFill>
            <a:schemeClr val="accent1">
              <a:lumMod val="40000"/>
              <a:lumOff val="60000"/>
              <a:alpha val="88000"/>
            </a:schemeClr>
          </a:solidFill>
          <a:ln>
            <a:solidFill>
              <a:schemeClr val="accent1">
                <a:lumMod val="60000"/>
                <a:lumOff val="40000"/>
                <a:alpha val="7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1427BDD-FCB2-BB43-8E48-0C60B5EC6D39}"/>
              </a:ext>
            </a:extLst>
          </p:cNvPr>
          <p:cNvSpPr txBox="1"/>
          <p:nvPr/>
        </p:nvSpPr>
        <p:spPr>
          <a:xfrm>
            <a:off x="6096000" y="6385560"/>
            <a:ext cx="6190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p+3</a:t>
            </a:r>
          </a:p>
        </p:txBody>
      </p:sp>
    </p:spTree>
    <p:extLst>
      <p:ext uri="{BB962C8B-B14F-4D97-AF65-F5344CB8AC3E}">
        <p14:creationId xmlns:p14="http://schemas.microsoft.com/office/powerpoint/2010/main" val="1161981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70552-1920-EB42-AC59-DD989D35DF8E}"/>
              </a:ext>
            </a:extLst>
          </p:cNvPr>
          <p:cNvSpPr txBox="1"/>
          <p:nvPr/>
        </p:nvSpPr>
        <p:spPr>
          <a:xfrm>
            <a:off x="435935" y="1371600"/>
            <a:ext cx="4876800" cy="177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</a:t>
            </a:r>
            <a:r>
              <a:rPr lang="en-US" dirty="0"/>
              <a:t> </a:t>
            </a:r>
            <a:r>
              <a:rPr lang="en-US" u="sng" dirty="0"/>
              <a:t>A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i="1" dirty="0"/>
              <a:t>public:</a:t>
            </a:r>
            <a:endParaRPr lang="en-US" dirty="0"/>
          </a:p>
          <a:p>
            <a:pPr lvl="1"/>
            <a:r>
              <a:rPr lang="en-US" i="1" dirty="0"/>
              <a:t>char</a:t>
            </a:r>
            <a:r>
              <a:rPr lang="en-US" dirty="0"/>
              <a:t> a, b, c;</a:t>
            </a:r>
          </a:p>
          <a:p>
            <a:pPr lvl="1"/>
            <a:r>
              <a:rPr lang="en-US" i="1" dirty="0"/>
              <a:t>int</a:t>
            </a:r>
            <a:r>
              <a:rPr lang="en-US" dirty="0"/>
              <a:t> r[7];</a:t>
            </a:r>
          </a:p>
          <a:p>
            <a:r>
              <a:rPr lang="en-US" dirty="0"/>
              <a:t>};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7073CD8-7581-D543-8CB8-398F42B741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279651"/>
              </p:ext>
            </p:extLst>
          </p:nvPr>
        </p:nvGraphicFramePr>
        <p:xfrm>
          <a:off x="2460172" y="1837222"/>
          <a:ext cx="3635828" cy="343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957">
                  <a:extLst>
                    <a:ext uri="{9D8B030D-6E8A-4147-A177-3AD203B41FA5}">
                      <a16:colId xmlns:a16="http://schemas.microsoft.com/office/drawing/2014/main" val="3645751689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701020331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2965889658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1665955291"/>
                    </a:ext>
                  </a:extLst>
                </a:gridCol>
              </a:tblGrid>
              <a:tr h="61293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27717"/>
                  </a:ext>
                </a:extLst>
              </a:tr>
              <a:tr h="3389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Public variables: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42056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‘7’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365289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= ‘a’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89899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= ‘a’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97432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1073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AC65F68-3C95-9947-857C-B9C2C4B923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8618354"/>
              </p:ext>
            </p:extLst>
          </p:nvPr>
        </p:nvGraphicFramePr>
        <p:xfrm>
          <a:off x="4648201" y="5232400"/>
          <a:ext cx="4495799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257">
                  <a:extLst>
                    <a:ext uri="{9D8B030D-6E8A-4147-A177-3AD203B41FA5}">
                      <a16:colId xmlns:a16="http://schemas.microsoft.com/office/drawing/2014/main" val="1496229740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98617701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1171526136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4008200846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1754968178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682039206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60229554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927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0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5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246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72705-FD01-0B4E-B2A7-7B80BAFB7369}"/>
              </a:ext>
            </a:extLst>
          </p:cNvPr>
          <p:cNvSpPr txBox="1"/>
          <p:nvPr/>
        </p:nvSpPr>
        <p:spPr>
          <a:xfrm>
            <a:off x="914400" y="1305341"/>
            <a:ext cx="7010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00B0F0"/>
                </a:solidFill>
              </a:rPr>
              <a:t>A</a:t>
            </a:r>
            <a:r>
              <a:rPr lang="en-US" b="1" i="1" dirty="0">
                <a:solidFill>
                  <a:srgbClr val="00B0F0"/>
                </a:solidFill>
              </a:rPr>
              <a:t> x; </a:t>
            </a:r>
            <a:r>
              <a:rPr lang="en-US" dirty="0"/>
              <a:t>// declare an object named x with the type of the class A.</a:t>
            </a:r>
          </a:p>
          <a:p>
            <a:br>
              <a:rPr lang="en-US" dirty="0"/>
            </a:br>
            <a:r>
              <a:rPr lang="en-US" dirty="0" err="1"/>
              <a:t>x.a</a:t>
            </a:r>
            <a:r>
              <a:rPr lang="en-US" dirty="0"/>
              <a:t> = '7';</a:t>
            </a:r>
          </a:p>
          <a:p>
            <a:r>
              <a:rPr lang="en-US" dirty="0" err="1"/>
              <a:t>x.b</a:t>
            </a:r>
            <a:r>
              <a:rPr lang="en-US" dirty="0"/>
              <a:t> = 'b';</a:t>
            </a:r>
          </a:p>
          <a:p>
            <a:r>
              <a:rPr lang="en-US" dirty="0" err="1"/>
              <a:t>x.c</a:t>
            </a:r>
            <a:r>
              <a:rPr lang="en-US" dirty="0"/>
              <a:t> = 'a’;</a:t>
            </a:r>
          </a:p>
          <a:p>
            <a:endParaRPr lang="en-US" dirty="0"/>
          </a:p>
          <a:p>
            <a:r>
              <a:rPr lang="en-US" u="sng" dirty="0"/>
              <a:t>A</a:t>
            </a:r>
            <a:r>
              <a:rPr lang="en-US" dirty="0"/>
              <a:t> *p; // declare a pointer named p with the type A.</a:t>
            </a:r>
            <a:br>
              <a:rPr lang="en-US" dirty="0"/>
            </a:br>
            <a:r>
              <a:rPr lang="en-US" b="1" i="1" dirty="0">
                <a:solidFill>
                  <a:srgbClr val="00B0F0"/>
                </a:solidFill>
              </a:rPr>
              <a:t>p = &amp;x;</a:t>
            </a:r>
          </a:p>
          <a:p>
            <a:br>
              <a:rPr lang="en-US" dirty="0"/>
            </a:br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).a = '8';</a:t>
            </a:r>
          </a:p>
          <a:p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).b = 'b';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p-&gt;b = 'a’; // 1. p is a pointer; 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	  // 2. p points to an object; 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	  // 3. one element of this object is b; 	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	  // 4. we are updated the value of the element b for this object ( the object that the pointer p points to). </a:t>
            </a:r>
          </a:p>
          <a:p>
            <a:br>
              <a:rPr lang="en-US" dirty="0"/>
            </a:br>
            <a:r>
              <a:rPr lang="en-US" dirty="0"/>
              <a:t>p-&gt;r[6] = 5;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x.r</a:t>
            </a:r>
            <a:r>
              <a:rPr lang="en-US" dirty="0"/>
              <a:t>[6]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18452-B05F-5049-8F65-39928246CD89}"/>
              </a:ext>
            </a:extLst>
          </p:cNvPr>
          <p:cNvSpPr txBox="1"/>
          <p:nvPr/>
        </p:nvSpPr>
        <p:spPr>
          <a:xfrm>
            <a:off x="7315200" y="3182709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p = &amp;num;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4988A-D4F4-6949-A7B0-37F4884CA1FD}"/>
              </a:ext>
            </a:extLst>
          </p:cNvPr>
          <p:cNvSpPr txBox="1"/>
          <p:nvPr/>
        </p:nvSpPr>
        <p:spPr>
          <a:xfrm>
            <a:off x="7315200" y="1314272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int num;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3F1AF-3FFE-804D-A56C-080FB56BC05C}"/>
              </a:ext>
            </a:extLst>
          </p:cNvPr>
          <p:cNvSpPr txBox="1"/>
          <p:nvPr/>
        </p:nvSpPr>
        <p:spPr>
          <a:xfrm>
            <a:off x="7315200" y="1886667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num = 78;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8C2FA-1AF7-1447-B470-8767046799EF}"/>
              </a:ext>
            </a:extLst>
          </p:cNvPr>
          <p:cNvSpPr txBox="1"/>
          <p:nvPr/>
        </p:nvSpPr>
        <p:spPr>
          <a:xfrm>
            <a:off x="7290973" y="3657600"/>
            <a:ext cx="167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00B0F0"/>
                </a:solidFill>
              </a:rPr>
              <a:t>y.a</a:t>
            </a:r>
            <a:r>
              <a:rPr lang="en-US" b="1" i="1" dirty="0">
                <a:solidFill>
                  <a:srgbClr val="00B0F0"/>
                </a:solidFill>
              </a:rPr>
              <a:t> = ‘9’;</a:t>
            </a:r>
          </a:p>
          <a:p>
            <a:r>
              <a:rPr lang="en-US" b="1" i="1" dirty="0" err="1">
                <a:solidFill>
                  <a:srgbClr val="00B0F0"/>
                </a:solidFill>
              </a:rPr>
              <a:t>y.b</a:t>
            </a:r>
            <a:r>
              <a:rPr lang="en-US" b="1" i="1" dirty="0">
                <a:solidFill>
                  <a:srgbClr val="00B0F0"/>
                </a:solidFill>
              </a:rPr>
              <a:t> = ‘b’;</a:t>
            </a:r>
          </a:p>
        </p:txBody>
      </p:sp>
    </p:spTree>
    <p:extLst>
      <p:ext uri="{BB962C8B-B14F-4D97-AF65-F5344CB8AC3E}">
        <p14:creationId xmlns:p14="http://schemas.microsoft.com/office/powerpoint/2010/main" val="3724850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A variable is a named piece of memory</a:t>
            </a:r>
          </a:p>
          <a:p>
            <a:pPr lvl="1">
              <a:defRPr/>
            </a:pPr>
            <a:r>
              <a:rPr lang="en-US" dirty="0"/>
              <a:t>The name stands in for the </a:t>
            </a:r>
            <a:r>
              <a:rPr lang="en-US" i="1" dirty="0"/>
              <a:t>memory address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num;//allocate memory to it first</a:t>
            </a: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10;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819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57600"/>
            <a:ext cx="71342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06523B-B4DE-BA48-889D-263B957269AF}"/>
              </a:ext>
            </a:extLst>
          </p:cNvPr>
          <p:cNvSpPr txBox="1"/>
          <p:nvPr/>
        </p:nvSpPr>
        <p:spPr>
          <a:xfrm>
            <a:off x="4648200" y="529146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 pointer to a class object is no different than a pointer to any other type of variable</a:t>
            </a:r>
          </a:p>
          <a:p>
            <a:pPr>
              <a:defRPr/>
            </a:pPr>
            <a:r>
              <a:rPr lang="en-US" sz="2800" dirty="0"/>
              <a:t>Given: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class album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string title;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string artist;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tracks;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double price;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albums stock[100];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 *pick;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 particular album can be selected by assignment: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album;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pick + 49;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&amp;(album[49]);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/>
              <a:t>The members of that album are accessed by a combination of dereference (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dirty="0"/>
              <a:t>) and membership (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dirty="0"/>
              <a:t>):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(*pick).title = “Listener Supported”;</a:t>
            </a:r>
          </a:p>
          <a:p>
            <a:pPr>
              <a:defRPr/>
            </a:pPr>
            <a:r>
              <a:rPr lang="en-US" sz="2800" dirty="0"/>
              <a:t>There is also a syntactic shortcut: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pick-&gt;title = “Listener Supported”;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Pointers and Functions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sz="2800" dirty="0"/>
              <a:t>Pointers, </a:t>
            </a:r>
            <a:r>
              <a:rPr lang="en-US" dirty="0"/>
              <a:t>like any variable, can be used as parameters and return values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album * p );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 *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some_other_function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double y );</a:t>
            </a:r>
          </a:p>
          <a:p>
            <a:r>
              <a:rPr lang="en-US" dirty="0"/>
              <a:t>They are passed by value by default</a:t>
            </a:r>
          </a:p>
          <a:p>
            <a:pPr lvl="1"/>
            <a:r>
              <a:rPr lang="en-US" dirty="0"/>
              <a:t>Involves copying the value (an address) into a local variable</a:t>
            </a:r>
          </a:p>
          <a:p>
            <a:pPr lvl="1"/>
            <a:r>
              <a:rPr lang="en-US" dirty="0"/>
              <a:t>Changes to a local copy </a:t>
            </a:r>
            <a:r>
              <a:rPr lang="en-US" i="1" dirty="0"/>
              <a:t>do not</a:t>
            </a:r>
            <a:r>
              <a:rPr lang="en-US" dirty="0"/>
              <a:t> change the pointer</a:t>
            </a:r>
          </a:p>
          <a:p>
            <a:pPr lvl="1"/>
            <a:r>
              <a:rPr lang="en-US" dirty="0"/>
              <a:t>But, changes to the memory the pointer points at are not limited to local variables!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some_function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16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album * p )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p-&gt;artist = “The Black Crowes”;	// non-local change</a:t>
            </a:r>
          </a:p>
          <a:p>
            <a:pPr lvl="2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NULL;				// local change!</a:t>
            </a:r>
          </a:p>
          <a:p>
            <a:pPr lvl="1">
              <a:buNone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Dynamic Memory Allocation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/>
          <a:lstStyle/>
          <a:p>
            <a:r>
              <a:rPr lang="en-US" sz="2800"/>
              <a:t>All the variables we have dealt with so far have been </a:t>
            </a:r>
            <a:r>
              <a:rPr lang="en-US" sz="2800" i="1"/>
              <a:t>stack </a:t>
            </a:r>
            <a:r>
              <a:rPr lang="en-US" sz="2800"/>
              <a:t>variables</a:t>
            </a:r>
          </a:p>
          <a:p>
            <a:pPr lvl="1"/>
            <a:r>
              <a:rPr lang="en-US" sz="2400"/>
              <a:t>Allocated by the compiler before the program is run</a:t>
            </a:r>
          </a:p>
          <a:p>
            <a:pPr lvl="1"/>
            <a:r>
              <a:rPr lang="en-US" sz="2400"/>
              <a:t>Pre-determined size, even arrays</a:t>
            </a:r>
          </a:p>
          <a:p>
            <a:endParaRPr lang="en-US" sz="2800"/>
          </a:p>
          <a:p>
            <a:r>
              <a:rPr lang="en-US" sz="2800"/>
              <a:t>Pointers give us a mechanism for dynamically allocating memory on demand</a:t>
            </a:r>
          </a:p>
          <a:p>
            <a:pPr lvl="1"/>
            <a:r>
              <a:rPr lang="en-US" sz="2400"/>
              <a:t>Allocated as needed at run-time (during execution)</a:t>
            </a:r>
          </a:p>
          <a:p>
            <a:pPr lvl="1"/>
            <a:r>
              <a:rPr lang="en-US" sz="2400"/>
              <a:t>Size determined at time of allocation</a:t>
            </a:r>
          </a:p>
          <a:p>
            <a:pPr lvl="1"/>
            <a:r>
              <a:rPr lang="en-US" sz="2400"/>
              <a:t>De-allocated when no longer useful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Declaring a pointer only allocates memory for the pointer address, not the data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album-&gt;tracks = 4; // error, write to some random address (segmentation fault)</a:t>
            </a:r>
          </a:p>
          <a:p>
            <a:pPr>
              <a:defRPr/>
            </a:pPr>
            <a:r>
              <a:rPr lang="en-US" sz="2800" dirty="0"/>
              <a:t>The 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800" dirty="0"/>
              <a:t> operator allocates memory for a specified type of variable and returns the address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new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album()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p-&gt;tracks =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4; // write to newly allocated memory</a:t>
            </a:r>
            <a:endParaRPr lang="en-US" sz="2000" dirty="0"/>
          </a:p>
          <a:p>
            <a:pPr lvl="1">
              <a:defRPr/>
            </a:pPr>
            <a:r>
              <a:rPr lang="en-US" sz="2400" dirty="0"/>
              <a:t>This memory is not named like the parameters and variables we’ve been using</a:t>
            </a:r>
          </a:p>
          <a:p>
            <a:pPr lvl="1">
              <a:defRPr/>
            </a:pPr>
            <a:r>
              <a:rPr lang="en-US" dirty="0"/>
              <a:t>That pointer is the only way to refer to it</a:t>
            </a:r>
            <a:endParaRPr lang="en-US" sz="24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800" dirty="0"/>
              <a:t>  can also be used to dynamically allocate memory space for arrays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ct;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&lt;&lt; “how many albums?: ”;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ct;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album[ct];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Calls the default constructor on each object in the array (no way to pass in parameters)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Pointers and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8674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An array is a contiguous block of memory, divided into some number of equal sized elements</a:t>
            </a:r>
          </a:p>
          <a:p>
            <a:pPr>
              <a:defRPr/>
            </a:pPr>
            <a:r>
              <a:rPr lang="en-US" sz="2800" dirty="0"/>
              <a:t>An array variable is really just a constant pointer to the first element in that block</a:t>
            </a:r>
          </a:p>
          <a:p>
            <a:pPr lvl="1">
              <a:defRPr/>
            </a:pPr>
            <a:r>
              <a:rPr lang="en-US" sz="2400" dirty="0"/>
              <a:t>A pointer can be assigned the value of an array variable</a:t>
            </a:r>
          </a:p>
          <a:p>
            <a:pPr>
              <a:defRPr/>
            </a:pPr>
            <a:r>
              <a:rPr lang="en-US" sz="2800" dirty="0"/>
              <a:t>Given: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a[20];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a;</a:t>
            </a:r>
          </a:p>
          <a:p>
            <a:pPr lvl="1">
              <a:defRPr/>
            </a:pPr>
            <a:r>
              <a:rPr lang="en-US" sz="2400" dirty="0"/>
              <a:t>a[0] </a:t>
            </a:r>
            <a:r>
              <a:rPr lang="en-US" dirty="0"/>
              <a:t>, p[0] and</a:t>
            </a:r>
            <a:r>
              <a:rPr lang="en-US" sz="2400" dirty="0"/>
              <a:t> *p </a:t>
            </a:r>
            <a:r>
              <a:rPr lang="en-US" dirty="0"/>
              <a:t>all</a:t>
            </a:r>
            <a:r>
              <a:rPr lang="en-US" sz="2400" dirty="0"/>
              <a:t> refer to the first element in the array, expected to be 4 bytes long (the size of an </a:t>
            </a:r>
            <a:r>
              <a:rPr lang="en-US" sz="24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/>
              <a:t>)</a:t>
            </a:r>
          </a:p>
          <a:p>
            <a:pPr lvl="1">
              <a:defRPr/>
            </a:pPr>
            <a:r>
              <a:rPr lang="en-US" sz="2400" dirty="0"/>
              <a:t>a[1], p[1]  both refer to the second element in the array, starting 4 bytes after the first element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Operator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Dynamic memory allocation runs the risk of running out of memory during program execution</a:t>
            </a:r>
          </a:p>
          <a:p>
            <a:pPr lvl="1">
              <a:defRPr/>
            </a:pPr>
            <a:r>
              <a:rPr lang="en-US" sz="2400" dirty="0"/>
              <a:t>If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400" dirty="0"/>
              <a:t> cannot allocate the requested piece of memory, it fails and terminates the program</a:t>
            </a:r>
          </a:p>
          <a:p>
            <a:pPr>
              <a:defRPr/>
            </a:pPr>
            <a:r>
              <a:rPr lang="en-US" sz="2800" dirty="0"/>
              <a:t>To avoid this, programs need to de-allocate dynamic memory when they are done with it</a:t>
            </a:r>
          </a:p>
          <a:p>
            <a:pPr lvl="1">
              <a:defRPr/>
            </a:pPr>
            <a:r>
              <a:rPr lang="en-US" sz="2400" dirty="0"/>
              <a:t>This is done with the operator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400" dirty="0"/>
              <a:t>, called on a pointer to a dynamically allocated piece of memory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[x];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 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 [] p;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pPr>
              <a:defRPr/>
            </a:pPr>
            <a:r>
              <a:rPr lang="en-US" dirty="0"/>
              <a:t>Memory Leaks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If a pointer to dynamically allocated memory is moved, that memory location cannot be found again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[1024];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[518];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new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[20435];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0;</a:t>
            </a:r>
          </a:p>
          <a:p>
            <a:pPr lvl="1">
              <a:defRPr/>
            </a:pPr>
            <a:r>
              <a:rPr lang="en-US" sz="2400" dirty="0"/>
              <a:t>This means it cannot be 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delete</a:t>
            </a:r>
            <a:r>
              <a:rPr lang="en-US" sz="2400" dirty="0"/>
              <a:t>d, and is lost to the program</a:t>
            </a:r>
          </a:p>
          <a:p>
            <a:pPr lvl="1">
              <a:defRPr/>
            </a:pPr>
            <a:r>
              <a:rPr lang="en-US" sz="2400" dirty="0"/>
              <a:t>This is referred to as a </a:t>
            </a:r>
            <a:r>
              <a:rPr lang="en-US" sz="2400" i="1" dirty="0"/>
              <a:t>memory leak</a:t>
            </a:r>
          </a:p>
          <a:p>
            <a:pPr lvl="1">
              <a:defRPr/>
            </a:pPr>
            <a:r>
              <a:rPr lang="en-US" sz="2400" dirty="0"/>
              <a:t>If a leak occurs in a repeating part of the program, then no matter how small it is the program will eventually run out of memory</a:t>
            </a:r>
          </a:p>
          <a:p>
            <a:pPr lvl="2">
              <a:defRPr/>
            </a:pPr>
            <a:r>
              <a:rPr lang="en-US" sz="2000" dirty="0"/>
              <a:t>This matters a lot in server programs that run for months or years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41725"/>
            <a:ext cx="71056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When a value is assigned to a variable, it is stored at that address in memory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78;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i="1" dirty="0"/>
              <a:t>pointer</a:t>
            </a:r>
            <a:r>
              <a:rPr lang="en-US" dirty="0"/>
              <a:t> is a variable that holds the address of another variable</a:t>
            </a:r>
          </a:p>
          <a:p>
            <a:pPr lvl="1">
              <a:defRPr/>
            </a:pPr>
            <a:r>
              <a:rPr lang="en-US" dirty="0"/>
              <a:t>It is declared in terms of the type of variable it points at: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*p; // 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given a * in front of a variable, it means that this variable is a pointer. </a:t>
            </a:r>
          </a:p>
          <a:p>
            <a:pPr>
              <a:defRPr/>
            </a:pPr>
            <a:r>
              <a:rPr lang="en-US" dirty="0"/>
              <a:t>int num; num = 78;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024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41725"/>
            <a:ext cx="71056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The operator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/>
              <a:t> returns the address of a variable</a:t>
            </a:r>
          </a:p>
          <a:p>
            <a:pPr lvl="1">
              <a:defRPr/>
            </a:pPr>
            <a:r>
              <a:rPr lang="en-US" dirty="0"/>
              <a:t>It can then be assigned to a pointer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&amp;num;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&amp;num =&gt; the address of the variable num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1800 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assign </a:t>
            </a: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the address of num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to the </a:t>
            </a: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value of p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.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126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57600"/>
            <a:ext cx="71247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7059544-8738-7C42-BB24-39F73DC2EF25}"/>
              </a:ext>
            </a:extLst>
          </p:cNvPr>
          <p:cNvGrpSpPr/>
          <p:nvPr/>
        </p:nvGrpSpPr>
        <p:grpSpPr>
          <a:xfrm>
            <a:off x="3886200" y="4724400"/>
            <a:ext cx="762000" cy="990600"/>
            <a:chOff x="3886200" y="4724400"/>
            <a:chExt cx="762000" cy="990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1510501-D510-5642-B136-9035A314E32D}"/>
                </a:ext>
              </a:extLst>
            </p:cNvPr>
            <p:cNvSpPr/>
            <p:nvPr/>
          </p:nvSpPr>
          <p:spPr>
            <a:xfrm>
              <a:off x="3886200" y="5105400"/>
              <a:ext cx="457200" cy="609600"/>
            </a:xfrm>
            <a:prstGeom prst="ellipse">
              <a:avLst/>
            </a:prstGeom>
            <a:noFill/>
            <a:ln w="698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7B81F9-41BA-FE48-AFEA-627B93B78F40}"/>
                </a:ext>
              </a:extLst>
            </p:cNvPr>
            <p:cNvCxnSpPr>
              <a:stCxn id="4" idx="7"/>
            </p:cNvCxnSpPr>
            <p:nvPr/>
          </p:nvCxnSpPr>
          <p:spPr>
            <a:xfrm flipV="1">
              <a:off x="4276445" y="4724400"/>
              <a:ext cx="371755" cy="470274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5F98C04-E2F2-9647-B9D7-05AE263B8B5D}"/>
              </a:ext>
            </a:extLst>
          </p:cNvPr>
          <p:cNvSpPr/>
          <p:nvPr/>
        </p:nvSpPr>
        <p:spPr>
          <a:xfrm>
            <a:off x="2362200" y="2743200"/>
            <a:ext cx="2514600" cy="457200"/>
          </a:xfrm>
          <a:prstGeom prst="wedgeRoundRectCallou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9E03E-0DB2-EB45-BFAB-3AE96300B2AF}"/>
              </a:ext>
            </a:extLst>
          </p:cNvPr>
          <p:cNvSpPr/>
          <p:nvPr/>
        </p:nvSpPr>
        <p:spPr>
          <a:xfrm>
            <a:off x="2667000" y="3381375"/>
            <a:ext cx="1752600" cy="428625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6782B-53F5-1743-AF9F-F39263EDC545}"/>
              </a:ext>
            </a:extLst>
          </p:cNvPr>
          <p:cNvSpPr txBox="1"/>
          <p:nvPr/>
        </p:nvSpPr>
        <p:spPr>
          <a:xfrm>
            <a:off x="3124200" y="3429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&amp;num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953B7C79-D63F-6E46-9052-3355D9E59D91}"/>
              </a:ext>
            </a:extLst>
          </p:cNvPr>
          <p:cNvSpPr/>
          <p:nvPr/>
        </p:nvSpPr>
        <p:spPr>
          <a:xfrm>
            <a:off x="5638800" y="2766219"/>
            <a:ext cx="2514600" cy="457200"/>
          </a:xfrm>
          <a:prstGeom prst="wedgeRoundRectCallou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58624-C828-B74C-A9E5-5FA53AD5FA9F}"/>
              </a:ext>
            </a:extLst>
          </p:cNvPr>
          <p:cNvSpPr/>
          <p:nvPr/>
        </p:nvSpPr>
        <p:spPr>
          <a:xfrm>
            <a:off x="6019800" y="3399353"/>
            <a:ext cx="1752600" cy="428625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FF751-1EEE-6E40-8CFB-C45B3A844B08}"/>
              </a:ext>
            </a:extLst>
          </p:cNvPr>
          <p:cNvSpPr txBox="1"/>
          <p:nvPr/>
        </p:nvSpPr>
        <p:spPr>
          <a:xfrm>
            <a:off x="6438900" y="345864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The operator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 takes an address (a pointer) and returns the location in memory being pointed to</a:t>
            </a:r>
          </a:p>
          <a:p>
            <a:pPr lvl="1">
              <a:defRPr/>
            </a:pPr>
            <a:r>
              <a:rPr lang="en-US" dirty="0"/>
              <a:t>Can only be applied to a pointer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24;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 *q;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define a pointer;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*q = 30;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assign 30 to the variable that the pointer pointed to.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229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781425"/>
            <a:ext cx="71247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A4C23-9800-438C-B18F-F248AD620655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Declaring Pointer Variables</a:t>
            </a: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Syntax:</a:t>
            </a:r>
          </a:p>
          <a:p>
            <a:pPr lvl="1" eaLnBrk="1" hangingPunct="1">
              <a:lnSpc>
                <a:spcPct val="30000"/>
              </a:lnSpc>
              <a:buFont typeface="Arial" charset="0"/>
              <a:buNone/>
            </a:pP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Examples: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*p;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char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dirty="0"/>
              <a:t>These statements are equivalent: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 </a:t>
            </a:r>
            <a:r>
              <a:rPr lang="en-US" dirty="0">
                <a:latin typeface="Courier New" pitchFamily="49" charset="0"/>
              </a:rPr>
              <a:t> *p;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*  p;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 p;</a:t>
            </a:r>
          </a:p>
        </p:txBody>
      </p:sp>
      <p:pic>
        <p:nvPicPr>
          <p:cNvPr id="1331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81200"/>
            <a:ext cx="36099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68913-7CE6-42DB-B0C9-FB934626FE7D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Declaring Pointer Variables (continued)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the statement: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* p, q; // p is a pointer; q is variable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>
                <a:latin typeface="Courier New" pitchFamily="49" charset="0"/>
              </a:rPr>
              <a:t>int num1, num2; </a:t>
            </a:r>
            <a:r>
              <a:rPr lang="en-US" sz="2200" dirty="0">
                <a:latin typeface="Courier New" pitchFamily="49" charset="0"/>
                <a:sym typeface="Wingdings" pitchFamily="2" charset="2"/>
              </a:rPr>
              <a:t> int num1; int num2;</a:t>
            </a:r>
            <a:r>
              <a:rPr lang="en-US" dirty="0">
                <a:latin typeface="Courier New" pitchFamily="49" charset="0"/>
                <a:sym typeface="Wingdings" pitchFamily="2" charset="2"/>
              </a:rPr>
              <a:t> </a:t>
            </a:r>
            <a:endParaRPr lang="en-US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dirty="0"/>
              <a:t>	only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 is the pointer variable, not </a:t>
            </a:r>
            <a:r>
              <a:rPr lang="en-US" dirty="0">
                <a:latin typeface="Courier New" pitchFamily="49" charset="0"/>
              </a:rPr>
              <a:t>q</a:t>
            </a:r>
            <a:r>
              <a:rPr lang="en-US" dirty="0"/>
              <a:t>; here </a:t>
            </a:r>
            <a:r>
              <a:rPr lang="en-US" dirty="0">
                <a:latin typeface="Courier New" pitchFamily="49" charset="0"/>
              </a:rPr>
              <a:t>q</a:t>
            </a:r>
            <a:r>
              <a:rPr lang="en-US" dirty="0"/>
              <a:t> is an 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/>
              <a:t> variable 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dirty="0"/>
          </a:p>
          <a:p>
            <a:pPr eaLnBrk="1" hangingPunct="1"/>
            <a:r>
              <a:rPr lang="en-US" dirty="0"/>
              <a:t>To avoid confusion, attach the character </a:t>
            </a:r>
            <a:r>
              <a:rPr lang="en-US" dirty="0">
                <a:latin typeface="Courier New" pitchFamily="49" charset="0"/>
              </a:rPr>
              <a:t>*</a:t>
            </a:r>
            <a:r>
              <a:rPr lang="en-US" dirty="0"/>
              <a:t> to the variable name:</a:t>
            </a:r>
          </a:p>
          <a:p>
            <a:pPr eaLnBrk="1" hangingPunct="1">
              <a:buFontTx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  *p, q;</a:t>
            </a:r>
          </a:p>
          <a:p>
            <a:pPr eaLnBrk="1" hangingPunct="1">
              <a:buFontTx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  *p, *q;</a:t>
            </a:r>
          </a:p>
          <a:p>
            <a:pPr eaLnBrk="1" hangingPunct="1">
              <a:buFontTx/>
              <a:buNone/>
            </a:pPr>
            <a:r>
              <a:rPr lang="en-US" sz="2200" dirty="0">
                <a:latin typeface="Courier New" pitchFamily="49" charset="0"/>
              </a:rPr>
              <a:t>	int array1[100], array2[20];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CDAD8-7A5F-477D-910F-6C3BCBEB1CE5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Address of Operator (</a:t>
            </a:r>
            <a:r>
              <a:rPr lang="en-US">
                <a:latin typeface="Courier New" pitchFamily="49" charset="0"/>
              </a:rPr>
              <a:t>&amp;</a:t>
            </a:r>
            <a:r>
              <a:rPr lang="en-US"/>
              <a:t>)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ampersand, </a:t>
            </a:r>
            <a:r>
              <a:rPr lang="en-US" dirty="0">
                <a:latin typeface="Courier New" pitchFamily="49" charset="0"/>
              </a:rPr>
              <a:t>&amp;</a:t>
            </a:r>
            <a:r>
              <a:rPr lang="en-US" dirty="0"/>
              <a:t>, is called the </a:t>
            </a:r>
            <a:r>
              <a:rPr lang="en-US" b="1" i="1" dirty="0">
                <a:solidFill>
                  <a:srgbClr val="00B0F0"/>
                </a:solidFill>
              </a:rPr>
              <a:t>address of operator</a:t>
            </a:r>
          </a:p>
          <a:p>
            <a:pPr eaLnBrk="1" hangingPunct="1"/>
            <a:r>
              <a:rPr lang="en-US" dirty="0"/>
              <a:t>The address of operator is a unary operator that returns the </a:t>
            </a:r>
            <a:r>
              <a:rPr lang="en-US" b="1" i="1" dirty="0">
                <a:solidFill>
                  <a:srgbClr val="00B0F0"/>
                </a:solidFill>
              </a:rPr>
              <a:t>address of its operand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</TotalTime>
  <Words>2304</Words>
  <Application>Microsoft Macintosh PowerPoint</Application>
  <PresentationFormat>On-screen Show (4:3)</PresentationFormat>
  <Paragraphs>339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Courier New</vt:lpstr>
      <vt:lpstr>Verdana</vt:lpstr>
      <vt:lpstr>Office Theme</vt:lpstr>
      <vt:lpstr>Variables, Memory and Pointers</vt:lpstr>
      <vt:lpstr>Variables, Memory and Pointers</vt:lpstr>
      <vt:lpstr>Variables, Memory and Pointers</vt:lpstr>
      <vt:lpstr>Variables, Memory and Pointers</vt:lpstr>
      <vt:lpstr>Variables, Memory and Pointers</vt:lpstr>
      <vt:lpstr>Variables, Memory and Pointers</vt:lpstr>
      <vt:lpstr>Declaring Pointer Variables</vt:lpstr>
      <vt:lpstr>Declaring Pointer Variables (continued)</vt:lpstr>
      <vt:lpstr>Address of Operator (&amp;)</vt:lpstr>
      <vt:lpstr>Dereferencing Operator (*)</vt:lpstr>
      <vt:lpstr>Exercise</vt:lpstr>
      <vt:lpstr>Assigning Pointers</vt:lpstr>
      <vt:lpstr>Assigning Pointers</vt:lpstr>
      <vt:lpstr>The Null Pointer</vt:lpstr>
      <vt:lpstr>Comparing Pointers</vt:lpstr>
      <vt:lpstr>Comparing Pointers</vt:lpstr>
      <vt:lpstr>Pointers and Arrays</vt:lpstr>
      <vt:lpstr>Pointers and Class</vt:lpstr>
      <vt:lpstr>Pointers and Class</vt:lpstr>
      <vt:lpstr>Pointers and Classes</vt:lpstr>
      <vt:lpstr>Pointers and Classes</vt:lpstr>
      <vt:lpstr>Pointers and Functions</vt:lpstr>
      <vt:lpstr>Dynamic Memory Allocation</vt:lpstr>
      <vt:lpstr>Operator new</vt:lpstr>
      <vt:lpstr>Operator new</vt:lpstr>
      <vt:lpstr>Pointers and Arrays</vt:lpstr>
      <vt:lpstr>Operator delete</vt:lpstr>
      <vt:lpstr>Memory Leaks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294</cp:revision>
  <dcterms:created xsi:type="dcterms:W3CDTF">2009-09-01T00:23:15Z</dcterms:created>
  <dcterms:modified xsi:type="dcterms:W3CDTF">2020-11-18T16:29:25Z</dcterms:modified>
</cp:coreProperties>
</file>